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2" r:id="rId4"/>
    <p:sldId id="303" r:id="rId5"/>
    <p:sldId id="310" r:id="rId6"/>
    <p:sldId id="311" r:id="rId7"/>
    <p:sldId id="312" r:id="rId8"/>
    <p:sldId id="313" r:id="rId9"/>
    <p:sldId id="314" r:id="rId10"/>
    <p:sldId id="352"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36" r:id="rId24"/>
    <p:sldId id="337" r:id="rId25"/>
    <p:sldId id="328" r:id="rId26"/>
    <p:sldId id="329" r:id="rId27"/>
    <p:sldId id="330" r:id="rId28"/>
    <p:sldId id="331" r:id="rId29"/>
    <p:sldId id="332" r:id="rId30"/>
    <p:sldId id="333" r:id="rId31"/>
    <p:sldId id="334" r:id="rId32"/>
    <p:sldId id="335" r:id="rId33"/>
    <p:sldId id="338" r:id="rId34"/>
    <p:sldId id="355" r:id="rId35"/>
    <p:sldId id="353" r:id="rId36"/>
    <p:sldId id="354" r:id="rId37"/>
    <p:sldId id="339" r:id="rId38"/>
    <p:sldId id="356" r:id="rId39"/>
    <p:sldId id="358" r:id="rId40"/>
    <p:sldId id="359" r:id="rId41"/>
    <p:sldId id="357" r:id="rId42"/>
    <p:sldId id="360" r:id="rId43"/>
    <p:sldId id="361" r:id="rId44"/>
    <p:sldId id="362" r:id="rId45"/>
    <p:sldId id="363" r:id="rId46"/>
    <p:sldId id="364" r:id="rId47"/>
    <p:sldId id="365" r:id="rId48"/>
    <p:sldId id="366" r:id="rId49"/>
    <p:sldId id="367" r:id="rId50"/>
    <p:sldId id="368" r:id="rId51"/>
    <p:sldId id="340" r:id="rId52"/>
    <p:sldId id="341" r:id="rId53"/>
    <p:sldId id="342" r:id="rId54"/>
    <p:sldId id="343" r:id="rId55"/>
    <p:sldId id="344" r:id="rId56"/>
    <p:sldId id="345" r:id="rId57"/>
    <p:sldId id="346" r:id="rId58"/>
    <p:sldId id="347" r:id="rId59"/>
    <p:sldId id="350" r:id="rId60"/>
    <p:sldId id="35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6513-82C7-490D-BA79-882056B2E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3855C37-DD55-1973-3BB6-CC36E6336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16869A-44B5-1677-6CCD-872296BAD91A}"/>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20AD7B7D-1BD5-7233-07C7-8730C24945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34A476-2D0B-7797-D8EA-28BD08399E7B}"/>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316440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9B2E-2A7E-1E28-67E8-84C89B916D4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42D73F-2635-8E23-D5CE-C45A09DB0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8D3301-E16B-1F96-B32C-3D152F9B4134}"/>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1C836421-7F16-C7D1-0F20-71EC866FAB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AB6C32-DF4D-AF8E-4500-8C368404CFE4}"/>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83910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E8428B-DA18-BCEB-AA63-8BF9781998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5F6A3F-BBD6-EA67-E8EB-5BEE1912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AB6B22-6970-FFD9-562A-929B43D5CB8F}"/>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DD666AB0-E8E3-24F2-4BE0-B1FDBDB52C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5E385D-51EF-4D00-1292-FE7FFFA0D6FB}"/>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279606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7B83-C9A9-998C-E57F-A2B4C1AE696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E9FC661-DE37-006D-4363-6C4BFAF05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560BCF-02D8-4D58-D08D-3A5085CC92BD}"/>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2B2C422E-CF3E-C5F3-266D-48BAEC3197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5DC692-5719-BAD6-E023-5BCEF0BF9B2B}"/>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288742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BD1B-CFD9-63A7-3B77-A5F84CE8AE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91D680A-8809-88FE-4513-ECCAAB774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C6FE7-C3C4-EA25-2978-5C1587267C0A}"/>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9A7D27A7-6957-A0B5-245C-28F2A5B305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188480-3072-E7F7-5173-1EF33DBDD393}"/>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266889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D45C-529A-2131-FB0C-C24661D84E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F78CE7B-C08F-38AD-D17A-1D4AD00E4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1DE3D39-BD99-230C-B51A-AC68F88B6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759E81A-7A68-016C-F18A-AAA10C0FECAB}"/>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6" name="Footer Placeholder 5">
            <a:extLst>
              <a:ext uri="{FF2B5EF4-FFF2-40B4-BE49-F238E27FC236}">
                <a16:creationId xmlns:a16="http://schemas.microsoft.com/office/drawing/2014/main" id="{8C9F53DE-CE3E-E03D-F608-E24A820EB8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D56180-F0F0-E742-FAE3-6F669EE358C9}"/>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8702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70CE-18C5-2BD4-7870-1DACB98B30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374D30-CD8C-CC4D-CE1E-F3EC02431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79591-DF1E-7F3E-A2D9-D887DDB99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77037CA-C85D-357D-14AA-9FF524C4B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36804-37A5-A66E-6A32-C1DFB6707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B8F48C-AA11-D0AF-2E7D-719B6B03176D}"/>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8" name="Footer Placeholder 7">
            <a:extLst>
              <a:ext uri="{FF2B5EF4-FFF2-40B4-BE49-F238E27FC236}">
                <a16:creationId xmlns:a16="http://schemas.microsoft.com/office/drawing/2014/main" id="{06F698B9-F2FF-45C5-D46A-8C643FE4D6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4C55FD6-DD6C-E223-0BC4-B50B6D3363EA}"/>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236007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03C4-9A2C-4F03-A741-213A5926B72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28D11EB-639F-0DD6-615E-2BC324F56D42}"/>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4" name="Footer Placeholder 3">
            <a:extLst>
              <a:ext uri="{FF2B5EF4-FFF2-40B4-BE49-F238E27FC236}">
                <a16:creationId xmlns:a16="http://schemas.microsoft.com/office/drawing/2014/main" id="{F142E9AA-741A-AA29-4F0C-142B16E0C95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3B8BD7-4BE3-4185-59FB-7013554A7259}"/>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421179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189FF-A609-F415-527A-9047C4683AC9}"/>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3" name="Footer Placeholder 2">
            <a:extLst>
              <a:ext uri="{FF2B5EF4-FFF2-40B4-BE49-F238E27FC236}">
                <a16:creationId xmlns:a16="http://schemas.microsoft.com/office/drawing/2014/main" id="{9C9FB5DA-031E-61D4-D59F-BDB3868F16A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75C2F1B-ED29-A141-E614-60FB94129147}"/>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394568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D40C-AEEB-C10A-1B30-84CCC889A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CF697D5-78E0-3749-849D-C1F7F0C43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A6472A2-9472-7D1E-B19E-AD3E821A1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B5D7F-4E86-9254-03AC-529ABC467C31}"/>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6" name="Footer Placeholder 5">
            <a:extLst>
              <a:ext uri="{FF2B5EF4-FFF2-40B4-BE49-F238E27FC236}">
                <a16:creationId xmlns:a16="http://schemas.microsoft.com/office/drawing/2014/main" id="{C4CCC09F-5031-732E-A1B0-E05BD49A98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E705FE-05D2-8E3C-4704-487130F673E9}"/>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6813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032-62AE-CC54-CA4B-B5700D400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ACB9828-0EEA-90BA-492B-E6D49417A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EFB49F1-FF3C-554A-5BD0-8656DF1CF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52D3E-C653-78AF-1AFA-C9D79F108560}"/>
              </a:ext>
            </a:extLst>
          </p:cNvPr>
          <p:cNvSpPr>
            <a:spLocks noGrp="1"/>
          </p:cNvSpPr>
          <p:nvPr>
            <p:ph type="dt" sz="half" idx="10"/>
          </p:nvPr>
        </p:nvSpPr>
        <p:spPr/>
        <p:txBody>
          <a:bodyPr/>
          <a:lstStyle/>
          <a:p>
            <a:fld id="{A8A729C0-4DFA-46CC-A317-A37667DA35A8}" type="datetimeFigureOut">
              <a:rPr lang="en-IN" smtClean="0"/>
              <a:t>19-09-2025</a:t>
            </a:fld>
            <a:endParaRPr lang="en-IN"/>
          </a:p>
        </p:txBody>
      </p:sp>
      <p:sp>
        <p:nvSpPr>
          <p:cNvPr id="6" name="Footer Placeholder 5">
            <a:extLst>
              <a:ext uri="{FF2B5EF4-FFF2-40B4-BE49-F238E27FC236}">
                <a16:creationId xmlns:a16="http://schemas.microsoft.com/office/drawing/2014/main" id="{C9559BBD-693B-EFA3-88F8-AFB6F31F5D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9FEE2B-2B5D-4441-F092-5C09520E47F4}"/>
              </a:ext>
            </a:extLst>
          </p:cNvPr>
          <p:cNvSpPr>
            <a:spLocks noGrp="1"/>
          </p:cNvSpPr>
          <p:nvPr>
            <p:ph type="sldNum" sz="quarter" idx="12"/>
          </p:nvPr>
        </p:nvSpPr>
        <p:spPr/>
        <p:txBody>
          <a:bodyPr/>
          <a:lstStyle/>
          <a:p>
            <a:fld id="{12FC7172-01D8-4B69-9C0E-D0D58BD4D93E}" type="slidenum">
              <a:rPr lang="en-IN" smtClean="0"/>
              <a:t>‹#›</a:t>
            </a:fld>
            <a:endParaRPr lang="en-IN"/>
          </a:p>
        </p:txBody>
      </p:sp>
    </p:spTree>
    <p:extLst>
      <p:ext uri="{BB962C8B-B14F-4D97-AF65-F5344CB8AC3E}">
        <p14:creationId xmlns:p14="http://schemas.microsoft.com/office/powerpoint/2010/main" val="232701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6501D-020F-3CC9-C16B-961CE946A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D1FA017-9869-1A42-3B8C-4E087739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EC67F7-0CEF-79A3-D130-CD6CA32AB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729C0-4DFA-46CC-A317-A37667DA35A8}" type="datetimeFigureOut">
              <a:rPr lang="en-IN" smtClean="0"/>
              <a:t>19-09-2025</a:t>
            </a:fld>
            <a:endParaRPr lang="en-IN"/>
          </a:p>
        </p:txBody>
      </p:sp>
      <p:sp>
        <p:nvSpPr>
          <p:cNvPr id="5" name="Footer Placeholder 4">
            <a:extLst>
              <a:ext uri="{FF2B5EF4-FFF2-40B4-BE49-F238E27FC236}">
                <a16:creationId xmlns:a16="http://schemas.microsoft.com/office/drawing/2014/main" id="{8BAEB633-D7A9-C5BE-AFB8-1A291182E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F5A14DA-47B1-3022-3A4E-412AFF88E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C7172-01D8-4B69-9C0E-D0D58BD4D93E}" type="slidenum">
              <a:rPr lang="en-IN" smtClean="0"/>
              <a:t>‹#›</a:t>
            </a:fld>
            <a:endParaRPr lang="en-IN"/>
          </a:p>
        </p:txBody>
      </p:sp>
    </p:spTree>
    <p:extLst>
      <p:ext uri="{BB962C8B-B14F-4D97-AF65-F5344CB8AC3E}">
        <p14:creationId xmlns:p14="http://schemas.microsoft.com/office/powerpoint/2010/main" val="364940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eksforgeeks.org/what-is-objectid-in-mongodb/"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docs.mongodb.com/drivers/node/current/" TargetMode="External"/><Relationship Id="rId2" Type="http://schemas.openxmlformats.org/officeDocument/2006/relationships/hyperlink" Target="https://nodejs.org/en/download/" TargetMode="External"/><Relationship Id="rId1" Type="http://schemas.openxmlformats.org/officeDocument/2006/relationships/slideLayout" Target="../slideLayouts/slideLayout7.xml"/><Relationship Id="rId4" Type="http://schemas.openxmlformats.org/officeDocument/2006/relationships/hyperlink" Target="https://www.mongodb.com/cloud/atlas/regist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turing.com/blog/top-npm-packages-for-node-js-developers/" TargetMode="Externa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hyperlink" Target="https://docs.atlas.mongodb.com/tutorial/create-atlas-account/" TargetMode="External"/><Relationship Id="rId7" Type="http://schemas.openxmlformats.org/officeDocument/2006/relationships/hyperlink" Target="https://docs.atlas.mongodb.com/tutorial/connect-to-your-cluster/" TargetMode="External"/><Relationship Id="rId2" Type="http://schemas.openxmlformats.org/officeDocument/2006/relationships/hyperlink" Target="https://www.mongodb.com/atlas/database" TargetMode="External"/><Relationship Id="rId1" Type="http://schemas.openxmlformats.org/officeDocument/2006/relationships/slideLayout" Target="../slideLayouts/slideLayout7.xml"/><Relationship Id="rId6" Type="http://schemas.openxmlformats.org/officeDocument/2006/relationships/hyperlink" Target="https://docs.atlas.mongodb.com/tutorial/create-mongodb-user-for-cluster/" TargetMode="External"/><Relationship Id="rId5" Type="http://schemas.openxmlformats.org/officeDocument/2006/relationships/hyperlink" Target="https://docs.atlas.mongodb.com/security/add-ip-address-to-list/" TargetMode="External"/><Relationship Id="rId4" Type="http://schemas.openxmlformats.org/officeDocument/2006/relationships/hyperlink" Target="https://docs.atlas.mongodb.com/tutorial/deploy-free-tier-clus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eeksforgeeks.org/javascript-json/" TargetMode="External"/><Relationship Id="rId2" Type="http://schemas.openxmlformats.org/officeDocument/2006/relationships/hyperlink" Target="https://www.geeksforgeeks.org/what-is-bson/"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geeksforgeeks.org/introduction-to-programming-languages/" TargetMode="External"/><Relationship Id="rId4" Type="http://schemas.openxmlformats.org/officeDocument/2006/relationships/hyperlink" Target="https://www.geeksforgeeks.org/mongodb-drivers-for-different-language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6C94-5B9F-00FE-FC46-36C00BBCBAD9}"/>
              </a:ext>
            </a:extLst>
          </p:cNvPr>
          <p:cNvSpPr>
            <a:spLocks noGrp="1"/>
          </p:cNvSpPr>
          <p:nvPr>
            <p:ph type="ctrTitle"/>
          </p:nvPr>
        </p:nvSpPr>
        <p:spPr/>
        <p:txBody>
          <a:bodyPr/>
          <a:lstStyle/>
          <a:p>
            <a:r>
              <a:rPr lang="en-IN"/>
              <a:t>Unit-V</a:t>
            </a:r>
          </a:p>
        </p:txBody>
      </p:sp>
      <p:sp>
        <p:nvSpPr>
          <p:cNvPr id="3" name="Subtitle 2">
            <a:extLst>
              <a:ext uri="{FF2B5EF4-FFF2-40B4-BE49-F238E27FC236}">
                <a16:creationId xmlns:a16="http://schemas.microsoft.com/office/drawing/2014/main" id="{704BB284-FB99-CD21-3F29-5015C623594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39088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B09E5-93F3-FA27-78B7-AF981308ACDB}"/>
              </a:ext>
            </a:extLst>
          </p:cNvPr>
          <p:cNvPicPr>
            <a:picLocks noChangeAspect="1"/>
          </p:cNvPicPr>
          <p:nvPr/>
        </p:nvPicPr>
        <p:blipFill>
          <a:blip r:embed="rId2"/>
          <a:stretch>
            <a:fillRect/>
          </a:stretch>
        </p:blipFill>
        <p:spPr>
          <a:xfrm>
            <a:off x="428878" y="169932"/>
            <a:ext cx="11442138" cy="6688067"/>
          </a:xfrm>
          <a:prstGeom prst="rect">
            <a:avLst/>
          </a:prstGeom>
        </p:spPr>
      </p:pic>
    </p:spTree>
    <p:extLst>
      <p:ext uri="{BB962C8B-B14F-4D97-AF65-F5344CB8AC3E}">
        <p14:creationId xmlns:p14="http://schemas.microsoft.com/office/powerpoint/2010/main" val="64616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C31C8-0B86-E67A-D4B3-9BC70E46A1C7}"/>
              </a:ext>
            </a:extLst>
          </p:cNvPr>
          <p:cNvSpPr txBox="1"/>
          <p:nvPr/>
        </p:nvSpPr>
        <p:spPr>
          <a:xfrm>
            <a:off x="95094" y="284685"/>
            <a:ext cx="6097348" cy="523220"/>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 </a:t>
            </a:r>
            <a:r>
              <a:rPr lang="en-IN" sz="2800" b="1" i="0" dirty="0">
                <a:solidFill>
                  <a:srgbClr val="273239"/>
                </a:solidFill>
                <a:effectLst/>
                <a:latin typeface="Nunito" pitchFamily="2" charset="0"/>
              </a:rPr>
              <a:t>Array</a:t>
            </a:r>
          </a:p>
        </p:txBody>
      </p:sp>
      <p:sp>
        <p:nvSpPr>
          <p:cNvPr id="5" name="TextBox 4">
            <a:extLst>
              <a:ext uri="{FF2B5EF4-FFF2-40B4-BE49-F238E27FC236}">
                <a16:creationId xmlns:a16="http://schemas.microsoft.com/office/drawing/2014/main" id="{56433166-F0BF-B238-FAD2-D2D89F3F5CA4}"/>
              </a:ext>
            </a:extLst>
          </p:cNvPr>
          <p:cNvSpPr txBox="1"/>
          <p:nvPr/>
        </p:nvSpPr>
        <p:spPr>
          <a:xfrm>
            <a:off x="169933" y="760242"/>
            <a:ext cx="10260701"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a:solidFill>
                  <a:srgbClr val="273239"/>
                </a:solidFill>
                <a:effectLst/>
                <a:latin typeface="Nunito" pitchFamily="2" charset="0"/>
              </a:rPr>
              <a:t>array</a:t>
            </a:r>
            <a:r>
              <a:rPr lang="en-US" b="0" i="0" dirty="0">
                <a:solidFill>
                  <a:srgbClr val="273239"/>
                </a:solidFill>
                <a:effectLst/>
                <a:latin typeface="Nunito" pitchFamily="2" charset="0"/>
              </a:rPr>
              <a:t> data type allows us to store multiple values in a single field.</a:t>
            </a:r>
          </a:p>
          <a:p>
            <a:r>
              <a:rPr lang="en-US" b="0" i="0" dirty="0">
                <a:solidFill>
                  <a:srgbClr val="273239"/>
                </a:solidFill>
                <a:effectLst/>
                <a:latin typeface="Nunito" pitchFamily="2" charset="0"/>
              </a:rPr>
              <a:t>MongoDB arrays can contain values of the same or different data types</a:t>
            </a:r>
            <a:endParaRPr lang="en-IN" dirty="0"/>
          </a:p>
        </p:txBody>
      </p:sp>
      <p:pic>
        <p:nvPicPr>
          <p:cNvPr id="7" name="Picture 6">
            <a:extLst>
              <a:ext uri="{FF2B5EF4-FFF2-40B4-BE49-F238E27FC236}">
                <a16:creationId xmlns:a16="http://schemas.microsoft.com/office/drawing/2014/main" id="{28EB1477-1EBB-B210-82D0-A524DFBA6318}"/>
              </a:ext>
            </a:extLst>
          </p:cNvPr>
          <p:cNvPicPr>
            <a:picLocks noChangeAspect="1"/>
          </p:cNvPicPr>
          <p:nvPr/>
        </p:nvPicPr>
        <p:blipFill>
          <a:blip r:embed="rId2"/>
          <a:stretch>
            <a:fillRect/>
          </a:stretch>
        </p:blipFill>
        <p:spPr>
          <a:xfrm>
            <a:off x="2905042" y="1544651"/>
            <a:ext cx="6198498" cy="5087060"/>
          </a:xfrm>
          <a:prstGeom prst="rect">
            <a:avLst/>
          </a:prstGeom>
        </p:spPr>
      </p:pic>
    </p:spTree>
    <p:extLst>
      <p:ext uri="{BB962C8B-B14F-4D97-AF65-F5344CB8AC3E}">
        <p14:creationId xmlns:p14="http://schemas.microsoft.com/office/powerpoint/2010/main" val="131282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7CA4E-495F-C8B3-6ABB-86783E5A8D7B}"/>
              </a:ext>
            </a:extLst>
          </p:cNvPr>
          <p:cNvSpPr txBox="1"/>
          <p:nvPr/>
        </p:nvSpPr>
        <p:spPr>
          <a:xfrm>
            <a:off x="491602" y="446525"/>
            <a:ext cx="6097348" cy="369332"/>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Object (Embedded Document)</a:t>
            </a:r>
          </a:p>
        </p:txBody>
      </p:sp>
      <p:sp>
        <p:nvSpPr>
          <p:cNvPr id="5" name="TextBox 4">
            <a:extLst>
              <a:ext uri="{FF2B5EF4-FFF2-40B4-BE49-F238E27FC236}">
                <a16:creationId xmlns:a16="http://schemas.microsoft.com/office/drawing/2014/main" id="{1A94F68D-0A4E-13B9-070A-F58CF06B1208}"/>
              </a:ext>
            </a:extLst>
          </p:cNvPr>
          <p:cNvSpPr txBox="1"/>
          <p:nvPr/>
        </p:nvSpPr>
        <p:spPr>
          <a:xfrm>
            <a:off x="1003412" y="1375234"/>
            <a:ext cx="8142610" cy="646331"/>
          </a:xfrm>
          <a:prstGeom prst="rect">
            <a:avLst/>
          </a:prstGeom>
          <a:noFill/>
        </p:spPr>
        <p:txBody>
          <a:bodyPr wrap="square">
            <a:spAutoFit/>
          </a:bodyPr>
          <a:lstStyle/>
          <a:p>
            <a:r>
              <a:rPr lang="en-US" b="0" i="0" dirty="0">
                <a:solidFill>
                  <a:srgbClr val="273239"/>
                </a:solidFill>
                <a:effectLst/>
                <a:latin typeface="Nunito" pitchFamily="2" charset="0"/>
              </a:rPr>
              <a:t>Object data type stores embedded documents. Embedded documents are also known as nested documents.</a:t>
            </a:r>
            <a:endParaRPr lang="en-IN" dirty="0"/>
          </a:p>
        </p:txBody>
      </p:sp>
      <p:pic>
        <p:nvPicPr>
          <p:cNvPr id="7" name="Picture 6">
            <a:extLst>
              <a:ext uri="{FF2B5EF4-FFF2-40B4-BE49-F238E27FC236}">
                <a16:creationId xmlns:a16="http://schemas.microsoft.com/office/drawing/2014/main" id="{CEEEA893-9CD2-796F-1DDE-0A994BC75C00}"/>
              </a:ext>
            </a:extLst>
          </p:cNvPr>
          <p:cNvPicPr>
            <a:picLocks noChangeAspect="1"/>
          </p:cNvPicPr>
          <p:nvPr/>
        </p:nvPicPr>
        <p:blipFill>
          <a:blip r:embed="rId2"/>
          <a:stretch>
            <a:fillRect/>
          </a:stretch>
        </p:blipFill>
        <p:spPr>
          <a:xfrm>
            <a:off x="2142573" y="2021565"/>
            <a:ext cx="7906853" cy="4401164"/>
          </a:xfrm>
          <a:prstGeom prst="rect">
            <a:avLst/>
          </a:prstGeom>
        </p:spPr>
      </p:pic>
    </p:spTree>
    <p:extLst>
      <p:ext uri="{BB962C8B-B14F-4D97-AF65-F5344CB8AC3E}">
        <p14:creationId xmlns:p14="http://schemas.microsoft.com/office/powerpoint/2010/main" val="257149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99C5D-6489-D2AF-A410-109D0650F054}"/>
              </a:ext>
            </a:extLst>
          </p:cNvPr>
          <p:cNvSpPr txBox="1"/>
          <p:nvPr/>
        </p:nvSpPr>
        <p:spPr>
          <a:xfrm>
            <a:off x="418774" y="365605"/>
            <a:ext cx="6097348" cy="461665"/>
          </a:xfrm>
          <a:prstGeom prst="rect">
            <a:avLst/>
          </a:prstGeom>
          <a:noFill/>
        </p:spPr>
        <p:txBody>
          <a:bodyPr wrap="square">
            <a:spAutoFit/>
          </a:bodyPr>
          <a:lstStyle/>
          <a:p>
            <a:pPr algn="l" fontAlgn="base">
              <a:spcBef>
                <a:spcPts val="1800"/>
              </a:spcBef>
              <a:spcAft>
                <a:spcPts val="1800"/>
              </a:spcAft>
            </a:pPr>
            <a:r>
              <a:rPr lang="en-IN" sz="2400" b="1" i="0" dirty="0">
                <a:solidFill>
                  <a:srgbClr val="273239"/>
                </a:solidFill>
                <a:effectLst/>
                <a:latin typeface="Nunito" pitchFamily="2" charset="0"/>
              </a:rPr>
              <a:t>Object Id</a:t>
            </a:r>
          </a:p>
        </p:txBody>
      </p:sp>
      <p:sp>
        <p:nvSpPr>
          <p:cNvPr id="5" name="TextBox 4">
            <a:extLst>
              <a:ext uri="{FF2B5EF4-FFF2-40B4-BE49-F238E27FC236}">
                <a16:creationId xmlns:a16="http://schemas.microsoft.com/office/drawing/2014/main" id="{31CD7157-10DD-14E9-3E17-C04469D0E3AC}"/>
              </a:ext>
            </a:extLst>
          </p:cNvPr>
          <p:cNvSpPr txBox="1"/>
          <p:nvPr/>
        </p:nvSpPr>
        <p:spPr>
          <a:xfrm>
            <a:off x="817295" y="1634178"/>
            <a:ext cx="10017939" cy="3611245"/>
          </a:xfrm>
          <a:prstGeom prst="rect">
            <a:avLst/>
          </a:prstGeom>
          <a:noFill/>
        </p:spPr>
        <p:txBody>
          <a:bodyPr wrap="square">
            <a:spAutoFit/>
          </a:bodyPr>
          <a:lstStyle/>
          <a:p>
            <a:r>
              <a:rPr lang="en-US" b="0" i="0" dirty="0">
                <a:solidFill>
                  <a:srgbClr val="273239"/>
                </a:solidFill>
                <a:effectLst/>
                <a:latin typeface="Nunito" pitchFamily="2" charset="0"/>
              </a:rPr>
              <a:t>Whenever we create a new document in the collection MongoDB automatically creates a unique </a:t>
            </a:r>
            <a:r>
              <a:rPr lang="en-US" b="0" i="0" u="sng" dirty="0">
                <a:effectLst/>
                <a:latin typeface="Nunito" pitchFamily="2" charset="0"/>
                <a:hlinkClick r:id="rId2"/>
              </a:rPr>
              <a:t>object id</a:t>
            </a:r>
            <a:r>
              <a:rPr lang="en-US" b="0" i="0" dirty="0">
                <a:solidFill>
                  <a:srgbClr val="273239"/>
                </a:solidFill>
                <a:effectLst/>
                <a:latin typeface="Nunito" pitchFamily="2" charset="0"/>
              </a:rPr>
              <a:t> for that document</a:t>
            </a:r>
          </a:p>
          <a:p>
            <a:pPr algn="just" rtl="0" fontAlgn="base">
              <a:spcAft>
                <a:spcPts val="750"/>
              </a:spcAft>
            </a:pPr>
            <a:r>
              <a:rPr lang="en-US" b="0" i="0" dirty="0">
                <a:solidFill>
                  <a:srgbClr val="273239"/>
                </a:solidFill>
                <a:effectLst/>
                <a:latin typeface="Nunito" pitchFamily="2" charset="0"/>
              </a:rPr>
              <a:t>The data which is stored in Id is of hexadecimal format and the length of the id is 12 bytes which consist:</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4-bytes for Timestamp value.</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5-bytes for Random values. i.e., 3-bytes for machine Id and </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2-bytes for process Id.</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3- bytes for Counter</a:t>
            </a:r>
          </a:p>
          <a:p>
            <a:endParaRPr lang="en-IN" dirty="0"/>
          </a:p>
        </p:txBody>
      </p:sp>
    </p:spTree>
    <p:extLst>
      <p:ext uri="{BB962C8B-B14F-4D97-AF65-F5344CB8AC3E}">
        <p14:creationId xmlns:p14="http://schemas.microsoft.com/office/powerpoint/2010/main" val="181223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DE8B17-6BB4-A4E0-1C6C-17404498339D}"/>
              </a:ext>
            </a:extLst>
          </p:cNvPr>
          <p:cNvSpPr txBox="1"/>
          <p:nvPr/>
        </p:nvSpPr>
        <p:spPr>
          <a:xfrm>
            <a:off x="459234" y="373697"/>
            <a:ext cx="6097348" cy="461665"/>
          </a:xfrm>
          <a:prstGeom prst="rect">
            <a:avLst/>
          </a:prstGeom>
          <a:noFill/>
        </p:spPr>
        <p:txBody>
          <a:bodyPr wrap="square">
            <a:spAutoFit/>
          </a:bodyPr>
          <a:lstStyle/>
          <a:p>
            <a:pPr algn="l" fontAlgn="base">
              <a:spcBef>
                <a:spcPts val="1800"/>
              </a:spcBef>
              <a:spcAft>
                <a:spcPts val="1800"/>
              </a:spcAft>
            </a:pPr>
            <a:r>
              <a:rPr lang="en-IN" sz="2400" b="1" i="0" dirty="0">
                <a:solidFill>
                  <a:srgbClr val="273239"/>
                </a:solidFill>
                <a:effectLst/>
                <a:latin typeface="Nunito" pitchFamily="2" charset="0"/>
              </a:rPr>
              <a:t>Undefined</a:t>
            </a:r>
          </a:p>
        </p:txBody>
      </p:sp>
      <p:sp>
        <p:nvSpPr>
          <p:cNvPr id="5" name="Rectangle 2">
            <a:extLst>
              <a:ext uri="{FF2B5EF4-FFF2-40B4-BE49-F238E27FC236}">
                <a16:creationId xmlns:a16="http://schemas.microsoft.com/office/drawing/2014/main" id="{A8BEDFBB-1DD4-7196-520B-6A02631C89EA}"/>
              </a:ext>
            </a:extLst>
          </p:cNvPr>
          <p:cNvSpPr>
            <a:spLocks noChangeArrowheads="1"/>
          </p:cNvSpPr>
          <p:nvPr/>
        </p:nvSpPr>
        <p:spPr bwMode="auto">
          <a:xfrm>
            <a:off x="459234" y="1347037"/>
            <a:ext cx="11193297"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273239"/>
                </a:solidFill>
                <a:effectLst/>
                <a:latin typeface="Nunito" pitchFamily="2" charset="0"/>
              </a:rPr>
              <a:t>The </a:t>
            </a:r>
            <a:r>
              <a:rPr kumimoji="0" lang="en-US" altLang="en-US" sz="2000" b="1" i="0" u="none" strike="noStrike" cap="none" normalizeH="0" baseline="0">
                <a:ln>
                  <a:noFill/>
                </a:ln>
                <a:solidFill>
                  <a:srgbClr val="273239"/>
                </a:solidFill>
                <a:effectLst/>
                <a:latin typeface="Nunito" pitchFamily="2" charset="0"/>
              </a:rPr>
              <a:t>undefined</a:t>
            </a:r>
            <a:r>
              <a:rPr kumimoji="0" lang="en-US" altLang="en-US" sz="2000" b="0" i="0" u="none" strike="noStrike" cap="none" normalizeH="0" baseline="0">
                <a:ln>
                  <a:noFill/>
                </a:ln>
                <a:solidFill>
                  <a:srgbClr val="273239"/>
                </a:solidFill>
                <a:effectLst/>
                <a:latin typeface="Nunito" pitchFamily="2" charset="0"/>
              </a:rPr>
              <a:t> data type represents a value that is not defined. It is rarely used in modern MongoDB applications, as it has been replaced by the </a:t>
            </a:r>
            <a:r>
              <a:rPr kumimoji="0" lang="en-US" altLang="en-US" sz="2000" b="0" i="0" u="none" strike="noStrike" cap="none" normalizeH="0" baseline="0">
                <a:ln>
                  <a:noFill/>
                </a:ln>
                <a:solidFill>
                  <a:srgbClr val="273239"/>
                </a:solidFill>
                <a:effectLst/>
                <a:latin typeface="Arial Unicode MS"/>
              </a:rPr>
              <a:t>null</a:t>
            </a:r>
            <a:r>
              <a:rPr kumimoji="0" lang="en-US" altLang="en-US" sz="2000" b="0" i="0" u="none" strike="noStrike" cap="none" normalizeH="0" baseline="0">
                <a:ln>
                  <a:noFill/>
                </a:ln>
                <a:solidFill>
                  <a:srgbClr val="273239"/>
                </a:solidFill>
                <a:effectLst/>
                <a:latin typeface="Nunito" pitchFamily="2" charset="0"/>
              </a:rPr>
              <a:t> value for most practical purposes.</a:t>
            </a:r>
            <a:r>
              <a:rPr kumimoji="0" lang="en-US" altLang="en-US" sz="2000" b="0" i="0" u="none" strike="noStrike" cap="none" normalizeH="0" baseline="0">
                <a:ln>
                  <a:noFill/>
                </a:ln>
                <a:solidFill>
                  <a:schemeClr val="tx1"/>
                </a:solidFill>
                <a:effectLst/>
              </a:rPr>
              <a:t> </a:t>
            </a:r>
          </a:p>
        </p:txBody>
      </p:sp>
      <p:pic>
        <p:nvPicPr>
          <p:cNvPr id="7" name="Picture 6">
            <a:extLst>
              <a:ext uri="{FF2B5EF4-FFF2-40B4-BE49-F238E27FC236}">
                <a16:creationId xmlns:a16="http://schemas.microsoft.com/office/drawing/2014/main" id="{FBF44478-D2A9-A1DB-1CDF-E9B4802829DE}"/>
              </a:ext>
            </a:extLst>
          </p:cNvPr>
          <p:cNvPicPr>
            <a:picLocks noChangeAspect="1"/>
          </p:cNvPicPr>
          <p:nvPr/>
        </p:nvPicPr>
        <p:blipFill>
          <a:blip r:embed="rId2"/>
          <a:stretch>
            <a:fillRect/>
          </a:stretch>
        </p:blipFill>
        <p:spPr>
          <a:xfrm>
            <a:off x="2007096" y="2553532"/>
            <a:ext cx="8792802" cy="3191320"/>
          </a:xfrm>
          <a:prstGeom prst="rect">
            <a:avLst/>
          </a:prstGeom>
        </p:spPr>
      </p:pic>
    </p:spTree>
    <p:extLst>
      <p:ext uri="{BB962C8B-B14F-4D97-AF65-F5344CB8AC3E}">
        <p14:creationId xmlns:p14="http://schemas.microsoft.com/office/powerpoint/2010/main" val="61246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2475DB-8154-448C-F58A-0A5E3B43C62D}"/>
              </a:ext>
            </a:extLst>
          </p:cNvPr>
          <p:cNvSpPr txBox="1"/>
          <p:nvPr/>
        </p:nvSpPr>
        <p:spPr>
          <a:xfrm>
            <a:off x="329762" y="446525"/>
            <a:ext cx="6097348" cy="461665"/>
          </a:xfrm>
          <a:prstGeom prst="rect">
            <a:avLst/>
          </a:prstGeom>
          <a:noFill/>
        </p:spPr>
        <p:txBody>
          <a:bodyPr wrap="square">
            <a:spAutoFit/>
          </a:bodyPr>
          <a:lstStyle/>
          <a:p>
            <a:pPr algn="l" fontAlgn="base">
              <a:spcBef>
                <a:spcPts val="1800"/>
              </a:spcBef>
              <a:spcAft>
                <a:spcPts val="1800"/>
              </a:spcAft>
            </a:pPr>
            <a:r>
              <a:rPr lang="en-IN" sz="2400" b="1" i="0" dirty="0">
                <a:solidFill>
                  <a:srgbClr val="273239"/>
                </a:solidFill>
                <a:effectLst/>
                <a:latin typeface="Nunito" pitchFamily="2" charset="0"/>
              </a:rPr>
              <a:t>Binary Data</a:t>
            </a:r>
          </a:p>
        </p:txBody>
      </p:sp>
      <p:sp>
        <p:nvSpPr>
          <p:cNvPr id="5" name="TextBox 4">
            <a:extLst>
              <a:ext uri="{FF2B5EF4-FFF2-40B4-BE49-F238E27FC236}">
                <a16:creationId xmlns:a16="http://schemas.microsoft.com/office/drawing/2014/main" id="{3CCBB119-B24B-D52F-2805-88938F4FAFDF}"/>
              </a:ext>
            </a:extLst>
          </p:cNvPr>
          <p:cNvSpPr txBox="1"/>
          <p:nvPr/>
        </p:nvSpPr>
        <p:spPr>
          <a:xfrm>
            <a:off x="477430" y="1464246"/>
            <a:ext cx="10980892"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a:solidFill>
                  <a:srgbClr val="273239"/>
                </a:solidFill>
                <a:effectLst/>
                <a:latin typeface="Nunito" pitchFamily="2" charset="0"/>
              </a:rPr>
              <a:t>binary data</a:t>
            </a:r>
            <a:r>
              <a:rPr lang="en-US" b="0" i="0" dirty="0">
                <a:solidFill>
                  <a:srgbClr val="273239"/>
                </a:solidFill>
                <a:effectLst/>
                <a:latin typeface="Nunito" pitchFamily="2" charset="0"/>
              </a:rPr>
              <a:t> </a:t>
            </a:r>
            <a:r>
              <a:rPr lang="en-US" b="0" i="0" dirty="0" err="1">
                <a:solidFill>
                  <a:srgbClr val="273239"/>
                </a:solidFill>
                <a:effectLst/>
                <a:latin typeface="Nunito" pitchFamily="2" charset="0"/>
              </a:rPr>
              <a:t>data</a:t>
            </a:r>
            <a:r>
              <a:rPr lang="en-US" b="0" i="0" dirty="0">
                <a:solidFill>
                  <a:srgbClr val="273239"/>
                </a:solidFill>
                <a:effectLst/>
                <a:latin typeface="Nunito" pitchFamily="2" charset="0"/>
              </a:rPr>
              <a:t> type stores binary information such as images, files, or encrypted data.</a:t>
            </a:r>
          </a:p>
          <a:p>
            <a:r>
              <a:rPr lang="en-US" b="0" i="0" dirty="0">
                <a:solidFill>
                  <a:srgbClr val="273239"/>
                </a:solidFill>
                <a:effectLst/>
                <a:latin typeface="Nunito" pitchFamily="2" charset="0"/>
              </a:rPr>
              <a:t> Binary data is often used when working with non-textual data.</a:t>
            </a:r>
            <a:endParaRPr lang="en-IN" dirty="0"/>
          </a:p>
        </p:txBody>
      </p:sp>
      <p:pic>
        <p:nvPicPr>
          <p:cNvPr id="7" name="Picture 6">
            <a:extLst>
              <a:ext uri="{FF2B5EF4-FFF2-40B4-BE49-F238E27FC236}">
                <a16:creationId xmlns:a16="http://schemas.microsoft.com/office/drawing/2014/main" id="{7358DF7F-8E59-E010-2318-EEE9F8FFC5D7}"/>
              </a:ext>
            </a:extLst>
          </p:cNvPr>
          <p:cNvPicPr>
            <a:picLocks noChangeAspect="1"/>
          </p:cNvPicPr>
          <p:nvPr/>
        </p:nvPicPr>
        <p:blipFill>
          <a:blip r:embed="rId2"/>
          <a:stretch>
            <a:fillRect/>
          </a:stretch>
        </p:blipFill>
        <p:spPr>
          <a:xfrm>
            <a:off x="1813915" y="2520702"/>
            <a:ext cx="8564170" cy="3143689"/>
          </a:xfrm>
          <a:prstGeom prst="rect">
            <a:avLst/>
          </a:prstGeom>
        </p:spPr>
      </p:pic>
    </p:spTree>
    <p:extLst>
      <p:ext uri="{BB962C8B-B14F-4D97-AF65-F5344CB8AC3E}">
        <p14:creationId xmlns:p14="http://schemas.microsoft.com/office/powerpoint/2010/main" val="316716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4513B-A11B-3DC0-2CB1-05F39DBE477B}"/>
              </a:ext>
            </a:extLst>
          </p:cNvPr>
          <p:cNvSpPr txBox="1"/>
          <p:nvPr/>
        </p:nvSpPr>
        <p:spPr>
          <a:xfrm>
            <a:off x="329762" y="58109"/>
            <a:ext cx="6097348" cy="461665"/>
          </a:xfrm>
          <a:prstGeom prst="rect">
            <a:avLst/>
          </a:prstGeom>
          <a:noFill/>
        </p:spPr>
        <p:txBody>
          <a:bodyPr wrap="square">
            <a:spAutoFit/>
          </a:bodyPr>
          <a:lstStyle/>
          <a:p>
            <a:pPr algn="l" fontAlgn="base">
              <a:spcBef>
                <a:spcPts val="1800"/>
              </a:spcBef>
              <a:spcAft>
                <a:spcPts val="1800"/>
              </a:spcAft>
            </a:pPr>
            <a:r>
              <a:rPr lang="en-IN" sz="2400" b="1" i="0" dirty="0">
                <a:solidFill>
                  <a:srgbClr val="273239"/>
                </a:solidFill>
                <a:effectLst/>
                <a:latin typeface="Nunito" pitchFamily="2" charset="0"/>
              </a:rPr>
              <a:t>Date</a:t>
            </a:r>
          </a:p>
        </p:txBody>
      </p:sp>
      <p:sp>
        <p:nvSpPr>
          <p:cNvPr id="5" name="TextBox 4">
            <a:extLst>
              <a:ext uri="{FF2B5EF4-FFF2-40B4-BE49-F238E27FC236}">
                <a16:creationId xmlns:a16="http://schemas.microsoft.com/office/drawing/2014/main" id="{7BA103E5-EF7A-BB81-0382-EA248E69DA4D}"/>
              </a:ext>
            </a:extLst>
          </p:cNvPr>
          <p:cNvSpPr txBox="1"/>
          <p:nvPr/>
        </p:nvSpPr>
        <p:spPr>
          <a:xfrm>
            <a:off x="121381" y="554201"/>
            <a:ext cx="11247929" cy="1477328"/>
          </a:xfrm>
          <a:prstGeom prst="rect">
            <a:avLst/>
          </a:prstGeom>
          <a:noFill/>
        </p:spPr>
        <p:txBody>
          <a:bodyPr wrap="square">
            <a:spAutoFit/>
          </a:bodyPr>
          <a:lstStyle/>
          <a:p>
            <a:r>
              <a:rPr lang="en-US" b="0" i="0" dirty="0">
                <a:solidFill>
                  <a:srgbClr val="273239"/>
                </a:solidFill>
                <a:effectLst/>
                <a:latin typeface="Nunito" pitchFamily="2" charset="0"/>
              </a:rPr>
              <a:t>Date data type stores date. It is a 64-bit integer which represents the number of milliseconds. </a:t>
            </a:r>
          </a:p>
          <a:p>
            <a:r>
              <a:rPr lang="en-US" b="0" i="0" dirty="0">
                <a:solidFill>
                  <a:srgbClr val="273239"/>
                </a:solidFill>
                <a:effectLst/>
                <a:latin typeface="Nunito" pitchFamily="2" charset="0"/>
              </a:rPr>
              <a:t>BSON data type generally supports UTC datetime and it is signed. If the value of the date data type is negative then it represents the dates before 1970. </a:t>
            </a:r>
          </a:p>
          <a:p>
            <a:r>
              <a:rPr lang="en-US" b="0" i="0" dirty="0">
                <a:solidFill>
                  <a:srgbClr val="273239"/>
                </a:solidFill>
                <a:effectLst/>
                <a:latin typeface="Nunito" pitchFamily="2" charset="0"/>
              </a:rPr>
              <a:t>There are various methods to return date, it can be returned either as a string or as a date object. Some method for the date:</a:t>
            </a:r>
            <a:endParaRPr lang="en-IN" dirty="0"/>
          </a:p>
        </p:txBody>
      </p:sp>
      <p:sp>
        <p:nvSpPr>
          <p:cNvPr id="7" name="TextBox 6">
            <a:extLst>
              <a:ext uri="{FF2B5EF4-FFF2-40B4-BE49-F238E27FC236}">
                <a16:creationId xmlns:a16="http://schemas.microsoft.com/office/drawing/2014/main" id="{CFE5DD2D-EAFA-E83A-C22A-74FADF4D3241}"/>
              </a:ext>
            </a:extLst>
          </p:cNvPr>
          <p:cNvSpPr txBox="1"/>
          <p:nvPr/>
        </p:nvSpPr>
        <p:spPr>
          <a:xfrm>
            <a:off x="3048674" y="1806075"/>
            <a:ext cx="7956494" cy="1384995"/>
          </a:xfrm>
          <a:prstGeom prst="rect">
            <a:avLst/>
          </a:prstGeom>
          <a:noFill/>
        </p:spPr>
        <p:txBody>
          <a:bodyPr wrap="square">
            <a:spAutoFit/>
          </a:bodyPr>
          <a:lstStyle/>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Date(): </a:t>
            </a:r>
            <a:r>
              <a:rPr lang="en-US" b="0" i="0" dirty="0">
                <a:solidFill>
                  <a:srgbClr val="273239"/>
                </a:solidFill>
                <a:effectLst/>
                <a:latin typeface="Nunito" pitchFamily="2" charset="0"/>
              </a:rPr>
              <a:t>It returns the current date in string format.</a:t>
            </a: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new Date(): </a:t>
            </a:r>
            <a:r>
              <a:rPr lang="en-US" b="0" i="0" dirty="0">
                <a:solidFill>
                  <a:srgbClr val="273239"/>
                </a:solidFill>
                <a:effectLst/>
                <a:latin typeface="Nunito" pitchFamily="2" charset="0"/>
              </a:rPr>
              <a:t>Returns a date object. Uses the </a:t>
            </a:r>
            <a:r>
              <a:rPr lang="en-US" b="0" i="0" dirty="0" err="1">
                <a:solidFill>
                  <a:srgbClr val="273239"/>
                </a:solidFill>
                <a:effectLst/>
                <a:latin typeface="Nunito" pitchFamily="2" charset="0"/>
              </a:rPr>
              <a:t>ISODate</a:t>
            </a:r>
            <a:r>
              <a:rPr lang="en-US" b="0" i="0" dirty="0">
                <a:solidFill>
                  <a:srgbClr val="273239"/>
                </a:solidFill>
                <a:effectLst/>
                <a:latin typeface="Nunito" pitchFamily="2" charset="0"/>
              </a:rPr>
              <a:t>() wrapper.</a:t>
            </a:r>
            <a:r>
              <a:rPr lang="en-US" b="1" i="0" dirty="0">
                <a:solidFill>
                  <a:srgbClr val="273239"/>
                </a:solidFill>
                <a:effectLst/>
                <a:latin typeface="Nunito" pitchFamily="2" charset="0"/>
              </a:rPr>
              <a:t> </a:t>
            </a:r>
            <a:endParaRPr lang="en-US"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new </a:t>
            </a:r>
            <a:r>
              <a:rPr lang="en-US" b="1" i="0" dirty="0" err="1">
                <a:solidFill>
                  <a:srgbClr val="273239"/>
                </a:solidFill>
                <a:effectLst/>
                <a:latin typeface="Nunito" pitchFamily="2" charset="0"/>
              </a:rPr>
              <a:t>ISODate</a:t>
            </a:r>
            <a:r>
              <a:rPr lang="en-US" b="1" i="0" dirty="0">
                <a:solidFill>
                  <a:srgbClr val="273239"/>
                </a:solidFill>
                <a:effectLst/>
                <a:latin typeface="Nunito" pitchFamily="2" charset="0"/>
              </a:rPr>
              <a:t>(): </a:t>
            </a:r>
            <a:r>
              <a:rPr lang="en-US" b="0" i="0" dirty="0">
                <a:solidFill>
                  <a:srgbClr val="273239"/>
                </a:solidFill>
                <a:effectLst/>
                <a:latin typeface="Nunito" pitchFamily="2" charset="0"/>
              </a:rPr>
              <a:t>It also returns a date object. Uses the </a:t>
            </a:r>
            <a:r>
              <a:rPr lang="en-US" b="0" i="0" dirty="0" err="1">
                <a:solidFill>
                  <a:srgbClr val="273239"/>
                </a:solidFill>
                <a:effectLst/>
                <a:latin typeface="Nunito" pitchFamily="2" charset="0"/>
              </a:rPr>
              <a:t>ISODate</a:t>
            </a:r>
            <a:r>
              <a:rPr lang="en-US" b="0" i="0" dirty="0">
                <a:solidFill>
                  <a:srgbClr val="273239"/>
                </a:solidFill>
                <a:effectLst/>
                <a:latin typeface="Nunito" pitchFamily="2" charset="0"/>
              </a:rPr>
              <a:t>() wrapper.</a:t>
            </a:r>
          </a:p>
        </p:txBody>
      </p:sp>
      <p:pic>
        <p:nvPicPr>
          <p:cNvPr id="9" name="Picture 8">
            <a:extLst>
              <a:ext uri="{FF2B5EF4-FFF2-40B4-BE49-F238E27FC236}">
                <a16:creationId xmlns:a16="http://schemas.microsoft.com/office/drawing/2014/main" id="{307909B0-EAF5-3B17-58DE-CDF53792E9FF}"/>
              </a:ext>
            </a:extLst>
          </p:cNvPr>
          <p:cNvPicPr>
            <a:picLocks noChangeAspect="1"/>
          </p:cNvPicPr>
          <p:nvPr/>
        </p:nvPicPr>
        <p:blipFill>
          <a:blip r:embed="rId2"/>
          <a:stretch>
            <a:fillRect/>
          </a:stretch>
        </p:blipFill>
        <p:spPr>
          <a:xfrm>
            <a:off x="562396" y="3283403"/>
            <a:ext cx="10365897" cy="3516488"/>
          </a:xfrm>
          <a:prstGeom prst="rect">
            <a:avLst/>
          </a:prstGeom>
        </p:spPr>
      </p:pic>
    </p:spTree>
    <p:extLst>
      <p:ext uri="{BB962C8B-B14F-4D97-AF65-F5344CB8AC3E}">
        <p14:creationId xmlns:p14="http://schemas.microsoft.com/office/powerpoint/2010/main" val="62597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09377-0DEB-6854-DA2F-EA12D639C33A}"/>
              </a:ext>
            </a:extLst>
          </p:cNvPr>
          <p:cNvSpPr txBox="1"/>
          <p:nvPr/>
        </p:nvSpPr>
        <p:spPr>
          <a:xfrm>
            <a:off x="491602" y="276593"/>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Min &amp; Max key</a:t>
            </a:r>
          </a:p>
        </p:txBody>
      </p:sp>
      <p:sp>
        <p:nvSpPr>
          <p:cNvPr id="5" name="TextBox 4">
            <a:extLst>
              <a:ext uri="{FF2B5EF4-FFF2-40B4-BE49-F238E27FC236}">
                <a16:creationId xmlns:a16="http://schemas.microsoft.com/office/drawing/2014/main" id="{8F92F2F2-F0D3-447D-3928-4FC461E3D335}"/>
              </a:ext>
            </a:extLst>
          </p:cNvPr>
          <p:cNvSpPr txBox="1"/>
          <p:nvPr/>
        </p:nvSpPr>
        <p:spPr>
          <a:xfrm>
            <a:off x="631179" y="1302406"/>
            <a:ext cx="10851419"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err="1">
                <a:solidFill>
                  <a:srgbClr val="273239"/>
                </a:solidFill>
                <a:effectLst/>
                <a:latin typeface="Nunito" pitchFamily="2" charset="0"/>
              </a:rPr>
              <a:t>MinKey</a:t>
            </a:r>
            <a:r>
              <a:rPr lang="en-US" b="0" i="0" dirty="0">
                <a:solidFill>
                  <a:srgbClr val="273239"/>
                </a:solidFill>
                <a:effectLst/>
                <a:latin typeface="Nunito" pitchFamily="2" charset="0"/>
              </a:rPr>
              <a:t> and </a:t>
            </a:r>
            <a:r>
              <a:rPr lang="en-US" b="1" i="0" dirty="0" err="1">
                <a:solidFill>
                  <a:srgbClr val="273239"/>
                </a:solidFill>
                <a:effectLst/>
                <a:latin typeface="Nunito" pitchFamily="2" charset="0"/>
              </a:rPr>
              <a:t>MaxKey</a:t>
            </a:r>
            <a:r>
              <a:rPr lang="en-US" b="0" i="0" dirty="0">
                <a:solidFill>
                  <a:srgbClr val="273239"/>
                </a:solidFill>
                <a:effectLst/>
                <a:latin typeface="Nunito" pitchFamily="2" charset="0"/>
              </a:rPr>
              <a:t> data types are used for internal comparisons. </a:t>
            </a:r>
          </a:p>
          <a:p>
            <a:r>
              <a:rPr lang="en-US" b="1" i="0" dirty="0" err="1">
                <a:solidFill>
                  <a:srgbClr val="273239"/>
                </a:solidFill>
                <a:effectLst/>
                <a:latin typeface="Nunito" pitchFamily="2" charset="0"/>
              </a:rPr>
              <a:t>MinKey</a:t>
            </a:r>
            <a:r>
              <a:rPr lang="en-US" b="0" i="0" dirty="0">
                <a:solidFill>
                  <a:srgbClr val="273239"/>
                </a:solidFill>
                <a:effectLst/>
                <a:latin typeface="Nunito" pitchFamily="2" charset="0"/>
              </a:rPr>
              <a:t> represents the lowest BSON element, while </a:t>
            </a:r>
            <a:r>
              <a:rPr lang="en-US" b="1" i="0" dirty="0" err="1">
                <a:solidFill>
                  <a:srgbClr val="273239"/>
                </a:solidFill>
                <a:effectLst/>
                <a:latin typeface="Nunito" pitchFamily="2" charset="0"/>
              </a:rPr>
              <a:t>MaxKey</a:t>
            </a:r>
            <a:r>
              <a:rPr lang="en-US" b="0" i="0" dirty="0">
                <a:solidFill>
                  <a:srgbClr val="273239"/>
                </a:solidFill>
                <a:effectLst/>
                <a:latin typeface="Nunito" pitchFamily="2" charset="0"/>
              </a:rPr>
              <a:t> represents the highest.</a:t>
            </a:r>
            <a:endParaRPr lang="en-IN" dirty="0"/>
          </a:p>
        </p:txBody>
      </p:sp>
      <p:pic>
        <p:nvPicPr>
          <p:cNvPr id="7" name="Picture 6">
            <a:extLst>
              <a:ext uri="{FF2B5EF4-FFF2-40B4-BE49-F238E27FC236}">
                <a16:creationId xmlns:a16="http://schemas.microsoft.com/office/drawing/2014/main" id="{5A6BBA5A-0653-4749-EFA0-10C551DCFED4}"/>
              </a:ext>
            </a:extLst>
          </p:cNvPr>
          <p:cNvPicPr>
            <a:picLocks noChangeAspect="1"/>
          </p:cNvPicPr>
          <p:nvPr/>
        </p:nvPicPr>
        <p:blipFill>
          <a:blip r:embed="rId2"/>
          <a:stretch>
            <a:fillRect/>
          </a:stretch>
        </p:blipFill>
        <p:spPr>
          <a:xfrm>
            <a:off x="1894888" y="1948737"/>
            <a:ext cx="8402223" cy="3858163"/>
          </a:xfrm>
          <a:prstGeom prst="rect">
            <a:avLst/>
          </a:prstGeom>
        </p:spPr>
      </p:pic>
    </p:spTree>
    <p:extLst>
      <p:ext uri="{BB962C8B-B14F-4D97-AF65-F5344CB8AC3E}">
        <p14:creationId xmlns:p14="http://schemas.microsoft.com/office/powerpoint/2010/main" val="268829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AC3943-E9D9-E38A-0BFB-65ECD609B41B}"/>
              </a:ext>
            </a:extLst>
          </p:cNvPr>
          <p:cNvSpPr txBox="1"/>
          <p:nvPr/>
        </p:nvSpPr>
        <p:spPr>
          <a:xfrm>
            <a:off x="248842" y="446525"/>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Symbol</a:t>
            </a:r>
          </a:p>
        </p:txBody>
      </p:sp>
      <p:sp>
        <p:nvSpPr>
          <p:cNvPr id="5" name="TextBox 4">
            <a:extLst>
              <a:ext uri="{FF2B5EF4-FFF2-40B4-BE49-F238E27FC236}">
                <a16:creationId xmlns:a16="http://schemas.microsoft.com/office/drawing/2014/main" id="{6C271CA4-9B99-5059-C9FF-96A37B815BA7}"/>
              </a:ext>
            </a:extLst>
          </p:cNvPr>
          <p:cNvSpPr txBox="1"/>
          <p:nvPr/>
        </p:nvSpPr>
        <p:spPr>
          <a:xfrm>
            <a:off x="307497" y="1325747"/>
            <a:ext cx="10479186" cy="646331"/>
          </a:xfrm>
          <a:prstGeom prst="rect">
            <a:avLst/>
          </a:prstGeom>
          <a:noFill/>
        </p:spPr>
        <p:txBody>
          <a:bodyPr wrap="square">
            <a:spAutoFit/>
          </a:bodyPr>
          <a:lstStyle/>
          <a:p>
            <a:r>
              <a:rPr lang="en-US" b="0" i="0" dirty="0">
                <a:solidFill>
                  <a:srgbClr val="273239"/>
                </a:solidFill>
                <a:effectLst/>
                <a:latin typeface="Nunito" pitchFamily="2" charset="0"/>
              </a:rPr>
              <a:t>This data type similar to the string data type. It is generally not supported by a mongo shell, but if the shell gets a symbol from the database, then it converts this type into a string type.</a:t>
            </a:r>
            <a:endParaRPr lang="en-IN" dirty="0"/>
          </a:p>
        </p:txBody>
      </p:sp>
      <p:pic>
        <p:nvPicPr>
          <p:cNvPr id="7" name="Picture 6">
            <a:extLst>
              <a:ext uri="{FF2B5EF4-FFF2-40B4-BE49-F238E27FC236}">
                <a16:creationId xmlns:a16="http://schemas.microsoft.com/office/drawing/2014/main" id="{234D70FE-5FD9-F898-6EC5-09F8AF72233B}"/>
              </a:ext>
            </a:extLst>
          </p:cNvPr>
          <p:cNvPicPr>
            <a:picLocks noChangeAspect="1"/>
          </p:cNvPicPr>
          <p:nvPr/>
        </p:nvPicPr>
        <p:blipFill>
          <a:blip r:embed="rId2"/>
          <a:stretch>
            <a:fillRect/>
          </a:stretch>
        </p:blipFill>
        <p:spPr>
          <a:xfrm>
            <a:off x="1809152" y="2376340"/>
            <a:ext cx="8573696" cy="2105319"/>
          </a:xfrm>
          <a:prstGeom prst="rect">
            <a:avLst/>
          </a:prstGeom>
        </p:spPr>
      </p:pic>
    </p:spTree>
    <p:extLst>
      <p:ext uri="{BB962C8B-B14F-4D97-AF65-F5344CB8AC3E}">
        <p14:creationId xmlns:p14="http://schemas.microsoft.com/office/powerpoint/2010/main" val="127386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DEF367-8738-8DBB-9492-B1E811A4C5D5}"/>
              </a:ext>
            </a:extLst>
          </p:cNvPr>
          <p:cNvSpPr txBox="1"/>
          <p:nvPr/>
        </p:nvSpPr>
        <p:spPr>
          <a:xfrm>
            <a:off x="167922" y="478893"/>
            <a:ext cx="6097348" cy="369332"/>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Regular Expression</a:t>
            </a:r>
          </a:p>
        </p:txBody>
      </p:sp>
      <p:sp>
        <p:nvSpPr>
          <p:cNvPr id="5" name="TextBox 4">
            <a:extLst>
              <a:ext uri="{FF2B5EF4-FFF2-40B4-BE49-F238E27FC236}">
                <a16:creationId xmlns:a16="http://schemas.microsoft.com/office/drawing/2014/main" id="{EEB2ADA8-119F-F2DA-4ADA-7329665B4ED7}"/>
              </a:ext>
            </a:extLst>
          </p:cNvPr>
          <p:cNvSpPr txBox="1"/>
          <p:nvPr/>
        </p:nvSpPr>
        <p:spPr>
          <a:xfrm>
            <a:off x="299405" y="1140566"/>
            <a:ext cx="10309253"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a:solidFill>
                  <a:srgbClr val="273239"/>
                </a:solidFill>
                <a:effectLst/>
                <a:latin typeface="Nunito" pitchFamily="2" charset="0"/>
              </a:rPr>
              <a:t>regular expression</a:t>
            </a:r>
            <a:r>
              <a:rPr lang="en-US" b="0" i="0" dirty="0">
                <a:solidFill>
                  <a:srgbClr val="273239"/>
                </a:solidFill>
                <a:effectLst/>
                <a:latin typeface="Nunito" pitchFamily="2" charset="0"/>
              </a:rPr>
              <a:t> data type is used to store regex patterns. </a:t>
            </a:r>
          </a:p>
          <a:p>
            <a:r>
              <a:rPr lang="en-US" b="0" i="0" dirty="0">
                <a:solidFill>
                  <a:srgbClr val="273239"/>
                </a:solidFill>
                <a:effectLst/>
                <a:latin typeface="Nunito" pitchFamily="2" charset="0"/>
              </a:rPr>
              <a:t>MongoDB supports regex queries for performing pattern matching on string fields.</a:t>
            </a:r>
            <a:endParaRPr lang="en-IN" dirty="0"/>
          </a:p>
        </p:txBody>
      </p:sp>
      <p:pic>
        <p:nvPicPr>
          <p:cNvPr id="7" name="Picture 6">
            <a:extLst>
              <a:ext uri="{FF2B5EF4-FFF2-40B4-BE49-F238E27FC236}">
                <a16:creationId xmlns:a16="http://schemas.microsoft.com/office/drawing/2014/main" id="{E7D20042-A9E2-5A50-8C61-976397252F99}"/>
              </a:ext>
            </a:extLst>
          </p:cNvPr>
          <p:cNvPicPr>
            <a:picLocks noChangeAspect="1"/>
          </p:cNvPicPr>
          <p:nvPr/>
        </p:nvPicPr>
        <p:blipFill>
          <a:blip r:embed="rId2"/>
          <a:stretch>
            <a:fillRect/>
          </a:stretch>
        </p:blipFill>
        <p:spPr>
          <a:xfrm>
            <a:off x="2323573" y="1786897"/>
            <a:ext cx="7544853" cy="4810796"/>
          </a:xfrm>
          <a:prstGeom prst="rect">
            <a:avLst/>
          </a:prstGeom>
        </p:spPr>
      </p:pic>
    </p:spTree>
    <p:extLst>
      <p:ext uri="{BB962C8B-B14F-4D97-AF65-F5344CB8AC3E}">
        <p14:creationId xmlns:p14="http://schemas.microsoft.com/office/powerpoint/2010/main" val="307936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4BD59-B3C9-60A1-9577-9BEAB4FD6D41}"/>
              </a:ext>
            </a:extLst>
          </p:cNvPr>
          <p:cNvPicPr>
            <a:picLocks noChangeAspect="1"/>
          </p:cNvPicPr>
          <p:nvPr/>
        </p:nvPicPr>
        <p:blipFill>
          <a:blip r:embed="rId2"/>
          <a:stretch>
            <a:fillRect/>
          </a:stretch>
        </p:blipFill>
        <p:spPr>
          <a:xfrm>
            <a:off x="2461705" y="799733"/>
            <a:ext cx="7268589" cy="5258534"/>
          </a:xfrm>
          <a:prstGeom prst="rect">
            <a:avLst/>
          </a:prstGeom>
        </p:spPr>
      </p:pic>
    </p:spTree>
    <p:extLst>
      <p:ext uri="{BB962C8B-B14F-4D97-AF65-F5344CB8AC3E}">
        <p14:creationId xmlns:p14="http://schemas.microsoft.com/office/powerpoint/2010/main" val="357749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8CB3A-FBB0-B867-E964-C95DE2CBC12B}"/>
              </a:ext>
            </a:extLst>
          </p:cNvPr>
          <p:cNvSpPr txBox="1"/>
          <p:nvPr/>
        </p:nvSpPr>
        <p:spPr>
          <a:xfrm>
            <a:off x="362118" y="260396"/>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JavaScript</a:t>
            </a:r>
          </a:p>
        </p:txBody>
      </p:sp>
      <p:sp>
        <p:nvSpPr>
          <p:cNvPr id="5" name="TextBox 4">
            <a:extLst>
              <a:ext uri="{FF2B5EF4-FFF2-40B4-BE49-F238E27FC236}">
                <a16:creationId xmlns:a16="http://schemas.microsoft.com/office/drawing/2014/main" id="{DCBF2C0F-EE4C-4961-3BD9-F30D6BA062EC}"/>
              </a:ext>
            </a:extLst>
          </p:cNvPr>
          <p:cNvSpPr txBox="1"/>
          <p:nvPr/>
        </p:nvSpPr>
        <p:spPr>
          <a:xfrm>
            <a:off x="542166" y="1302406"/>
            <a:ext cx="10398266" cy="646331"/>
          </a:xfrm>
          <a:prstGeom prst="rect">
            <a:avLst/>
          </a:prstGeom>
          <a:noFill/>
        </p:spPr>
        <p:txBody>
          <a:bodyPr wrap="square">
            <a:spAutoFit/>
          </a:bodyPr>
          <a:lstStyle/>
          <a:p>
            <a:r>
              <a:rPr lang="en-US" b="0" i="0" dirty="0">
                <a:solidFill>
                  <a:srgbClr val="273239"/>
                </a:solidFill>
                <a:effectLst/>
                <a:latin typeface="Nunito" pitchFamily="2" charset="0"/>
              </a:rPr>
              <a:t>MongoDB allows us to store </a:t>
            </a:r>
            <a:r>
              <a:rPr lang="en-US" b="1" i="0" dirty="0">
                <a:solidFill>
                  <a:srgbClr val="273239"/>
                </a:solidFill>
                <a:effectLst/>
                <a:latin typeface="Nunito" pitchFamily="2" charset="0"/>
              </a:rPr>
              <a:t>JavaScript</a:t>
            </a:r>
            <a:r>
              <a:rPr lang="en-US" b="0" i="0" dirty="0">
                <a:solidFill>
                  <a:srgbClr val="273239"/>
                </a:solidFill>
                <a:effectLst/>
                <a:latin typeface="Nunito" pitchFamily="2" charset="0"/>
              </a:rPr>
              <a:t> code within documents using the </a:t>
            </a:r>
            <a:r>
              <a:rPr lang="en-US" b="1" i="0" dirty="0">
                <a:solidFill>
                  <a:srgbClr val="273239"/>
                </a:solidFill>
                <a:effectLst/>
                <a:latin typeface="Nunito" pitchFamily="2" charset="0"/>
              </a:rPr>
              <a:t>JavaScript</a:t>
            </a:r>
            <a:r>
              <a:rPr lang="en-US" b="0" i="0" dirty="0">
                <a:solidFill>
                  <a:srgbClr val="273239"/>
                </a:solidFill>
                <a:effectLst/>
                <a:latin typeface="Nunito" pitchFamily="2" charset="0"/>
              </a:rPr>
              <a:t> data type. </a:t>
            </a:r>
          </a:p>
          <a:p>
            <a:r>
              <a:rPr lang="en-US" b="0" i="0" dirty="0">
                <a:solidFill>
                  <a:srgbClr val="273239"/>
                </a:solidFill>
                <a:effectLst/>
                <a:latin typeface="Nunito" pitchFamily="2" charset="0"/>
              </a:rPr>
              <a:t>This can be useful for storing code or expressions.</a:t>
            </a:r>
            <a:endParaRPr lang="en-IN" dirty="0"/>
          </a:p>
        </p:txBody>
      </p:sp>
      <p:pic>
        <p:nvPicPr>
          <p:cNvPr id="7" name="Picture 6">
            <a:extLst>
              <a:ext uri="{FF2B5EF4-FFF2-40B4-BE49-F238E27FC236}">
                <a16:creationId xmlns:a16="http://schemas.microsoft.com/office/drawing/2014/main" id="{F4ED7941-898C-DFF0-BEF1-CF5A7F347794}"/>
              </a:ext>
            </a:extLst>
          </p:cNvPr>
          <p:cNvPicPr>
            <a:picLocks noChangeAspect="1"/>
          </p:cNvPicPr>
          <p:nvPr/>
        </p:nvPicPr>
        <p:blipFill>
          <a:blip r:embed="rId2"/>
          <a:stretch>
            <a:fillRect/>
          </a:stretch>
        </p:blipFill>
        <p:spPr>
          <a:xfrm>
            <a:off x="1755269" y="1948737"/>
            <a:ext cx="8859486" cy="4124901"/>
          </a:xfrm>
          <a:prstGeom prst="rect">
            <a:avLst/>
          </a:prstGeom>
        </p:spPr>
      </p:pic>
    </p:spTree>
    <p:extLst>
      <p:ext uri="{BB962C8B-B14F-4D97-AF65-F5344CB8AC3E}">
        <p14:creationId xmlns:p14="http://schemas.microsoft.com/office/powerpoint/2010/main" val="276871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40DEB-1631-8EF7-E8D5-FCCE5763878B}"/>
              </a:ext>
            </a:extLst>
          </p:cNvPr>
          <p:cNvSpPr txBox="1"/>
          <p:nvPr/>
        </p:nvSpPr>
        <p:spPr>
          <a:xfrm>
            <a:off x="418774" y="284685"/>
            <a:ext cx="6097348" cy="461665"/>
          </a:xfrm>
          <a:prstGeom prst="rect">
            <a:avLst/>
          </a:prstGeom>
          <a:noFill/>
        </p:spPr>
        <p:txBody>
          <a:bodyPr wrap="square">
            <a:spAutoFit/>
          </a:bodyPr>
          <a:lstStyle/>
          <a:p>
            <a:pPr algn="l" fontAlgn="base">
              <a:spcBef>
                <a:spcPts val="1800"/>
              </a:spcBef>
              <a:spcAft>
                <a:spcPts val="1800"/>
              </a:spcAft>
            </a:pPr>
            <a:r>
              <a:rPr lang="en-IN" sz="2400" b="1" i="0" dirty="0">
                <a:solidFill>
                  <a:srgbClr val="273239"/>
                </a:solidFill>
                <a:effectLst/>
                <a:latin typeface="Nunito" pitchFamily="2" charset="0"/>
              </a:rPr>
              <a:t>Timestamp</a:t>
            </a:r>
          </a:p>
        </p:txBody>
      </p:sp>
      <p:sp>
        <p:nvSpPr>
          <p:cNvPr id="5" name="TextBox 4">
            <a:extLst>
              <a:ext uri="{FF2B5EF4-FFF2-40B4-BE49-F238E27FC236}">
                <a16:creationId xmlns:a16="http://schemas.microsoft.com/office/drawing/2014/main" id="{FD85C95C-4543-463F-0D3C-07A58B5A48B5}"/>
              </a:ext>
            </a:extLst>
          </p:cNvPr>
          <p:cNvSpPr txBox="1"/>
          <p:nvPr/>
        </p:nvSpPr>
        <p:spPr>
          <a:xfrm>
            <a:off x="631179" y="1406667"/>
            <a:ext cx="9904651" cy="923330"/>
          </a:xfrm>
          <a:prstGeom prst="rect">
            <a:avLst/>
          </a:prstGeom>
          <a:noFill/>
        </p:spPr>
        <p:txBody>
          <a:bodyPr wrap="square">
            <a:spAutoFit/>
          </a:bodyPr>
          <a:lstStyle/>
          <a:p>
            <a:r>
              <a:rPr lang="en-US" b="0" i="0" dirty="0">
                <a:solidFill>
                  <a:srgbClr val="273239"/>
                </a:solidFill>
                <a:effectLst/>
                <a:latin typeface="Nunito" pitchFamily="2" charset="0"/>
              </a:rPr>
              <a:t>In MongoDB, this data type is used to store a timestamp. It is useful when we modify our data to keep a record and the value of this data type is 64-bit. </a:t>
            </a:r>
          </a:p>
          <a:p>
            <a:r>
              <a:rPr lang="en-US" b="0" i="0" dirty="0">
                <a:solidFill>
                  <a:srgbClr val="273239"/>
                </a:solidFill>
                <a:effectLst/>
                <a:latin typeface="Nunito" pitchFamily="2" charset="0"/>
              </a:rPr>
              <a:t>The value of the timestamp data type is always unique.</a:t>
            </a:r>
            <a:endParaRPr lang="en-IN" dirty="0"/>
          </a:p>
        </p:txBody>
      </p:sp>
      <p:pic>
        <p:nvPicPr>
          <p:cNvPr id="7" name="Picture 6">
            <a:extLst>
              <a:ext uri="{FF2B5EF4-FFF2-40B4-BE49-F238E27FC236}">
                <a16:creationId xmlns:a16="http://schemas.microsoft.com/office/drawing/2014/main" id="{F20DCE6D-51E9-E9BF-58C7-7A03667A5272}"/>
              </a:ext>
            </a:extLst>
          </p:cNvPr>
          <p:cNvPicPr>
            <a:picLocks noChangeAspect="1"/>
          </p:cNvPicPr>
          <p:nvPr/>
        </p:nvPicPr>
        <p:blipFill>
          <a:blip r:embed="rId2"/>
          <a:stretch>
            <a:fillRect/>
          </a:stretch>
        </p:blipFill>
        <p:spPr>
          <a:xfrm>
            <a:off x="2502005" y="2329997"/>
            <a:ext cx="7754432" cy="4124901"/>
          </a:xfrm>
          <a:prstGeom prst="rect">
            <a:avLst/>
          </a:prstGeom>
        </p:spPr>
      </p:pic>
    </p:spTree>
    <p:extLst>
      <p:ext uri="{BB962C8B-B14F-4D97-AF65-F5344CB8AC3E}">
        <p14:creationId xmlns:p14="http://schemas.microsoft.com/office/powerpoint/2010/main" val="8641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6B8DA-DA2F-D9B4-947D-FC96E7B16091}"/>
              </a:ext>
            </a:extLst>
          </p:cNvPr>
          <p:cNvSpPr txBox="1"/>
          <p:nvPr/>
        </p:nvSpPr>
        <p:spPr>
          <a:xfrm>
            <a:off x="167922" y="446525"/>
            <a:ext cx="6097348" cy="369332"/>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Decimal</a:t>
            </a:r>
          </a:p>
        </p:txBody>
      </p:sp>
      <p:sp>
        <p:nvSpPr>
          <p:cNvPr id="5" name="TextBox 4">
            <a:extLst>
              <a:ext uri="{FF2B5EF4-FFF2-40B4-BE49-F238E27FC236}">
                <a16:creationId xmlns:a16="http://schemas.microsoft.com/office/drawing/2014/main" id="{A800576C-872A-B37A-2E72-962675ADC0C7}"/>
              </a:ext>
            </a:extLst>
          </p:cNvPr>
          <p:cNvSpPr txBox="1"/>
          <p:nvPr/>
        </p:nvSpPr>
        <p:spPr>
          <a:xfrm>
            <a:off x="323681" y="1140566"/>
            <a:ext cx="8822341" cy="646331"/>
          </a:xfrm>
          <a:prstGeom prst="rect">
            <a:avLst/>
          </a:prstGeom>
          <a:noFill/>
        </p:spPr>
        <p:txBody>
          <a:bodyPr wrap="square">
            <a:spAutoFit/>
          </a:bodyPr>
          <a:lstStyle/>
          <a:p>
            <a:r>
              <a:rPr lang="en-US" b="0" i="0" dirty="0">
                <a:solidFill>
                  <a:srgbClr val="273239"/>
                </a:solidFill>
                <a:effectLst/>
                <a:latin typeface="Nunito" pitchFamily="2" charset="0"/>
              </a:rPr>
              <a:t>This MongoDB data type store 128-bit decimal-based floating-point value. </a:t>
            </a:r>
          </a:p>
          <a:p>
            <a:r>
              <a:rPr lang="en-US" b="0" i="0" dirty="0">
                <a:solidFill>
                  <a:srgbClr val="273239"/>
                </a:solidFill>
                <a:effectLst/>
                <a:latin typeface="Nunito" pitchFamily="2" charset="0"/>
              </a:rPr>
              <a:t>This data type was introduced in MongoDB version 3.4</a:t>
            </a:r>
            <a:endParaRPr lang="en-IN" dirty="0"/>
          </a:p>
        </p:txBody>
      </p:sp>
      <p:pic>
        <p:nvPicPr>
          <p:cNvPr id="7" name="Picture 6">
            <a:extLst>
              <a:ext uri="{FF2B5EF4-FFF2-40B4-BE49-F238E27FC236}">
                <a16:creationId xmlns:a16="http://schemas.microsoft.com/office/drawing/2014/main" id="{3748F560-25AF-8593-C713-C80CE2DA2987}"/>
              </a:ext>
            </a:extLst>
          </p:cNvPr>
          <p:cNvPicPr>
            <a:picLocks noChangeAspect="1"/>
          </p:cNvPicPr>
          <p:nvPr/>
        </p:nvPicPr>
        <p:blipFill>
          <a:blip r:embed="rId2"/>
          <a:stretch>
            <a:fillRect/>
          </a:stretch>
        </p:blipFill>
        <p:spPr>
          <a:xfrm>
            <a:off x="2610069" y="1852479"/>
            <a:ext cx="7716327" cy="4334480"/>
          </a:xfrm>
          <a:prstGeom prst="rect">
            <a:avLst/>
          </a:prstGeom>
        </p:spPr>
      </p:pic>
    </p:spTree>
    <p:extLst>
      <p:ext uri="{BB962C8B-B14F-4D97-AF65-F5344CB8AC3E}">
        <p14:creationId xmlns:p14="http://schemas.microsoft.com/office/powerpoint/2010/main" val="32456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18D943-F007-F2C7-0BDE-868C784D7A5E}"/>
              </a:ext>
            </a:extLst>
          </p:cNvPr>
          <p:cNvSpPr txBox="1"/>
          <p:nvPr/>
        </p:nvSpPr>
        <p:spPr>
          <a:xfrm>
            <a:off x="776835" y="527664"/>
            <a:ext cx="11328850" cy="5252720"/>
          </a:xfrm>
          <a:prstGeom prst="rect">
            <a:avLst/>
          </a:prstGeom>
          <a:noFill/>
        </p:spPr>
        <p:txBody>
          <a:bodyPr wrap="square">
            <a:spAutoFit/>
          </a:bodyPr>
          <a:lstStyle/>
          <a:p>
            <a:pPr marL="228600" algn="just" rtl="0" fontAlgn="base">
              <a:spcAft>
                <a:spcPts val="1000"/>
              </a:spcAft>
              <a:buFont typeface="+mj-lt"/>
              <a:buAutoNum type="arabicPeriod" startAt="2"/>
            </a:pPr>
            <a:r>
              <a:rPr lang="en-US" sz="1800" b="1" i="0" u="none" strike="noStrike" dirty="0">
                <a:solidFill>
                  <a:srgbClr val="000000"/>
                </a:solidFill>
                <a:effectLst/>
                <a:latin typeface="Times New Roman" panose="02020603050405020304" pitchFamily="18" charset="0"/>
              </a:rPr>
              <a:t>Insert multiple documents in collection.</a:t>
            </a:r>
          </a:p>
          <a:p>
            <a:pPr algn="just" rtl="0">
              <a:spcAft>
                <a:spcPts val="1000"/>
              </a:spcAft>
            </a:pPr>
            <a:r>
              <a:rPr lang="en-US" sz="1800" b="0" i="0" u="none" strike="noStrike" dirty="0">
                <a:solidFill>
                  <a:srgbClr val="000000"/>
                </a:solidFill>
                <a:effectLst/>
                <a:latin typeface="Times New Roman" panose="02020603050405020304" pitchFamily="18" charset="0"/>
              </a:rPr>
              <a:t>To insert multiple documents we can use </a:t>
            </a:r>
            <a:r>
              <a:rPr lang="en-US" sz="1800" b="0" i="0" u="none" strike="noStrike" dirty="0" err="1">
                <a:solidFill>
                  <a:srgbClr val="000000"/>
                </a:solidFill>
                <a:effectLst/>
                <a:latin typeface="Times New Roman" panose="02020603050405020304" pitchFamily="18" charset="0"/>
              </a:rPr>
              <a:t>insertMany</a:t>
            </a:r>
            <a:r>
              <a:rPr lang="en-US" sz="1800" b="0" i="0" u="none" strike="noStrike" dirty="0">
                <a:solidFill>
                  <a:srgbClr val="000000"/>
                </a:solidFill>
                <a:effectLst/>
                <a:latin typeface="Times New Roman" panose="02020603050405020304" pitchFamily="18" charset="0"/>
              </a:rPr>
              <a:t>() - which takes an array of documents as parameter. When executed, it returns multiple ids for each document in the array. To drop the collection, use drop() command. Sometimes, when doing bulk inserts - we may insert duplicate values. Specifically, if we try to insert duplicate _ids, we'll get the duplicate key error:</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Creating new collection:</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&gt;</a:t>
            </a:r>
            <a:r>
              <a:rPr lang="en-US" sz="1800" b="0" i="0" u="none" strike="noStrike" dirty="0" err="1">
                <a:solidFill>
                  <a:srgbClr val="000000"/>
                </a:solidFill>
                <a:effectLst/>
                <a:latin typeface="Times New Roman" panose="02020603050405020304" pitchFamily="18" charset="0"/>
              </a:rPr>
              <a:t>db.create</a:t>
            </a:r>
            <a:r>
              <a:rPr lang="en-US" sz="1800" b="0" i="0" u="none" strike="noStrike" dirty="0">
                <a:solidFill>
                  <a:srgbClr val="000000"/>
                </a:solidFill>
                <a:effectLst/>
                <a:latin typeface="Times New Roman" panose="02020603050405020304" pitchFamily="18" charset="0"/>
              </a:rPr>
              <a:t>("startup")</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 ok: 1 }</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inserting many documents</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&gt;</a:t>
            </a:r>
            <a:r>
              <a:rPr lang="en-US" sz="1800" b="0" i="0" u="none" strike="noStrike" dirty="0" err="1">
                <a:solidFill>
                  <a:srgbClr val="000000"/>
                </a:solidFill>
                <a:effectLst/>
                <a:latin typeface="Times New Roman" panose="02020603050405020304" pitchFamily="18" charset="0"/>
              </a:rPr>
              <a:t>db.startup.insertMany</a:t>
            </a:r>
            <a:r>
              <a:rPr lang="en-US" sz="1800" b="0" i="0" u="none" strike="noStrike" dirty="0">
                <a:solidFill>
                  <a:srgbClr val="000000"/>
                </a:solidFill>
                <a:effectLst/>
                <a:latin typeface="Times New Roman" panose="02020603050405020304" pitchFamily="18" charset="0"/>
              </a:rPr>
              <a:t>([</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  {_id:"id1", </a:t>
            </a:r>
            <a:r>
              <a:rPr lang="en-US" sz="1800" b="0" i="0" u="none" strike="noStrike" dirty="0" err="1">
                <a:solidFill>
                  <a:srgbClr val="000000"/>
                </a:solidFill>
                <a:effectLst/>
                <a:latin typeface="Times New Roman" panose="02020603050405020304" pitchFamily="18" charset="0"/>
              </a:rPr>
              <a:t>name:"Uber</a:t>
            </a:r>
            <a:r>
              <a:rPr lang="en-US" sz="1800" b="0" i="0" u="none" strike="noStrike" dirty="0">
                <a:solidFill>
                  <a:srgbClr val="000000"/>
                </a:solidFill>
                <a:effectLst/>
                <a:latin typeface="Times New Roman" panose="02020603050405020304" pitchFamily="18" charset="0"/>
              </a:rPr>
              <a:t>"},</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  {_id:"id2", </a:t>
            </a:r>
            <a:r>
              <a:rPr lang="en-US" sz="1800" b="0" i="0" u="none" strike="noStrike" dirty="0" err="1">
                <a:solidFill>
                  <a:srgbClr val="000000"/>
                </a:solidFill>
                <a:effectLst/>
                <a:latin typeface="Times New Roman" panose="02020603050405020304" pitchFamily="18" charset="0"/>
              </a:rPr>
              <a:t>name:"Airbnb</a:t>
            </a:r>
            <a:r>
              <a:rPr lang="en-US" sz="1800" b="0" i="0" u="none" strike="noStrike" dirty="0">
                <a:solidFill>
                  <a:srgbClr val="000000"/>
                </a:solidFill>
                <a:effectLst/>
                <a:latin typeface="Times New Roman" panose="02020603050405020304" pitchFamily="18" charset="0"/>
              </a:rPr>
              <a:t>"},</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  {_id:"id4", </a:t>
            </a:r>
            <a:r>
              <a:rPr lang="en-US" sz="1800" b="0" i="0" u="none" strike="noStrike" dirty="0" err="1">
                <a:solidFill>
                  <a:srgbClr val="000000"/>
                </a:solidFill>
                <a:effectLst/>
                <a:latin typeface="Times New Roman" panose="02020603050405020304" pitchFamily="18" charset="0"/>
              </a:rPr>
              <a:t>name:"Ola</a:t>
            </a:r>
            <a:r>
              <a:rPr lang="en-US" sz="1800" b="0" i="0" u="none" strike="noStrike" dirty="0">
                <a:solidFill>
                  <a:srgbClr val="000000"/>
                </a:solidFill>
                <a:effectLst/>
                <a:latin typeface="Times New Roman" panose="02020603050405020304" pitchFamily="18" charset="0"/>
              </a:rPr>
              <a:t>"},</a:t>
            </a:r>
            <a:endParaRPr lang="en-US" b="0" i="0" dirty="0">
              <a:solidFill>
                <a:srgbClr val="000000"/>
              </a:solidFill>
              <a:effectLst/>
              <a:latin typeface="Georgia" panose="02040502050405020303" pitchFamily="18" charset="0"/>
            </a:endParaRPr>
          </a:p>
          <a:p>
            <a:pPr algn="just" rtl="0">
              <a:spcAft>
                <a:spcPts val="1000"/>
              </a:spcAft>
            </a:pPr>
            <a:r>
              <a:rPr lang="en-US" sz="1800" b="0" i="0" u="none" strike="noStrike" dirty="0">
                <a:solidFill>
                  <a:srgbClr val="000000"/>
                </a:solidFill>
                <a:effectLst/>
                <a:latin typeface="Times New Roman" panose="02020603050405020304" pitchFamily="18" charset="0"/>
              </a:rPr>
              <a:t>  ]  );</a:t>
            </a:r>
            <a:endParaRPr lang="en-US" b="0" i="0" dirty="0">
              <a:solidFill>
                <a:srgbClr val="000000"/>
              </a:solidFill>
              <a:effectLst/>
              <a:latin typeface="Georgia" panose="02040502050405020303" pitchFamily="18" charset="0"/>
            </a:endParaRPr>
          </a:p>
        </p:txBody>
      </p:sp>
      <p:pic>
        <p:nvPicPr>
          <p:cNvPr id="5" name="Picture 4">
            <a:extLst>
              <a:ext uri="{FF2B5EF4-FFF2-40B4-BE49-F238E27FC236}">
                <a16:creationId xmlns:a16="http://schemas.microsoft.com/office/drawing/2014/main" id="{95719BEF-6DBD-7D24-3108-3849F0781D3E}"/>
              </a:ext>
            </a:extLst>
          </p:cNvPr>
          <p:cNvPicPr>
            <a:picLocks noChangeAspect="1"/>
          </p:cNvPicPr>
          <p:nvPr/>
        </p:nvPicPr>
        <p:blipFill>
          <a:blip r:embed="rId2"/>
          <a:stretch>
            <a:fillRect/>
          </a:stretch>
        </p:blipFill>
        <p:spPr>
          <a:xfrm>
            <a:off x="4505522" y="2396260"/>
            <a:ext cx="6239746" cy="2324424"/>
          </a:xfrm>
          <a:prstGeom prst="rect">
            <a:avLst/>
          </a:prstGeom>
        </p:spPr>
      </p:pic>
    </p:spTree>
    <p:extLst>
      <p:ext uri="{BB962C8B-B14F-4D97-AF65-F5344CB8AC3E}">
        <p14:creationId xmlns:p14="http://schemas.microsoft.com/office/powerpoint/2010/main" val="355421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127F8-F279-61C6-D420-9798B35FB77A}"/>
              </a:ext>
            </a:extLst>
          </p:cNvPr>
          <p:cNvPicPr>
            <a:picLocks noChangeAspect="1"/>
          </p:cNvPicPr>
          <p:nvPr/>
        </p:nvPicPr>
        <p:blipFill>
          <a:blip r:embed="rId2"/>
          <a:stretch>
            <a:fillRect/>
          </a:stretch>
        </p:blipFill>
        <p:spPr>
          <a:xfrm>
            <a:off x="1351370" y="566442"/>
            <a:ext cx="10600566" cy="5850542"/>
          </a:xfrm>
          <a:prstGeom prst="rect">
            <a:avLst/>
          </a:prstGeom>
        </p:spPr>
      </p:pic>
    </p:spTree>
    <p:extLst>
      <p:ext uri="{BB962C8B-B14F-4D97-AF65-F5344CB8AC3E}">
        <p14:creationId xmlns:p14="http://schemas.microsoft.com/office/powerpoint/2010/main" val="149130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3A007-499C-D65B-D76A-A3B7C7390757}"/>
              </a:ext>
            </a:extLst>
          </p:cNvPr>
          <p:cNvPicPr>
            <a:picLocks noChangeAspect="1"/>
          </p:cNvPicPr>
          <p:nvPr/>
        </p:nvPicPr>
        <p:blipFill>
          <a:blip r:embed="rId2"/>
          <a:stretch>
            <a:fillRect/>
          </a:stretch>
        </p:blipFill>
        <p:spPr>
          <a:xfrm>
            <a:off x="0" y="961135"/>
            <a:ext cx="11871016" cy="4711382"/>
          </a:xfrm>
          <a:prstGeom prst="rect">
            <a:avLst/>
          </a:prstGeom>
        </p:spPr>
      </p:pic>
    </p:spTree>
    <p:extLst>
      <p:ext uri="{BB962C8B-B14F-4D97-AF65-F5344CB8AC3E}">
        <p14:creationId xmlns:p14="http://schemas.microsoft.com/office/powerpoint/2010/main" val="136325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0D432-477A-4069-6DA4-9F7F40B84D50}"/>
              </a:ext>
            </a:extLst>
          </p:cNvPr>
          <p:cNvPicPr>
            <a:picLocks noChangeAspect="1"/>
          </p:cNvPicPr>
          <p:nvPr/>
        </p:nvPicPr>
        <p:blipFill>
          <a:blip r:embed="rId2"/>
          <a:stretch>
            <a:fillRect/>
          </a:stretch>
        </p:blipFill>
        <p:spPr>
          <a:xfrm>
            <a:off x="1185177" y="290074"/>
            <a:ext cx="9821646" cy="6277851"/>
          </a:xfrm>
          <a:prstGeom prst="rect">
            <a:avLst/>
          </a:prstGeom>
        </p:spPr>
      </p:pic>
    </p:spTree>
    <p:extLst>
      <p:ext uri="{BB962C8B-B14F-4D97-AF65-F5344CB8AC3E}">
        <p14:creationId xmlns:p14="http://schemas.microsoft.com/office/powerpoint/2010/main" val="5817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5F83F-D0CB-2005-4517-5B2416B7B47F}"/>
              </a:ext>
            </a:extLst>
          </p:cNvPr>
          <p:cNvPicPr>
            <a:picLocks noChangeAspect="1"/>
          </p:cNvPicPr>
          <p:nvPr/>
        </p:nvPicPr>
        <p:blipFill>
          <a:blip r:embed="rId2"/>
          <a:stretch>
            <a:fillRect/>
          </a:stretch>
        </p:blipFill>
        <p:spPr>
          <a:xfrm>
            <a:off x="1009650" y="0"/>
            <a:ext cx="10172700" cy="6858000"/>
          </a:xfrm>
          <a:prstGeom prst="rect">
            <a:avLst/>
          </a:prstGeom>
        </p:spPr>
      </p:pic>
    </p:spTree>
    <p:extLst>
      <p:ext uri="{BB962C8B-B14F-4D97-AF65-F5344CB8AC3E}">
        <p14:creationId xmlns:p14="http://schemas.microsoft.com/office/powerpoint/2010/main" val="17927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6CB7C-434B-6DC4-9A73-481013E876E6}"/>
              </a:ext>
            </a:extLst>
          </p:cNvPr>
          <p:cNvPicPr>
            <a:picLocks noChangeAspect="1"/>
          </p:cNvPicPr>
          <p:nvPr/>
        </p:nvPicPr>
        <p:blipFill>
          <a:blip r:embed="rId2"/>
          <a:stretch>
            <a:fillRect/>
          </a:stretch>
        </p:blipFill>
        <p:spPr>
          <a:xfrm>
            <a:off x="1147072" y="947391"/>
            <a:ext cx="9897856" cy="4963218"/>
          </a:xfrm>
          <a:prstGeom prst="rect">
            <a:avLst/>
          </a:prstGeom>
        </p:spPr>
      </p:pic>
    </p:spTree>
    <p:extLst>
      <p:ext uri="{BB962C8B-B14F-4D97-AF65-F5344CB8AC3E}">
        <p14:creationId xmlns:p14="http://schemas.microsoft.com/office/powerpoint/2010/main" val="132478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11F147-E75C-3E14-BD92-A856CD7378EA}"/>
              </a:ext>
            </a:extLst>
          </p:cNvPr>
          <p:cNvPicPr>
            <a:picLocks noChangeAspect="1"/>
          </p:cNvPicPr>
          <p:nvPr/>
        </p:nvPicPr>
        <p:blipFill>
          <a:blip r:embed="rId2"/>
          <a:stretch>
            <a:fillRect/>
          </a:stretch>
        </p:blipFill>
        <p:spPr>
          <a:xfrm>
            <a:off x="1023229" y="775917"/>
            <a:ext cx="10145541" cy="5306165"/>
          </a:xfrm>
          <a:prstGeom prst="rect">
            <a:avLst/>
          </a:prstGeom>
        </p:spPr>
      </p:pic>
    </p:spTree>
    <p:extLst>
      <p:ext uri="{BB962C8B-B14F-4D97-AF65-F5344CB8AC3E}">
        <p14:creationId xmlns:p14="http://schemas.microsoft.com/office/powerpoint/2010/main" val="296109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912607-4397-9F2D-BE8E-6ACDF6FA5D51}"/>
              </a:ext>
            </a:extLst>
          </p:cNvPr>
          <p:cNvPicPr>
            <a:picLocks noChangeAspect="1"/>
          </p:cNvPicPr>
          <p:nvPr/>
        </p:nvPicPr>
        <p:blipFill>
          <a:blip r:embed="rId2"/>
          <a:stretch>
            <a:fillRect/>
          </a:stretch>
        </p:blipFill>
        <p:spPr>
          <a:xfrm>
            <a:off x="2466468" y="2400156"/>
            <a:ext cx="7259063" cy="2057687"/>
          </a:xfrm>
          <a:prstGeom prst="rect">
            <a:avLst/>
          </a:prstGeom>
        </p:spPr>
      </p:pic>
    </p:spTree>
    <p:extLst>
      <p:ext uri="{BB962C8B-B14F-4D97-AF65-F5344CB8AC3E}">
        <p14:creationId xmlns:p14="http://schemas.microsoft.com/office/powerpoint/2010/main" val="98697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D5D50-EF03-150B-7849-DE8B3F04C91D}"/>
              </a:ext>
            </a:extLst>
          </p:cNvPr>
          <p:cNvPicPr>
            <a:picLocks noChangeAspect="1"/>
          </p:cNvPicPr>
          <p:nvPr/>
        </p:nvPicPr>
        <p:blipFill>
          <a:blip r:embed="rId2"/>
          <a:stretch>
            <a:fillRect/>
          </a:stretch>
        </p:blipFill>
        <p:spPr>
          <a:xfrm>
            <a:off x="1008940" y="1328444"/>
            <a:ext cx="10174120" cy="4201111"/>
          </a:xfrm>
          <a:prstGeom prst="rect">
            <a:avLst/>
          </a:prstGeom>
        </p:spPr>
      </p:pic>
    </p:spTree>
    <p:extLst>
      <p:ext uri="{BB962C8B-B14F-4D97-AF65-F5344CB8AC3E}">
        <p14:creationId xmlns:p14="http://schemas.microsoft.com/office/powerpoint/2010/main" val="3815101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CE6F7-1093-BF27-EEB0-00B00B4AA438}"/>
              </a:ext>
            </a:extLst>
          </p:cNvPr>
          <p:cNvPicPr>
            <a:picLocks noChangeAspect="1"/>
          </p:cNvPicPr>
          <p:nvPr/>
        </p:nvPicPr>
        <p:blipFill>
          <a:blip r:embed="rId2"/>
          <a:stretch>
            <a:fillRect/>
          </a:stretch>
        </p:blipFill>
        <p:spPr>
          <a:xfrm>
            <a:off x="942256" y="413916"/>
            <a:ext cx="10307488" cy="6030167"/>
          </a:xfrm>
          <a:prstGeom prst="rect">
            <a:avLst/>
          </a:prstGeom>
        </p:spPr>
      </p:pic>
    </p:spTree>
    <p:extLst>
      <p:ext uri="{BB962C8B-B14F-4D97-AF65-F5344CB8AC3E}">
        <p14:creationId xmlns:p14="http://schemas.microsoft.com/office/powerpoint/2010/main" val="1033753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4ACE15-A9C8-EDA4-B442-83F5C508BA15}"/>
              </a:ext>
            </a:extLst>
          </p:cNvPr>
          <p:cNvSpPr txBox="1"/>
          <p:nvPr/>
        </p:nvSpPr>
        <p:spPr>
          <a:xfrm>
            <a:off x="1666956" y="203765"/>
            <a:ext cx="7827020" cy="523220"/>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Adding the MongoDB Driver to Node.js</a:t>
            </a:r>
            <a:endParaRPr lang="en-IN" sz="2800" dirty="0"/>
          </a:p>
        </p:txBody>
      </p:sp>
      <p:sp>
        <p:nvSpPr>
          <p:cNvPr id="5" name="TextBox 4">
            <a:extLst>
              <a:ext uri="{FF2B5EF4-FFF2-40B4-BE49-F238E27FC236}">
                <a16:creationId xmlns:a16="http://schemas.microsoft.com/office/drawing/2014/main" id="{BD7292D1-52EF-8F95-D125-0DAE8ADC1600}"/>
              </a:ext>
            </a:extLst>
          </p:cNvPr>
          <p:cNvSpPr txBox="1"/>
          <p:nvPr/>
        </p:nvSpPr>
        <p:spPr>
          <a:xfrm>
            <a:off x="-2010" y="669241"/>
            <a:ext cx="6097348" cy="441788"/>
          </a:xfrm>
          <a:prstGeom prst="rect">
            <a:avLst/>
          </a:prstGeom>
          <a:noFill/>
        </p:spPr>
        <p:txBody>
          <a:bodyPr wrap="square">
            <a:spAutoFit/>
          </a:bodyPr>
          <a:lstStyle/>
          <a:p>
            <a:pPr algn="l">
              <a:lnSpc>
                <a:spcPts val="3000"/>
              </a:lnSpc>
              <a:spcBef>
                <a:spcPts val="1125"/>
              </a:spcBef>
              <a:spcAft>
                <a:spcPts val="1125"/>
              </a:spcAft>
            </a:pPr>
            <a:r>
              <a:rPr lang="en-IN" b="0" i="0" dirty="0">
                <a:solidFill>
                  <a:srgbClr val="FF0000"/>
                </a:solidFill>
                <a:effectLst/>
                <a:latin typeface="Euclid Circular A"/>
              </a:rPr>
              <a:t>Prerequisites</a:t>
            </a:r>
          </a:p>
        </p:txBody>
      </p:sp>
      <p:sp>
        <p:nvSpPr>
          <p:cNvPr id="7" name="TextBox 6">
            <a:extLst>
              <a:ext uri="{FF2B5EF4-FFF2-40B4-BE49-F238E27FC236}">
                <a16:creationId xmlns:a16="http://schemas.microsoft.com/office/drawing/2014/main" id="{E0316379-FE17-D5F6-E293-775491CEE8AA}"/>
              </a:ext>
            </a:extLst>
          </p:cNvPr>
          <p:cNvSpPr txBox="1"/>
          <p:nvPr/>
        </p:nvSpPr>
        <p:spPr>
          <a:xfrm>
            <a:off x="210393" y="1177522"/>
            <a:ext cx="10964708" cy="4065665"/>
          </a:xfrm>
          <a:prstGeom prst="rect">
            <a:avLst/>
          </a:prstGeom>
          <a:noFill/>
        </p:spPr>
        <p:txBody>
          <a:bodyPr wrap="square">
            <a:spAutoFit/>
          </a:bodyPr>
          <a:lstStyle/>
          <a:p>
            <a:pPr algn="l">
              <a:lnSpc>
                <a:spcPts val="1800"/>
              </a:lnSpc>
              <a:spcBef>
                <a:spcPts val="1125"/>
              </a:spcBef>
              <a:spcAft>
                <a:spcPts val="1125"/>
              </a:spcAft>
              <a:buFont typeface="Arial" panose="020B0604020202020204" pitchFamily="34" charset="0"/>
              <a:buChar char="•"/>
            </a:pPr>
            <a:r>
              <a:rPr lang="en-US" sz="2400" b="1" i="0" dirty="0">
                <a:solidFill>
                  <a:srgbClr val="42494F"/>
                </a:solidFill>
                <a:effectLst/>
                <a:latin typeface="Akzidenz Grotesk BQ Light"/>
              </a:rPr>
              <a:t>Node.js and </a:t>
            </a:r>
            <a:r>
              <a:rPr lang="en-US" sz="2400" b="1" i="0" dirty="0" err="1">
                <a:solidFill>
                  <a:srgbClr val="42494F"/>
                </a:solidFill>
                <a:effectLst/>
                <a:latin typeface="Akzidenz Grotesk BQ Light"/>
              </a:rPr>
              <a:t>npm</a:t>
            </a:r>
            <a:endParaRPr lang="en-US" sz="2400" b="1" i="0" dirty="0">
              <a:solidFill>
                <a:srgbClr val="42494F"/>
              </a:solidFill>
              <a:effectLst/>
              <a:latin typeface="Akzidenz Grotesk BQ Light"/>
            </a:endParaRPr>
          </a:p>
          <a:p>
            <a:pPr algn="l">
              <a:lnSpc>
                <a:spcPts val="1800"/>
              </a:lnSpc>
              <a:spcBef>
                <a:spcPts val="1125"/>
              </a:spcBef>
              <a:spcAft>
                <a:spcPts val="1125"/>
              </a:spcAft>
              <a:buFont typeface="Arial" panose="020B0604020202020204" pitchFamily="34" charset="0"/>
              <a:buChar char="•"/>
            </a:pPr>
            <a:r>
              <a:rPr lang="en-US" sz="2400" b="0" i="0" dirty="0">
                <a:solidFill>
                  <a:srgbClr val="42494F"/>
                </a:solidFill>
                <a:effectLst/>
                <a:latin typeface="Akzidenz Grotesk BQ Light"/>
              </a:rPr>
              <a:t>Node.js is a JavaScript runtime for building fast and scalable network applications, and it comes with </a:t>
            </a:r>
            <a:r>
              <a:rPr lang="en-US" sz="2400" b="0" i="0" dirty="0" err="1">
                <a:solidFill>
                  <a:srgbClr val="42494F"/>
                </a:solidFill>
                <a:effectLst/>
                <a:latin typeface="Akzidenz Grotesk BQ Light"/>
              </a:rPr>
              <a:t>npm</a:t>
            </a:r>
            <a:r>
              <a:rPr lang="en-US" sz="2400" b="0" i="0" dirty="0">
                <a:solidFill>
                  <a:srgbClr val="42494F"/>
                </a:solidFill>
                <a:effectLst/>
                <a:latin typeface="Akzidenz Grotesk BQ Light"/>
              </a:rPr>
              <a:t> installed. You can download an installer for your platform from the </a:t>
            </a:r>
            <a:r>
              <a:rPr lang="en-US" sz="2400" b="0" i="0" u="none" strike="noStrike" dirty="0">
                <a:solidFill>
                  <a:srgbClr val="13AA52"/>
                </a:solidFill>
                <a:effectLst/>
                <a:latin typeface="Akzidenz Grotesk BQ Light"/>
                <a:hlinkClick r:id="rId2"/>
              </a:rPr>
              <a:t>Node.js website</a:t>
            </a:r>
            <a:r>
              <a:rPr lang="en-US" sz="2400" b="0" i="0" dirty="0">
                <a:solidFill>
                  <a:srgbClr val="42494F"/>
                </a:solidFill>
                <a:effectLst/>
                <a:latin typeface="Akzidenz Grotesk BQ Light"/>
              </a:rPr>
              <a:t>.</a:t>
            </a:r>
          </a:p>
          <a:p>
            <a:pPr algn="l">
              <a:lnSpc>
                <a:spcPts val="1800"/>
              </a:lnSpc>
              <a:spcBef>
                <a:spcPts val="1125"/>
              </a:spcBef>
              <a:spcAft>
                <a:spcPts val="1125"/>
              </a:spcAft>
              <a:buFont typeface="Arial" panose="020B0604020202020204" pitchFamily="34" charset="0"/>
              <a:buChar char="•"/>
            </a:pPr>
            <a:r>
              <a:rPr lang="en-US" sz="2400" b="1" i="0" dirty="0">
                <a:solidFill>
                  <a:srgbClr val="42494F"/>
                </a:solidFill>
                <a:effectLst/>
                <a:latin typeface="Akzidenz Grotesk BQ Light"/>
              </a:rPr>
              <a:t>MongoDB Node.js driver</a:t>
            </a:r>
          </a:p>
          <a:p>
            <a:pPr algn="l">
              <a:lnSpc>
                <a:spcPts val="1800"/>
              </a:lnSpc>
              <a:spcBef>
                <a:spcPts val="1125"/>
              </a:spcBef>
              <a:spcAft>
                <a:spcPts val="1125"/>
              </a:spcAft>
              <a:buFont typeface="Arial" panose="020B0604020202020204" pitchFamily="34" charset="0"/>
              <a:buChar char="•"/>
            </a:pPr>
            <a:r>
              <a:rPr lang="en-US" sz="2400" b="0" i="0" dirty="0">
                <a:solidFill>
                  <a:srgbClr val="42494F"/>
                </a:solidFill>
                <a:effectLst/>
                <a:latin typeface="Akzidenz Grotesk BQ Light"/>
              </a:rPr>
              <a:t>To connect your application with a database, you need a software component, also known as a driver. </a:t>
            </a:r>
            <a:r>
              <a:rPr lang="en-US" sz="2400" b="0" i="0" u="none" strike="noStrike" dirty="0">
                <a:solidFill>
                  <a:srgbClr val="13AA52"/>
                </a:solidFill>
                <a:effectLst/>
                <a:latin typeface="Akzidenz Grotesk BQ Light"/>
                <a:hlinkClick r:id="rId3"/>
              </a:rPr>
              <a:t>MongoDB Node.js driver</a:t>
            </a:r>
            <a:r>
              <a:rPr lang="en-US" sz="2400" b="0" i="0" dirty="0">
                <a:solidFill>
                  <a:srgbClr val="42494F"/>
                </a:solidFill>
                <a:effectLst/>
                <a:latin typeface="Akzidenz Grotesk BQ Light"/>
              </a:rPr>
              <a:t> supports database connection, authentication, CRUD operations, and observations, among other features.</a:t>
            </a:r>
          </a:p>
          <a:p>
            <a:pPr algn="l">
              <a:lnSpc>
                <a:spcPts val="1800"/>
              </a:lnSpc>
              <a:spcBef>
                <a:spcPts val="1125"/>
              </a:spcBef>
              <a:spcAft>
                <a:spcPts val="1125"/>
              </a:spcAft>
              <a:buFont typeface="Arial" panose="020B0604020202020204" pitchFamily="34" charset="0"/>
              <a:buChar char="•"/>
            </a:pPr>
            <a:r>
              <a:rPr lang="en-US" sz="2400" b="1" i="0" dirty="0">
                <a:solidFill>
                  <a:srgbClr val="42494F"/>
                </a:solidFill>
                <a:effectLst/>
                <a:latin typeface="Akzidenz Grotesk BQ Light"/>
              </a:rPr>
              <a:t>MongoDB Atlas</a:t>
            </a:r>
          </a:p>
          <a:p>
            <a:pPr algn="l">
              <a:lnSpc>
                <a:spcPts val="1800"/>
              </a:lnSpc>
              <a:spcBef>
                <a:spcPts val="1125"/>
              </a:spcBef>
              <a:spcAft>
                <a:spcPts val="1125"/>
              </a:spcAft>
              <a:buFont typeface="Arial" panose="020B0604020202020204" pitchFamily="34" charset="0"/>
              <a:buChar char="•"/>
            </a:pPr>
            <a:r>
              <a:rPr lang="en-US" sz="2400" b="0" i="0" dirty="0">
                <a:solidFill>
                  <a:srgbClr val="42494F"/>
                </a:solidFill>
                <a:effectLst/>
                <a:latin typeface="Akzidenz Grotesk BQ Light"/>
              </a:rPr>
              <a:t>You can create a database either locally or in the cloud by using </a:t>
            </a:r>
            <a:r>
              <a:rPr lang="en-US" sz="2400" b="0" i="0" u="none" strike="noStrike" dirty="0">
                <a:solidFill>
                  <a:srgbClr val="13AA52"/>
                </a:solidFill>
                <a:effectLst/>
                <a:latin typeface="Akzidenz Grotesk BQ Light"/>
                <a:hlinkClick r:id="rId4"/>
              </a:rPr>
              <a:t>MongoDB Atlas</a:t>
            </a:r>
            <a:r>
              <a:rPr lang="en-US" sz="2400" b="0" i="0" dirty="0">
                <a:solidFill>
                  <a:srgbClr val="42494F"/>
                </a:solidFill>
                <a:effectLst/>
                <a:latin typeface="Akzidenz Grotesk BQ Light"/>
              </a:rPr>
              <a:t>, a fully managed cloud database service.</a:t>
            </a:r>
          </a:p>
        </p:txBody>
      </p:sp>
    </p:spTree>
    <p:extLst>
      <p:ext uri="{BB962C8B-B14F-4D97-AF65-F5344CB8AC3E}">
        <p14:creationId xmlns:p14="http://schemas.microsoft.com/office/powerpoint/2010/main" val="106334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FDFD1-74EC-108A-0D4D-58F191484F67}"/>
              </a:ext>
            </a:extLst>
          </p:cNvPr>
          <p:cNvPicPr>
            <a:picLocks noChangeAspect="1"/>
          </p:cNvPicPr>
          <p:nvPr/>
        </p:nvPicPr>
        <p:blipFill>
          <a:blip r:embed="rId2"/>
          <a:stretch>
            <a:fillRect/>
          </a:stretch>
        </p:blipFill>
        <p:spPr>
          <a:xfrm>
            <a:off x="217566" y="230024"/>
            <a:ext cx="2305372" cy="733527"/>
          </a:xfrm>
          <a:prstGeom prst="rect">
            <a:avLst/>
          </a:prstGeom>
        </p:spPr>
      </p:pic>
      <p:pic>
        <p:nvPicPr>
          <p:cNvPr id="5" name="Picture 4">
            <a:extLst>
              <a:ext uri="{FF2B5EF4-FFF2-40B4-BE49-F238E27FC236}">
                <a16:creationId xmlns:a16="http://schemas.microsoft.com/office/drawing/2014/main" id="{B0463BA5-3D51-3ABC-69B4-610D4A234DFD}"/>
              </a:ext>
            </a:extLst>
          </p:cNvPr>
          <p:cNvPicPr>
            <a:picLocks noChangeAspect="1"/>
          </p:cNvPicPr>
          <p:nvPr/>
        </p:nvPicPr>
        <p:blipFill>
          <a:blip r:embed="rId3"/>
          <a:stretch>
            <a:fillRect/>
          </a:stretch>
        </p:blipFill>
        <p:spPr>
          <a:xfrm>
            <a:off x="217566" y="1186832"/>
            <a:ext cx="2867425" cy="600159"/>
          </a:xfrm>
          <a:prstGeom prst="rect">
            <a:avLst/>
          </a:prstGeom>
        </p:spPr>
      </p:pic>
      <p:pic>
        <p:nvPicPr>
          <p:cNvPr id="7" name="Picture 6">
            <a:extLst>
              <a:ext uri="{FF2B5EF4-FFF2-40B4-BE49-F238E27FC236}">
                <a16:creationId xmlns:a16="http://schemas.microsoft.com/office/drawing/2014/main" id="{564C823A-3CAD-CE13-DC88-AC799C9DA3E4}"/>
              </a:ext>
            </a:extLst>
          </p:cNvPr>
          <p:cNvPicPr>
            <a:picLocks noChangeAspect="1"/>
          </p:cNvPicPr>
          <p:nvPr/>
        </p:nvPicPr>
        <p:blipFill>
          <a:blip r:embed="rId4"/>
          <a:stretch>
            <a:fillRect/>
          </a:stretch>
        </p:blipFill>
        <p:spPr>
          <a:xfrm>
            <a:off x="60382" y="2144561"/>
            <a:ext cx="4925112" cy="562053"/>
          </a:xfrm>
          <a:prstGeom prst="rect">
            <a:avLst/>
          </a:prstGeom>
        </p:spPr>
      </p:pic>
      <p:pic>
        <p:nvPicPr>
          <p:cNvPr id="9" name="Picture 8">
            <a:extLst>
              <a:ext uri="{FF2B5EF4-FFF2-40B4-BE49-F238E27FC236}">
                <a16:creationId xmlns:a16="http://schemas.microsoft.com/office/drawing/2014/main" id="{F9BAAB94-6D3A-1DB4-0686-7468B05A2F99}"/>
              </a:ext>
            </a:extLst>
          </p:cNvPr>
          <p:cNvPicPr>
            <a:picLocks noChangeAspect="1"/>
          </p:cNvPicPr>
          <p:nvPr/>
        </p:nvPicPr>
        <p:blipFill>
          <a:blip r:embed="rId5"/>
          <a:stretch>
            <a:fillRect/>
          </a:stretch>
        </p:blipFill>
        <p:spPr>
          <a:xfrm>
            <a:off x="60382" y="2865158"/>
            <a:ext cx="2896004" cy="771633"/>
          </a:xfrm>
          <a:prstGeom prst="rect">
            <a:avLst/>
          </a:prstGeom>
        </p:spPr>
      </p:pic>
      <p:pic>
        <p:nvPicPr>
          <p:cNvPr id="11" name="Picture 10">
            <a:extLst>
              <a:ext uri="{FF2B5EF4-FFF2-40B4-BE49-F238E27FC236}">
                <a16:creationId xmlns:a16="http://schemas.microsoft.com/office/drawing/2014/main" id="{A0DC2E1A-B918-90CC-4595-0376CA12F38F}"/>
              </a:ext>
            </a:extLst>
          </p:cNvPr>
          <p:cNvPicPr>
            <a:picLocks noChangeAspect="1"/>
          </p:cNvPicPr>
          <p:nvPr/>
        </p:nvPicPr>
        <p:blipFill>
          <a:blip r:embed="rId6"/>
          <a:stretch>
            <a:fillRect/>
          </a:stretch>
        </p:blipFill>
        <p:spPr>
          <a:xfrm>
            <a:off x="60382" y="3795335"/>
            <a:ext cx="3238952" cy="885949"/>
          </a:xfrm>
          <a:prstGeom prst="rect">
            <a:avLst/>
          </a:prstGeom>
        </p:spPr>
      </p:pic>
      <p:sp>
        <p:nvSpPr>
          <p:cNvPr id="2" name="Rectangle 1">
            <a:extLst>
              <a:ext uri="{FF2B5EF4-FFF2-40B4-BE49-F238E27FC236}">
                <a16:creationId xmlns:a16="http://schemas.microsoft.com/office/drawing/2014/main" id="{A7A3A240-1932-AB86-87B5-F5B791E2AF57}"/>
              </a:ext>
            </a:extLst>
          </p:cNvPr>
          <p:cNvSpPr>
            <a:spLocks noChangeArrowheads="1"/>
          </p:cNvSpPr>
          <p:nvPr/>
        </p:nvSpPr>
        <p:spPr bwMode="auto">
          <a:xfrm>
            <a:off x="5308351" y="529586"/>
            <a:ext cx="6724505" cy="4524315"/>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EF0FF"/>
                </a:solidFill>
                <a:effectLst/>
                <a:latin typeface="Google Sans"/>
              </a:rPr>
              <a:t>To connect Node.js to a local MongoDB instance, you need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EF0FF"/>
                </a:solidFill>
                <a:effectLst/>
                <a:latin typeface="Google Sans"/>
              </a:rPr>
              <a:t> 1. install MongoDB locally, </a:t>
            </a:r>
            <a:br>
              <a:rPr kumimoji="0" lang="en-US" altLang="en-US" sz="2400" b="0" i="0" u="none" strike="noStrike" cap="none" normalizeH="0" baseline="0" dirty="0">
                <a:ln>
                  <a:noFill/>
                </a:ln>
                <a:solidFill>
                  <a:srgbClr val="EEF0FF"/>
                </a:solidFill>
                <a:effectLst/>
                <a:latin typeface="Google Sans"/>
              </a:rPr>
            </a:br>
            <a:r>
              <a:rPr kumimoji="0" lang="en-US" altLang="en-US" sz="2400" b="0" i="0" u="none" strike="noStrike" cap="none" normalizeH="0" baseline="0" dirty="0">
                <a:ln>
                  <a:noFill/>
                </a:ln>
                <a:solidFill>
                  <a:srgbClr val="EEF0FF"/>
                </a:solidFill>
                <a:effectLst/>
                <a:latin typeface="Google Sans"/>
              </a:rPr>
              <a:t>2. start the MongoDB server, then use the "</a:t>
            </a:r>
            <a:r>
              <a:rPr kumimoji="0" lang="en-US" altLang="en-US" sz="2400" b="0" i="0" u="none" strike="noStrike" cap="none" normalizeH="0" baseline="0" dirty="0" err="1">
                <a:ln>
                  <a:noFill/>
                </a:ln>
                <a:solidFill>
                  <a:srgbClr val="EEF0FF"/>
                </a:solidFill>
                <a:effectLst/>
                <a:latin typeface="Google Sans"/>
              </a:rPr>
              <a:t>mongodb</a:t>
            </a:r>
            <a:r>
              <a:rPr kumimoji="0" lang="en-US" altLang="en-US" sz="2400" b="0" i="0" u="none" strike="noStrike" cap="none" normalizeH="0" baseline="0" dirty="0">
                <a:ln>
                  <a:noFill/>
                </a:ln>
                <a:solidFill>
                  <a:srgbClr val="EEF0FF"/>
                </a:solidFill>
                <a:effectLst/>
                <a:latin typeface="Google Sans"/>
              </a:rPr>
              <a:t>://localhost:&lt;port&gt;" connection string in your Node.js code to establish a connection, where </a:t>
            </a:r>
            <a:r>
              <a:rPr kumimoji="0" lang="en-US" altLang="en-US" sz="2400" b="0" i="0" u="none" strike="noStrike" cap="none" normalizeH="0" baseline="0" dirty="0">
                <a:ln>
                  <a:noFill/>
                </a:ln>
                <a:solidFill>
                  <a:srgbClr val="EEF0FF"/>
                </a:solidFill>
                <a:effectLst/>
                <a:latin typeface="Courier New" panose="02070309020205020404" pitchFamily="49" charset="0"/>
                <a:cs typeface="Courier New" panose="02070309020205020404" pitchFamily="49" charset="0"/>
              </a:rPr>
              <a:t>&lt;port&gt;</a:t>
            </a:r>
            <a:r>
              <a:rPr kumimoji="0" lang="en-US" altLang="en-US" sz="2400" b="0" i="0" u="none" strike="noStrike" cap="none" normalizeH="0" baseline="0" dirty="0">
                <a:ln>
                  <a:noFill/>
                </a:ln>
                <a:solidFill>
                  <a:srgbClr val="EEF0FF"/>
                </a:solidFill>
                <a:effectLst/>
                <a:latin typeface="Google Sans"/>
              </a:rPr>
              <a:t> is the port number configured for your MongoDB instance;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EEF0FF"/>
                </a:solidFill>
                <a:latin typeface="Google Sans"/>
              </a:rPr>
              <a:t>3. </a:t>
            </a:r>
            <a:r>
              <a:rPr kumimoji="0" lang="en-US" altLang="en-US" sz="2400" b="0" i="0" u="none" strike="noStrike" cap="none" normalizeH="0" baseline="0" dirty="0">
                <a:ln>
                  <a:noFill/>
                </a:ln>
                <a:solidFill>
                  <a:srgbClr val="EEF0FF"/>
                </a:solidFill>
                <a:effectLst/>
                <a:latin typeface="Google Sans"/>
              </a:rPr>
              <a:t>typically, you'll also need to install the MongoDB Node.js driver and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EEF0FF"/>
                </a:solidFill>
                <a:latin typeface="Google Sans"/>
              </a:rPr>
              <a:t>4.</a:t>
            </a:r>
            <a:r>
              <a:rPr kumimoji="0" lang="en-US" altLang="en-US" sz="2400" b="0" i="0" u="none" strike="noStrike" cap="none" normalizeH="0" baseline="0" dirty="0">
                <a:ln>
                  <a:noFill/>
                </a:ln>
                <a:solidFill>
                  <a:srgbClr val="EEF0FF"/>
                </a:solidFill>
                <a:effectLst/>
                <a:latin typeface="Google Sans"/>
              </a:rPr>
              <a:t>use the </a:t>
            </a:r>
            <a:r>
              <a:rPr kumimoji="0" lang="en-US" altLang="en-US" sz="2400" b="0" i="0" u="none" strike="noStrike" cap="none" normalizeH="0" baseline="0" dirty="0" err="1">
                <a:ln>
                  <a:noFill/>
                </a:ln>
                <a:solidFill>
                  <a:srgbClr val="EEF0FF"/>
                </a:solidFill>
                <a:effectLst/>
                <a:latin typeface="Courier New" panose="02070309020205020404" pitchFamily="49" charset="0"/>
                <a:cs typeface="Courier New" panose="02070309020205020404" pitchFamily="49" charset="0"/>
              </a:rPr>
              <a:t>MongoClient</a:t>
            </a:r>
            <a:r>
              <a:rPr kumimoji="0" lang="en-US" altLang="en-US" sz="2400" b="0" i="0" u="none" strike="noStrike" cap="none" normalizeH="0" baseline="0" dirty="0">
                <a:ln>
                  <a:noFill/>
                </a:ln>
                <a:solidFill>
                  <a:srgbClr val="EEF0FF"/>
                </a:solidFill>
                <a:effectLst/>
                <a:latin typeface="Google Sans"/>
              </a:rPr>
              <a:t> class to interact with the database. </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5D414B8-8675-8697-641D-CC6E6F7BF752}"/>
              </a:ext>
            </a:extLst>
          </p:cNvPr>
          <p:cNvSpPr txBox="1"/>
          <p:nvPr/>
        </p:nvSpPr>
        <p:spPr>
          <a:xfrm>
            <a:off x="240750" y="4751469"/>
            <a:ext cx="6097348" cy="369332"/>
          </a:xfrm>
          <a:prstGeom prst="rect">
            <a:avLst/>
          </a:prstGeom>
          <a:noFill/>
        </p:spPr>
        <p:txBody>
          <a:bodyPr wrap="square">
            <a:spAutoFit/>
          </a:bodyPr>
          <a:lstStyle/>
          <a:p>
            <a:r>
              <a:rPr lang="en-IN" b="1" i="0" dirty="0">
                <a:solidFill>
                  <a:srgbClr val="FF0000"/>
                </a:solidFill>
                <a:effectLst/>
                <a:latin typeface="Google Sans"/>
              </a:rPr>
              <a:t>MongoDB Node.js driver:</a:t>
            </a:r>
            <a:endParaRPr lang="en-IN" dirty="0">
              <a:solidFill>
                <a:srgbClr val="FF0000"/>
              </a:solidFill>
            </a:endParaRPr>
          </a:p>
        </p:txBody>
      </p:sp>
      <p:sp>
        <p:nvSpPr>
          <p:cNvPr id="13" name="TextBox 12">
            <a:extLst>
              <a:ext uri="{FF2B5EF4-FFF2-40B4-BE49-F238E27FC236}">
                <a16:creationId xmlns:a16="http://schemas.microsoft.com/office/drawing/2014/main" id="{31BD89DE-CEC7-051D-5C53-76CB92C224D0}"/>
              </a:ext>
            </a:extLst>
          </p:cNvPr>
          <p:cNvSpPr txBox="1"/>
          <p:nvPr/>
        </p:nvSpPr>
        <p:spPr>
          <a:xfrm>
            <a:off x="167922" y="5641589"/>
            <a:ext cx="6097348" cy="369332"/>
          </a:xfrm>
          <a:prstGeom prst="rect">
            <a:avLst/>
          </a:prstGeom>
          <a:noFill/>
        </p:spPr>
        <p:txBody>
          <a:bodyPr wrap="square">
            <a:spAutoFit/>
          </a:bodyPr>
          <a:lstStyle/>
          <a:p>
            <a:r>
              <a:rPr lang="en-IN" b="0" i="0" dirty="0" err="1">
                <a:effectLst/>
                <a:latin typeface="__Source_Sans_Pro_2fe30b"/>
              </a:rPr>
              <a:t>npm</a:t>
            </a:r>
            <a:r>
              <a:rPr lang="en-IN" b="0" i="0" dirty="0">
                <a:effectLst/>
                <a:latin typeface="__Source_Sans_Pro_2fe30b"/>
              </a:rPr>
              <a:t> install </a:t>
            </a:r>
            <a:r>
              <a:rPr lang="en-IN" b="0" i="0" dirty="0" err="1">
                <a:effectLst/>
                <a:latin typeface="__Source_Sans_Pro_2fe30b"/>
              </a:rPr>
              <a:t>nodemon</a:t>
            </a:r>
            <a:r>
              <a:rPr lang="en-IN" b="0" i="0" dirty="0">
                <a:effectLst/>
                <a:latin typeface="__Source_Sans_Pro_2fe30b"/>
              </a:rPr>
              <a:t> --save-dev</a:t>
            </a:r>
            <a:r>
              <a:rPr lang="en-IN" b="0" i="0" dirty="0">
                <a:solidFill>
                  <a:srgbClr val="61738E"/>
                </a:solidFill>
                <a:effectLst/>
                <a:latin typeface="__Source_Sans_Pro_2fe30b"/>
              </a:rPr>
              <a:t>.</a:t>
            </a:r>
            <a:endParaRPr lang="en-IN" dirty="0"/>
          </a:p>
        </p:txBody>
      </p:sp>
    </p:spTree>
    <p:extLst>
      <p:ext uri="{BB962C8B-B14F-4D97-AF65-F5344CB8AC3E}">
        <p14:creationId xmlns:p14="http://schemas.microsoft.com/office/powerpoint/2010/main" val="228593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89E88-064A-E5D5-12DC-ECD41BB5B824}"/>
              </a:ext>
            </a:extLst>
          </p:cNvPr>
          <p:cNvSpPr txBox="1"/>
          <p:nvPr/>
        </p:nvSpPr>
        <p:spPr>
          <a:xfrm>
            <a:off x="364141" y="1025407"/>
            <a:ext cx="11296481" cy="4401205"/>
          </a:xfrm>
          <a:prstGeom prst="rect">
            <a:avLst/>
          </a:prstGeom>
          <a:noFill/>
        </p:spPr>
        <p:txBody>
          <a:bodyPr wrap="square">
            <a:spAutoFit/>
          </a:bodyPr>
          <a:lstStyle/>
          <a:p>
            <a:pPr algn="l">
              <a:buFont typeface="Arial" panose="020B0604020202020204" pitchFamily="34" charset="0"/>
              <a:buChar char="•"/>
            </a:pPr>
            <a:r>
              <a:rPr lang="en-US" sz="2800" b="0" i="0" dirty="0">
                <a:solidFill>
                  <a:srgbClr val="61738E"/>
                </a:solidFill>
                <a:effectLst/>
                <a:latin typeface="__Source_Sans_Pro_2fe30b"/>
              </a:rPr>
              <a:t>Mongoose is an </a:t>
            </a:r>
            <a:r>
              <a:rPr lang="en-US" sz="2800" b="1" i="0" dirty="0">
                <a:solidFill>
                  <a:srgbClr val="61738E"/>
                </a:solidFill>
                <a:effectLst/>
                <a:latin typeface="__Source_Sans_Pro_2fe30b"/>
              </a:rPr>
              <a:t>ODM(Object Data Modeling)</a:t>
            </a:r>
            <a:r>
              <a:rPr lang="en-US" sz="2800" b="0" i="0" dirty="0">
                <a:solidFill>
                  <a:srgbClr val="61738E"/>
                </a:solidFill>
                <a:effectLst/>
                <a:latin typeface="__Source_Sans_Pro_2fe30b"/>
              </a:rPr>
              <a:t> tool that helps to define the model based on the schema. </a:t>
            </a:r>
          </a:p>
          <a:p>
            <a:pPr algn="l">
              <a:buFont typeface="Arial" panose="020B0604020202020204" pitchFamily="34" charset="0"/>
              <a:buChar char="•"/>
            </a:pPr>
            <a:r>
              <a:rPr lang="en-US" sz="2800" b="0" i="0" dirty="0">
                <a:solidFill>
                  <a:srgbClr val="61738E"/>
                </a:solidFill>
                <a:effectLst/>
                <a:latin typeface="__Source_Sans_Pro_2fe30b"/>
              </a:rPr>
              <a:t>A schema is a kind of structure that defines how we can store data in the database. It helps us to validate types like objects, strings, </a:t>
            </a:r>
            <a:r>
              <a:rPr lang="en-US" sz="2800" b="0" i="0" dirty="0" err="1">
                <a:solidFill>
                  <a:srgbClr val="61738E"/>
                </a:solidFill>
                <a:effectLst/>
                <a:latin typeface="__Source_Sans_Pro_2fe30b"/>
              </a:rPr>
              <a:t>booleans</a:t>
            </a:r>
            <a:r>
              <a:rPr lang="en-US" sz="2800" b="0" i="0" dirty="0">
                <a:solidFill>
                  <a:srgbClr val="61738E"/>
                </a:solidFill>
                <a:effectLst/>
                <a:latin typeface="__Source_Sans_Pro_2fe30b"/>
              </a:rPr>
              <a:t>, numbers, etc.</a:t>
            </a:r>
          </a:p>
          <a:p>
            <a:r>
              <a:rPr lang="en-US" sz="2800" b="0" i="0" dirty="0">
                <a:solidFill>
                  <a:srgbClr val="212121"/>
                </a:solidFill>
                <a:effectLst/>
                <a:latin typeface="__Poppins_9e6217"/>
              </a:rPr>
              <a:t>Mongoose is a library provided by NPM (Node Package Manager) for the MongoDB database. </a:t>
            </a:r>
          </a:p>
          <a:p>
            <a:r>
              <a:rPr lang="en-US" sz="2800" b="0" i="0" dirty="0">
                <a:solidFill>
                  <a:srgbClr val="212121"/>
                </a:solidFill>
                <a:effectLst/>
                <a:latin typeface="__Poppins_9e6217"/>
              </a:rPr>
              <a:t>With it, you can define collection schema, relationships between collections, database query builders, lookups, aggregation pipelines, etc.</a:t>
            </a:r>
          </a:p>
          <a:p>
            <a:pPr algn="l">
              <a:buFont typeface="Arial" panose="020B0604020202020204" pitchFamily="34" charset="0"/>
              <a:buChar char="•"/>
            </a:pPr>
            <a:endParaRPr lang="en-US" sz="2800" b="0" i="0" dirty="0">
              <a:solidFill>
                <a:srgbClr val="61738E"/>
              </a:solidFill>
              <a:effectLst/>
              <a:latin typeface="__Source_Sans_Pro_2fe30b"/>
            </a:endParaRPr>
          </a:p>
        </p:txBody>
      </p:sp>
      <p:sp>
        <p:nvSpPr>
          <p:cNvPr id="5" name="TextBox 4">
            <a:extLst>
              <a:ext uri="{FF2B5EF4-FFF2-40B4-BE49-F238E27FC236}">
                <a16:creationId xmlns:a16="http://schemas.microsoft.com/office/drawing/2014/main" id="{24751ED7-2EFD-519C-EECC-A1AB24525B26}"/>
              </a:ext>
            </a:extLst>
          </p:cNvPr>
          <p:cNvSpPr txBox="1"/>
          <p:nvPr/>
        </p:nvSpPr>
        <p:spPr>
          <a:xfrm>
            <a:off x="1399922" y="155213"/>
            <a:ext cx="7746100" cy="523220"/>
          </a:xfrm>
          <a:prstGeom prst="rect">
            <a:avLst/>
          </a:prstGeom>
          <a:noFill/>
        </p:spPr>
        <p:txBody>
          <a:bodyPr wrap="square">
            <a:spAutoFit/>
          </a:bodyPr>
          <a:lstStyle/>
          <a:p>
            <a:pPr algn="l">
              <a:spcBef>
                <a:spcPts val="3000"/>
              </a:spcBef>
              <a:spcAft>
                <a:spcPts val="1500"/>
              </a:spcAft>
            </a:pPr>
            <a:r>
              <a:rPr lang="en-US" sz="2800" b="0" i="0" dirty="0">
                <a:solidFill>
                  <a:srgbClr val="212121"/>
                </a:solidFill>
                <a:effectLst/>
                <a:latin typeface="__Poppins_9e6217"/>
              </a:rPr>
              <a:t>Connecting MongoDB to Node.js with Mongoose</a:t>
            </a:r>
          </a:p>
        </p:txBody>
      </p:sp>
    </p:spTree>
    <p:extLst>
      <p:ext uri="{BB962C8B-B14F-4D97-AF65-F5344CB8AC3E}">
        <p14:creationId xmlns:p14="http://schemas.microsoft.com/office/powerpoint/2010/main" val="204136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D921F-6D02-0BFD-8477-786F386C40DA}"/>
              </a:ext>
            </a:extLst>
          </p:cNvPr>
          <p:cNvSpPr txBox="1"/>
          <p:nvPr/>
        </p:nvSpPr>
        <p:spPr>
          <a:xfrm>
            <a:off x="2160569" y="-55179"/>
            <a:ext cx="8013137" cy="461665"/>
          </a:xfrm>
          <a:prstGeom prst="rect">
            <a:avLst/>
          </a:prstGeom>
          <a:noFill/>
        </p:spPr>
        <p:txBody>
          <a:bodyPr wrap="square">
            <a:spAutoFit/>
          </a:bodyPr>
          <a:lstStyle/>
          <a:p>
            <a:pPr algn="l">
              <a:spcBef>
                <a:spcPts val="3000"/>
              </a:spcBef>
              <a:spcAft>
                <a:spcPts val="1500"/>
              </a:spcAft>
            </a:pPr>
            <a:r>
              <a:rPr lang="en-US" sz="2400" b="0" i="0" dirty="0">
                <a:solidFill>
                  <a:srgbClr val="212121"/>
                </a:solidFill>
                <a:effectLst/>
                <a:latin typeface="__Poppins_9e6217"/>
              </a:rPr>
              <a:t>Connecting MongoDB to Node.js with Mongoose</a:t>
            </a:r>
          </a:p>
        </p:txBody>
      </p:sp>
      <p:sp>
        <p:nvSpPr>
          <p:cNvPr id="5" name="TextBox 4">
            <a:extLst>
              <a:ext uri="{FF2B5EF4-FFF2-40B4-BE49-F238E27FC236}">
                <a16:creationId xmlns:a16="http://schemas.microsoft.com/office/drawing/2014/main" id="{1663B1F8-E439-AA7A-3332-4C16C078A6D3}"/>
              </a:ext>
            </a:extLst>
          </p:cNvPr>
          <p:cNvSpPr txBox="1"/>
          <p:nvPr/>
        </p:nvSpPr>
        <p:spPr>
          <a:xfrm>
            <a:off x="307497" y="1244827"/>
            <a:ext cx="5097983" cy="2862322"/>
          </a:xfrm>
          <a:prstGeom prst="rect">
            <a:avLst/>
          </a:prstGeom>
          <a:noFill/>
        </p:spPr>
        <p:txBody>
          <a:bodyPr wrap="square">
            <a:spAutoFit/>
          </a:bodyPr>
          <a:lstStyle/>
          <a:p>
            <a:endParaRPr lang="en-US" dirty="0">
              <a:solidFill>
                <a:srgbClr val="212121"/>
              </a:solidFill>
              <a:latin typeface="__Poppins_9e6217"/>
            </a:endParaRPr>
          </a:p>
          <a:p>
            <a:r>
              <a:rPr lang="en-US" sz="2400" b="0" i="0" dirty="0">
                <a:solidFill>
                  <a:srgbClr val="212121"/>
                </a:solidFill>
                <a:effectLst/>
                <a:latin typeface="__Poppins_9e6217"/>
              </a:rPr>
              <a:t>Run the command “</a:t>
            </a:r>
            <a:r>
              <a:rPr lang="en-US" sz="2400" b="1" i="0" u="none" strike="noStrike" dirty="0" err="1">
                <a:solidFill>
                  <a:srgbClr val="212121"/>
                </a:solidFill>
                <a:effectLst/>
                <a:latin typeface="__Poppins_9e6217"/>
                <a:hlinkClick r:id="rId2"/>
              </a:rPr>
              <a:t>npm</a:t>
            </a:r>
            <a:r>
              <a:rPr lang="en-US" sz="2400" b="1" i="0" dirty="0">
                <a:solidFill>
                  <a:srgbClr val="212121"/>
                </a:solidFill>
                <a:effectLst/>
                <a:latin typeface="__Poppins_9e6217"/>
              </a:rPr>
              <a:t> install mongoose</a:t>
            </a:r>
            <a:r>
              <a:rPr lang="en-US" sz="2400" b="0" i="0" dirty="0">
                <a:solidFill>
                  <a:srgbClr val="212121"/>
                </a:solidFill>
                <a:effectLst/>
                <a:latin typeface="__Poppins_9e6217"/>
              </a:rPr>
              <a:t>” to install the library in Node.js.</a:t>
            </a:r>
          </a:p>
          <a:p>
            <a:endParaRPr lang="en-US" sz="2400" dirty="0">
              <a:solidFill>
                <a:srgbClr val="212121"/>
              </a:solidFill>
              <a:latin typeface="__Poppins_9e6217"/>
            </a:endParaRPr>
          </a:p>
          <a:p>
            <a:endParaRPr lang="en-US" sz="2400" b="0" i="0" dirty="0">
              <a:solidFill>
                <a:srgbClr val="212121"/>
              </a:solidFill>
              <a:effectLst/>
              <a:latin typeface="__Poppins_9e6217"/>
            </a:endParaRPr>
          </a:p>
          <a:p>
            <a:endParaRPr lang="en-US" sz="2400" dirty="0">
              <a:solidFill>
                <a:srgbClr val="212121"/>
              </a:solidFill>
              <a:latin typeface="__Poppins_9e6217"/>
            </a:endParaRPr>
          </a:p>
          <a:p>
            <a:endParaRPr lang="en-IN" dirty="0"/>
          </a:p>
        </p:txBody>
      </p:sp>
      <p:pic>
        <p:nvPicPr>
          <p:cNvPr id="8" name="Picture 7">
            <a:extLst>
              <a:ext uri="{FF2B5EF4-FFF2-40B4-BE49-F238E27FC236}">
                <a16:creationId xmlns:a16="http://schemas.microsoft.com/office/drawing/2014/main" id="{83834185-1B6E-7E88-7DE5-5E973ED6CF9E}"/>
              </a:ext>
            </a:extLst>
          </p:cNvPr>
          <p:cNvPicPr>
            <a:picLocks noChangeAspect="1"/>
          </p:cNvPicPr>
          <p:nvPr/>
        </p:nvPicPr>
        <p:blipFill>
          <a:blip r:embed="rId3"/>
          <a:stretch>
            <a:fillRect/>
          </a:stretch>
        </p:blipFill>
        <p:spPr>
          <a:xfrm>
            <a:off x="5425652" y="735757"/>
            <a:ext cx="6458851" cy="5839640"/>
          </a:xfrm>
          <a:prstGeom prst="rect">
            <a:avLst/>
          </a:prstGeom>
        </p:spPr>
      </p:pic>
      <p:pic>
        <p:nvPicPr>
          <p:cNvPr id="10" name="Picture 9">
            <a:extLst>
              <a:ext uri="{FF2B5EF4-FFF2-40B4-BE49-F238E27FC236}">
                <a16:creationId xmlns:a16="http://schemas.microsoft.com/office/drawing/2014/main" id="{AF55417B-C45B-219E-1947-E996E1D4B02D}"/>
              </a:ext>
            </a:extLst>
          </p:cNvPr>
          <p:cNvPicPr>
            <a:picLocks noChangeAspect="1"/>
          </p:cNvPicPr>
          <p:nvPr/>
        </p:nvPicPr>
        <p:blipFill>
          <a:blip r:embed="rId4"/>
          <a:stretch>
            <a:fillRect/>
          </a:stretch>
        </p:blipFill>
        <p:spPr>
          <a:xfrm>
            <a:off x="79463" y="3164066"/>
            <a:ext cx="5346189" cy="1781424"/>
          </a:xfrm>
          <a:prstGeom prst="rect">
            <a:avLst/>
          </a:prstGeom>
        </p:spPr>
      </p:pic>
    </p:spTree>
    <p:extLst>
      <p:ext uri="{BB962C8B-B14F-4D97-AF65-F5344CB8AC3E}">
        <p14:creationId xmlns:p14="http://schemas.microsoft.com/office/powerpoint/2010/main" val="3300258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E7AED-459A-45D8-D50F-16A19F28209B}"/>
              </a:ext>
            </a:extLst>
          </p:cNvPr>
          <p:cNvPicPr>
            <a:picLocks noChangeAspect="1"/>
          </p:cNvPicPr>
          <p:nvPr/>
        </p:nvPicPr>
        <p:blipFill>
          <a:blip r:embed="rId2"/>
          <a:stretch>
            <a:fillRect/>
          </a:stretch>
        </p:blipFill>
        <p:spPr>
          <a:xfrm>
            <a:off x="0" y="270968"/>
            <a:ext cx="7563906" cy="6477904"/>
          </a:xfrm>
          <a:prstGeom prst="rect">
            <a:avLst/>
          </a:prstGeom>
        </p:spPr>
      </p:pic>
      <p:pic>
        <p:nvPicPr>
          <p:cNvPr id="5" name="Picture 4">
            <a:extLst>
              <a:ext uri="{FF2B5EF4-FFF2-40B4-BE49-F238E27FC236}">
                <a16:creationId xmlns:a16="http://schemas.microsoft.com/office/drawing/2014/main" id="{5BBD4A55-211C-A683-8F3A-8477191CE3AE}"/>
              </a:ext>
            </a:extLst>
          </p:cNvPr>
          <p:cNvPicPr>
            <a:picLocks noChangeAspect="1"/>
          </p:cNvPicPr>
          <p:nvPr/>
        </p:nvPicPr>
        <p:blipFill>
          <a:blip r:embed="rId3"/>
          <a:stretch>
            <a:fillRect/>
          </a:stretch>
        </p:blipFill>
        <p:spPr>
          <a:xfrm>
            <a:off x="6331720" y="181644"/>
            <a:ext cx="5468113" cy="3096057"/>
          </a:xfrm>
          <a:prstGeom prst="rect">
            <a:avLst/>
          </a:prstGeom>
        </p:spPr>
      </p:pic>
      <p:pic>
        <p:nvPicPr>
          <p:cNvPr id="7" name="Picture 6">
            <a:extLst>
              <a:ext uri="{FF2B5EF4-FFF2-40B4-BE49-F238E27FC236}">
                <a16:creationId xmlns:a16="http://schemas.microsoft.com/office/drawing/2014/main" id="{B6CC7402-EC10-C83B-F6AB-5B7B18642EF7}"/>
              </a:ext>
            </a:extLst>
          </p:cNvPr>
          <p:cNvPicPr>
            <a:picLocks noChangeAspect="1"/>
          </p:cNvPicPr>
          <p:nvPr/>
        </p:nvPicPr>
        <p:blipFill>
          <a:blip r:embed="rId4"/>
          <a:stretch>
            <a:fillRect/>
          </a:stretch>
        </p:blipFill>
        <p:spPr>
          <a:xfrm>
            <a:off x="6740665" y="3509920"/>
            <a:ext cx="4911361" cy="2800741"/>
          </a:xfrm>
          <a:prstGeom prst="rect">
            <a:avLst/>
          </a:prstGeom>
        </p:spPr>
      </p:pic>
    </p:spTree>
    <p:extLst>
      <p:ext uri="{BB962C8B-B14F-4D97-AF65-F5344CB8AC3E}">
        <p14:creationId xmlns:p14="http://schemas.microsoft.com/office/powerpoint/2010/main" val="295165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616CA5-8D3D-B556-B168-72CA8C44C7DF}"/>
              </a:ext>
            </a:extLst>
          </p:cNvPr>
          <p:cNvSpPr txBox="1"/>
          <p:nvPr/>
        </p:nvSpPr>
        <p:spPr>
          <a:xfrm>
            <a:off x="1011503" y="1639187"/>
            <a:ext cx="9815639" cy="3481081"/>
          </a:xfrm>
          <a:prstGeom prst="rect">
            <a:avLst/>
          </a:prstGeom>
          <a:noFill/>
        </p:spPr>
        <p:txBody>
          <a:bodyPr wrap="square">
            <a:spAutoFit/>
          </a:bodyPr>
          <a:lstStyle/>
          <a:p>
            <a:pPr algn="l">
              <a:lnSpc>
                <a:spcPts val="3000"/>
              </a:lnSpc>
              <a:spcBef>
                <a:spcPts val="1125"/>
              </a:spcBef>
              <a:spcAft>
                <a:spcPts val="1125"/>
              </a:spcAft>
            </a:pPr>
            <a:r>
              <a:rPr lang="en-US" b="0" i="0" dirty="0">
                <a:solidFill>
                  <a:srgbClr val="42494F"/>
                </a:solidFill>
                <a:effectLst/>
                <a:latin typeface="Euclid Circular A"/>
              </a:rPr>
              <a:t>Create a MongoDB Atlas cluster</a:t>
            </a:r>
          </a:p>
          <a:p>
            <a:pPr algn="l">
              <a:lnSpc>
                <a:spcPts val="3000"/>
              </a:lnSpc>
              <a:spcBef>
                <a:spcPts val="1125"/>
              </a:spcBef>
              <a:spcAft>
                <a:spcPts val="1125"/>
              </a:spcAft>
            </a:pPr>
            <a:endParaRPr lang="en-US" dirty="0">
              <a:solidFill>
                <a:srgbClr val="42494F"/>
              </a:solidFill>
              <a:latin typeface="Euclid Circular A"/>
            </a:endParaRPr>
          </a:p>
          <a:p>
            <a:pPr algn="l">
              <a:lnSpc>
                <a:spcPts val="3000"/>
              </a:lnSpc>
              <a:spcBef>
                <a:spcPts val="1125"/>
              </a:spcBef>
              <a:spcAft>
                <a:spcPts val="1125"/>
              </a:spcAft>
            </a:pPr>
            <a:r>
              <a:rPr lang="en-US" b="0" i="0" dirty="0">
                <a:solidFill>
                  <a:srgbClr val="42494F"/>
                </a:solidFill>
                <a:effectLst/>
                <a:latin typeface="Akzidenz Grotesk BQ Light"/>
              </a:rPr>
              <a:t>Follow these steps to create and connect to a free cluster in </a:t>
            </a:r>
            <a:r>
              <a:rPr lang="en-US" b="0" i="0" u="none" strike="noStrike" dirty="0">
                <a:solidFill>
                  <a:srgbClr val="13AA52"/>
                </a:solidFill>
                <a:effectLst/>
                <a:latin typeface="Akzidenz Grotesk BQ Light"/>
                <a:hlinkClick r:id="rId2"/>
              </a:rPr>
              <a:t>MongoDB Atlas</a:t>
            </a:r>
            <a:endParaRPr lang="en-US" b="0" i="0" dirty="0">
              <a:solidFill>
                <a:srgbClr val="42494F"/>
              </a:solidFill>
              <a:effectLst/>
              <a:latin typeface="Akzidenz Grotesk BQ Light"/>
            </a:endParaRPr>
          </a:p>
          <a:p>
            <a:pPr algn="l">
              <a:lnSpc>
                <a:spcPts val="1800"/>
              </a:lnSpc>
              <a:buFont typeface="Arial" panose="020B0604020202020204" pitchFamily="34" charset="0"/>
              <a:buChar char="•"/>
            </a:pPr>
            <a:r>
              <a:rPr lang="en-US" b="0" i="0" u="none" strike="noStrike" dirty="0">
                <a:solidFill>
                  <a:srgbClr val="13AA52"/>
                </a:solidFill>
                <a:effectLst/>
                <a:latin typeface="Akzidenz Grotesk BQ Light"/>
                <a:hlinkClick r:id="rId3"/>
              </a:rPr>
              <a:t>Create an Atlas account</a:t>
            </a:r>
            <a:endParaRPr lang="en-US" b="0" i="0" dirty="0">
              <a:solidFill>
                <a:srgbClr val="42494F"/>
              </a:solidFill>
              <a:effectLst/>
              <a:latin typeface="Akzidenz Grotesk BQ Light"/>
            </a:endParaRPr>
          </a:p>
          <a:p>
            <a:pPr algn="l">
              <a:lnSpc>
                <a:spcPts val="1800"/>
              </a:lnSpc>
              <a:buFont typeface="Arial" panose="020B0604020202020204" pitchFamily="34" charset="0"/>
              <a:buChar char="•"/>
            </a:pPr>
            <a:r>
              <a:rPr lang="en-US" b="0" i="0" u="none" strike="noStrike" dirty="0">
                <a:solidFill>
                  <a:srgbClr val="13AA52"/>
                </a:solidFill>
                <a:effectLst/>
                <a:latin typeface="Akzidenz Grotesk BQ Light"/>
                <a:hlinkClick r:id="rId4"/>
              </a:rPr>
              <a:t>Deploy a Free Tier cluster</a:t>
            </a:r>
            <a:endParaRPr lang="en-US" b="0" i="0" dirty="0">
              <a:solidFill>
                <a:srgbClr val="42494F"/>
              </a:solidFill>
              <a:effectLst/>
              <a:latin typeface="Akzidenz Grotesk BQ Light"/>
            </a:endParaRPr>
          </a:p>
          <a:p>
            <a:pPr algn="l">
              <a:lnSpc>
                <a:spcPts val="1800"/>
              </a:lnSpc>
              <a:buFont typeface="Arial" panose="020B0604020202020204" pitchFamily="34" charset="0"/>
              <a:buChar char="•"/>
            </a:pPr>
            <a:r>
              <a:rPr lang="en-US" b="0" i="0" u="none" strike="noStrike" dirty="0">
                <a:solidFill>
                  <a:srgbClr val="13AA52"/>
                </a:solidFill>
                <a:effectLst/>
                <a:latin typeface="Akzidenz Grotesk BQ Light"/>
                <a:hlinkClick r:id="rId5"/>
              </a:rPr>
              <a:t>Add your connection IP address to your IP access list</a:t>
            </a:r>
            <a:endParaRPr lang="en-US" b="0" i="0" dirty="0">
              <a:solidFill>
                <a:srgbClr val="42494F"/>
              </a:solidFill>
              <a:effectLst/>
              <a:latin typeface="Akzidenz Grotesk BQ Light"/>
            </a:endParaRPr>
          </a:p>
          <a:p>
            <a:pPr algn="l">
              <a:lnSpc>
                <a:spcPts val="1800"/>
              </a:lnSpc>
              <a:buFont typeface="Arial" panose="020B0604020202020204" pitchFamily="34" charset="0"/>
              <a:buChar char="•"/>
            </a:pPr>
            <a:r>
              <a:rPr lang="en-US" b="0" i="0" u="none" strike="noStrike" dirty="0">
                <a:solidFill>
                  <a:srgbClr val="13AA52"/>
                </a:solidFill>
                <a:effectLst/>
                <a:latin typeface="Akzidenz Grotesk BQ Light"/>
                <a:hlinkClick r:id="rId6"/>
              </a:rPr>
              <a:t>Create a database user for your cluster</a:t>
            </a:r>
            <a:endParaRPr lang="en-US" b="0" i="0" dirty="0">
              <a:solidFill>
                <a:srgbClr val="42494F"/>
              </a:solidFill>
              <a:effectLst/>
              <a:latin typeface="Akzidenz Grotesk BQ Light"/>
            </a:endParaRPr>
          </a:p>
          <a:p>
            <a:pPr algn="l">
              <a:lnSpc>
                <a:spcPts val="1800"/>
              </a:lnSpc>
              <a:buFont typeface="Arial" panose="020B0604020202020204" pitchFamily="34" charset="0"/>
              <a:buChar char="•"/>
            </a:pPr>
            <a:r>
              <a:rPr lang="en-US" b="0" i="0" u="none" strike="noStrike" dirty="0">
                <a:solidFill>
                  <a:srgbClr val="13AA52"/>
                </a:solidFill>
                <a:effectLst/>
                <a:latin typeface="Akzidenz Grotesk BQ Light"/>
                <a:hlinkClick r:id="rId7"/>
              </a:rPr>
              <a:t>Connect to your cluster</a:t>
            </a:r>
            <a:endParaRPr lang="en-US" b="0" i="0" dirty="0">
              <a:solidFill>
                <a:srgbClr val="42494F"/>
              </a:solidFill>
              <a:effectLst/>
              <a:latin typeface="Akzidenz Grotesk BQ Light"/>
            </a:endParaRPr>
          </a:p>
          <a:p>
            <a:pPr algn="l">
              <a:lnSpc>
                <a:spcPts val="1800"/>
              </a:lnSpc>
              <a:spcBef>
                <a:spcPts val="1125"/>
              </a:spcBef>
              <a:spcAft>
                <a:spcPts val="1125"/>
              </a:spcAft>
            </a:pPr>
            <a:r>
              <a:rPr lang="en-US" b="0" i="0" dirty="0">
                <a:solidFill>
                  <a:srgbClr val="42494F"/>
                </a:solidFill>
                <a:effectLst/>
                <a:latin typeface="Akzidenz Grotesk BQ Light"/>
              </a:rPr>
              <a:t>Be sure to save the connection string and database user’s credentials for connecting to the database.</a:t>
            </a:r>
          </a:p>
        </p:txBody>
      </p:sp>
    </p:spTree>
    <p:extLst>
      <p:ext uri="{BB962C8B-B14F-4D97-AF65-F5344CB8AC3E}">
        <p14:creationId xmlns:p14="http://schemas.microsoft.com/office/powerpoint/2010/main" val="1955472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08407-730C-815D-ACCC-507BD6E583A2}"/>
              </a:ext>
            </a:extLst>
          </p:cNvPr>
          <p:cNvPicPr>
            <a:picLocks noChangeAspect="1"/>
          </p:cNvPicPr>
          <p:nvPr/>
        </p:nvPicPr>
        <p:blipFill>
          <a:blip r:embed="rId2"/>
          <a:stretch>
            <a:fillRect/>
          </a:stretch>
        </p:blipFill>
        <p:spPr>
          <a:xfrm>
            <a:off x="492944" y="80920"/>
            <a:ext cx="5930104" cy="6688068"/>
          </a:xfrm>
          <a:prstGeom prst="rect">
            <a:avLst/>
          </a:prstGeom>
        </p:spPr>
      </p:pic>
      <p:pic>
        <p:nvPicPr>
          <p:cNvPr id="5" name="Picture 4">
            <a:extLst>
              <a:ext uri="{FF2B5EF4-FFF2-40B4-BE49-F238E27FC236}">
                <a16:creationId xmlns:a16="http://schemas.microsoft.com/office/drawing/2014/main" id="{F121E115-7762-79F0-2F45-094D5324C85B}"/>
              </a:ext>
            </a:extLst>
          </p:cNvPr>
          <p:cNvPicPr>
            <a:picLocks noChangeAspect="1"/>
          </p:cNvPicPr>
          <p:nvPr/>
        </p:nvPicPr>
        <p:blipFill>
          <a:blip r:embed="rId3"/>
          <a:stretch>
            <a:fillRect/>
          </a:stretch>
        </p:blipFill>
        <p:spPr>
          <a:xfrm>
            <a:off x="6518788" y="515431"/>
            <a:ext cx="4953691" cy="5649113"/>
          </a:xfrm>
          <a:prstGeom prst="rect">
            <a:avLst/>
          </a:prstGeom>
        </p:spPr>
      </p:pic>
    </p:spTree>
    <p:extLst>
      <p:ext uri="{BB962C8B-B14F-4D97-AF65-F5344CB8AC3E}">
        <p14:creationId xmlns:p14="http://schemas.microsoft.com/office/powerpoint/2010/main" val="396461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DA734-A2D7-5773-E306-E280CBC4D7F9}"/>
              </a:ext>
            </a:extLst>
          </p:cNvPr>
          <p:cNvPicPr>
            <a:picLocks noChangeAspect="1"/>
          </p:cNvPicPr>
          <p:nvPr/>
        </p:nvPicPr>
        <p:blipFill>
          <a:blip r:embed="rId2"/>
          <a:stretch>
            <a:fillRect/>
          </a:stretch>
        </p:blipFill>
        <p:spPr>
          <a:xfrm>
            <a:off x="829596" y="862681"/>
            <a:ext cx="5515745" cy="4906060"/>
          </a:xfrm>
          <a:prstGeom prst="rect">
            <a:avLst/>
          </a:prstGeom>
        </p:spPr>
      </p:pic>
      <p:pic>
        <p:nvPicPr>
          <p:cNvPr id="5" name="Picture 4">
            <a:extLst>
              <a:ext uri="{FF2B5EF4-FFF2-40B4-BE49-F238E27FC236}">
                <a16:creationId xmlns:a16="http://schemas.microsoft.com/office/drawing/2014/main" id="{97294C15-53AB-EBAA-7A40-89A51CCA5D18}"/>
              </a:ext>
            </a:extLst>
          </p:cNvPr>
          <p:cNvPicPr>
            <a:picLocks noChangeAspect="1"/>
          </p:cNvPicPr>
          <p:nvPr/>
        </p:nvPicPr>
        <p:blipFill>
          <a:blip r:embed="rId3"/>
          <a:stretch>
            <a:fillRect/>
          </a:stretch>
        </p:blipFill>
        <p:spPr>
          <a:xfrm>
            <a:off x="5981653" y="138680"/>
            <a:ext cx="6087325" cy="6354062"/>
          </a:xfrm>
          <a:prstGeom prst="rect">
            <a:avLst/>
          </a:prstGeom>
        </p:spPr>
      </p:pic>
    </p:spTree>
    <p:extLst>
      <p:ext uri="{BB962C8B-B14F-4D97-AF65-F5344CB8AC3E}">
        <p14:creationId xmlns:p14="http://schemas.microsoft.com/office/powerpoint/2010/main" val="356575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7CFEA-4CEA-C862-A078-55B004FA4187}"/>
              </a:ext>
            </a:extLst>
          </p:cNvPr>
          <p:cNvPicPr>
            <a:picLocks noChangeAspect="1"/>
          </p:cNvPicPr>
          <p:nvPr/>
        </p:nvPicPr>
        <p:blipFill>
          <a:blip r:embed="rId2"/>
          <a:stretch>
            <a:fillRect/>
          </a:stretch>
        </p:blipFill>
        <p:spPr>
          <a:xfrm>
            <a:off x="1934995" y="125706"/>
            <a:ext cx="8030696" cy="3839111"/>
          </a:xfrm>
          <a:prstGeom prst="rect">
            <a:avLst/>
          </a:prstGeom>
        </p:spPr>
      </p:pic>
      <p:pic>
        <p:nvPicPr>
          <p:cNvPr id="5" name="Picture 4">
            <a:extLst>
              <a:ext uri="{FF2B5EF4-FFF2-40B4-BE49-F238E27FC236}">
                <a16:creationId xmlns:a16="http://schemas.microsoft.com/office/drawing/2014/main" id="{38CEB95D-8B53-D7B9-13A0-6FF66CE17CD7}"/>
              </a:ext>
            </a:extLst>
          </p:cNvPr>
          <p:cNvPicPr>
            <a:picLocks noChangeAspect="1"/>
          </p:cNvPicPr>
          <p:nvPr/>
        </p:nvPicPr>
        <p:blipFill>
          <a:blip r:embed="rId3"/>
          <a:stretch>
            <a:fillRect/>
          </a:stretch>
        </p:blipFill>
        <p:spPr>
          <a:xfrm>
            <a:off x="746966" y="3964817"/>
            <a:ext cx="10698068" cy="2767477"/>
          </a:xfrm>
          <a:prstGeom prst="rect">
            <a:avLst/>
          </a:prstGeom>
        </p:spPr>
      </p:pic>
    </p:spTree>
    <p:extLst>
      <p:ext uri="{BB962C8B-B14F-4D97-AF65-F5344CB8AC3E}">
        <p14:creationId xmlns:p14="http://schemas.microsoft.com/office/powerpoint/2010/main" val="60105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F562-6022-C1F8-523F-9268ADD5C8E7}"/>
              </a:ext>
            </a:extLst>
          </p:cNvPr>
          <p:cNvPicPr>
            <a:picLocks noChangeAspect="1"/>
          </p:cNvPicPr>
          <p:nvPr/>
        </p:nvPicPr>
        <p:blipFill>
          <a:blip r:embed="rId2"/>
          <a:stretch>
            <a:fillRect/>
          </a:stretch>
        </p:blipFill>
        <p:spPr>
          <a:xfrm>
            <a:off x="2432404" y="0"/>
            <a:ext cx="7327191" cy="6858000"/>
          </a:xfrm>
          <a:prstGeom prst="rect">
            <a:avLst/>
          </a:prstGeom>
        </p:spPr>
      </p:pic>
    </p:spTree>
    <p:extLst>
      <p:ext uri="{BB962C8B-B14F-4D97-AF65-F5344CB8AC3E}">
        <p14:creationId xmlns:p14="http://schemas.microsoft.com/office/powerpoint/2010/main" val="116065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8F9D1-F14A-C14D-3B53-11759805705B}"/>
              </a:ext>
            </a:extLst>
          </p:cNvPr>
          <p:cNvPicPr>
            <a:picLocks noChangeAspect="1"/>
          </p:cNvPicPr>
          <p:nvPr/>
        </p:nvPicPr>
        <p:blipFill>
          <a:blip r:embed="rId2"/>
          <a:stretch>
            <a:fillRect/>
          </a:stretch>
        </p:blipFill>
        <p:spPr>
          <a:xfrm>
            <a:off x="1434010" y="0"/>
            <a:ext cx="9323979" cy="6858000"/>
          </a:xfrm>
          <a:prstGeom prst="rect">
            <a:avLst/>
          </a:prstGeom>
        </p:spPr>
      </p:pic>
    </p:spTree>
    <p:extLst>
      <p:ext uri="{BB962C8B-B14F-4D97-AF65-F5344CB8AC3E}">
        <p14:creationId xmlns:p14="http://schemas.microsoft.com/office/powerpoint/2010/main" val="13792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4BADD7-639B-F7E6-0157-A082643AB188}"/>
              </a:ext>
            </a:extLst>
          </p:cNvPr>
          <p:cNvPicPr>
            <a:picLocks noChangeAspect="1"/>
          </p:cNvPicPr>
          <p:nvPr/>
        </p:nvPicPr>
        <p:blipFill>
          <a:blip r:embed="rId2"/>
          <a:stretch>
            <a:fillRect/>
          </a:stretch>
        </p:blipFill>
        <p:spPr>
          <a:xfrm>
            <a:off x="293028" y="72828"/>
            <a:ext cx="5703170" cy="6858000"/>
          </a:xfrm>
          <a:prstGeom prst="rect">
            <a:avLst/>
          </a:prstGeom>
        </p:spPr>
      </p:pic>
      <p:pic>
        <p:nvPicPr>
          <p:cNvPr id="5" name="Picture 4">
            <a:extLst>
              <a:ext uri="{FF2B5EF4-FFF2-40B4-BE49-F238E27FC236}">
                <a16:creationId xmlns:a16="http://schemas.microsoft.com/office/drawing/2014/main" id="{A98897D5-24F4-2EF8-8247-29561721D7C4}"/>
              </a:ext>
            </a:extLst>
          </p:cNvPr>
          <p:cNvPicPr>
            <a:picLocks noChangeAspect="1"/>
          </p:cNvPicPr>
          <p:nvPr/>
        </p:nvPicPr>
        <p:blipFill>
          <a:blip r:embed="rId3"/>
          <a:stretch>
            <a:fillRect/>
          </a:stretch>
        </p:blipFill>
        <p:spPr>
          <a:xfrm>
            <a:off x="6255143" y="280548"/>
            <a:ext cx="5308376" cy="6296904"/>
          </a:xfrm>
          <a:prstGeom prst="rect">
            <a:avLst/>
          </a:prstGeom>
        </p:spPr>
      </p:pic>
    </p:spTree>
    <p:extLst>
      <p:ext uri="{BB962C8B-B14F-4D97-AF65-F5344CB8AC3E}">
        <p14:creationId xmlns:p14="http://schemas.microsoft.com/office/powerpoint/2010/main" val="3039995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A951E-B545-113A-CBFF-05C210241102}"/>
              </a:ext>
            </a:extLst>
          </p:cNvPr>
          <p:cNvPicPr>
            <a:picLocks noChangeAspect="1"/>
          </p:cNvPicPr>
          <p:nvPr/>
        </p:nvPicPr>
        <p:blipFill>
          <a:blip r:embed="rId2"/>
          <a:stretch>
            <a:fillRect/>
          </a:stretch>
        </p:blipFill>
        <p:spPr>
          <a:xfrm>
            <a:off x="1085150" y="418680"/>
            <a:ext cx="10021699" cy="6020640"/>
          </a:xfrm>
          <a:prstGeom prst="rect">
            <a:avLst/>
          </a:prstGeom>
        </p:spPr>
      </p:pic>
      <p:sp>
        <p:nvSpPr>
          <p:cNvPr id="4" name="TextBox 3">
            <a:extLst>
              <a:ext uri="{FF2B5EF4-FFF2-40B4-BE49-F238E27FC236}">
                <a16:creationId xmlns:a16="http://schemas.microsoft.com/office/drawing/2014/main" id="{231E74B9-8471-E9D8-4BB3-C46D3BE2F85F}"/>
              </a:ext>
            </a:extLst>
          </p:cNvPr>
          <p:cNvSpPr txBox="1"/>
          <p:nvPr/>
        </p:nvSpPr>
        <p:spPr>
          <a:xfrm>
            <a:off x="6020474" y="4143122"/>
            <a:ext cx="3123526" cy="369332"/>
          </a:xfrm>
          <a:prstGeom prst="rect">
            <a:avLst/>
          </a:prstGeom>
          <a:noFill/>
        </p:spPr>
        <p:txBody>
          <a:bodyPr wrap="square" rtlCol="0">
            <a:spAutoFit/>
          </a:bodyPr>
          <a:lstStyle/>
          <a:p>
            <a:r>
              <a:rPr lang="en-IN" dirty="0"/>
              <a:t>Any name </a:t>
            </a:r>
          </a:p>
        </p:txBody>
      </p:sp>
    </p:spTree>
    <p:extLst>
      <p:ext uri="{BB962C8B-B14F-4D97-AF65-F5344CB8AC3E}">
        <p14:creationId xmlns:p14="http://schemas.microsoft.com/office/powerpoint/2010/main" val="42899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4F95E-B3A8-341D-8765-BE252E2EEE2A}"/>
              </a:ext>
            </a:extLst>
          </p:cNvPr>
          <p:cNvPicPr>
            <a:picLocks noChangeAspect="1"/>
          </p:cNvPicPr>
          <p:nvPr/>
        </p:nvPicPr>
        <p:blipFill>
          <a:blip r:embed="rId2"/>
          <a:stretch>
            <a:fillRect/>
          </a:stretch>
        </p:blipFill>
        <p:spPr>
          <a:xfrm>
            <a:off x="1956810" y="1095049"/>
            <a:ext cx="8278380" cy="4667901"/>
          </a:xfrm>
          <a:prstGeom prst="rect">
            <a:avLst/>
          </a:prstGeom>
        </p:spPr>
      </p:pic>
    </p:spTree>
    <p:extLst>
      <p:ext uri="{BB962C8B-B14F-4D97-AF65-F5344CB8AC3E}">
        <p14:creationId xmlns:p14="http://schemas.microsoft.com/office/powerpoint/2010/main" val="2682319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9FDC1-48B9-12E6-D62E-68B257237EC7}"/>
              </a:ext>
            </a:extLst>
          </p:cNvPr>
          <p:cNvPicPr>
            <a:picLocks noChangeAspect="1"/>
          </p:cNvPicPr>
          <p:nvPr/>
        </p:nvPicPr>
        <p:blipFill>
          <a:blip r:embed="rId2"/>
          <a:stretch>
            <a:fillRect/>
          </a:stretch>
        </p:blipFill>
        <p:spPr>
          <a:xfrm>
            <a:off x="172630" y="103795"/>
            <a:ext cx="8116312" cy="3383872"/>
          </a:xfrm>
          <a:prstGeom prst="rect">
            <a:avLst/>
          </a:prstGeom>
        </p:spPr>
      </p:pic>
      <p:sp>
        <p:nvSpPr>
          <p:cNvPr id="4" name="TextBox 3">
            <a:extLst>
              <a:ext uri="{FF2B5EF4-FFF2-40B4-BE49-F238E27FC236}">
                <a16:creationId xmlns:a16="http://schemas.microsoft.com/office/drawing/2014/main" id="{563CA190-541A-9347-B667-6B838430077B}"/>
              </a:ext>
            </a:extLst>
          </p:cNvPr>
          <p:cNvSpPr txBox="1"/>
          <p:nvPr/>
        </p:nvSpPr>
        <p:spPr>
          <a:xfrm>
            <a:off x="9192552" y="841572"/>
            <a:ext cx="2613728" cy="923330"/>
          </a:xfrm>
          <a:prstGeom prst="rect">
            <a:avLst/>
          </a:prstGeom>
          <a:noFill/>
        </p:spPr>
        <p:txBody>
          <a:bodyPr wrap="square" rtlCol="0">
            <a:spAutoFit/>
          </a:bodyPr>
          <a:lstStyle/>
          <a:p>
            <a:r>
              <a:rPr lang="en-IN" dirty="0"/>
              <a:t>3 different ways to connect </a:t>
            </a:r>
            <a:r>
              <a:rPr lang="en-IN" dirty="0" err="1"/>
              <a:t>MongoDb</a:t>
            </a:r>
            <a:endParaRPr lang="en-IN" dirty="0"/>
          </a:p>
          <a:p>
            <a:endParaRPr lang="en-IN" dirty="0"/>
          </a:p>
        </p:txBody>
      </p:sp>
      <p:pic>
        <p:nvPicPr>
          <p:cNvPr id="8" name="Picture 7">
            <a:extLst>
              <a:ext uri="{FF2B5EF4-FFF2-40B4-BE49-F238E27FC236}">
                <a16:creationId xmlns:a16="http://schemas.microsoft.com/office/drawing/2014/main" id="{DD810C7D-0686-CF8E-680C-40ABA1679B50}"/>
              </a:ext>
            </a:extLst>
          </p:cNvPr>
          <p:cNvPicPr>
            <a:picLocks noChangeAspect="1"/>
          </p:cNvPicPr>
          <p:nvPr/>
        </p:nvPicPr>
        <p:blipFill>
          <a:blip r:embed="rId3"/>
          <a:stretch>
            <a:fillRect/>
          </a:stretch>
        </p:blipFill>
        <p:spPr>
          <a:xfrm>
            <a:off x="2328336" y="3487666"/>
            <a:ext cx="7535327" cy="3370333"/>
          </a:xfrm>
          <a:prstGeom prst="rect">
            <a:avLst/>
          </a:prstGeom>
        </p:spPr>
      </p:pic>
    </p:spTree>
    <p:extLst>
      <p:ext uri="{BB962C8B-B14F-4D97-AF65-F5344CB8AC3E}">
        <p14:creationId xmlns:p14="http://schemas.microsoft.com/office/powerpoint/2010/main" val="382151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DC026-A3EE-2E00-17AD-065E523A34AD}"/>
              </a:ext>
            </a:extLst>
          </p:cNvPr>
          <p:cNvPicPr>
            <a:picLocks noChangeAspect="1"/>
          </p:cNvPicPr>
          <p:nvPr/>
        </p:nvPicPr>
        <p:blipFill>
          <a:blip r:embed="rId2"/>
          <a:stretch>
            <a:fillRect/>
          </a:stretch>
        </p:blipFill>
        <p:spPr>
          <a:xfrm>
            <a:off x="2353073" y="242443"/>
            <a:ext cx="6491521" cy="6373114"/>
          </a:xfrm>
          <a:prstGeom prst="rect">
            <a:avLst/>
          </a:prstGeom>
        </p:spPr>
      </p:pic>
    </p:spTree>
    <p:extLst>
      <p:ext uri="{BB962C8B-B14F-4D97-AF65-F5344CB8AC3E}">
        <p14:creationId xmlns:p14="http://schemas.microsoft.com/office/powerpoint/2010/main" val="1048872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440EC-C4CE-57A3-BDCF-F94FE3EAAF0B}"/>
              </a:ext>
            </a:extLst>
          </p:cNvPr>
          <p:cNvPicPr>
            <a:picLocks noChangeAspect="1"/>
          </p:cNvPicPr>
          <p:nvPr/>
        </p:nvPicPr>
        <p:blipFill>
          <a:blip r:embed="rId2"/>
          <a:stretch>
            <a:fillRect/>
          </a:stretch>
        </p:blipFill>
        <p:spPr>
          <a:xfrm>
            <a:off x="815307" y="414858"/>
            <a:ext cx="5544324" cy="4620270"/>
          </a:xfrm>
          <a:prstGeom prst="rect">
            <a:avLst/>
          </a:prstGeom>
        </p:spPr>
      </p:pic>
      <p:pic>
        <p:nvPicPr>
          <p:cNvPr id="5" name="Picture 4">
            <a:extLst>
              <a:ext uri="{FF2B5EF4-FFF2-40B4-BE49-F238E27FC236}">
                <a16:creationId xmlns:a16="http://schemas.microsoft.com/office/drawing/2014/main" id="{44F2593D-53BF-D7EB-9CB0-A1E2DF4232B0}"/>
              </a:ext>
            </a:extLst>
          </p:cNvPr>
          <p:cNvPicPr>
            <a:picLocks noChangeAspect="1"/>
          </p:cNvPicPr>
          <p:nvPr/>
        </p:nvPicPr>
        <p:blipFill>
          <a:blip r:embed="rId3"/>
          <a:stretch>
            <a:fillRect/>
          </a:stretch>
        </p:blipFill>
        <p:spPr>
          <a:xfrm>
            <a:off x="6359631" y="1212521"/>
            <a:ext cx="5410955" cy="3149085"/>
          </a:xfrm>
          <a:prstGeom prst="rect">
            <a:avLst/>
          </a:prstGeom>
        </p:spPr>
      </p:pic>
    </p:spTree>
    <p:extLst>
      <p:ext uri="{BB962C8B-B14F-4D97-AF65-F5344CB8AC3E}">
        <p14:creationId xmlns:p14="http://schemas.microsoft.com/office/powerpoint/2010/main" val="3684873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D17A-74C1-D70D-A27D-0C5B34D9BA9A}"/>
              </a:ext>
            </a:extLst>
          </p:cNvPr>
          <p:cNvPicPr>
            <a:picLocks noChangeAspect="1"/>
          </p:cNvPicPr>
          <p:nvPr/>
        </p:nvPicPr>
        <p:blipFill>
          <a:blip r:embed="rId2"/>
          <a:stretch>
            <a:fillRect/>
          </a:stretch>
        </p:blipFill>
        <p:spPr>
          <a:xfrm>
            <a:off x="-490218" y="390711"/>
            <a:ext cx="5096586" cy="2295845"/>
          </a:xfrm>
          <a:prstGeom prst="rect">
            <a:avLst/>
          </a:prstGeom>
        </p:spPr>
      </p:pic>
      <p:pic>
        <p:nvPicPr>
          <p:cNvPr id="7" name="Picture 6">
            <a:extLst>
              <a:ext uri="{FF2B5EF4-FFF2-40B4-BE49-F238E27FC236}">
                <a16:creationId xmlns:a16="http://schemas.microsoft.com/office/drawing/2014/main" id="{B733F6FD-A81C-937B-5CCB-39CA3ECBEAEE}"/>
              </a:ext>
            </a:extLst>
          </p:cNvPr>
          <p:cNvPicPr>
            <a:picLocks noChangeAspect="1"/>
          </p:cNvPicPr>
          <p:nvPr/>
        </p:nvPicPr>
        <p:blipFill>
          <a:blip r:embed="rId3"/>
          <a:stretch>
            <a:fillRect/>
          </a:stretch>
        </p:blipFill>
        <p:spPr>
          <a:xfrm>
            <a:off x="4713831" y="194208"/>
            <a:ext cx="7478169" cy="5348835"/>
          </a:xfrm>
          <a:prstGeom prst="rect">
            <a:avLst/>
          </a:prstGeom>
        </p:spPr>
      </p:pic>
      <p:sp>
        <p:nvSpPr>
          <p:cNvPr id="8" name="TextBox 7">
            <a:extLst>
              <a:ext uri="{FF2B5EF4-FFF2-40B4-BE49-F238E27FC236}">
                <a16:creationId xmlns:a16="http://schemas.microsoft.com/office/drawing/2014/main" id="{AF65D7A6-2657-2B04-A560-B97C4B5D17E7}"/>
              </a:ext>
            </a:extLst>
          </p:cNvPr>
          <p:cNvSpPr txBox="1"/>
          <p:nvPr/>
        </p:nvSpPr>
        <p:spPr>
          <a:xfrm>
            <a:off x="995320" y="3633324"/>
            <a:ext cx="2201034" cy="646331"/>
          </a:xfrm>
          <a:prstGeom prst="rect">
            <a:avLst/>
          </a:prstGeom>
          <a:noFill/>
        </p:spPr>
        <p:txBody>
          <a:bodyPr wrap="square" rtlCol="0">
            <a:spAutoFit/>
          </a:bodyPr>
          <a:lstStyle/>
          <a:p>
            <a:r>
              <a:rPr lang="en-IN" dirty="0"/>
              <a:t>In password: replace password</a:t>
            </a:r>
          </a:p>
        </p:txBody>
      </p:sp>
    </p:spTree>
    <p:extLst>
      <p:ext uri="{BB962C8B-B14F-4D97-AF65-F5344CB8AC3E}">
        <p14:creationId xmlns:p14="http://schemas.microsoft.com/office/powerpoint/2010/main" val="164124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7356A-DF41-CEAB-B2EF-E66E97271E42}"/>
              </a:ext>
            </a:extLst>
          </p:cNvPr>
          <p:cNvPicPr>
            <a:picLocks noChangeAspect="1"/>
          </p:cNvPicPr>
          <p:nvPr/>
        </p:nvPicPr>
        <p:blipFill>
          <a:blip r:embed="rId2"/>
          <a:stretch>
            <a:fillRect/>
          </a:stretch>
        </p:blipFill>
        <p:spPr>
          <a:xfrm>
            <a:off x="632650" y="775917"/>
            <a:ext cx="10926700" cy="5306165"/>
          </a:xfrm>
          <a:prstGeom prst="rect">
            <a:avLst/>
          </a:prstGeom>
        </p:spPr>
      </p:pic>
      <p:sp>
        <p:nvSpPr>
          <p:cNvPr id="6" name="Rectangle 5">
            <a:extLst>
              <a:ext uri="{FF2B5EF4-FFF2-40B4-BE49-F238E27FC236}">
                <a16:creationId xmlns:a16="http://schemas.microsoft.com/office/drawing/2014/main" id="{D5DF8850-66DA-A4C8-EAA7-99627A1EF7EA}"/>
              </a:ext>
            </a:extLst>
          </p:cNvPr>
          <p:cNvSpPr/>
          <p:nvPr/>
        </p:nvSpPr>
        <p:spPr>
          <a:xfrm>
            <a:off x="3940821" y="1683143"/>
            <a:ext cx="2241494" cy="404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0895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AE34D4-A945-75BD-65DE-AFF59DEF28DA}"/>
              </a:ext>
            </a:extLst>
          </p:cNvPr>
          <p:cNvSpPr txBox="1"/>
          <p:nvPr/>
        </p:nvSpPr>
        <p:spPr>
          <a:xfrm>
            <a:off x="3048674" y="284685"/>
            <a:ext cx="6097348" cy="523220"/>
          </a:xfrm>
          <a:prstGeom prst="rect">
            <a:avLst/>
          </a:prstGeom>
          <a:noFill/>
        </p:spPr>
        <p:txBody>
          <a:bodyPr wrap="square">
            <a:spAutoFit/>
          </a:bodyPr>
          <a:lstStyle/>
          <a:p>
            <a:pPr algn="ctr" fontAlgn="base"/>
            <a:r>
              <a:rPr lang="en-IN" sz="2800" b="1" i="0" dirty="0">
                <a:solidFill>
                  <a:srgbClr val="273239"/>
                </a:solidFill>
                <a:effectLst/>
                <a:latin typeface="Source Sans 3"/>
              </a:rPr>
              <a:t>Data Types in MongoDB</a:t>
            </a:r>
          </a:p>
        </p:txBody>
      </p:sp>
      <p:sp>
        <p:nvSpPr>
          <p:cNvPr id="5" name="TextBox 4">
            <a:extLst>
              <a:ext uri="{FF2B5EF4-FFF2-40B4-BE49-F238E27FC236}">
                <a16:creationId xmlns:a16="http://schemas.microsoft.com/office/drawing/2014/main" id="{D026211F-D183-2A51-8F26-E390B0070E26}"/>
              </a:ext>
            </a:extLst>
          </p:cNvPr>
          <p:cNvSpPr txBox="1"/>
          <p:nvPr/>
        </p:nvSpPr>
        <p:spPr>
          <a:xfrm>
            <a:off x="250853" y="1082987"/>
            <a:ext cx="11765820" cy="2031325"/>
          </a:xfrm>
          <a:prstGeom prst="rect">
            <a:avLst/>
          </a:prstGeom>
          <a:noFill/>
        </p:spPr>
        <p:txBody>
          <a:bodyPr wrap="square">
            <a:spAutoFit/>
          </a:bodyPr>
          <a:lstStyle/>
          <a:p>
            <a:r>
              <a:rPr lang="en-US" b="0" i="0" dirty="0">
                <a:solidFill>
                  <a:srgbClr val="273239"/>
                </a:solidFill>
                <a:effectLst/>
                <a:latin typeface="Nunito" pitchFamily="2" charset="0"/>
              </a:rPr>
              <a:t>In </a:t>
            </a:r>
            <a:r>
              <a:rPr lang="en-US" b="1" i="0" dirty="0">
                <a:solidFill>
                  <a:srgbClr val="273239"/>
                </a:solidFill>
                <a:effectLst/>
                <a:latin typeface="Nunito" pitchFamily="2" charset="0"/>
              </a:rPr>
              <a:t>MongoDB</a:t>
            </a:r>
            <a:r>
              <a:rPr lang="en-US" b="0" i="0" dirty="0">
                <a:solidFill>
                  <a:srgbClr val="273239"/>
                </a:solidFill>
                <a:effectLst/>
                <a:latin typeface="Nunito" pitchFamily="2" charset="0"/>
              </a:rPr>
              <a:t>, the documents are stored in </a:t>
            </a:r>
            <a:r>
              <a:rPr lang="en-US" b="1" i="0" u="sng" dirty="0">
                <a:effectLst/>
                <a:latin typeface="Nunito" pitchFamily="2" charset="0"/>
                <a:hlinkClick r:id="rId2"/>
              </a:rPr>
              <a:t>BSON</a:t>
            </a:r>
            <a:r>
              <a:rPr lang="en-US" b="0" i="0" dirty="0">
                <a:solidFill>
                  <a:srgbClr val="273239"/>
                </a:solidFill>
                <a:effectLst/>
                <a:latin typeface="Nunito" pitchFamily="2" charset="0"/>
              </a:rPr>
              <a:t> which is the binary encoded format of </a:t>
            </a:r>
            <a:r>
              <a:rPr lang="en-US" b="1" i="0" u="sng" dirty="0">
                <a:effectLst/>
                <a:latin typeface="Nunito" pitchFamily="2" charset="0"/>
                <a:hlinkClick r:id="rId3"/>
              </a:rPr>
              <a:t>JSON</a:t>
            </a:r>
            <a:r>
              <a:rPr lang="en-US" b="0" i="0" dirty="0">
                <a:solidFill>
                  <a:srgbClr val="273239"/>
                </a:solidFill>
                <a:effectLst/>
                <a:latin typeface="Nunito" pitchFamily="2" charset="0"/>
              </a:rPr>
              <a:t> and using BSON we can make remote procedure calls in MongoDB. BSON data format supports various data types.</a:t>
            </a:r>
          </a:p>
          <a:p>
            <a:r>
              <a:rPr lang="en-IN" b="1" i="0" dirty="0">
                <a:solidFill>
                  <a:srgbClr val="273239"/>
                </a:solidFill>
                <a:effectLst/>
                <a:latin typeface="Nunito" pitchFamily="2" charset="0"/>
              </a:rPr>
              <a:t>String:</a:t>
            </a:r>
          </a:p>
          <a:p>
            <a:r>
              <a:rPr lang="en-IN" b="1" dirty="0">
                <a:solidFill>
                  <a:srgbClr val="273239"/>
                </a:solidFill>
                <a:latin typeface="Nunito" pitchFamily="2" charset="0"/>
              </a:rPr>
              <a:t>	</a:t>
            </a:r>
            <a:r>
              <a:rPr lang="en-US" b="0" i="0" dirty="0">
                <a:solidFill>
                  <a:srgbClr val="273239"/>
                </a:solidFill>
                <a:effectLst/>
                <a:latin typeface="Nunito" pitchFamily="2" charset="0"/>
              </a:rPr>
              <a:t>This is the most commonly used data type in MongoDB to store data, BSON strings are of </a:t>
            </a:r>
            <a:r>
              <a:rPr lang="en-US" b="1" i="0" dirty="0">
                <a:solidFill>
                  <a:srgbClr val="273239"/>
                </a:solidFill>
                <a:effectLst/>
                <a:latin typeface="Nunito" pitchFamily="2" charset="0"/>
              </a:rPr>
              <a:t>UTF-8.</a:t>
            </a:r>
            <a:r>
              <a:rPr lang="en-US" b="0" i="0" dirty="0">
                <a:solidFill>
                  <a:srgbClr val="273239"/>
                </a:solidFill>
                <a:effectLst/>
                <a:latin typeface="Nunito" pitchFamily="2" charset="0"/>
              </a:rPr>
              <a:t> </a:t>
            </a:r>
          </a:p>
          <a:p>
            <a:r>
              <a:rPr lang="en-US" b="0" i="0" dirty="0">
                <a:solidFill>
                  <a:srgbClr val="273239"/>
                </a:solidFill>
                <a:effectLst/>
                <a:latin typeface="Nunito" pitchFamily="2" charset="0"/>
              </a:rPr>
              <a:t>So, the </a:t>
            </a:r>
            <a:r>
              <a:rPr lang="en-US" b="1" i="0" u="sng" dirty="0">
                <a:effectLst/>
                <a:latin typeface="Nunito" pitchFamily="2" charset="0"/>
                <a:hlinkClick r:id="rId4"/>
              </a:rPr>
              <a:t>drivers</a:t>
            </a:r>
            <a:r>
              <a:rPr lang="en-US" b="0" i="0" dirty="0">
                <a:solidFill>
                  <a:srgbClr val="273239"/>
                </a:solidFill>
                <a:effectLst/>
                <a:latin typeface="Nunito" pitchFamily="2" charset="0"/>
              </a:rPr>
              <a:t> for each </a:t>
            </a:r>
            <a:r>
              <a:rPr lang="en-US" b="1" i="0" u="sng" dirty="0">
                <a:effectLst/>
                <a:latin typeface="Nunito" pitchFamily="2" charset="0"/>
                <a:hlinkClick r:id="rId5"/>
              </a:rPr>
              <a:t>programming language </a:t>
            </a:r>
            <a:r>
              <a:rPr lang="en-US" b="0" i="0" dirty="0">
                <a:solidFill>
                  <a:srgbClr val="273239"/>
                </a:solidFill>
                <a:effectLst/>
                <a:latin typeface="Nunito" pitchFamily="2" charset="0"/>
              </a:rPr>
              <a:t>convert from data types to the string format of the language to</a:t>
            </a:r>
            <a:r>
              <a:rPr lang="en-US" b="1" i="0" dirty="0">
                <a:solidFill>
                  <a:srgbClr val="273239"/>
                </a:solidFill>
                <a:effectLst/>
                <a:latin typeface="Nunito" pitchFamily="2" charset="0"/>
              </a:rPr>
              <a:t> UTF-8 </a:t>
            </a:r>
            <a:endParaRPr lang="en-IN" b="1" i="0" dirty="0">
              <a:solidFill>
                <a:srgbClr val="273239"/>
              </a:solidFill>
              <a:effectLst/>
              <a:latin typeface="Nunito" pitchFamily="2" charset="0"/>
            </a:endParaRPr>
          </a:p>
          <a:p>
            <a:endParaRPr lang="en-IN" dirty="0"/>
          </a:p>
        </p:txBody>
      </p:sp>
      <p:pic>
        <p:nvPicPr>
          <p:cNvPr id="7" name="Picture 6">
            <a:extLst>
              <a:ext uri="{FF2B5EF4-FFF2-40B4-BE49-F238E27FC236}">
                <a16:creationId xmlns:a16="http://schemas.microsoft.com/office/drawing/2014/main" id="{D92410EF-D0D6-DC61-5183-C43F76FB8A42}"/>
              </a:ext>
            </a:extLst>
          </p:cNvPr>
          <p:cNvPicPr>
            <a:picLocks noChangeAspect="1"/>
          </p:cNvPicPr>
          <p:nvPr/>
        </p:nvPicPr>
        <p:blipFill>
          <a:blip r:embed="rId6"/>
          <a:stretch>
            <a:fillRect/>
          </a:stretch>
        </p:blipFill>
        <p:spPr>
          <a:xfrm>
            <a:off x="2745654" y="3114312"/>
            <a:ext cx="6506483" cy="2715004"/>
          </a:xfrm>
          <a:prstGeom prst="rect">
            <a:avLst/>
          </a:prstGeom>
        </p:spPr>
      </p:pic>
    </p:spTree>
    <p:extLst>
      <p:ext uri="{BB962C8B-B14F-4D97-AF65-F5344CB8AC3E}">
        <p14:creationId xmlns:p14="http://schemas.microsoft.com/office/powerpoint/2010/main" val="1564241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CFA36-7C42-ECE3-5778-FCB7A7E71255}"/>
              </a:ext>
            </a:extLst>
          </p:cNvPr>
          <p:cNvPicPr>
            <a:picLocks noChangeAspect="1"/>
          </p:cNvPicPr>
          <p:nvPr/>
        </p:nvPicPr>
        <p:blipFill>
          <a:blip r:embed="rId2"/>
          <a:stretch>
            <a:fillRect/>
          </a:stretch>
        </p:blipFill>
        <p:spPr>
          <a:xfrm>
            <a:off x="153749" y="1447795"/>
            <a:ext cx="11684899" cy="3800570"/>
          </a:xfrm>
          <a:prstGeom prst="rect">
            <a:avLst/>
          </a:prstGeom>
        </p:spPr>
      </p:pic>
    </p:spTree>
    <p:extLst>
      <p:ext uri="{BB962C8B-B14F-4D97-AF65-F5344CB8AC3E}">
        <p14:creationId xmlns:p14="http://schemas.microsoft.com/office/powerpoint/2010/main" val="2781558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0DBBA5-A86F-1F02-0316-651F712E7187}"/>
              </a:ext>
            </a:extLst>
          </p:cNvPr>
          <p:cNvSpPr>
            <a:spLocks noChangeArrowheads="1"/>
          </p:cNvSpPr>
          <p:nvPr/>
        </p:nvSpPr>
        <p:spPr bwMode="auto">
          <a:xfrm>
            <a:off x="0" y="493436"/>
            <a:ext cx="11417862" cy="155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5698" rIns="0" bIns="8569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94F"/>
                </a:solidFill>
                <a:effectLst/>
                <a:latin typeface="Euclid Circular A"/>
              </a:rPr>
              <a:t>Connect to Your Cluster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94F"/>
                </a:solidFill>
                <a:effectLst/>
                <a:latin typeface="Akzidenz Grotesk BQ Light"/>
              </a:rPr>
              <a:t>Now that we have a cluster, we can connect to it. It’s considered a good practice to keep your connection string and credentials separate from your code.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94F"/>
                </a:solidFill>
                <a:effectLst/>
                <a:latin typeface="Akzidenz Grotesk BQ Light"/>
              </a:rPr>
              <a:t>You can do that by creating a configuration file that’s not checked into revision history.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94F"/>
                </a:solidFill>
                <a:effectLst/>
                <a:latin typeface="Akzidenz Grotesk BQ Light"/>
              </a:rPr>
              <a:t>Create a “</a:t>
            </a:r>
            <a:r>
              <a:rPr kumimoji="0" lang="en-US" altLang="en-US" b="0" i="0" u="none" strike="noStrike" cap="none" normalizeH="0" baseline="0" dirty="0">
                <a:ln>
                  <a:noFill/>
                </a:ln>
                <a:solidFill>
                  <a:srgbClr val="42494F"/>
                </a:solidFill>
                <a:effectLst/>
                <a:latin typeface="Menlo"/>
              </a:rPr>
              <a:t>.env</a:t>
            </a:r>
            <a:r>
              <a:rPr kumimoji="0" lang="en-US" altLang="en-US" b="0" i="0" u="none" strike="noStrike" cap="none" normalizeH="0" baseline="0" dirty="0">
                <a:ln>
                  <a:noFill/>
                </a:ln>
                <a:solidFill>
                  <a:srgbClr val="42494F"/>
                </a:solidFill>
                <a:effectLst/>
                <a:latin typeface="Akzidenz Grotesk BQ Light"/>
              </a:rPr>
              <a:t>” file at the root of your project and add your cluster connection string as a variable: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F90DB46-0920-F5EE-A860-109FE4AC1604}"/>
              </a:ext>
            </a:extLst>
          </p:cNvPr>
          <p:cNvPicPr>
            <a:picLocks noChangeAspect="1"/>
          </p:cNvPicPr>
          <p:nvPr/>
        </p:nvPicPr>
        <p:blipFill>
          <a:blip r:embed="rId2"/>
          <a:stretch>
            <a:fillRect/>
          </a:stretch>
        </p:blipFill>
        <p:spPr>
          <a:xfrm>
            <a:off x="1279188" y="2504860"/>
            <a:ext cx="8859486" cy="666843"/>
          </a:xfrm>
          <a:prstGeom prst="rect">
            <a:avLst/>
          </a:prstGeom>
        </p:spPr>
      </p:pic>
      <p:sp>
        <p:nvSpPr>
          <p:cNvPr id="5" name="Rectangle 2">
            <a:extLst>
              <a:ext uri="{FF2B5EF4-FFF2-40B4-BE49-F238E27FC236}">
                <a16:creationId xmlns:a16="http://schemas.microsoft.com/office/drawing/2014/main" id="{4B368E70-86DE-3F9D-7353-97FC655FC119}"/>
              </a:ext>
            </a:extLst>
          </p:cNvPr>
          <p:cNvSpPr>
            <a:spLocks noChangeArrowheads="1"/>
          </p:cNvSpPr>
          <p:nvPr/>
        </p:nvSpPr>
        <p:spPr bwMode="auto">
          <a:xfrm>
            <a:off x="113287" y="3420886"/>
            <a:ext cx="115149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2494F"/>
                </a:solidFill>
                <a:effectLst/>
                <a:latin typeface="Akzidenz Grotesk BQ Light"/>
              </a:rPr>
              <a:t>To load that configuration into our application, we’ll use the </a:t>
            </a:r>
            <a:r>
              <a:rPr kumimoji="0" lang="en-US" altLang="en-US" sz="2000" b="0" i="0" u="none" strike="noStrike" cap="none" normalizeH="0" baseline="0" dirty="0" err="1">
                <a:ln>
                  <a:noFill/>
                </a:ln>
                <a:solidFill>
                  <a:srgbClr val="42494F"/>
                </a:solidFill>
                <a:effectLst/>
                <a:latin typeface="Menlo"/>
              </a:rPr>
              <a:t>dotenv</a:t>
            </a:r>
            <a:r>
              <a:rPr kumimoji="0" lang="en-US" altLang="en-US" sz="2000" b="0" i="0" u="none" strike="noStrike" cap="none" normalizeH="0" baseline="0" dirty="0">
                <a:ln>
                  <a:noFill/>
                </a:ln>
                <a:solidFill>
                  <a:srgbClr val="42494F"/>
                </a:solidFill>
                <a:effectLst/>
                <a:latin typeface="Akzidenz Grotesk BQ Light"/>
              </a:rPr>
              <a:t> package. Install it by executing the following </a:t>
            </a:r>
            <a:r>
              <a:rPr kumimoji="0" lang="en-US" altLang="en-US" sz="2000" b="0" i="0" u="none" strike="noStrike" cap="none" normalizeH="0" baseline="0" dirty="0" err="1">
                <a:ln>
                  <a:noFill/>
                </a:ln>
                <a:solidFill>
                  <a:srgbClr val="42494F"/>
                </a:solidFill>
                <a:effectLst/>
                <a:latin typeface="Akzidenz Grotesk BQ Light"/>
              </a:rPr>
              <a:t>npm</a:t>
            </a:r>
            <a:r>
              <a:rPr kumimoji="0" lang="en-US" altLang="en-US" sz="2000" b="0" i="0" u="none" strike="noStrike" cap="none" normalizeH="0" baseline="0" dirty="0">
                <a:ln>
                  <a:noFill/>
                </a:ln>
                <a:solidFill>
                  <a:srgbClr val="42494F"/>
                </a:solidFill>
                <a:effectLst/>
                <a:latin typeface="Akzidenz Grotesk BQ Light"/>
              </a:rPr>
              <a:t> command in your terminal:</a:t>
            </a:r>
            <a:r>
              <a:rPr kumimoji="0" lang="en-US" altLang="en-US" sz="2000" b="0" i="0" u="none" strike="noStrike" cap="none" normalizeH="0" baseline="0" dirty="0">
                <a:ln>
                  <a:noFill/>
                </a:ln>
                <a:solidFill>
                  <a:schemeClr val="tx1"/>
                </a:solidFill>
                <a:effectLst/>
              </a:rPr>
              <a:t> </a:t>
            </a:r>
          </a:p>
        </p:txBody>
      </p:sp>
      <p:pic>
        <p:nvPicPr>
          <p:cNvPr id="7" name="Picture 6">
            <a:extLst>
              <a:ext uri="{FF2B5EF4-FFF2-40B4-BE49-F238E27FC236}">
                <a16:creationId xmlns:a16="http://schemas.microsoft.com/office/drawing/2014/main" id="{C433F21B-8B86-895F-D1F9-AD689CA5479C}"/>
              </a:ext>
            </a:extLst>
          </p:cNvPr>
          <p:cNvPicPr>
            <a:picLocks noChangeAspect="1"/>
          </p:cNvPicPr>
          <p:nvPr/>
        </p:nvPicPr>
        <p:blipFill>
          <a:blip r:embed="rId3"/>
          <a:stretch>
            <a:fillRect/>
          </a:stretch>
        </p:blipFill>
        <p:spPr>
          <a:xfrm>
            <a:off x="3611897" y="4541089"/>
            <a:ext cx="3867690" cy="771633"/>
          </a:xfrm>
          <a:prstGeom prst="rect">
            <a:avLst/>
          </a:prstGeom>
        </p:spPr>
      </p:pic>
    </p:spTree>
    <p:extLst>
      <p:ext uri="{BB962C8B-B14F-4D97-AF65-F5344CB8AC3E}">
        <p14:creationId xmlns:p14="http://schemas.microsoft.com/office/powerpoint/2010/main" val="260912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FC31A6-A1A0-C899-55BF-F034552885C8}"/>
              </a:ext>
            </a:extLst>
          </p:cNvPr>
          <p:cNvSpPr>
            <a:spLocks noChangeArrowheads="1"/>
          </p:cNvSpPr>
          <p:nvPr/>
        </p:nvSpPr>
        <p:spPr bwMode="auto">
          <a:xfrm>
            <a:off x="169933" y="552668"/>
            <a:ext cx="1217851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2494F"/>
                </a:solidFill>
                <a:effectLst/>
                <a:latin typeface="Akzidenz Grotesk BQ Light"/>
              </a:rPr>
              <a:t>we need to invoke the </a:t>
            </a:r>
            <a:r>
              <a:rPr kumimoji="0" lang="en-US" altLang="en-US" sz="2800" b="0" i="0" u="none" strike="noStrike" cap="none" normalizeH="0" baseline="0" dirty="0">
                <a:ln>
                  <a:noFill/>
                </a:ln>
                <a:solidFill>
                  <a:srgbClr val="42494F"/>
                </a:solidFill>
                <a:effectLst/>
                <a:latin typeface="Menlo"/>
              </a:rPr>
              <a:t>config()</a:t>
            </a:r>
            <a:r>
              <a:rPr kumimoji="0" lang="en-US" altLang="en-US" sz="2800" b="0" i="0" u="none" strike="noStrike" cap="none" normalizeH="0" baseline="0" dirty="0">
                <a:ln>
                  <a:noFill/>
                </a:ln>
                <a:solidFill>
                  <a:srgbClr val="42494F"/>
                </a:solidFill>
                <a:effectLst/>
                <a:latin typeface="Akzidenz Grotesk BQ Light"/>
              </a:rPr>
              <a:t> function to load the variables from the “</a:t>
            </a:r>
            <a:r>
              <a:rPr kumimoji="0" lang="en-US" altLang="en-US" sz="2800" b="0" i="0" u="none" strike="noStrike" cap="none" normalizeH="0" baseline="0" dirty="0">
                <a:ln>
                  <a:noFill/>
                </a:ln>
                <a:solidFill>
                  <a:srgbClr val="42494F"/>
                </a:solidFill>
                <a:effectLst/>
                <a:latin typeface="Menlo"/>
              </a:rPr>
              <a:t>.env</a:t>
            </a:r>
            <a:r>
              <a:rPr kumimoji="0" lang="en-US" altLang="en-US" sz="2800" b="0" i="0" u="none" strike="noStrike" cap="none" normalizeH="0" baseline="0" dirty="0">
                <a:ln>
                  <a:noFill/>
                </a:ln>
                <a:solidFill>
                  <a:srgbClr val="42494F"/>
                </a:solidFill>
                <a:effectLst/>
                <a:latin typeface="Akzidenz Grotesk BQ Light"/>
              </a:rPr>
              <a:t>” file into </a:t>
            </a:r>
            <a:r>
              <a:rPr kumimoji="0" lang="en-US" altLang="en-US" sz="2800" b="0" i="0" u="none" strike="noStrike" cap="none" normalizeH="0" baseline="0" dirty="0" err="1">
                <a:ln>
                  <a:noFill/>
                </a:ln>
                <a:solidFill>
                  <a:srgbClr val="42494F"/>
                </a:solidFill>
                <a:effectLst/>
                <a:latin typeface="Menlo"/>
              </a:rPr>
              <a:t>process.env</a:t>
            </a:r>
            <a:r>
              <a:rPr kumimoji="0" lang="en-US" altLang="en-US" sz="2800" b="0" i="0" u="none" strike="noStrike" cap="none" normalizeH="0" baseline="0" dirty="0">
                <a:ln>
                  <a:noFill/>
                </a:ln>
                <a:solidFill>
                  <a:srgbClr val="42494F"/>
                </a:solidFill>
                <a:effectLst/>
                <a:latin typeface="Akzidenz Grotesk BQ Ligh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2494F"/>
                </a:solidFill>
                <a:effectLst/>
                <a:latin typeface="Akzidenz Grotesk BQ Light"/>
              </a:rPr>
              <a:t>Once we’ve done that, we can log the connection URI to make sure the configuration is loaded correctly.</a:t>
            </a:r>
            <a:r>
              <a:rPr kumimoji="0" lang="en-US" altLang="en-US" sz="2800" b="0" i="0" u="none" strike="noStrike" cap="none" normalizeH="0" baseline="0" dirty="0">
                <a:ln>
                  <a:noFill/>
                </a:ln>
                <a:solidFill>
                  <a:schemeClr val="tx1"/>
                </a:solidFill>
                <a:effectLst/>
              </a:rPr>
              <a:t> </a:t>
            </a:r>
          </a:p>
        </p:txBody>
      </p:sp>
      <p:pic>
        <p:nvPicPr>
          <p:cNvPr id="4" name="Picture 3">
            <a:extLst>
              <a:ext uri="{FF2B5EF4-FFF2-40B4-BE49-F238E27FC236}">
                <a16:creationId xmlns:a16="http://schemas.microsoft.com/office/drawing/2014/main" id="{FE70506D-CF61-8DA3-FE3C-DA8D245582E3}"/>
              </a:ext>
            </a:extLst>
          </p:cNvPr>
          <p:cNvPicPr>
            <a:picLocks noChangeAspect="1"/>
          </p:cNvPicPr>
          <p:nvPr/>
        </p:nvPicPr>
        <p:blipFill>
          <a:blip r:embed="rId2"/>
          <a:stretch>
            <a:fillRect/>
          </a:stretch>
        </p:blipFill>
        <p:spPr>
          <a:xfrm>
            <a:off x="3897366" y="2662130"/>
            <a:ext cx="4267796" cy="1533739"/>
          </a:xfrm>
          <a:prstGeom prst="rect">
            <a:avLst/>
          </a:prstGeom>
        </p:spPr>
      </p:pic>
    </p:spTree>
    <p:extLst>
      <p:ext uri="{BB962C8B-B14F-4D97-AF65-F5344CB8AC3E}">
        <p14:creationId xmlns:p14="http://schemas.microsoft.com/office/powerpoint/2010/main" val="585311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7A72C0-4A1E-DF36-E196-C52FAAEFD5E8}"/>
              </a:ext>
            </a:extLst>
          </p:cNvPr>
          <p:cNvPicPr>
            <a:picLocks noChangeAspect="1"/>
          </p:cNvPicPr>
          <p:nvPr/>
        </p:nvPicPr>
        <p:blipFill>
          <a:blip r:embed="rId2"/>
          <a:stretch>
            <a:fillRect/>
          </a:stretch>
        </p:blipFill>
        <p:spPr>
          <a:xfrm>
            <a:off x="1554818" y="183419"/>
            <a:ext cx="4696480" cy="600159"/>
          </a:xfrm>
          <a:prstGeom prst="rect">
            <a:avLst/>
          </a:prstGeom>
        </p:spPr>
      </p:pic>
      <p:pic>
        <p:nvPicPr>
          <p:cNvPr id="5" name="Picture 4">
            <a:extLst>
              <a:ext uri="{FF2B5EF4-FFF2-40B4-BE49-F238E27FC236}">
                <a16:creationId xmlns:a16="http://schemas.microsoft.com/office/drawing/2014/main" id="{9AB19165-C2D0-8A43-4800-115C95848A3B}"/>
              </a:ext>
            </a:extLst>
          </p:cNvPr>
          <p:cNvPicPr>
            <a:picLocks noChangeAspect="1"/>
          </p:cNvPicPr>
          <p:nvPr/>
        </p:nvPicPr>
        <p:blipFill>
          <a:blip r:embed="rId3"/>
          <a:stretch>
            <a:fillRect/>
          </a:stretch>
        </p:blipFill>
        <p:spPr>
          <a:xfrm>
            <a:off x="1535616" y="783578"/>
            <a:ext cx="8068801" cy="4582164"/>
          </a:xfrm>
          <a:prstGeom prst="rect">
            <a:avLst/>
          </a:prstGeom>
        </p:spPr>
      </p:pic>
    </p:spTree>
    <p:extLst>
      <p:ext uri="{BB962C8B-B14F-4D97-AF65-F5344CB8AC3E}">
        <p14:creationId xmlns:p14="http://schemas.microsoft.com/office/powerpoint/2010/main" val="2448081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59FC6-559A-31F6-4CA8-F06EDD80B9AC}"/>
              </a:ext>
            </a:extLst>
          </p:cNvPr>
          <p:cNvPicPr>
            <a:picLocks noChangeAspect="1"/>
          </p:cNvPicPr>
          <p:nvPr/>
        </p:nvPicPr>
        <p:blipFill>
          <a:blip r:embed="rId2"/>
          <a:stretch>
            <a:fillRect/>
          </a:stretch>
        </p:blipFill>
        <p:spPr>
          <a:xfrm>
            <a:off x="2321946" y="257747"/>
            <a:ext cx="6706536" cy="3267531"/>
          </a:xfrm>
          <a:prstGeom prst="rect">
            <a:avLst/>
          </a:prstGeom>
        </p:spPr>
      </p:pic>
      <p:pic>
        <p:nvPicPr>
          <p:cNvPr id="5" name="Picture 4">
            <a:extLst>
              <a:ext uri="{FF2B5EF4-FFF2-40B4-BE49-F238E27FC236}">
                <a16:creationId xmlns:a16="http://schemas.microsoft.com/office/drawing/2014/main" id="{4A83BE7A-B815-FB16-5E4F-5C0DDAF275EA}"/>
              </a:ext>
            </a:extLst>
          </p:cNvPr>
          <p:cNvPicPr>
            <a:picLocks noChangeAspect="1"/>
          </p:cNvPicPr>
          <p:nvPr/>
        </p:nvPicPr>
        <p:blipFill>
          <a:blip r:embed="rId3"/>
          <a:stretch>
            <a:fillRect/>
          </a:stretch>
        </p:blipFill>
        <p:spPr>
          <a:xfrm>
            <a:off x="2008444" y="4670796"/>
            <a:ext cx="7592485" cy="1724266"/>
          </a:xfrm>
          <a:prstGeom prst="rect">
            <a:avLst/>
          </a:prstGeom>
        </p:spPr>
      </p:pic>
      <p:sp>
        <p:nvSpPr>
          <p:cNvPr id="6" name="TextBox 5">
            <a:extLst>
              <a:ext uri="{FF2B5EF4-FFF2-40B4-BE49-F238E27FC236}">
                <a16:creationId xmlns:a16="http://schemas.microsoft.com/office/drawing/2014/main" id="{98937C76-8954-C287-46EA-427B332252CD}"/>
              </a:ext>
            </a:extLst>
          </p:cNvPr>
          <p:cNvSpPr txBox="1"/>
          <p:nvPr/>
        </p:nvSpPr>
        <p:spPr>
          <a:xfrm>
            <a:off x="3997465" y="4151214"/>
            <a:ext cx="2751293" cy="369332"/>
          </a:xfrm>
          <a:prstGeom prst="rect">
            <a:avLst/>
          </a:prstGeom>
          <a:noFill/>
        </p:spPr>
        <p:txBody>
          <a:bodyPr wrap="square" rtlCol="0">
            <a:spAutoFit/>
          </a:bodyPr>
          <a:lstStyle/>
          <a:p>
            <a:r>
              <a:rPr lang="en-IN" dirty="0" err="1"/>
              <a:t>Index,js</a:t>
            </a:r>
            <a:endParaRPr lang="en-IN" dirty="0"/>
          </a:p>
        </p:txBody>
      </p:sp>
      <p:pic>
        <p:nvPicPr>
          <p:cNvPr id="8" name="Picture 7">
            <a:extLst>
              <a:ext uri="{FF2B5EF4-FFF2-40B4-BE49-F238E27FC236}">
                <a16:creationId xmlns:a16="http://schemas.microsoft.com/office/drawing/2014/main" id="{614CE061-DAE0-9C95-A32D-6FE1BAB98154}"/>
              </a:ext>
            </a:extLst>
          </p:cNvPr>
          <p:cNvPicPr>
            <a:picLocks noChangeAspect="1"/>
          </p:cNvPicPr>
          <p:nvPr/>
        </p:nvPicPr>
        <p:blipFill>
          <a:blip r:embed="rId4"/>
          <a:stretch>
            <a:fillRect/>
          </a:stretch>
        </p:blipFill>
        <p:spPr>
          <a:xfrm>
            <a:off x="7350340" y="3593141"/>
            <a:ext cx="5039428" cy="1009791"/>
          </a:xfrm>
          <a:prstGeom prst="rect">
            <a:avLst/>
          </a:prstGeom>
        </p:spPr>
      </p:pic>
    </p:spTree>
    <p:extLst>
      <p:ext uri="{BB962C8B-B14F-4D97-AF65-F5344CB8AC3E}">
        <p14:creationId xmlns:p14="http://schemas.microsoft.com/office/powerpoint/2010/main" val="1853285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23554-3DEB-81FE-01FC-F9B34723D164}"/>
              </a:ext>
            </a:extLst>
          </p:cNvPr>
          <p:cNvSpPr txBox="1"/>
          <p:nvPr/>
        </p:nvSpPr>
        <p:spPr>
          <a:xfrm>
            <a:off x="3048674" y="86617"/>
            <a:ext cx="6097348" cy="462114"/>
          </a:xfrm>
          <a:prstGeom prst="rect">
            <a:avLst/>
          </a:prstGeom>
          <a:noFill/>
        </p:spPr>
        <p:txBody>
          <a:bodyPr wrap="square">
            <a:spAutoFit/>
          </a:bodyPr>
          <a:lstStyle/>
          <a:p>
            <a:pPr algn="ctr">
              <a:lnSpc>
                <a:spcPts val="3000"/>
              </a:lnSpc>
              <a:spcBef>
                <a:spcPts val="1125"/>
              </a:spcBef>
              <a:spcAft>
                <a:spcPts val="1125"/>
              </a:spcAft>
            </a:pPr>
            <a:r>
              <a:rPr lang="en-IN" sz="2400" b="0" i="0" dirty="0">
                <a:solidFill>
                  <a:srgbClr val="42494F"/>
                </a:solidFill>
                <a:effectLst/>
                <a:latin typeface="Euclid Circular A"/>
              </a:rPr>
              <a:t>CRUD Operations</a:t>
            </a:r>
          </a:p>
        </p:txBody>
      </p:sp>
      <p:pic>
        <p:nvPicPr>
          <p:cNvPr id="5" name="Picture 4">
            <a:extLst>
              <a:ext uri="{FF2B5EF4-FFF2-40B4-BE49-F238E27FC236}">
                <a16:creationId xmlns:a16="http://schemas.microsoft.com/office/drawing/2014/main" id="{50D465A6-907B-4EFC-2A90-376461C29A08}"/>
              </a:ext>
            </a:extLst>
          </p:cNvPr>
          <p:cNvPicPr>
            <a:picLocks noChangeAspect="1"/>
          </p:cNvPicPr>
          <p:nvPr/>
        </p:nvPicPr>
        <p:blipFill>
          <a:blip r:embed="rId2"/>
          <a:stretch>
            <a:fillRect/>
          </a:stretch>
        </p:blipFill>
        <p:spPr>
          <a:xfrm>
            <a:off x="2628416" y="1485629"/>
            <a:ext cx="6935168" cy="3886742"/>
          </a:xfrm>
          <a:prstGeom prst="rect">
            <a:avLst/>
          </a:prstGeom>
        </p:spPr>
      </p:pic>
      <p:sp>
        <p:nvSpPr>
          <p:cNvPr id="7" name="TextBox 6">
            <a:extLst>
              <a:ext uri="{FF2B5EF4-FFF2-40B4-BE49-F238E27FC236}">
                <a16:creationId xmlns:a16="http://schemas.microsoft.com/office/drawing/2014/main" id="{E6D589A3-5877-921B-E5F2-ACB7DF343D09}"/>
              </a:ext>
            </a:extLst>
          </p:cNvPr>
          <p:cNvSpPr txBox="1"/>
          <p:nvPr/>
        </p:nvSpPr>
        <p:spPr>
          <a:xfrm>
            <a:off x="3048674" y="5884349"/>
            <a:ext cx="6097348" cy="369332"/>
          </a:xfrm>
          <a:prstGeom prst="rect">
            <a:avLst/>
          </a:prstGeom>
          <a:noFill/>
        </p:spPr>
        <p:txBody>
          <a:bodyPr wrap="square">
            <a:spAutoFit/>
          </a:bodyPr>
          <a:lstStyle/>
          <a:p>
            <a:r>
              <a:rPr lang="en-US" b="0" i="0" dirty="0">
                <a:solidFill>
                  <a:srgbClr val="42494F"/>
                </a:solidFill>
                <a:effectLst/>
                <a:latin typeface="Akzidenz Grotesk BQ Light"/>
              </a:rPr>
              <a:t>If the database doesn’t exist yet, it will be created.</a:t>
            </a:r>
            <a:endParaRPr lang="en-IN" dirty="0"/>
          </a:p>
        </p:txBody>
      </p:sp>
    </p:spTree>
    <p:extLst>
      <p:ext uri="{BB962C8B-B14F-4D97-AF65-F5344CB8AC3E}">
        <p14:creationId xmlns:p14="http://schemas.microsoft.com/office/powerpoint/2010/main" val="553799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C98D8-9F2B-9F4B-4F41-1D40B35FE0D3}"/>
              </a:ext>
            </a:extLst>
          </p:cNvPr>
          <p:cNvPicPr>
            <a:picLocks noChangeAspect="1"/>
          </p:cNvPicPr>
          <p:nvPr/>
        </p:nvPicPr>
        <p:blipFill>
          <a:blip r:embed="rId2"/>
          <a:stretch>
            <a:fillRect/>
          </a:stretch>
        </p:blipFill>
        <p:spPr>
          <a:xfrm>
            <a:off x="1713888" y="1852906"/>
            <a:ext cx="8764223" cy="3038899"/>
          </a:xfrm>
          <a:prstGeom prst="rect">
            <a:avLst/>
          </a:prstGeom>
        </p:spPr>
      </p:pic>
    </p:spTree>
    <p:extLst>
      <p:ext uri="{BB962C8B-B14F-4D97-AF65-F5344CB8AC3E}">
        <p14:creationId xmlns:p14="http://schemas.microsoft.com/office/powerpoint/2010/main" val="2641541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AD0BA3-A619-6C5C-269D-9B19BDD28502}"/>
              </a:ext>
            </a:extLst>
          </p:cNvPr>
          <p:cNvPicPr>
            <a:picLocks noChangeAspect="1"/>
          </p:cNvPicPr>
          <p:nvPr/>
        </p:nvPicPr>
        <p:blipFill>
          <a:blip r:embed="rId2"/>
          <a:stretch>
            <a:fillRect/>
          </a:stretch>
        </p:blipFill>
        <p:spPr>
          <a:xfrm>
            <a:off x="289871" y="696646"/>
            <a:ext cx="6773220" cy="4639322"/>
          </a:xfrm>
          <a:prstGeom prst="rect">
            <a:avLst/>
          </a:prstGeom>
        </p:spPr>
      </p:pic>
      <p:sp>
        <p:nvSpPr>
          <p:cNvPr id="5" name="TextBox 4">
            <a:extLst>
              <a:ext uri="{FF2B5EF4-FFF2-40B4-BE49-F238E27FC236}">
                <a16:creationId xmlns:a16="http://schemas.microsoft.com/office/drawing/2014/main" id="{A58F97B6-BFD9-10F8-9498-71560D0B8B90}"/>
              </a:ext>
            </a:extLst>
          </p:cNvPr>
          <p:cNvSpPr txBox="1"/>
          <p:nvPr/>
        </p:nvSpPr>
        <p:spPr>
          <a:xfrm>
            <a:off x="7646972" y="1737503"/>
            <a:ext cx="4046019" cy="2308324"/>
          </a:xfrm>
          <a:prstGeom prst="rect">
            <a:avLst/>
          </a:prstGeom>
          <a:noFill/>
        </p:spPr>
        <p:txBody>
          <a:bodyPr wrap="square">
            <a:spAutoFit/>
          </a:bodyPr>
          <a:lstStyle/>
          <a:p>
            <a:r>
              <a:rPr lang="en-US" b="0" i="0" dirty="0">
                <a:solidFill>
                  <a:srgbClr val="42494F"/>
                </a:solidFill>
                <a:effectLst/>
                <a:latin typeface="Akzidenz Grotesk BQ Light"/>
              </a:rPr>
              <a:t>You should see the message “CREATE Student” logged on your terminal. To verify that the document was created, navigate to your MongoDB Atlas instance, and select </a:t>
            </a:r>
            <a:r>
              <a:rPr lang="en-US" b="0" i="1" dirty="0">
                <a:solidFill>
                  <a:srgbClr val="42494F"/>
                </a:solidFill>
                <a:effectLst/>
                <a:latin typeface="Akzidenz Grotesk BQ Light"/>
              </a:rPr>
              <a:t>Browse Collections</a:t>
            </a:r>
            <a:r>
              <a:rPr lang="en-US" b="0" i="0" dirty="0">
                <a:solidFill>
                  <a:srgbClr val="42494F"/>
                </a:solidFill>
                <a:effectLst/>
                <a:latin typeface="Akzidenz Grotesk BQ Light"/>
              </a:rPr>
              <a:t>. Once selected, you should see your newly created database, collection, and document.</a:t>
            </a:r>
            <a:endParaRPr lang="en-IN" dirty="0"/>
          </a:p>
        </p:txBody>
      </p:sp>
    </p:spTree>
    <p:extLst>
      <p:ext uri="{BB962C8B-B14F-4D97-AF65-F5344CB8AC3E}">
        <p14:creationId xmlns:p14="http://schemas.microsoft.com/office/powerpoint/2010/main" val="2901024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AC2BE-70F1-1052-16E9-DFCE24DF095D}"/>
              </a:ext>
            </a:extLst>
          </p:cNvPr>
          <p:cNvPicPr>
            <a:picLocks noChangeAspect="1"/>
          </p:cNvPicPr>
          <p:nvPr/>
        </p:nvPicPr>
        <p:blipFill>
          <a:blip r:embed="rId2"/>
          <a:stretch>
            <a:fillRect/>
          </a:stretch>
        </p:blipFill>
        <p:spPr>
          <a:xfrm>
            <a:off x="267620" y="350987"/>
            <a:ext cx="9573961" cy="1169644"/>
          </a:xfrm>
          <a:prstGeom prst="rect">
            <a:avLst/>
          </a:prstGeom>
        </p:spPr>
      </p:pic>
      <p:pic>
        <p:nvPicPr>
          <p:cNvPr id="5" name="Picture 4">
            <a:extLst>
              <a:ext uri="{FF2B5EF4-FFF2-40B4-BE49-F238E27FC236}">
                <a16:creationId xmlns:a16="http://schemas.microsoft.com/office/drawing/2014/main" id="{C71EEE64-EA23-40C2-0B77-29C8E501A89C}"/>
              </a:ext>
            </a:extLst>
          </p:cNvPr>
          <p:cNvPicPr>
            <a:picLocks noChangeAspect="1"/>
          </p:cNvPicPr>
          <p:nvPr/>
        </p:nvPicPr>
        <p:blipFill>
          <a:blip r:embed="rId3"/>
          <a:stretch>
            <a:fillRect/>
          </a:stretch>
        </p:blipFill>
        <p:spPr>
          <a:xfrm>
            <a:off x="267620" y="1661224"/>
            <a:ext cx="10440857" cy="5196776"/>
          </a:xfrm>
          <a:prstGeom prst="rect">
            <a:avLst/>
          </a:prstGeom>
        </p:spPr>
      </p:pic>
    </p:spTree>
    <p:extLst>
      <p:ext uri="{BB962C8B-B14F-4D97-AF65-F5344CB8AC3E}">
        <p14:creationId xmlns:p14="http://schemas.microsoft.com/office/powerpoint/2010/main" val="4205096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BE181-89CA-E082-FE5B-983348B50389}"/>
              </a:ext>
            </a:extLst>
          </p:cNvPr>
          <p:cNvPicPr>
            <a:picLocks noChangeAspect="1"/>
          </p:cNvPicPr>
          <p:nvPr/>
        </p:nvPicPr>
        <p:blipFill>
          <a:blip r:embed="rId2"/>
          <a:stretch>
            <a:fillRect/>
          </a:stretch>
        </p:blipFill>
        <p:spPr>
          <a:xfrm>
            <a:off x="2246549" y="1124762"/>
            <a:ext cx="7278116" cy="4058216"/>
          </a:xfrm>
          <a:prstGeom prst="rect">
            <a:avLst/>
          </a:prstGeom>
        </p:spPr>
      </p:pic>
    </p:spTree>
    <p:extLst>
      <p:ext uri="{BB962C8B-B14F-4D97-AF65-F5344CB8AC3E}">
        <p14:creationId xmlns:p14="http://schemas.microsoft.com/office/powerpoint/2010/main" val="200743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4ED96-EBE0-7533-49B4-18E5EC62C231}"/>
              </a:ext>
            </a:extLst>
          </p:cNvPr>
          <p:cNvSpPr txBox="1"/>
          <p:nvPr/>
        </p:nvSpPr>
        <p:spPr>
          <a:xfrm>
            <a:off x="95094" y="203765"/>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Integer</a:t>
            </a:r>
          </a:p>
        </p:txBody>
      </p:sp>
      <p:sp>
        <p:nvSpPr>
          <p:cNvPr id="5" name="TextBox 4">
            <a:extLst>
              <a:ext uri="{FF2B5EF4-FFF2-40B4-BE49-F238E27FC236}">
                <a16:creationId xmlns:a16="http://schemas.microsoft.com/office/drawing/2014/main" id="{DB636120-6D7F-CCC6-B489-70FDF8DCB2DF}"/>
              </a:ext>
            </a:extLst>
          </p:cNvPr>
          <p:cNvSpPr txBox="1"/>
          <p:nvPr/>
        </p:nvSpPr>
        <p:spPr>
          <a:xfrm>
            <a:off x="606903" y="1279066"/>
            <a:ext cx="10212148" cy="830997"/>
          </a:xfrm>
          <a:prstGeom prst="rect">
            <a:avLst/>
          </a:prstGeom>
          <a:noFill/>
        </p:spPr>
        <p:txBody>
          <a:bodyPr wrap="square">
            <a:spAutoFit/>
          </a:bodyPr>
          <a:lstStyle/>
          <a:p>
            <a:r>
              <a:rPr lang="en-US" sz="2400" b="0" i="0" dirty="0">
                <a:solidFill>
                  <a:srgbClr val="273239"/>
                </a:solidFill>
                <a:effectLst/>
                <a:latin typeface="Nunito" pitchFamily="2" charset="0"/>
              </a:rPr>
              <a:t>store integer data type in two forms 32-bit signed integer and 64-bit signed integer.</a:t>
            </a:r>
            <a:endParaRPr lang="en-IN" sz="2400" dirty="0"/>
          </a:p>
        </p:txBody>
      </p:sp>
      <p:pic>
        <p:nvPicPr>
          <p:cNvPr id="7" name="Picture 6">
            <a:extLst>
              <a:ext uri="{FF2B5EF4-FFF2-40B4-BE49-F238E27FC236}">
                <a16:creationId xmlns:a16="http://schemas.microsoft.com/office/drawing/2014/main" id="{6736B814-B1A3-0D49-A18F-887A5070ED79}"/>
              </a:ext>
            </a:extLst>
          </p:cNvPr>
          <p:cNvPicPr>
            <a:picLocks noChangeAspect="1"/>
          </p:cNvPicPr>
          <p:nvPr/>
        </p:nvPicPr>
        <p:blipFill>
          <a:blip r:embed="rId2"/>
          <a:stretch>
            <a:fillRect/>
          </a:stretch>
        </p:blipFill>
        <p:spPr>
          <a:xfrm>
            <a:off x="2102498" y="2743844"/>
            <a:ext cx="7220958" cy="3458058"/>
          </a:xfrm>
          <a:prstGeom prst="rect">
            <a:avLst/>
          </a:prstGeom>
        </p:spPr>
      </p:pic>
    </p:spTree>
    <p:extLst>
      <p:ext uri="{BB962C8B-B14F-4D97-AF65-F5344CB8AC3E}">
        <p14:creationId xmlns:p14="http://schemas.microsoft.com/office/powerpoint/2010/main" val="514850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34BED-0000-4203-0059-CFC656E9FF10}"/>
              </a:ext>
            </a:extLst>
          </p:cNvPr>
          <p:cNvPicPr>
            <a:picLocks noChangeAspect="1"/>
          </p:cNvPicPr>
          <p:nvPr/>
        </p:nvPicPr>
        <p:blipFill>
          <a:blip r:embed="rId2"/>
          <a:stretch>
            <a:fillRect/>
          </a:stretch>
        </p:blipFill>
        <p:spPr>
          <a:xfrm>
            <a:off x="1251175" y="2319176"/>
            <a:ext cx="9364382" cy="4077269"/>
          </a:xfrm>
          <a:prstGeom prst="rect">
            <a:avLst/>
          </a:prstGeom>
        </p:spPr>
      </p:pic>
      <p:pic>
        <p:nvPicPr>
          <p:cNvPr id="9" name="Picture 8">
            <a:extLst>
              <a:ext uri="{FF2B5EF4-FFF2-40B4-BE49-F238E27FC236}">
                <a16:creationId xmlns:a16="http://schemas.microsoft.com/office/drawing/2014/main" id="{B723748F-B4C9-1025-8701-DA366D339040}"/>
              </a:ext>
            </a:extLst>
          </p:cNvPr>
          <p:cNvPicPr>
            <a:picLocks noChangeAspect="1"/>
          </p:cNvPicPr>
          <p:nvPr/>
        </p:nvPicPr>
        <p:blipFill>
          <a:blip r:embed="rId3"/>
          <a:stretch>
            <a:fillRect/>
          </a:stretch>
        </p:blipFill>
        <p:spPr>
          <a:xfrm>
            <a:off x="2171152" y="2495419"/>
            <a:ext cx="7849695" cy="1867161"/>
          </a:xfrm>
          <a:prstGeom prst="rect">
            <a:avLst/>
          </a:prstGeom>
        </p:spPr>
      </p:pic>
      <p:pic>
        <p:nvPicPr>
          <p:cNvPr id="11" name="Picture 10">
            <a:extLst>
              <a:ext uri="{FF2B5EF4-FFF2-40B4-BE49-F238E27FC236}">
                <a16:creationId xmlns:a16="http://schemas.microsoft.com/office/drawing/2014/main" id="{82DD76A0-B293-897A-9240-3F730C293062}"/>
              </a:ext>
            </a:extLst>
          </p:cNvPr>
          <p:cNvPicPr>
            <a:picLocks noChangeAspect="1"/>
          </p:cNvPicPr>
          <p:nvPr/>
        </p:nvPicPr>
        <p:blipFill>
          <a:blip r:embed="rId3"/>
          <a:stretch>
            <a:fillRect/>
          </a:stretch>
        </p:blipFill>
        <p:spPr>
          <a:xfrm>
            <a:off x="1887931" y="285311"/>
            <a:ext cx="7849695" cy="1867161"/>
          </a:xfrm>
          <a:prstGeom prst="rect">
            <a:avLst/>
          </a:prstGeom>
        </p:spPr>
      </p:pic>
    </p:spTree>
    <p:extLst>
      <p:ext uri="{BB962C8B-B14F-4D97-AF65-F5344CB8AC3E}">
        <p14:creationId xmlns:p14="http://schemas.microsoft.com/office/powerpoint/2010/main" val="25110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6C9F9-455A-DC58-3E69-5E6D5CA08416}"/>
              </a:ext>
            </a:extLst>
          </p:cNvPr>
          <p:cNvSpPr txBox="1"/>
          <p:nvPr/>
        </p:nvSpPr>
        <p:spPr>
          <a:xfrm>
            <a:off x="329762" y="276593"/>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Double</a:t>
            </a:r>
          </a:p>
        </p:txBody>
      </p:sp>
      <p:sp>
        <p:nvSpPr>
          <p:cNvPr id="5" name="TextBox 4">
            <a:extLst>
              <a:ext uri="{FF2B5EF4-FFF2-40B4-BE49-F238E27FC236}">
                <a16:creationId xmlns:a16="http://schemas.microsoft.com/office/drawing/2014/main" id="{903224C1-74F1-586A-8D1C-E7D8196815E5}"/>
              </a:ext>
            </a:extLst>
          </p:cNvPr>
          <p:cNvSpPr txBox="1"/>
          <p:nvPr/>
        </p:nvSpPr>
        <p:spPr>
          <a:xfrm>
            <a:off x="1456566" y="955386"/>
            <a:ext cx="7689456" cy="369332"/>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a:solidFill>
                  <a:srgbClr val="273239"/>
                </a:solidFill>
                <a:effectLst/>
                <a:latin typeface="Nunito" pitchFamily="2" charset="0"/>
              </a:rPr>
              <a:t>double</a:t>
            </a:r>
            <a:r>
              <a:rPr lang="en-US" b="0" i="0" dirty="0">
                <a:solidFill>
                  <a:srgbClr val="273239"/>
                </a:solidFill>
                <a:effectLst/>
                <a:latin typeface="Nunito" pitchFamily="2" charset="0"/>
              </a:rPr>
              <a:t> data type is used for storing floating-point numbers </a:t>
            </a:r>
            <a:endParaRPr lang="en-IN" dirty="0"/>
          </a:p>
        </p:txBody>
      </p:sp>
      <p:pic>
        <p:nvPicPr>
          <p:cNvPr id="7" name="Picture 6">
            <a:extLst>
              <a:ext uri="{FF2B5EF4-FFF2-40B4-BE49-F238E27FC236}">
                <a16:creationId xmlns:a16="http://schemas.microsoft.com/office/drawing/2014/main" id="{A2E44656-ABF1-9DC0-B06F-FE5956BFAEDD}"/>
              </a:ext>
            </a:extLst>
          </p:cNvPr>
          <p:cNvPicPr>
            <a:picLocks noChangeAspect="1"/>
          </p:cNvPicPr>
          <p:nvPr/>
        </p:nvPicPr>
        <p:blipFill>
          <a:blip r:embed="rId2"/>
          <a:stretch>
            <a:fillRect/>
          </a:stretch>
        </p:blipFill>
        <p:spPr>
          <a:xfrm>
            <a:off x="2606355" y="2046901"/>
            <a:ext cx="5992061" cy="3686689"/>
          </a:xfrm>
          <a:prstGeom prst="rect">
            <a:avLst/>
          </a:prstGeom>
        </p:spPr>
      </p:pic>
    </p:spTree>
    <p:extLst>
      <p:ext uri="{BB962C8B-B14F-4D97-AF65-F5344CB8AC3E}">
        <p14:creationId xmlns:p14="http://schemas.microsoft.com/office/powerpoint/2010/main" val="127556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793D1C-2B62-7240-3BF2-7600B588250B}"/>
              </a:ext>
            </a:extLst>
          </p:cNvPr>
          <p:cNvSpPr txBox="1"/>
          <p:nvPr/>
        </p:nvSpPr>
        <p:spPr>
          <a:xfrm>
            <a:off x="345946" y="276593"/>
            <a:ext cx="6097348" cy="369332"/>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Boolean</a:t>
            </a:r>
          </a:p>
        </p:txBody>
      </p:sp>
      <p:sp>
        <p:nvSpPr>
          <p:cNvPr id="5" name="TextBox 4">
            <a:extLst>
              <a:ext uri="{FF2B5EF4-FFF2-40B4-BE49-F238E27FC236}">
                <a16:creationId xmlns:a16="http://schemas.microsoft.com/office/drawing/2014/main" id="{3626F42A-E251-6E3A-BF52-6D157EA5F5C9}"/>
              </a:ext>
            </a:extLst>
          </p:cNvPr>
          <p:cNvSpPr txBox="1"/>
          <p:nvPr/>
        </p:nvSpPr>
        <p:spPr>
          <a:xfrm>
            <a:off x="712099" y="874466"/>
            <a:ext cx="8433923" cy="369332"/>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err="1">
                <a:solidFill>
                  <a:srgbClr val="273239"/>
                </a:solidFill>
                <a:effectLst/>
                <a:latin typeface="Nunito" pitchFamily="2" charset="0"/>
              </a:rPr>
              <a:t>boolean</a:t>
            </a:r>
            <a:r>
              <a:rPr lang="en-US" b="0" i="0" dirty="0">
                <a:solidFill>
                  <a:srgbClr val="273239"/>
                </a:solidFill>
                <a:effectLst/>
                <a:latin typeface="Nunito" pitchFamily="2" charset="0"/>
              </a:rPr>
              <a:t> data type stores one of two values: </a:t>
            </a:r>
            <a:r>
              <a:rPr lang="en-US" b="1" i="0" dirty="0">
                <a:solidFill>
                  <a:srgbClr val="273239"/>
                </a:solidFill>
                <a:effectLst/>
                <a:latin typeface="Nunito" pitchFamily="2" charset="0"/>
              </a:rPr>
              <a:t>true</a:t>
            </a:r>
            <a:r>
              <a:rPr lang="en-US" b="0" i="0" dirty="0">
                <a:solidFill>
                  <a:srgbClr val="273239"/>
                </a:solidFill>
                <a:effectLst/>
                <a:latin typeface="Nunito" pitchFamily="2" charset="0"/>
              </a:rPr>
              <a:t> or </a:t>
            </a:r>
            <a:r>
              <a:rPr lang="en-US" b="1" i="0" dirty="0">
                <a:solidFill>
                  <a:srgbClr val="273239"/>
                </a:solidFill>
                <a:effectLst/>
                <a:latin typeface="Nunito" pitchFamily="2" charset="0"/>
              </a:rPr>
              <a:t>false</a:t>
            </a:r>
            <a:endParaRPr lang="en-IN" dirty="0"/>
          </a:p>
        </p:txBody>
      </p:sp>
      <p:pic>
        <p:nvPicPr>
          <p:cNvPr id="7" name="Picture 6">
            <a:extLst>
              <a:ext uri="{FF2B5EF4-FFF2-40B4-BE49-F238E27FC236}">
                <a16:creationId xmlns:a16="http://schemas.microsoft.com/office/drawing/2014/main" id="{5A54382B-9226-3090-C1E4-7362C17210FF}"/>
              </a:ext>
            </a:extLst>
          </p:cNvPr>
          <p:cNvPicPr>
            <a:picLocks noChangeAspect="1"/>
          </p:cNvPicPr>
          <p:nvPr/>
        </p:nvPicPr>
        <p:blipFill>
          <a:blip r:embed="rId2"/>
          <a:stretch>
            <a:fillRect/>
          </a:stretch>
        </p:blipFill>
        <p:spPr>
          <a:xfrm>
            <a:off x="3394620" y="2062571"/>
            <a:ext cx="4887007" cy="3801005"/>
          </a:xfrm>
          <a:prstGeom prst="rect">
            <a:avLst/>
          </a:prstGeom>
        </p:spPr>
      </p:pic>
    </p:spTree>
    <p:extLst>
      <p:ext uri="{BB962C8B-B14F-4D97-AF65-F5344CB8AC3E}">
        <p14:creationId xmlns:p14="http://schemas.microsoft.com/office/powerpoint/2010/main" val="182744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F3AA8E-B6EB-AE85-6EEE-605E2863AE60}"/>
              </a:ext>
            </a:extLst>
          </p:cNvPr>
          <p:cNvSpPr txBox="1"/>
          <p:nvPr/>
        </p:nvSpPr>
        <p:spPr>
          <a:xfrm>
            <a:off x="329762" y="203765"/>
            <a:ext cx="6097348" cy="523220"/>
          </a:xfrm>
          <a:prstGeom prst="rect">
            <a:avLst/>
          </a:prstGeom>
          <a:noFill/>
        </p:spPr>
        <p:txBody>
          <a:bodyPr wrap="square">
            <a:spAutoFit/>
          </a:bodyPr>
          <a:lstStyle/>
          <a:p>
            <a:pPr algn="l" fontAlgn="base">
              <a:spcBef>
                <a:spcPts val="1800"/>
              </a:spcBef>
              <a:spcAft>
                <a:spcPts val="1800"/>
              </a:spcAft>
            </a:pPr>
            <a:r>
              <a:rPr lang="en-IN" sz="2800" b="1" i="0" dirty="0">
                <a:solidFill>
                  <a:srgbClr val="273239"/>
                </a:solidFill>
                <a:effectLst/>
                <a:latin typeface="Nunito" pitchFamily="2" charset="0"/>
              </a:rPr>
              <a:t>Null</a:t>
            </a:r>
          </a:p>
        </p:txBody>
      </p:sp>
      <p:sp>
        <p:nvSpPr>
          <p:cNvPr id="5" name="TextBox 4">
            <a:extLst>
              <a:ext uri="{FF2B5EF4-FFF2-40B4-BE49-F238E27FC236}">
                <a16:creationId xmlns:a16="http://schemas.microsoft.com/office/drawing/2014/main" id="{83E46FDC-93ED-CAB4-8A8D-C9192DC440FD}"/>
              </a:ext>
            </a:extLst>
          </p:cNvPr>
          <p:cNvSpPr txBox="1"/>
          <p:nvPr/>
        </p:nvSpPr>
        <p:spPr>
          <a:xfrm>
            <a:off x="1699325" y="695506"/>
            <a:ext cx="8021229"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a:solidFill>
                  <a:srgbClr val="273239"/>
                </a:solidFill>
                <a:effectLst/>
                <a:latin typeface="Nunito" pitchFamily="2" charset="0"/>
              </a:rPr>
              <a:t>null</a:t>
            </a:r>
            <a:r>
              <a:rPr lang="en-US" b="0" i="0" dirty="0">
                <a:solidFill>
                  <a:srgbClr val="273239"/>
                </a:solidFill>
                <a:effectLst/>
                <a:latin typeface="Nunito" pitchFamily="2" charset="0"/>
              </a:rPr>
              <a:t> data type stores a </a:t>
            </a:r>
            <a:r>
              <a:rPr lang="en-US" b="1" i="0" dirty="0">
                <a:solidFill>
                  <a:srgbClr val="273239"/>
                </a:solidFill>
                <a:effectLst/>
                <a:latin typeface="Nunito" pitchFamily="2" charset="0"/>
              </a:rPr>
              <a:t>null</a:t>
            </a:r>
            <a:r>
              <a:rPr lang="en-US" b="0" i="0" dirty="0">
                <a:solidFill>
                  <a:srgbClr val="273239"/>
                </a:solidFill>
                <a:effectLst/>
                <a:latin typeface="Nunito" pitchFamily="2" charset="0"/>
              </a:rPr>
              <a:t> value. This is useful when you want to represent the absence of data, such as an optional field that may not be set.</a:t>
            </a:r>
            <a:endParaRPr lang="en-IN" dirty="0"/>
          </a:p>
        </p:txBody>
      </p:sp>
      <p:pic>
        <p:nvPicPr>
          <p:cNvPr id="7" name="Picture 6">
            <a:extLst>
              <a:ext uri="{FF2B5EF4-FFF2-40B4-BE49-F238E27FC236}">
                <a16:creationId xmlns:a16="http://schemas.microsoft.com/office/drawing/2014/main" id="{22EB896F-D930-2DD8-198F-D8E4612D96F0}"/>
              </a:ext>
            </a:extLst>
          </p:cNvPr>
          <p:cNvPicPr>
            <a:picLocks noChangeAspect="1"/>
          </p:cNvPicPr>
          <p:nvPr/>
        </p:nvPicPr>
        <p:blipFill>
          <a:blip r:embed="rId2"/>
          <a:stretch>
            <a:fillRect/>
          </a:stretch>
        </p:blipFill>
        <p:spPr>
          <a:xfrm>
            <a:off x="2681325" y="1705977"/>
            <a:ext cx="6716062" cy="5093996"/>
          </a:xfrm>
          <a:prstGeom prst="rect">
            <a:avLst/>
          </a:prstGeom>
        </p:spPr>
      </p:pic>
    </p:spTree>
    <p:extLst>
      <p:ext uri="{BB962C8B-B14F-4D97-AF65-F5344CB8AC3E}">
        <p14:creationId xmlns:p14="http://schemas.microsoft.com/office/powerpoint/2010/main" val="4242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Widescreen</PresentationFormat>
  <Paragraphs>113</Paragraphs>
  <Slides>60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60</vt:i4>
      </vt:variant>
    </vt:vector>
  </HeadingPairs>
  <TitlesOfParts>
    <vt:vector size="76" baseType="lpstr">
      <vt:lpstr>__Poppins_9e6217</vt:lpstr>
      <vt:lpstr>__Source_Sans_Pro_2fe30b</vt:lpstr>
      <vt:lpstr>Akzidenz Grotesk BQ Light</vt:lpstr>
      <vt:lpstr>Arial</vt:lpstr>
      <vt:lpstr>Arial Unicode MS</vt:lpstr>
      <vt:lpstr>Calibri</vt:lpstr>
      <vt:lpstr>Calibri Light</vt:lpstr>
      <vt:lpstr>Courier New</vt:lpstr>
      <vt:lpstr>Euclid Circular A</vt:lpstr>
      <vt:lpstr>Georgia</vt:lpstr>
      <vt:lpstr>Google Sans</vt:lpstr>
      <vt:lpstr>Menlo</vt:lpstr>
      <vt:lpstr>Nunito</vt:lpstr>
      <vt:lpstr>Source Sans 3</vt:lpstr>
      <vt:lpstr>Times New Roman</vt:lpstr>
      <vt:lpstr>Office Theme</vt:lpstr>
      <vt:lpstr>Unit-V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2025-09-19T07:12:40Z</dcterms:created>
  <dcterms:modified xsi:type="dcterms:W3CDTF">2025-09-19T07:12:47Z</dcterms:modified>
</cp:coreProperties>
</file>