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1"/>
  </p:notesMasterIdLst>
  <p:handoutMasterIdLst>
    <p:handoutMasterId r:id="rId32"/>
  </p:handoutMasterIdLst>
  <p:sldIdLst>
    <p:sldId id="735" r:id="rId2"/>
    <p:sldId id="805" r:id="rId3"/>
    <p:sldId id="783" r:id="rId4"/>
    <p:sldId id="809" r:id="rId5"/>
    <p:sldId id="811" r:id="rId6"/>
    <p:sldId id="812" r:id="rId7"/>
    <p:sldId id="813" r:id="rId8"/>
    <p:sldId id="814" r:id="rId9"/>
    <p:sldId id="815" r:id="rId10"/>
    <p:sldId id="816" r:id="rId11"/>
    <p:sldId id="817" r:id="rId12"/>
    <p:sldId id="818" r:id="rId13"/>
    <p:sldId id="819" r:id="rId14"/>
    <p:sldId id="820" r:id="rId15"/>
    <p:sldId id="821" r:id="rId16"/>
    <p:sldId id="822" r:id="rId17"/>
    <p:sldId id="823" r:id="rId18"/>
    <p:sldId id="824" r:id="rId19"/>
    <p:sldId id="825" r:id="rId20"/>
    <p:sldId id="826" r:id="rId21"/>
    <p:sldId id="827" r:id="rId22"/>
    <p:sldId id="828" r:id="rId23"/>
    <p:sldId id="829" r:id="rId24"/>
    <p:sldId id="830" r:id="rId25"/>
    <p:sldId id="831" r:id="rId26"/>
    <p:sldId id="832" r:id="rId27"/>
    <p:sldId id="833" r:id="rId28"/>
    <p:sldId id="834" r:id="rId29"/>
    <p:sldId id="628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00"/>
    <a:srgbClr val="870581"/>
    <a:srgbClr val="CC3300"/>
    <a:srgbClr val="FF0066"/>
    <a:srgbClr val="005024"/>
    <a:srgbClr val="0000CC"/>
    <a:srgbClr val="660033"/>
    <a:srgbClr val="99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1/27/2026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1/27/2026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1/27/2026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1/27/2026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1/27/2026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819400"/>
            <a:ext cx="6400800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002060"/>
                </a:solidFill>
                <a:latin typeface="Baskerville Old Face" panose="02020602080505020303" pitchFamily="18" charset="0"/>
              </a:rPr>
              <a:t>Interpolation and Backoff in N-gram Models</a:t>
            </a: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Contents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/>
              <a:t>Interpolation and </a:t>
            </a:r>
            <a:r>
              <a:rPr lang="en-US" b="1" dirty="0" smtClean="0"/>
              <a:t>Backoff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/>
              <a:t>	</a:t>
            </a:r>
            <a:r>
              <a:rPr lang="en-US" dirty="0" smtClean="0"/>
              <a:t> </a:t>
            </a:r>
            <a:r>
              <a:rPr lang="en-US" dirty="0">
                <a:latin typeface="Baskerville Old Face" panose="02020602080505020303" pitchFamily="18" charset="0"/>
              </a:rPr>
              <a:t>Backoff </a:t>
            </a:r>
            <a:r>
              <a:rPr lang="en-US" dirty="0" smtClean="0">
                <a:latin typeface="Baskerville Old Face" panose="02020602080505020303" pitchFamily="18" charset="0"/>
              </a:rPr>
              <a:t>models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Katz </a:t>
            </a:r>
            <a:r>
              <a:rPr lang="en-US" dirty="0">
                <a:latin typeface="Baskerville Old Face" panose="02020602080505020303" pitchFamily="18" charset="0"/>
              </a:rPr>
              <a:t>backoff </a:t>
            </a:r>
            <a:r>
              <a:rPr lang="en-US" dirty="0" smtClean="0">
                <a:latin typeface="Baskerville Old Face" panose="02020602080505020303" pitchFamily="18" charset="0"/>
              </a:rPr>
              <a:t>model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Linear </a:t>
            </a:r>
            <a:r>
              <a:rPr lang="en-US" dirty="0">
                <a:latin typeface="Baskerville Old Face" panose="02020602080505020303" pitchFamily="18" charset="0"/>
              </a:rPr>
              <a:t>interpolation of n-gram </a:t>
            </a:r>
            <a:r>
              <a:rPr lang="en-US" dirty="0" smtClean="0">
                <a:latin typeface="Baskerville Old Face" panose="02020602080505020303" pitchFamily="18" charset="0"/>
              </a:rPr>
              <a:t>models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Weight </a:t>
            </a:r>
            <a:r>
              <a:rPr lang="en-US" dirty="0">
                <a:latin typeface="Baskerville Old Face" panose="02020602080505020303" pitchFamily="18" charset="0"/>
              </a:rPr>
              <a:t>estimation for </a:t>
            </a:r>
            <a:r>
              <a:rPr lang="en-US" dirty="0" smtClean="0">
                <a:latin typeface="Baskerville Old Face" panose="02020602080505020303" pitchFamily="18" charset="0"/>
              </a:rPr>
              <a:t>interpolation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dirty="0">
                <a:latin typeface="Baskerville Old Face" panose="02020602080505020303" pitchFamily="18" charset="0"/>
              </a:rPr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Comparison </a:t>
            </a:r>
            <a:r>
              <a:rPr lang="en-US" dirty="0">
                <a:latin typeface="Baskerville Old Face" panose="02020602080505020303" pitchFamily="18" charset="0"/>
              </a:rPr>
              <a:t>of backoff vs interpolation</a:t>
            </a:r>
          </a:p>
        </p:txBody>
      </p:sp>
    </p:spTree>
    <p:extLst>
      <p:ext uri="{BB962C8B-B14F-4D97-AF65-F5344CB8AC3E}">
        <p14:creationId xmlns:p14="http://schemas.microsoft.com/office/powerpoint/2010/main" val="92373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Introduction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1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. Backoff models: </a:t>
            </a:r>
            <a:r>
              <a:rPr lang="en-US" b="1" dirty="0" smtClean="0">
                <a:latin typeface="Baskerville Old Face" panose="02020602080505020303" pitchFamily="18" charset="0"/>
              </a:rPr>
              <a:t>Backoff</a:t>
            </a:r>
            <a:r>
              <a:rPr lang="en-US" dirty="0" smtClean="0"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a technique in which the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language model uses a higher-order n-gram</a:t>
            </a:r>
            <a:r>
              <a:rPr lang="en-US" dirty="0">
                <a:solidFill>
                  <a:srgbClr val="CC33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if available and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falls back to a lower-order n-gram</a:t>
            </a:r>
            <a:r>
              <a:rPr lang="en-US" dirty="0">
                <a:solidFill>
                  <a:srgbClr val="870581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when the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higher-order one is not seen in the training data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In simple words: </a:t>
            </a:r>
            <a:r>
              <a:rPr lang="en-US" dirty="0">
                <a:latin typeface="Baskerville Old Face" panose="02020602080505020303" pitchFamily="18" charset="0"/>
              </a:rPr>
              <a:t>First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try trigram → if not found</a:t>
            </a:r>
            <a:r>
              <a:rPr lang="en-US" dirty="0">
                <a:latin typeface="Baskerville Old Face" panose="02020602080505020303" pitchFamily="18" charset="0"/>
              </a:rPr>
              <a:t>, use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bigram → if not found</a:t>
            </a:r>
            <a:r>
              <a:rPr lang="en-US" dirty="0">
                <a:latin typeface="Baskerville Old Face" panose="02020602080505020303" pitchFamily="18" charset="0"/>
              </a:rPr>
              <a:t>, use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unigram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Interpolation is a technique </a:t>
            </a:r>
            <a:r>
              <a:rPr lang="en-US" dirty="0">
                <a:latin typeface="Baskerville Old Face" panose="02020602080505020303" pitchFamily="18" charset="0"/>
              </a:rPr>
              <a:t>where the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language model combines </a:t>
            </a:r>
            <a:r>
              <a:rPr lang="en-US" b="1" dirty="0" smtClean="0">
                <a:latin typeface="Baskerville Old Face" panose="02020602080505020303" pitchFamily="18" charset="0"/>
              </a:rPr>
              <a:t>probabilities from different n-gram models 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(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unigram, bigram, trigram) </a:t>
            </a:r>
            <a:r>
              <a:rPr lang="en-US" dirty="0">
                <a:latin typeface="Baskerville Old Face" panose="02020602080505020303" pitchFamily="18" charset="0"/>
              </a:rPr>
              <a:t>using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fixed weights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Backoff selects the highest-order n-gram available</a:t>
            </a:r>
            <a:r>
              <a:rPr lang="en-US" dirty="0">
                <a:latin typeface="Baskerville Old Face" panose="02020602080505020303" pitchFamily="18" charset="0"/>
              </a:rPr>
              <a:t>, whereas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interpolation combines probabilities from multiple n-gram </a:t>
            </a:r>
            <a:r>
              <a:rPr lang="en-US" dirty="0">
                <a:latin typeface="Baskerville Old Face" panose="02020602080505020303" pitchFamily="18" charset="0"/>
              </a:rPr>
              <a:t>orders using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weighted averages.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91" y="2826258"/>
            <a:ext cx="7910945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2952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98" y="914400"/>
            <a:ext cx="8497518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1752600"/>
            <a:ext cx="3429000" cy="468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932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00891" y="7620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38224"/>
            <a:ext cx="7810500" cy="23354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534" y="3543373"/>
            <a:ext cx="3086531" cy="12572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968587"/>
            <a:ext cx="2905530" cy="14928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6979" y="4970318"/>
            <a:ext cx="2512021" cy="14910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8346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00891" y="7620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93389"/>
            <a:ext cx="55626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2872578"/>
            <a:ext cx="5811982" cy="14708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7400" y="4788203"/>
            <a:ext cx="5867400" cy="1665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949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00891" y="762000"/>
            <a:ext cx="8510016" cy="5943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64" y="1066800"/>
            <a:ext cx="4987636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46" y="2359758"/>
            <a:ext cx="5562600" cy="17381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4262914"/>
            <a:ext cx="5122944" cy="22902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036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00891" y="762000"/>
            <a:ext cx="8510016" cy="5943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9144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Ex: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046" y="896080"/>
            <a:ext cx="3124200" cy="23043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73" y="3631418"/>
            <a:ext cx="5334000" cy="1064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4690" y="775855"/>
            <a:ext cx="3486637" cy="27076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2139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154" y="990600"/>
            <a:ext cx="7112646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77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23925"/>
            <a:ext cx="5943600" cy="1971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73" y="3133725"/>
            <a:ext cx="6165273" cy="2124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273" y="5516638"/>
            <a:ext cx="6864927" cy="1257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520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sz="quarter" idx="1"/>
          </p:nvPr>
        </p:nvSpPr>
        <p:spPr>
          <a:xfrm>
            <a:off x="200891" y="762000"/>
            <a:ext cx="8333509" cy="5943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2. 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Katz backoff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model: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>
                <a:latin typeface="Baskerville Old Face" panose="02020602080505020303" pitchFamily="18" charset="0"/>
              </a:rPr>
              <a:t>Katz Backoff Model</a:t>
            </a:r>
            <a:r>
              <a:rPr lang="en-US" dirty="0">
                <a:latin typeface="Baskerville Old Face" panose="02020602080505020303" pitchFamily="18" charset="0"/>
              </a:rPr>
              <a:t> is a smoothing and backoff technique used in </a:t>
            </a:r>
            <a:r>
              <a:rPr lang="en-US" b="1" dirty="0">
                <a:latin typeface="Baskerville Old Face" panose="02020602080505020303" pitchFamily="18" charset="0"/>
              </a:rPr>
              <a:t>n-gram language models</a:t>
            </a:r>
            <a:r>
              <a:rPr lang="en-US" dirty="0">
                <a:latin typeface="Baskerville Old Face" panose="02020602080505020303" pitchFamily="18" charset="0"/>
              </a:rPr>
              <a:t> that </a:t>
            </a:r>
            <a:r>
              <a:rPr lang="en-US" b="1" dirty="0">
                <a:latin typeface="Baskerville Old Face" panose="02020602080505020303" pitchFamily="18" charset="0"/>
              </a:rPr>
              <a:t>applies discounting to seen n-grams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lang="en-US" b="1" dirty="0">
                <a:latin typeface="Baskerville Old Face" panose="02020602080505020303" pitchFamily="18" charset="0"/>
              </a:rPr>
              <a:t>backs off to lower-order n-gram models for unseen n-grams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fontAlgn="auto">
              <a:lnSpc>
                <a:spcPct val="150000"/>
              </a:lnSpc>
              <a:buNone/>
            </a:pPr>
            <a:r>
              <a:rPr lang="en-US" dirty="0" smtClean="0">
                <a:latin typeface="Baskerville Old Face" panose="02020602080505020303" pitchFamily="18" charset="0"/>
              </a:rPr>
              <a:t>	If </a:t>
            </a:r>
            <a:r>
              <a:rPr lang="en-US" dirty="0">
                <a:latin typeface="Baskerville Old Face" panose="02020602080505020303" pitchFamily="18" charset="0"/>
              </a:rPr>
              <a:t>an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n-gram is seen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Katz backoff reduces its probability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slightly (discounting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).</a:t>
            </a:r>
            <a:b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</a:br>
            <a:r>
              <a:rPr lang="en-US" dirty="0" smtClean="0">
                <a:latin typeface="Baskerville Old Face" panose="02020602080505020303" pitchFamily="18" charset="0"/>
              </a:rPr>
              <a:t>	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If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an n-gram is not seen</a:t>
            </a:r>
            <a:r>
              <a:rPr lang="en-US" dirty="0">
                <a:latin typeface="Baskerville Old Face" panose="02020602080505020303" pitchFamily="18" charset="0"/>
              </a:rPr>
              <a:t>, it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backs off to a lower-order model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redistributes the remaining probability mass.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21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28600"/>
            <a:ext cx="5105400" cy="6476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912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84" y="990600"/>
            <a:ext cx="7824216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79980"/>
            <a:ext cx="3534268" cy="15769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3065641"/>
            <a:ext cx="2600688" cy="8205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3926637"/>
            <a:ext cx="2229161" cy="9145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038" y="5245467"/>
            <a:ext cx="6667361" cy="12315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07701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0600"/>
            <a:ext cx="57150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505200"/>
            <a:ext cx="4420174" cy="2228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2142" y="3657600"/>
            <a:ext cx="3506474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796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143000"/>
            <a:ext cx="3972866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5216" y="874568"/>
            <a:ext cx="4443984" cy="24782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429000"/>
            <a:ext cx="6096000" cy="32111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473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018868"/>
            <a:ext cx="3962400" cy="25625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461164" y="1371600"/>
            <a:ext cx="4073236" cy="138499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>
                <a:latin typeface="Baskerville Old Face" panose="02020602080505020303" pitchFamily="18" charset="0"/>
              </a:rPr>
              <a:t>We will compute probabilities for the word after </a:t>
            </a:r>
            <a:r>
              <a:rPr lang="en-US" sz="2800" b="1" dirty="0">
                <a:latin typeface="Baskerville Old Face" panose="02020602080505020303" pitchFamily="18" charset="0"/>
              </a:rPr>
              <a:t>“studies”</a:t>
            </a:r>
            <a:endParaRPr lang="en-US" sz="2800" dirty="0">
              <a:latin typeface="Baskerville Old Face" panose="02020602080505020303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16" y="4452372"/>
            <a:ext cx="7467600" cy="12216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9094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90600"/>
            <a:ext cx="4267200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756" y="1338001"/>
            <a:ext cx="3772426" cy="1709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4336278"/>
            <a:ext cx="7086600" cy="17597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529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908" y="990600"/>
            <a:ext cx="7341108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889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345" y="990600"/>
            <a:ext cx="6109855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240750"/>
            <a:ext cx="5715000" cy="32362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528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0598"/>
            <a:ext cx="6109855" cy="15240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95898"/>
            <a:ext cx="5715000" cy="2626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836" y="5671773"/>
            <a:ext cx="5527964" cy="10338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951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051214"/>
            <a:ext cx="7595616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126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38200"/>
            <a:ext cx="609600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581400"/>
            <a:ext cx="3886200" cy="121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4966854"/>
            <a:ext cx="8510016" cy="15863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508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8" name="Content Placeholder 1"/>
          <p:cNvSpPr>
            <a:spLocks noGrp="1"/>
          </p:cNvSpPr>
          <p:nvPr>
            <p:ph sz="quarter" idx="1"/>
          </p:nvPr>
        </p:nvSpPr>
        <p:spPr>
          <a:xfrm>
            <a:off x="200891" y="762000"/>
            <a:ext cx="8333509" cy="5943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3. Linear interpolation of n-gram models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: </a:t>
            </a:r>
            <a:r>
              <a:rPr lang="en-US" b="1" dirty="0">
                <a:latin typeface="Baskerville Old Face" panose="02020602080505020303" pitchFamily="18" charset="0"/>
              </a:rPr>
              <a:t>Linear interpolation</a:t>
            </a:r>
            <a:r>
              <a:rPr lang="en-US" dirty="0">
                <a:latin typeface="Baskerville Old Face" panose="02020602080505020303" pitchFamily="18" charset="0"/>
              </a:rPr>
              <a:t> is a technique used in </a:t>
            </a:r>
            <a:r>
              <a:rPr lang="en-US" b="1" dirty="0">
                <a:latin typeface="Baskerville Old Face" panose="02020602080505020303" pitchFamily="18" charset="0"/>
              </a:rPr>
              <a:t>n-gram language models</a:t>
            </a:r>
            <a:r>
              <a:rPr lang="en-US" dirty="0">
                <a:latin typeface="Baskerville Old Face" panose="02020602080505020303" pitchFamily="18" charset="0"/>
              </a:rPr>
              <a:t> where probabilities from </a:t>
            </a:r>
            <a:r>
              <a:rPr lang="en-US" b="1" dirty="0">
                <a:latin typeface="Baskerville Old Face" panose="02020602080505020303" pitchFamily="18" charset="0"/>
              </a:rPr>
              <a:t>different n-gram orders</a:t>
            </a:r>
            <a:r>
              <a:rPr lang="en-US" dirty="0">
                <a:latin typeface="Baskerville Old Face" panose="02020602080505020303" pitchFamily="18" charset="0"/>
              </a:rPr>
              <a:t> (unigram, bigram, trigram) are </a:t>
            </a:r>
            <a:r>
              <a:rPr lang="en-US" b="1" dirty="0">
                <a:latin typeface="Baskerville Old Face" panose="02020602080505020303" pitchFamily="18" charset="0"/>
              </a:rPr>
              <a:t>combined together using </a:t>
            </a:r>
            <a:r>
              <a:rPr lang="en-US" b="1" dirty="0" smtClean="0">
                <a:latin typeface="Baskerville Old Face" panose="02020602080505020303" pitchFamily="18" charset="0"/>
              </a:rPr>
              <a:t>weights. 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latin typeface="Baskerville Old Face" panose="02020602080505020303" pitchFamily="18" charset="0"/>
              </a:rPr>
              <a:t>	</a:t>
            </a:r>
            <a:r>
              <a:rPr lang="en-US" dirty="0" smtClean="0">
                <a:latin typeface="Baskerville Old Face" panose="02020602080505020303" pitchFamily="18" charset="0"/>
              </a:rPr>
              <a:t>Instead </a:t>
            </a:r>
            <a:r>
              <a:rPr lang="en-US" dirty="0">
                <a:latin typeface="Baskerville Old Face" panose="02020602080505020303" pitchFamily="18" charset="0"/>
              </a:rPr>
              <a:t>of choosing only one n-gram model, interpolation </a:t>
            </a:r>
            <a:r>
              <a:rPr lang="en-US" b="1" dirty="0">
                <a:latin typeface="Baskerville Old Face" panose="02020602080505020303" pitchFamily="18" charset="0"/>
              </a:rPr>
              <a:t>uses all of them at the same time</a:t>
            </a:r>
            <a:r>
              <a:rPr lang="en-US" dirty="0">
                <a:latin typeface="Baskerville Old Face" panose="02020602080505020303" pitchFamily="18" charset="0"/>
              </a:rPr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81" y="4447996"/>
            <a:ext cx="7152919" cy="19528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785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873" y="838200"/>
            <a:ext cx="7855527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581400"/>
            <a:ext cx="6019800" cy="30960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728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54" y="914400"/>
            <a:ext cx="7301345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118232"/>
            <a:ext cx="6172200" cy="11370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178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9200"/>
            <a:ext cx="7772400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603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891" y="152400"/>
            <a:ext cx="8638309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u="sng" dirty="0">
                <a:solidFill>
                  <a:srgbClr val="009900"/>
                </a:solidFill>
                <a:latin typeface="Baskerville Old Face" panose="02020602080505020303" pitchFamily="18" charset="0"/>
              </a:rPr>
              <a:t>Comparison of Backoff vs Interpolation (N-gram Models)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484527"/>
              </p:ext>
            </p:extLst>
          </p:nvPr>
        </p:nvGraphicFramePr>
        <p:xfrm>
          <a:off x="353290" y="904355"/>
          <a:ext cx="8333509" cy="4924945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993591">
                  <a:extLst>
                    <a:ext uri="{9D8B030D-6E8A-4147-A177-3AD203B41FA5}">
                      <a16:colId xmlns:a16="http://schemas.microsoft.com/office/drawing/2014/main" val="1466429259"/>
                    </a:ext>
                  </a:extLst>
                </a:gridCol>
                <a:gridCol w="3282519">
                  <a:extLst>
                    <a:ext uri="{9D8B030D-6E8A-4147-A177-3AD203B41FA5}">
                      <a16:colId xmlns:a16="http://schemas.microsoft.com/office/drawing/2014/main" val="3586118563"/>
                    </a:ext>
                  </a:extLst>
                </a:gridCol>
                <a:gridCol w="2057399">
                  <a:extLst>
                    <a:ext uri="{9D8B030D-6E8A-4147-A177-3AD203B41FA5}">
                      <a16:colId xmlns:a16="http://schemas.microsoft.com/office/drawing/2014/main" val="389477470"/>
                    </a:ext>
                  </a:extLst>
                </a:gridCol>
              </a:tblGrid>
              <a:tr h="332497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Feature</a:t>
                      </a:r>
                    </a:p>
                  </a:txBody>
                  <a:tcPr marL="78607" marR="78607" marT="39303" marB="39303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Backoff</a:t>
                      </a:r>
                    </a:p>
                  </a:txBody>
                  <a:tcPr marL="78607" marR="78607" marT="39303" marB="39303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Interpolation</a:t>
                      </a:r>
                    </a:p>
                  </a:txBody>
                  <a:tcPr marL="78607" marR="78607" marT="39303" marB="39303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676469"/>
                  </a:ext>
                </a:extLst>
              </a:tr>
              <a:tr h="54471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How probability is computed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Uses one model at a time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Uses all models together</a:t>
                      </a:r>
                    </a:p>
                  </a:txBody>
                  <a:tcPr marL="78607" marR="78607" marT="39303" marB="39303" anchor="ctr"/>
                </a:tc>
                <a:extLst>
                  <a:ext uri="{0D108BD9-81ED-4DB2-BD59-A6C34878D82A}">
                    <a16:rowId xmlns:a16="http://schemas.microsoft.com/office/drawing/2014/main" val="1198959389"/>
                  </a:ext>
                </a:extLst>
              </a:tr>
              <a:tr h="332497">
                <a:tc>
                  <a:txBody>
                    <a:bodyPr/>
                    <a:lstStyle/>
                    <a:p>
                      <a:r>
                        <a:rPr lang="en-US" sz="2000">
                          <a:latin typeface="Baskerville Old Face" panose="02020602080505020303" pitchFamily="18" charset="0"/>
                        </a:rPr>
                        <a:t>Use of trigram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Only if trigram exists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Baskerville Old Face" panose="02020602080505020303" pitchFamily="18" charset="0"/>
                        </a:rPr>
                        <a:t>Always used</a:t>
                      </a:r>
                    </a:p>
                  </a:txBody>
                  <a:tcPr marL="78607" marR="78607" marT="39303" marB="39303" anchor="ctr"/>
                </a:tc>
                <a:extLst>
                  <a:ext uri="{0D108BD9-81ED-4DB2-BD59-A6C34878D82A}">
                    <a16:rowId xmlns:a16="http://schemas.microsoft.com/office/drawing/2014/main" val="643453023"/>
                  </a:ext>
                </a:extLst>
              </a:tr>
              <a:tr h="387506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Use of bigram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Used only if trigram is missing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Always used</a:t>
                      </a:r>
                    </a:p>
                  </a:txBody>
                  <a:tcPr marL="78607" marR="78607" marT="39303" marB="39303" anchor="ctr"/>
                </a:tc>
                <a:extLst>
                  <a:ext uri="{0D108BD9-81ED-4DB2-BD59-A6C34878D82A}">
                    <a16:rowId xmlns:a16="http://schemas.microsoft.com/office/drawing/2014/main" val="41482801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Use of unigram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Baskerville Old Face" panose="02020602080505020303" pitchFamily="18" charset="0"/>
                        </a:rPr>
                        <a:t>Used only if higher orders fail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Always used</a:t>
                      </a:r>
                    </a:p>
                  </a:txBody>
                  <a:tcPr marL="78607" marR="78607" marT="39303" marB="39303" anchor="ctr"/>
                </a:tc>
                <a:extLst>
                  <a:ext uri="{0D108BD9-81ED-4DB2-BD59-A6C34878D82A}">
                    <a16:rowId xmlns:a16="http://schemas.microsoft.com/office/drawing/2014/main" val="469109521"/>
                  </a:ext>
                </a:extLst>
              </a:tr>
              <a:tr h="596824">
                <a:tc>
                  <a:txBody>
                    <a:bodyPr/>
                    <a:lstStyle/>
                    <a:p>
                      <a:r>
                        <a:rPr lang="en-US" sz="2000">
                          <a:latin typeface="Baskerville Old Face" panose="02020602080505020303" pitchFamily="18" charset="0"/>
                        </a:rPr>
                        <a:t>Handling unseen n-grams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Baskerville Old Face" panose="02020602080505020303" pitchFamily="18" charset="0"/>
                        </a:rPr>
                        <a:t>Falls back to lower order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Still gives probability</a:t>
                      </a:r>
                    </a:p>
                  </a:txBody>
                  <a:tcPr marL="78607" marR="78607" marT="39303" marB="39303" anchor="ctr"/>
                </a:tc>
                <a:extLst>
                  <a:ext uri="{0D108BD9-81ED-4DB2-BD59-A6C34878D82A}">
                    <a16:rowId xmlns:a16="http://schemas.microsoft.com/office/drawing/2014/main" val="1728910691"/>
                  </a:ext>
                </a:extLst>
              </a:tr>
              <a:tr h="332497">
                <a:tc>
                  <a:txBody>
                    <a:bodyPr/>
                    <a:lstStyle/>
                    <a:p>
                      <a:r>
                        <a:rPr lang="en-US" sz="2000">
                          <a:latin typeface="Baskerville Old Face" panose="02020602080505020303" pitchFamily="18" charset="0"/>
                        </a:rPr>
                        <a:t>Smoothness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Baskerville Old Face" panose="02020602080505020303" pitchFamily="18" charset="0"/>
                        </a:rPr>
                        <a:t>Less smooth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More smooth</a:t>
                      </a:r>
                    </a:p>
                  </a:txBody>
                  <a:tcPr marL="78607" marR="78607" marT="39303" marB="39303" anchor="ctr"/>
                </a:tc>
                <a:extLst>
                  <a:ext uri="{0D108BD9-81ED-4DB2-BD59-A6C34878D82A}">
                    <a16:rowId xmlns:a16="http://schemas.microsoft.com/office/drawing/2014/main" val="591546090"/>
                  </a:ext>
                </a:extLst>
              </a:tr>
              <a:tr h="332497">
                <a:tc>
                  <a:txBody>
                    <a:bodyPr/>
                    <a:lstStyle/>
                    <a:p>
                      <a:r>
                        <a:rPr lang="en-US" sz="2000">
                          <a:latin typeface="Baskerville Old Face" panose="02020602080505020303" pitchFamily="18" charset="0"/>
                        </a:rPr>
                        <a:t>Robustness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Baskerville Old Face" panose="02020602080505020303" pitchFamily="18" charset="0"/>
                        </a:rPr>
                        <a:t>Moderate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High</a:t>
                      </a:r>
                    </a:p>
                  </a:txBody>
                  <a:tcPr marL="78607" marR="78607" marT="39303" marB="39303" anchor="ctr"/>
                </a:tc>
                <a:extLst>
                  <a:ext uri="{0D108BD9-81ED-4DB2-BD59-A6C34878D82A}">
                    <a16:rowId xmlns:a16="http://schemas.microsoft.com/office/drawing/2014/main" val="179569263"/>
                  </a:ext>
                </a:extLst>
              </a:tr>
              <a:tr h="477185">
                <a:tc>
                  <a:txBody>
                    <a:bodyPr/>
                    <a:lstStyle/>
                    <a:p>
                      <a:r>
                        <a:rPr lang="en-US" sz="2000">
                          <a:latin typeface="Baskerville Old Face" panose="02020602080505020303" pitchFamily="18" charset="0"/>
                        </a:rPr>
                        <a:t>Risk of zero probability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Baskerville Old Face" panose="02020602080505020303" pitchFamily="18" charset="0"/>
                        </a:rPr>
                        <a:t>Possible (without smoothing)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Never</a:t>
                      </a:r>
                    </a:p>
                  </a:txBody>
                  <a:tcPr marL="78607" marR="78607" marT="39303" marB="39303" anchor="ctr"/>
                </a:tc>
                <a:extLst>
                  <a:ext uri="{0D108BD9-81ED-4DB2-BD59-A6C34878D82A}">
                    <a16:rowId xmlns:a16="http://schemas.microsoft.com/office/drawing/2014/main" val="1302509216"/>
                  </a:ext>
                </a:extLst>
              </a:tr>
              <a:tr h="275191">
                <a:tc>
                  <a:txBody>
                    <a:bodyPr/>
                    <a:lstStyle/>
                    <a:p>
                      <a:r>
                        <a:rPr lang="en-US" sz="2000">
                          <a:latin typeface="Baskerville Old Face" panose="02020602080505020303" pitchFamily="18" charset="0"/>
                        </a:rPr>
                        <a:t>Practical performance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Baskerville Old Face" panose="02020602080505020303" pitchFamily="18" charset="0"/>
                        </a:rPr>
                        <a:t>Good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Better</a:t>
                      </a:r>
                    </a:p>
                  </a:txBody>
                  <a:tcPr marL="78607" marR="78607" marT="39303" marB="39303" anchor="ctr"/>
                </a:tc>
                <a:extLst>
                  <a:ext uri="{0D108BD9-81ED-4DB2-BD59-A6C34878D82A}">
                    <a16:rowId xmlns:a16="http://schemas.microsoft.com/office/drawing/2014/main" val="583019834"/>
                  </a:ext>
                </a:extLst>
              </a:tr>
              <a:tr h="332497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Complexity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Lower</a:t>
                      </a:r>
                    </a:p>
                  </a:txBody>
                  <a:tcPr marL="78607" marR="78607" marT="39303" marB="39303" anchor="ctr"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Slightly higher</a:t>
                      </a:r>
                    </a:p>
                  </a:txBody>
                  <a:tcPr marL="78607" marR="78607" marT="39303" marB="39303" anchor="ctr"/>
                </a:tc>
                <a:extLst>
                  <a:ext uri="{0D108BD9-81ED-4DB2-BD59-A6C34878D82A}">
                    <a16:rowId xmlns:a16="http://schemas.microsoft.com/office/drawing/2014/main" val="1555547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29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30544</TotalTime>
  <Words>375</Words>
  <Application>Microsoft Office PowerPoint</Application>
  <PresentationFormat>On-screen Show (4:3)</PresentationFormat>
  <Paragraphs>117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Introduction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PowerPoint Presentation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Comparison of Backoff vs Interpolation (N-gram Models)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2139</cp:revision>
  <dcterms:created xsi:type="dcterms:W3CDTF">2013-11-07T06:07:38Z</dcterms:created>
  <dcterms:modified xsi:type="dcterms:W3CDTF">2026-01-27T07:39:21Z</dcterms:modified>
</cp:coreProperties>
</file>