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5142" r:id="rId1"/>
  </p:sldMasterIdLst>
  <p:notesMasterIdLst>
    <p:notesMasterId r:id="rId31"/>
  </p:notesMasterIdLst>
  <p:handoutMasterIdLst>
    <p:handoutMasterId r:id="rId32"/>
  </p:handoutMasterIdLst>
  <p:sldIdLst>
    <p:sldId id="256" r:id="rId2"/>
    <p:sldId id="810" r:id="rId3"/>
    <p:sldId id="846" r:id="rId4"/>
    <p:sldId id="847" r:id="rId5"/>
    <p:sldId id="848" r:id="rId6"/>
    <p:sldId id="849" r:id="rId7"/>
    <p:sldId id="860" r:id="rId8"/>
    <p:sldId id="851" r:id="rId9"/>
    <p:sldId id="852" r:id="rId10"/>
    <p:sldId id="853" r:id="rId11"/>
    <p:sldId id="872" r:id="rId12"/>
    <p:sldId id="854" r:id="rId13"/>
    <p:sldId id="855" r:id="rId14"/>
    <p:sldId id="859" r:id="rId15"/>
    <p:sldId id="861" r:id="rId16"/>
    <p:sldId id="862" r:id="rId17"/>
    <p:sldId id="863" r:id="rId18"/>
    <p:sldId id="864" r:id="rId19"/>
    <p:sldId id="865" r:id="rId20"/>
    <p:sldId id="866" r:id="rId21"/>
    <p:sldId id="856" r:id="rId22"/>
    <p:sldId id="868" r:id="rId23"/>
    <p:sldId id="869" r:id="rId24"/>
    <p:sldId id="857" r:id="rId25"/>
    <p:sldId id="858" r:id="rId26"/>
    <p:sldId id="867" r:id="rId27"/>
    <p:sldId id="870" r:id="rId28"/>
    <p:sldId id="871" r:id="rId29"/>
    <p:sldId id="873" r:id="rId3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70581"/>
    <a:srgbClr val="990000"/>
    <a:srgbClr val="0000FF"/>
    <a:srgbClr val="009900"/>
    <a:srgbClr val="FF3300"/>
    <a:srgbClr val="005024"/>
    <a:srgbClr val="FF0066"/>
    <a:srgbClr val="0000CC"/>
    <a:srgbClr val="CC0000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62" autoAdjust="0"/>
    <p:restoredTop sz="86380" autoAdjust="0"/>
  </p:normalViewPr>
  <p:slideViewPr>
    <p:cSldViewPr>
      <p:cViewPr>
        <p:scale>
          <a:sx n="69" d="100"/>
          <a:sy n="69" d="100"/>
        </p:scale>
        <p:origin x="-1326" y="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87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32A22EEA-D8EA-4614-98A4-BAC12F8DF8C6}" type="datetimeFigureOut">
              <a:rPr lang="en-US"/>
              <a:pPr>
                <a:defRPr/>
              </a:pPr>
              <a:t>7/25/2025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C7ED5249-3884-40F2-AE31-B91401425E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5691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FCEA44C-BF10-4EEF-A5F0-1E64CE572A6C}" type="datetimeFigureOut">
              <a:rPr lang="en-US"/>
              <a:pPr>
                <a:defRPr/>
              </a:pPr>
              <a:t>7/25/2025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BE311E87-EFF9-4FFF-A5D6-E150B940896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28698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4EBC571-6DF7-4A62-A952-CEAF71BF8235}" type="slidenum">
              <a:rPr lang="en-US" smtClean="0"/>
              <a:pPr/>
              <a:t>1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63187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>
              <a:defRPr/>
            </a:pPr>
            <a:fld id="{8B7393AA-93B1-423B-A969-6DDFC76E69B6}" type="datetime1">
              <a:rPr lang="en-US" smtClean="0"/>
              <a:pPr>
                <a:defRPr/>
              </a:pPr>
              <a:t>7/25/2025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>
              <a:defRPr/>
            </a:pPr>
            <a:fld id="{C2F99F4D-B57C-4412-9F1D-88D4F0724F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97169310-2151-41D8-AB42-C7538CCD8146}" type="datetime1">
              <a:rPr lang="en-US" smtClean="0"/>
              <a:pPr>
                <a:defRPr/>
              </a:pPr>
              <a:t>7/25/2025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>
              <a:defRPr/>
            </a:pPr>
            <a:fld id="{D049903A-4E81-409C-9B57-4F63C385C425}" type="datetime1">
              <a:rPr lang="en-US" smtClean="0"/>
              <a:pPr>
                <a:defRPr/>
              </a:pPr>
              <a:t>7/25/2025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>
              <a:defRPr/>
            </a:pPr>
            <a:fld id="{159C9F82-0A0C-4FE8-9CE0-D4D087541E3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57B225B-F018-4969-A07A-8776746A1CEC}" type="datetime1">
              <a:rPr lang="en-US" smtClean="0"/>
              <a:pPr>
                <a:defRPr/>
              </a:pPr>
              <a:t>7/25/2025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67210A-3C7B-4008-8946-3E83403CF3C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29E6ACD-A477-4FFB-BEB6-95111872E76B}" type="datetime1">
              <a:rPr lang="en-US" smtClean="0"/>
              <a:pPr>
                <a:defRPr/>
              </a:pPr>
              <a:t>7/25/2025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A2A793-FA6D-4933-A67E-66F96BE7ADF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FF89F883-E8D0-4FD9-933F-A57733025102}" type="datetime1">
              <a:rPr lang="en-US" smtClean="0"/>
              <a:pPr>
                <a:defRPr/>
              </a:pPr>
              <a:t>7/25/2025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050FA784-F202-43C6-9E41-96BB78A400A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D909CAF-4355-43C5-8BB5-6D237648B020}" type="datetime1">
              <a:rPr lang="en-US" smtClean="0"/>
              <a:pPr>
                <a:defRPr/>
              </a:pPr>
              <a:t>7/25/2025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3CFAD4-B0E4-4404-BB82-BC41116CF3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68DA4EC1-0F8B-4A8E-8F23-D7A18390719A}" type="datetime1">
              <a:rPr lang="en-US" smtClean="0"/>
              <a:pPr>
                <a:defRPr/>
              </a:pPr>
              <a:t>7/25/2025</a:t>
            </a:fld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DCAA8183-F479-4A1F-B48F-352764325B9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9AAB31B6-B565-43B5-A39B-D6B7B76FBA9F}" type="datetime1">
              <a:rPr lang="en-US" smtClean="0"/>
              <a:pPr>
                <a:defRPr/>
              </a:pPr>
              <a:t>7/25/2025</a:t>
            </a:fld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2917AD06-E163-45C6-B598-C5F60E73390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A04AD2A-3BA3-4F98-8C99-26E99C28CB8A}" type="datetime1">
              <a:rPr lang="en-US" smtClean="0"/>
              <a:pPr>
                <a:defRPr/>
              </a:pPr>
              <a:t>7/25/2025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810813-DE9C-48B2-B823-27F6B3379DE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447FE57-3A58-4B69-8670-A2F8A067D3B6}" type="datetime1">
              <a:rPr lang="en-US" smtClean="0"/>
              <a:pPr>
                <a:defRPr/>
              </a:pPr>
              <a:t>7/25/2025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296584-3546-4909-9E63-44ACA24B79F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6C61A260-D0AA-4B6B-B80F-64E400E2C114}" type="datetime1">
              <a:rPr lang="en-US" smtClean="0"/>
              <a:pPr>
                <a:defRPr/>
              </a:pPr>
              <a:t>7/25/2025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BC8720BB-BF14-41BE-BB1D-12D43BE56EF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43" r:id="rId1"/>
    <p:sldLayoutId id="2147485144" r:id="rId2"/>
    <p:sldLayoutId id="2147485145" r:id="rId3"/>
    <p:sldLayoutId id="2147485146" r:id="rId4"/>
    <p:sldLayoutId id="2147485147" r:id="rId5"/>
    <p:sldLayoutId id="2147485148" r:id="rId6"/>
    <p:sldLayoutId id="2147485149" r:id="rId7"/>
    <p:sldLayoutId id="2147485150" r:id="rId8"/>
    <p:sldLayoutId id="2147485151" r:id="rId9"/>
    <p:sldLayoutId id="2147485152" r:id="rId10"/>
    <p:sldLayoutId id="2147485153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en.wikipedia.org/wiki/Netflix_Prize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57200"/>
            <a:ext cx="8077199" cy="31242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/>
            </a:r>
            <a:b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</a:br>
            <a:r>
              <a:rPr lang="en-US" sz="48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/>
            </a:r>
            <a:br>
              <a:rPr lang="en-US" sz="48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</a:br>
            <a:r>
              <a:rPr lang="en-US" sz="6000" dirty="0" smtClean="0">
                <a:solidFill>
                  <a:srgbClr val="FF0066"/>
                </a:solidFill>
                <a:latin typeface="Georgia" pitchFamily="18" charset="0"/>
                <a:cs typeface="Arial" pitchFamily="34" charset="0"/>
              </a:rPr>
              <a:t>UNIT-II</a:t>
            </a:r>
            <a:br>
              <a:rPr lang="en-US" sz="6000" dirty="0" smtClean="0">
                <a:solidFill>
                  <a:srgbClr val="FF0066"/>
                </a:solidFill>
                <a:latin typeface="Georgia" pitchFamily="18" charset="0"/>
                <a:cs typeface="Arial" pitchFamily="34" charset="0"/>
              </a:rPr>
            </a:br>
            <a:r>
              <a:rPr lang="en-US" sz="4800" dirty="0">
                <a:solidFill>
                  <a:srgbClr val="0000FF"/>
                </a:solidFill>
                <a:latin typeface="Arial Black" pitchFamily="34" charset="0"/>
              </a:rPr>
              <a:t>Part – I </a:t>
            </a:r>
            <a:r>
              <a:rPr lang="en-US" sz="4800" dirty="0" smtClean="0">
                <a:solidFill>
                  <a:srgbClr val="0000FF"/>
                </a:solidFill>
                <a:latin typeface="Arial Black" pitchFamily="34" charset="0"/>
              </a:rPr>
              <a:t/>
            </a:r>
            <a:br>
              <a:rPr lang="en-US" sz="4800" dirty="0" smtClean="0">
                <a:solidFill>
                  <a:srgbClr val="0000FF"/>
                </a:solidFill>
                <a:latin typeface="Arial Black" pitchFamily="34" charset="0"/>
              </a:rPr>
            </a:br>
            <a:r>
              <a:rPr lang="en-US" sz="4800" dirty="0" smtClean="0">
                <a:solidFill>
                  <a:srgbClr val="870581"/>
                </a:solidFill>
              </a:rPr>
              <a:t>Building </a:t>
            </a:r>
            <a:r>
              <a:rPr lang="en-US" sz="4800" dirty="0">
                <a:solidFill>
                  <a:srgbClr val="870581"/>
                </a:solidFill>
              </a:rPr>
              <a:t>Blocks of Deep Learning</a:t>
            </a:r>
            <a:endParaRPr lang="en-US" sz="4800" dirty="0">
              <a:solidFill>
                <a:srgbClr val="870581"/>
              </a:solidFill>
              <a:latin typeface="Georgia" pitchFamily="18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2EAF0F-628F-4DC5-9A96-5064ADCBF2DD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438400" y="4636532"/>
            <a:ext cx="5791200" cy="132343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870581"/>
                </a:solidFill>
                <a:latin typeface="Algerian" pitchFamily="82" charset="0"/>
                <a:cs typeface="Times New Roman" pitchFamily="18" charset="0"/>
              </a:rPr>
              <a:t>RESTRICTED </a:t>
            </a:r>
          </a:p>
          <a:p>
            <a:pPr algn="ctr"/>
            <a:r>
              <a:rPr lang="en-US" sz="4000" b="1" dirty="0" smtClean="0">
                <a:solidFill>
                  <a:srgbClr val="870581"/>
                </a:solidFill>
                <a:latin typeface="Algerian" pitchFamily="82" charset="0"/>
                <a:cs typeface="Times New Roman" pitchFamily="18" charset="0"/>
              </a:rPr>
              <a:t>BOLZMANN MACHINE</a:t>
            </a:r>
            <a:endParaRPr lang="en-US" sz="4000" b="1" dirty="0">
              <a:solidFill>
                <a:srgbClr val="870581"/>
              </a:solidFill>
              <a:latin typeface="Algerian" pitchFamily="82" charset="0"/>
              <a:cs typeface="Times New Roman" pitchFamily="18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>
          <a:xfrm>
            <a:off x="304800" y="152400"/>
            <a:ext cx="8610600" cy="6324600"/>
          </a:xfrm>
        </p:spPr>
        <p:txBody>
          <a:bodyPr>
            <a:normAutofit/>
          </a:bodyPr>
          <a:lstStyle/>
          <a:p>
            <a:pPr marL="109728" indent="0" eaLnBrk="1" fontAlgn="auto" hangingPunct="1">
              <a:lnSpc>
                <a:spcPct val="150000"/>
              </a:lnSpc>
              <a:spcAft>
                <a:spcPts val="0"/>
              </a:spcAft>
              <a:buNone/>
              <a:defRPr/>
            </a:pPr>
            <a:r>
              <a:rPr lang="en-US" sz="4000" b="1" u="sng" dirty="0" smtClean="0">
                <a:solidFill>
                  <a:srgbClr val="FF0000"/>
                </a:solidFill>
                <a:latin typeface="Baskerville Old Face" pitchFamily="18" charset="0"/>
              </a:rPr>
              <a:t>Topics : 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b="1" dirty="0" smtClean="0">
                <a:solidFill>
                  <a:srgbClr val="870581"/>
                </a:solidFill>
                <a:latin typeface="Baskerville Old Face" pitchFamily="18" charset="0"/>
              </a:rPr>
              <a:t>Restricted Boltzmann Machine</a:t>
            </a:r>
          </a:p>
          <a:p>
            <a:pPr lvl="2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500" b="1" dirty="0" smtClean="0">
                <a:solidFill>
                  <a:srgbClr val="CC0000"/>
                </a:solidFill>
                <a:latin typeface="Baskerville Old Face" pitchFamily="18" charset="0"/>
              </a:rPr>
              <a:t>Types of RBM</a:t>
            </a:r>
          </a:p>
          <a:p>
            <a:pPr lvl="2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500" b="1" dirty="0" smtClean="0">
                <a:solidFill>
                  <a:srgbClr val="CC0000"/>
                </a:solidFill>
                <a:latin typeface="Baskerville Old Face" pitchFamily="18" charset="0"/>
              </a:rPr>
              <a:t>Working Principle of RBM</a:t>
            </a:r>
          </a:p>
          <a:p>
            <a:pPr lvl="2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500" b="1" dirty="0" smtClean="0">
                <a:solidFill>
                  <a:srgbClr val="CC0000"/>
                </a:solidFill>
                <a:latin typeface="Baskerville Old Face" pitchFamily="18" charset="0"/>
              </a:rPr>
              <a:t>Reconstruction of RBM</a:t>
            </a:r>
          </a:p>
          <a:p>
            <a:pPr lvl="2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500" b="1" dirty="0" smtClean="0">
                <a:solidFill>
                  <a:srgbClr val="CC0000"/>
                </a:solidFill>
                <a:latin typeface="Baskerville Old Face" pitchFamily="18" charset="0"/>
              </a:rPr>
              <a:t>Training of RBM</a:t>
            </a:r>
          </a:p>
          <a:p>
            <a:pPr lvl="2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500" b="1" dirty="0" smtClean="0">
                <a:solidFill>
                  <a:srgbClr val="CC0000"/>
                </a:solidFill>
                <a:latin typeface="Baskerville Old Face" pitchFamily="18" charset="0"/>
              </a:rPr>
              <a:t>Use cases of RBM</a:t>
            </a:r>
          </a:p>
          <a:p>
            <a:pPr lvl="2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500" b="1" dirty="0">
                <a:solidFill>
                  <a:srgbClr val="CC0000"/>
                </a:solidFill>
                <a:latin typeface="Baskerville Old Face" pitchFamily="18" charset="0"/>
              </a:rPr>
              <a:t> </a:t>
            </a:r>
            <a:r>
              <a:rPr lang="en-US" sz="2500" b="1" dirty="0" smtClean="0">
                <a:solidFill>
                  <a:srgbClr val="CC0000"/>
                </a:solidFill>
                <a:latin typeface="Baskerville Old Face" pitchFamily="18" charset="0"/>
              </a:rPr>
              <a:t>Application of RBM</a:t>
            </a:r>
          </a:p>
          <a:p>
            <a:pPr lvl="2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8015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rmAutofit/>
          </a:bodyPr>
          <a:lstStyle/>
          <a:p>
            <a:pPr algn="just">
              <a:lnSpc>
                <a:spcPct val="170000"/>
              </a:lnSpc>
              <a:buFont typeface="Wingdings" pitchFamily="2" charset="2"/>
              <a:buChar char="Ø"/>
            </a:pPr>
            <a:r>
              <a:rPr lang="en-US" b="1" dirty="0" smtClean="0">
                <a:solidFill>
                  <a:srgbClr val="FF0000"/>
                </a:solidFill>
              </a:rPr>
              <a:t>Restricted </a:t>
            </a:r>
            <a:r>
              <a:rPr lang="en-US" b="1" dirty="0">
                <a:solidFill>
                  <a:srgbClr val="FF0000"/>
                </a:solidFill>
              </a:rPr>
              <a:t>Boltzmann Machine </a:t>
            </a:r>
            <a:r>
              <a:rPr lang="en-US" dirty="0"/>
              <a:t>is an </a:t>
            </a:r>
            <a:r>
              <a:rPr lang="en-US" b="1" dirty="0">
                <a:solidFill>
                  <a:srgbClr val="7030A0"/>
                </a:solidFill>
              </a:rPr>
              <a:t>undirected graphical model</a:t>
            </a:r>
            <a:r>
              <a:rPr lang="en-US" dirty="0"/>
              <a:t> that plays a major role in </a:t>
            </a:r>
            <a:r>
              <a:rPr lang="en-US" b="1" dirty="0">
                <a:solidFill>
                  <a:srgbClr val="C00000"/>
                </a:solidFill>
              </a:rPr>
              <a:t>Deep Learning Framework </a:t>
            </a:r>
            <a:r>
              <a:rPr lang="en-US" dirty="0"/>
              <a:t>in recent times</a:t>
            </a:r>
            <a:r>
              <a:rPr lang="en-US" dirty="0" smtClean="0"/>
              <a:t>.</a:t>
            </a:r>
          </a:p>
          <a:p>
            <a:pPr algn="just">
              <a:lnSpc>
                <a:spcPct val="170000"/>
              </a:lnSpc>
              <a:buFont typeface="Wingdings" pitchFamily="2" charset="2"/>
              <a:buChar char="Ø"/>
            </a:pPr>
            <a:r>
              <a:rPr lang="en-US" dirty="0"/>
              <a:t>It was initially introduced as </a:t>
            </a:r>
            <a:r>
              <a:rPr lang="en-US" b="1" i="1" dirty="0">
                <a:solidFill>
                  <a:srgbClr val="0000FF"/>
                </a:solidFill>
              </a:rPr>
              <a:t>Harmonium</a:t>
            </a:r>
            <a:r>
              <a:rPr lang="en-US" b="1" i="1" dirty="0"/>
              <a:t> </a:t>
            </a:r>
            <a:r>
              <a:rPr lang="en-US" dirty="0"/>
              <a:t>by </a:t>
            </a:r>
            <a:r>
              <a:rPr lang="en-US" b="1" i="1" dirty="0">
                <a:solidFill>
                  <a:srgbClr val="0000FF"/>
                </a:solidFill>
              </a:rPr>
              <a:t>Paul </a:t>
            </a:r>
            <a:r>
              <a:rPr lang="en-US" b="1" i="1" dirty="0" err="1">
                <a:solidFill>
                  <a:srgbClr val="0000FF"/>
                </a:solidFill>
              </a:rPr>
              <a:t>Smolensky</a:t>
            </a:r>
            <a:r>
              <a:rPr lang="en-US" i="1" dirty="0"/>
              <a:t> in </a:t>
            </a:r>
            <a:r>
              <a:rPr lang="en-US" b="1" i="1" dirty="0">
                <a:solidFill>
                  <a:srgbClr val="CC0000"/>
                </a:solidFill>
              </a:rPr>
              <a:t>1986</a:t>
            </a:r>
            <a:r>
              <a:rPr lang="en-US" i="1" dirty="0"/>
              <a:t> </a:t>
            </a:r>
            <a:r>
              <a:rPr lang="en-US" dirty="0"/>
              <a:t>and it gained big popularity in recent years in the context of the </a:t>
            </a:r>
            <a:r>
              <a:rPr lang="en-US" b="1" i="1" dirty="0">
                <a:hlinkClick r:id="rId2"/>
              </a:rPr>
              <a:t>Netflix </a:t>
            </a:r>
            <a:r>
              <a:rPr lang="en-US" b="1" i="1" dirty="0" smtClean="0">
                <a:hlinkClick r:id="rId2"/>
              </a:rPr>
              <a:t>Prize</a:t>
            </a:r>
            <a:r>
              <a:rPr lang="en-US" b="1" i="1" dirty="0"/>
              <a:t> </a:t>
            </a:r>
            <a:r>
              <a:rPr lang="en-US" b="1" i="1" dirty="0" smtClean="0"/>
              <a:t>by </a:t>
            </a:r>
          </a:p>
          <a:p>
            <a:pPr marL="0" indent="0" algn="just">
              <a:lnSpc>
                <a:spcPct val="170000"/>
              </a:lnSpc>
              <a:buNone/>
            </a:pPr>
            <a:r>
              <a:rPr lang="en-US" b="1" i="1" dirty="0"/>
              <a:t> </a:t>
            </a:r>
            <a:r>
              <a:rPr lang="en-US" b="1" i="1" dirty="0" smtClean="0"/>
              <a:t>  using Collaborative Filtering.</a:t>
            </a:r>
            <a:r>
              <a:rPr lang="en-US" dirty="0"/>
              <a:t> </a:t>
            </a:r>
          </a:p>
          <a:p>
            <a:pPr algn="just">
              <a:lnSpc>
                <a:spcPct val="170000"/>
              </a:lnSpc>
              <a:buFont typeface="Wingdings" pitchFamily="2" charset="2"/>
              <a:buChar char="Ø"/>
            </a:pPr>
            <a:r>
              <a:rPr lang="en-US" dirty="0" smtClean="0"/>
              <a:t>Restricted </a:t>
            </a:r>
            <a:r>
              <a:rPr lang="en-US" dirty="0"/>
              <a:t>Boltzmann Machine (RBM for short) is a versatile </a:t>
            </a:r>
            <a:r>
              <a:rPr lang="en-US" b="1" dirty="0">
                <a:solidFill>
                  <a:srgbClr val="0000CC"/>
                </a:solidFill>
              </a:rPr>
              <a:t>feature extraction method.</a:t>
            </a:r>
            <a:r>
              <a:rPr lang="en-US" dirty="0"/>
              <a:t> 	</a:t>
            </a:r>
            <a:endParaRPr lang="en-US" b="1" dirty="0"/>
          </a:p>
          <a:p>
            <a:pPr marL="0" indent="0" algn="just">
              <a:lnSpc>
                <a:spcPct val="170000"/>
              </a:lnSpc>
              <a:buNone/>
            </a:pPr>
            <a:endParaRPr lang="en-US" b="1" dirty="0" smtClean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Restricted Boltzmann Machine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8960" y="3976846"/>
            <a:ext cx="1736154" cy="2284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81596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rmAutofit fontScale="92500" lnSpcReduction="10000"/>
          </a:bodyPr>
          <a:lstStyle/>
          <a:p>
            <a:pPr algn="just">
              <a:lnSpc>
                <a:spcPct val="170000"/>
              </a:lnSpc>
            </a:pPr>
            <a:r>
              <a:rPr lang="en-US" dirty="0"/>
              <a:t> It </a:t>
            </a:r>
            <a:r>
              <a:rPr lang="en-US" b="1" dirty="0">
                <a:solidFill>
                  <a:srgbClr val="0000CC"/>
                </a:solidFill>
              </a:rPr>
              <a:t>is an algorithm </a:t>
            </a:r>
            <a:r>
              <a:rPr lang="en-US" dirty="0"/>
              <a:t>which is useful for </a:t>
            </a:r>
            <a:endParaRPr lang="en-US" dirty="0" smtClean="0"/>
          </a:p>
          <a:p>
            <a:pPr marL="0" indent="0" algn="just">
              <a:lnSpc>
                <a:spcPct val="170000"/>
              </a:lnSpc>
              <a:buNone/>
            </a:pPr>
            <a:r>
              <a:rPr lang="en-US" dirty="0"/>
              <a:t>	</a:t>
            </a:r>
            <a:r>
              <a:rPr lang="en-US" dirty="0" smtClean="0"/>
              <a:t>i) </a:t>
            </a:r>
            <a:r>
              <a:rPr lang="en-US" b="1" dirty="0" smtClean="0">
                <a:solidFill>
                  <a:srgbClr val="870581"/>
                </a:solidFill>
              </a:rPr>
              <a:t>Dimensionality Reduction</a:t>
            </a:r>
          </a:p>
          <a:p>
            <a:pPr marL="0" indent="0" algn="just">
              <a:lnSpc>
                <a:spcPct val="170000"/>
              </a:lnSpc>
              <a:buNone/>
            </a:pPr>
            <a:r>
              <a:rPr lang="en-US" dirty="0"/>
              <a:t>	</a:t>
            </a:r>
            <a:r>
              <a:rPr lang="en-US" dirty="0" smtClean="0"/>
              <a:t>ii) </a:t>
            </a:r>
            <a:r>
              <a:rPr lang="en-US" b="1" dirty="0" smtClean="0">
                <a:solidFill>
                  <a:srgbClr val="FF0066"/>
                </a:solidFill>
              </a:rPr>
              <a:t>Classification</a:t>
            </a:r>
          </a:p>
          <a:p>
            <a:pPr marL="0" indent="0" algn="just">
              <a:lnSpc>
                <a:spcPct val="170000"/>
              </a:lnSpc>
              <a:buNone/>
            </a:pPr>
            <a:r>
              <a:rPr lang="en-US" dirty="0"/>
              <a:t>	</a:t>
            </a:r>
            <a:r>
              <a:rPr lang="en-US" dirty="0" smtClean="0"/>
              <a:t>iii)</a:t>
            </a:r>
            <a:r>
              <a:rPr lang="en-US" b="1" dirty="0" smtClean="0">
                <a:solidFill>
                  <a:srgbClr val="0070C0"/>
                </a:solidFill>
              </a:rPr>
              <a:t>Regression</a:t>
            </a:r>
          </a:p>
          <a:p>
            <a:pPr marL="0" indent="0" algn="just">
              <a:lnSpc>
                <a:spcPct val="170000"/>
              </a:lnSpc>
              <a:buNone/>
            </a:pPr>
            <a:r>
              <a:rPr lang="en-US" dirty="0"/>
              <a:t>	</a:t>
            </a:r>
            <a:r>
              <a:rPr lang="en-US" dirty="0" smtClean="0"/>
              <a:t>iv) </a:t>
            </a:r>
            <a:r>
              <a:rPr lang="en-US" b="1" dirty="0" smtClean="0">
                <a:solidFill>
                  <a:srgbClr val="FF9900"/>
                </a:solidFill>
              </a:rPr>
              <a:t>Collaborative </a:t>
            </a:r>
            <a:r>
              <a:rPr lang="en-US" b="1" dirty="0">
                <a:solidFill>
                  <a:srgbClr val="FF9900"/>
                </a:solidFill>
              </a:rPr>
              <a:t>filtering, </a:t>
            </a:r>
            <a:r>
              <a:rPr lang="en-US" b="1" dirty="0" smtClean="0">
                <a:solidFill>
                  <a:srgbClr val="FF9900"/>
                </a:solidFill>
              </a:rPr>
              <a:t>etc</a:t>
            </a:r>
            <a:r>
              <a:rPr lang="en-US" dirty="0" smtClean="0"/>
              <a:t>.</a:t>
            </a:r>
          </a:p>
          <a:p>
            <a:pPr algn="just">
              <a:lnSpc>
                <a:spcPct val="170000"/>
              </a:lnSpc>
              <a:buFont typeface="Wingdings" pitchFamily="2" charset="2"/>
              <a:buChar char="Ø"/>
            </a:pPr>
            <a:r>
              <a:rPr lang="en-US" dirty="0" smtClean="0"/>
              <a:t>The Name suggests, The </a:t>
            </a:r>
            <a:r>
              <a:rPr lang="en-US" b="1" dirty="0" smtClean="0">
                <a:solidFill>
                  <a:srgbClr val="0000CC"/>
                </a:solidFill>
              </a:rPr>
              <a:t>“restricted” </a:t>
            </a:r>
            <a:r>
              <a:rPr lang="en-US" dirty="0" smtClean="0"/>
              <a:t>part of the name “</a:t>
            </a:r>
            <a:r>
              <a:rPr lang="en-US" b="1" dirty="0" smtClean="0">
                <a:solidFill>
                  <a:srgbClr val="FF0066"/>
                </a:solidFill>
              </a:rPr>
              <a:t>Restricted Boltzmann Machines</a:t>
            </a:r>
            <a:r>
              <a:rPr lang="en-US" dirty="0" smtClean="0"/>
              <a:t>” means</a:t>
            </a:r>
          </a:p>
          <a:p>
            <a:pPr algn="just">
              <a:lnSpc>
                <a:spcPct val="170000"/>
              </a:lnSpc>
              <a:buFont typeface="Wingdings" pitchFamily="2" charset="2"/>
              <a:buChar char="Ø"/>
            </a:pPr>
            <a:r>
              <a:rPr lang="en-US" b="1" dirty="0" smtClean="0">
                <a:solidFill>
                  <a:srgbClr val="CC0000"/>
                </a:solidFill>
              </a:rPr>
              <a:t>Restrict: </a:t>
            </a:r>
            <a:r>
              <a:rPr lang="en-US" b="1" dirty="0" smtClean="0">
                <a:solidFill>
                  <a:srgbClr val="0000CC"/>
                </a:solidFill>
              </a:rPr>
              <a:t>No Visible unit </a:t>
            </a:r>
            <a:r>
              <a:rPr lang="en-US" b="1" dirty="0" smtClean="0"/>
              <a:t>is </a:t>
            </a:r>
            <a:r>
              <a:rPr lang="en-US" dirty="0" smtClean="0"/>
              <a:t>connected to </a:t>
            </a:r>
            <a:r>
              <a:rPr lang="en-US" b="1" dirty="0" smtClean="0"/>
              <a:t>any other Visible Unit</a:t>
            </a:r>
          </a:p>
          <a:p>
            <a:pPr algn="just">
              <a:lnSpc>
                <a:spcPct val="170000"/>
              </a:lnSpc>
              <a:buFont typeface="Wingdings" pitchFamily="2" charset="2"/>
              <a:buChar char="Ø"/>
            </a:pPr>
            <a:r>
              <a:rPr lang="en-US" b="1" dirty="0" smtClean="0">
                <a:solidFill>
                  <a:srgbClr val="0000CC"/>
                </a:solidFill>
              </a:rPr>
              <a:t>No Hidden Unit </a:t>
            </a:r>
            <a:r>
              <a:rPr lang="en-US" b="1" dirty="0" smtClean="0"/>
              <a:t>is connected to any other Hidden Unit.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860352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381000" y="1219200"/>
            <a:ext cx="8229600" cy="4506983"/>
            <a:chOff x="533400" y="1219200"/>
            <a:chExt cx="8396287" cy="4506983"/>
          </a:xfrm>
        </p:grpSpPr>
        <p:grpSp>
          <p:nvGrpSpPr>
            <p:cNvPr id="6" name="Group 5"/>
            <p:cNvGrpSpPr/>
            <p:nvPr/>
          </p:nvGrpSpPr>
          <p:grpSpPr>
            <a:xfrm>
              <a:off x="533400" y="1219200"/>
              <a:ext cx="3886200" cy="4506983"/>
              <a:chOff x="533400" y="1219200"/>
              <a:chExt cx="3886200" cy="4506983"/>
            </a:xfrm>
          </p:grpSpPr>
          <p:pic>
            <p:nvPicPr>
              <p:cNvPr id="2054" name="Picture 6" descr="https://media.geeksforgeeks.org/wp-content/uploads/20200927214842/Boltzmann-294x300.jpg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400" y="1219200"/>
                <a:ext cx="3886200" cy="36576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5" name="TextBox 4"/>
              <p:cNvSpPr txBox="1"/>
              <p:nvPr/>
            </p:nvSpPr>
            <p:spPr>
              <a:xfrm>
                <a:off x="1066800" y="5326073"/>
                <a:ext cx="25146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 smtClean="0">
                    <a:solidFill>
                      <a:srgbClr val="870581"/>
                    </a:solidFill>
                    <a:latin typeface="Times New Roman" pitchFamily="18" charset="0"/>
                    <a:cs typeface="Times New Roman" pitchFamily="18" charset="0"/>
                  </a:rPr>
                  <a:t>Boltzmann Machine</a:t>
                </a:r>
                <a:endParaRPr lang="en-US" sz="2000" b="1" dirty="0">
                  <a:solidFill>
                    <a:srgbClr val="87058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grpSp>
          <p:nvGrpSpPr>
            <p:cNvPr id="7" name="Group 6"/>
            <p:cNvGrpSpPr/>
            <p:nvPr/>
          </p:nvGrpSpPr>
          <p:grpSpPr>
            <a:xfrm>
              <a:off x="5195887" y="1234440"/>
              <a:ext cx="3733800" cy="4491743"/>
              <a:chOff x="5195887" y="1234440"/>
              <a:chExt cx="3733800" cy="4491743"/>
            </a:xfrm>
          </p:grpSpPr>
          <p:pic>
            <p:nvPicPr>
              <p:cNvPr id="2056" name="Picture 8" descr="https://media.geeksforgeeks.org/wp-content/uploads/20200927214428/RBM-277x300.jpg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2575" y="1234440"/>
                <a:ext cx="3400425" cy="41148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0" name="TextBox 9"/>
              <p:cNvSpPr txBox="1"/>
              <p:nvPr/>
            </p:nvSpPr>
            <p:spPr>
              <a:xfrm>
                <a:off x="5195887" y="5326073"/>
                <a:ext cx="37338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 smtClean="0">
                    <a:solidFill>
                      <a:srgbClr val="870581"/>
                    </a:solidFill>
                    <a:latin typeface="Times New Roman" pitchFamily="18" charset="0"/>
                    <a:cs typeface="Times New Roman" pitchFamily="18" charset="0"/>
                  </a:rPr>
                  <a:t>Restricted Boltzmann Machine</a:t>
                </a:r>
                <a:endParaRPr lang="en-US" sz="2000" b="1" dirty="0">
                  <a:solidFill>
                    <a:srgbClr val="87058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40614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rmAutofit/>
          </a:bodyPr>
          <a:lstStyle/>
          <a:p>
            <a:pPr algn="just">
              <a:lnSpc>
                <a:spcPct val="170000"/>
              </a:lnSpc>
            </a:pPr>
            <a:r>
              <a:rPr lang="en-US" dirty="0"/>
              <a:t>The main difference between a </a:t>
            </a:r>
            <a:r>
              <a:rPr lang="en-US" b="1" dirty="0"/>
              <a:t>Boltzmann machine </a:t>
            </a:r>
            <a:r>
              <a:rPr lang="en-US" dirty="0"/>
              <a:t>and a </a:t>
            </a:r>
            <a:r>
              <a:rPr lang="en-US" b="1" dirty="0"/>
              <a:t>restricted Boltzmann machine </a:t>
            </a:r>
            <a:r>
              <a:rPr lang="en-US" dirty="0"/>
              <a:t>is that there is </a:t>
            </a:r>
            <a:r>
              <a:rPr lang="en-US" b="1" dirty="0">
                <a:solidFill>
                  <a:srgbClr val="870581"/>
                </a:solidFill>
              </a:rPr>
              <a:t>no </a:t>
            </a:r>
            <a:r>
              <a:rPr lang="en-US" b="1" dirty="0" smtClean="0">
                <a:solidFill>
                  <a:srgbClr val="870581"/>
                </a:solidFill>
              </a:rPr>
              <a:t>intra layer </a:t>
            </a:r>
            <a:r>
              <a:rPr lang="en-US" b="1" dirty="0">
                <a:solidFill>
                  <a:srgbClr val="870581"/>
                </a:solidFill>
              </a:rPr>
              <a:t>communication</a:t>
            </a:r>
            <a:r>
              <a:rPr lang="en-US" dirty="0"/>
              <a:t>, </a:t>
            </a:r>
            <a:r>
              <a:rPr lang="en-US" dirty="0" err="1"/>
              <a:t>i.e</a:t>
            </a:r>
            <a:r>
              <a:rPr lang="en-US" dirty="0"/>
              <a:t>, the nodes of the </a:t>
            </a:r>
            <a:r>
              <a:rPr lang="en-US" b="1" dirty="0">
                <a:solidFill>
                  <a:srgbClr val="0000FF"/>
                </a:solidFill>
              </a:rPr>
              <a:t>same layer are not connected </a:t>
            </a:r>
            <a:r>
              <a:rPr lang="en-US" dirty="0"/>
              <a:t>which makes them </a:t>
            </a:r>
            <a:r>
              <a:rPr lang="en-US" b="1" dirty="0">
                <a:solidFill>
                  <a:srgbClr val="FF0000"/>
                </a:solidFill>
              </a:rPr>
              <a:t>independent from each other</a:t>
            </a:r>
            <a:r>
              <a:rPr lang="en-US" dirty="0"/>
              <a:t>. </a:t>
            </a:r>
            <a:endParaRPr lang="en-US" b="1" dirty="0" smtClean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866043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rmAutofit/>
          </a:bodyPr>
          <a:lstStyle/>
          <a:p>
            <a:pPr algn="just" fontAlgn="base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/>
              <a:t> 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There are </a:t>
            </a:r>
            <a:r>
              <a:rPr lang="en-US" sz="22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mainly two types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of </a:t>
            </a:r>
            <a:r>
              <a:rPr lang="en-US" sz="2200" b="1" dirty="0">
                <a:latin typeface="Times New Roman" pitchFamily="18" charset="0"/>
                <a:cs typeface="Times New Roman" pitchFamily="18" charset="0"/>
              </a:rPr>
              <a:t>Restricted Boltzmann Machine (RBM)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based on the </a:t>
            </a:r>
            <a:r>
              <a:rPr lang="en-US" sz="22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types of variables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they use:</a:t>
            </a:r>
          </a:p>
          <a:p>
            <a:pPr algn="just" fontAlgn="base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b="1" u="sng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Binary RBM: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 In a </a:t>
            </a:r>
            <a:r>
              <a:rPr lang="en-US" sz="2200" b="1" dirty="0">
                <a:latin typeface="Times New Roman" pitchFamily="18" charset="0"/>
                <a:cs typeface="Times New Roman" pitchFamily="18" charset="0"/>
              </a:rPr>
              <a:t>binary RBM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, the </a:t>
            </a:r>
            <a:r>
              <a:rPr lang="en-US" sz="22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input and hidden units are binary variables.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Binary RBMs are often used in modeling </a:t>
            </a:r>
            <a:r>
              <a:rPr lang="en-US" sz="2200" b="1" dirty="0">
                <a:solidFill>
                  <a:srgbClr val="870581"/>
                </a:solidFill>
                <a:latin typeface="Times New Roman" pitchFamily="18" charset="0"/>
                <a:cs typeface="Times New Roman" pitchFamily="18" charset="0"/>
              </a:rPr>
              <a:t>binary data such as images or text.</a:t>
            </a:r>
          </a:p>
          <a:p>
            <a:pPr algn="just" fontAlgn="base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b="1" u="sng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Gaussian RBM: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 In a </a:t>
            </a:r>
            <a:r>
              <a:rPr lang="en-US" sz="2200" b="1" dirty="0">
                <a:latin typeface="Times New Roman" pitchFamily="18" charset="0"/>
                <a:cs typeface="Times New Roman" pitchFamily="18" charset="0"/>
              </a:rPr>
              <a:t>Gaussian RBM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, the </a:t>
            </a:r>
            <a:r>
              <a:rPr lang="en-US" sz="22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input and hidden units are continuous variables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that follow a Gaussian distribution. Gaussian RBMs are often used in </a:t>
            </a:r>
            <a:r>
              <a:rPr lang="en-US" sz="2200" b="1" dirty="0">
                <a:latin typeface="Times New Roman" pitchFamily="18" charset="0"/>
                <a:cs typeface="Times New Roman" pitchFamily="18" charset="0"/>
              </a:rPr>
              <a:t>modeling continuous data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such as </a:t>
            </a:r>
            <a:r>
              <a:rPr lang="en-US" sz="2200" b="1" dirty="0">
                <a:solidFill>
                  <a:srgbClr val="870581"/>
                </a:solidFill>
                <a:latin typeface="Times New Roman" pitchFamily="18" charset="0"/>
                <a:cs typeface="Times New Roman" pitchFamily="18" charset="0"/>
              </a:rPr>
              <a:t>audio signals or sensor data.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Types of RBM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839593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rmAutofit fontScale="85000" lnSpcReduction="10000"/>
          </a:bodyPr>
          <a:lstStyle/>
          <a:p>
            <a:pPr algn="just">
              <a:lnSpc>
                <a:spcPct val="170000"/>
              </a:lnSpc>
            </a:pPr>
            <a:r>
              <a:rPr lang="en-US" b="1" u="sng" dirty="0" smtClean="0">
                <a:solidFill>
                  <a:srgbClr val="FF0000"/>
                </a:solidFill>
              </a:rPr>
              <a:t>Layers:</a:t>
            </a:r>
            <a:r>
              <a:rPr lang="en-US" dirty="0" smtClean="0"/>
              <a:t> Restricted </a:t>
            </a:r>
            <a:r>
              <a:rPr lang="en-US" dirty="0"/>
              <a:t>Boltzmann Machines are </a:t>
            </a:r>
            <a:r>
              <a:rPr lang="en-US" b="1" dirty="0"/>
              <a:t>shallow</a:t>
            </a:r>
            <a:r>
              <a:rPr lang="en-US" dirty="0"/>
              <a:t>, </a:t>
            </a:r>
            <a:r>
              <a:rPr lang="en-US" b="1" dirty="0">
                <a:solidFill>
                  <a:srgbClr val="0000CC"/>
                </a:solidFill>
              </a:rPr>
              <a:t>two-layer neural nets</a:t>
            </a:r>
            <a:r>
              <a:rPr lang="en-US" dirty="0"/>
              <a:t> that constitute the building blocks of </a:t>
            </a:r>
            <a:r>
              <a:rPr lang="en-US" b="1" i="1" dirty="0">
                <a:solidFill>
                  <a:srgbClr val="870581"/>
                </a:solidFill>
              </a:rPr>
              <a:t>deep-belief networks</a:t>
            </a:r>
            <a:r>
              <a:rPr lang="en-US" b="1" dirty="0">
                <a:solidFill>
                  <a:srgbClr val="870581"/>
                </a:solidFill>
              </a:rPr>
              <a:t>.</a:t>
            </a:r>
            <a:r>
              <a:rPr lang="en-US" dirty="0"/>
              <a:t> </a:t>
            </a:r>
            <a:endParaRPr lang="en-US" dirty="0" smtClean="0"/>
          </a:p>
          <a:p>
            <a:pPr algn="just">
              <a:lnSpc>
                <a:spcPct val="170000"/>
              </a:lnSpc>
            </a:pPr>
            <a:r>
              <a:rPr lang="en-US" dirty="0" smtClean="0"/>
              <a:t>The </a:t>
            </a:r>
            <a:r>
              <a:rPr lang="en-US" b="1" dirty="0">
                <a:solidFill>
                  <a:srgbClr val="0000CC"/>
                </a:solidFill>
              </a:rPr>
              <a:t>first </a:t>
            </a:r>
            <a:r>
              <a:rPr lang="en-US" b="1" dirty="0" smtClean="0">
                <a:solidFill>
                  <a:srgbClr val="0000CC"/>
                </a:solidFill>
              </a:rPr>
              <a:t>Layer</a:t>
            </a:r>
            <a:r>
              <a:rPr lang="en-US" dirty="0" smtClean="0"/>
              <a:t> </a:t>
            </a:r>
            <a:r>
              <a:rPr lang="en-US" dirty="0"/>
              <a:t>of the RBM is called the </a:t>
            </a:r>
            <a:r>
              <a:rPr lang="en-US" b="1" dirty="0">
                <a:solidFill>
                  <a:srgbClr val="FF0000"/>
                </a:solidFill>
              </a:rPr>
              <a:t>visible, or input layer,</a:t>
            </a:r>
            <a:r>
              <a:rPr lang="en-US" dirty="0"/>
              <a:t> and </a:t>
            </a:r>
            <a:endParaRPr lang="en-US" dirty="0" smtClean="0"/>
          </a:p>
          <a:p>
            <a:pPr algn="just">
              <a:lnSpc>
                <a:spcPct val="170000"/>
              </a:lnSpc>
            </a:pPr>
            <a:r>
              <a:rPr lang="en-US" dirty="0"/>
              <a:t>T</a:t>
            </a:r>
            <a:r>
              <a:rPr lang="en-US" dirty="0" smtClean="0"/>
              <a:t>he </a:t>
            </a:r>
            <a:r>
              <a:rPr lang="en-US" b="1" dirty="0" smtClean="0">
                <a:solidFill>
                  <a:srgbClr val="0000CC"/>
                </a:solidFill>
              </a:rPr>
              <a:t>Second Layer</a:t>
            </a:r>
            <a:r>
              <a:rPr lang="en-US" dirty="0" smtClean="0"/>
              <a:t> </a:t>
            </a:r>
            <a:r>
              <a:rPr lang="en-US" dirty="0"/>
              <a:t>is the </a:t>
            </a:r>
            <a:r>
              <a:rPr lang="en-US" b="1" dirty="0">
                <a:solidFill>
                  <a:srgbClr val="FF0000"/>
                </a:solidFill>
              </a:rPr>
              <a:t>H</a:t>
            </a:r>
            <a:r>
              <a:rPr lang="en-US" b="1" dirty="0" smtClean="0">
                <a:solidFill>
                  <a:srgbClr val="FF0000"/>
                </a:solidFill>
              </a:rPr>
              <a:t>idden</a:t>
            </a:r>
            <a:r>
              <a:rPr lang="en-US" b="1" dirty="0">
                <a:solidFill>
                  <a:srgbClr val="FF0000"/>
                </a:solidFill>
              </a:rPr>
              <a:t> </a:t>
            </a:r>
            <a:r>
              <a:rPr lang="en-US" b="1" dirty="0" smtClean="0">
                <a:solidFill>
                  <a:srgbClr val="FF0000"/>
                </a:solidFill>
              </a:rPr>
              <a:t>Layer.</a:t>
            </a:r>
          </a:p>
          <a:p>
            <a:pPr algn="just">
              <a:lnSpc>
                <a:spcPct val="170000"/>
              </a:lnSpc>
            </a:pPr>
            <a:r>
              <a:rPr lang="en-US" b="1" dirty="0" smtClean="0">
                <a:solidFill>
                  <a:srgbClr val="870581"/>
                </a:solidFill>
              </a:rPr>
              <a:t>Each </a:t>
            </a:r>
            <a:r>
              <a:rPr lang="en-US" b="1" dirty="0">
                <a:solidFill>
                  <a:srgbClr val="870581"/>
                </a:solidFill>
              </a:rPr>
              <a:t>circle </a:t>
            </a:r>
            <a:r>
              <a:rPr lang="en-US" dirty="0"/>
              <a:t>represents a </a:t>
            </a:r>
            <a:endParaRPr lang="en-US" dirty="0" smtClean="0"/>
          </a:p>
          <a:p>
            <a:pPr marL="0" indent="0" algn="just">
              <a:lnSpc>
                <a:spcPct val="170000"/>
              </a:lnSpc>
              <a:buNone/>
            </a:pPr>
            <a:r>
              <a:rPr lang="en-US" b="1" dirty="0" smtClean="0">
                <a:solidFill>
                  <a:srgbClr val="009900"/>
                </a:solidFill>
              </a:rPr>
              <a:t>    Neuron-like </a:t>
            </a:r>
            <a:r>
              <a:rPr lang="en-US" b="1" dirty="0">
                <a:solidFill>
                  <a:srgbClr val="009900"/>
                </a:solidFill>
              </a:rPr>
              <a:t>unit </a:t>
            </a:r>
            <a:r>
              <a:rPr lang="en-US" dirty="0"/>
              <a:t>called a </a:t>
            </a:r>
            <a:r>
              <a:rPr lang="en-US" b="1" dirty="0">
                <a:solidFill>
                  <a:srgbClr val="FF0066"/>
                </a:solidFill>
              </a:rPr>
              <a:t>node</a:t>
            </a:r>
            <a:r>
              <a:rPr lang="en-US" b="1" i="1" dirty="0">
                <a:solidFill>
                  <a:srgbClr val="FF0066"/>
                </a:solidFill>
              </a:rPr>
              <a:t>.</a:t>
            </a:r>
            <a:r>
              <a:rPr lang="en-US" b="1" dirty="0">
                <a:solidFill>
                  <a:srgbClr val="FF0066"/>
                </a:solidFill>
              </a:rPr>
              <a:t> </a:t>
            </a:r>
            <a:endParaRPr lang="en-US" b="1" dirty="0" smtClean="0">
              <a:solidFill>
                <a:srgbClr val="FF0066"/>
              </a:solidFill>
            </a:endParaRPr>
          </a:p>
          <a:p>
            <a:pPr marL="0" indent="0" algn="just">
              <a:lnSpc>
                <a:spcPct val="170000"/>
              </a:lnSpc>
              <a:buNone/>
            </a:pPr>
            <a:r>
              <a:rPr lang="en-US" b="1" dirty="0">
                <a:solidFill>
                  <a:srgbClr val="FF0066"/>
                </a:solidFill>
              </a:rPr>
              <a:t> </a:t>
            </a:r>
            <a:r>
              <a:rPr lang="en-US" b="1" dirty="0" smtClean="0">
                <a:solidFill>
                  <a:srgbClr val="FF0066"/>
                </a:solidFill>
              </a:rPr>
              <a:t>    </a:t>
            </a:r>
            <a:r>
              <a:rPr lang="en-US" dirty="0" smtClean="0"/>
              <a:t>The </a:t>
            </a:r>
            <a:r>
              <a:rPr lang="en-US" dirty="0"/>
              <a:t>nodes are </a:t>
            </a:r>
            <a:r>
              <a:rPr lang="en-US" b="1" dirty="0">
                <a:solidFill>
                  <a:srgbClr val="CC0000"/>
                </a:solidFill>
              </a:rPr>
              <a:t>connected to each </a:t>
            </a:r>
            <a:r>
              <a:rPr lang="en-US" b="1" dirty="0" smtClean="0">
                <a:solidFill>
                  <a:srgbClr val="CC0000"/>
                </a:solidFill>
              </a:rPr>
              <a:t>other</a:t>
            </a:r>
          </a:p>
          <a:p>
            <a:pPr marL="0" indent="0" algn="just">
              <a:lnSpc>
                <a:spcPct val="170000"/>
              </a:lnSpc>
              <a:buNone/>
            </a:pPr>
            <a:r>
              <a:rPr lang="en-US" b="1" dirty="0" smtClean="0">
                <a:solidFill>
                  <a:srgbClr val="CC0000"/>
                </a:solidFill>
              </a:rPr>
              <a:t>     </a:t>
            </a:r>
            <a:r>
              <a:rPr lang="en-US" b="1" dirty="0" smtClean="0"/>
              <a:t>across </a:t>
            </a:r>
            <a:r>
              <a:rPr lang="en-US" b="1" dirty="0"/>
              <a:t>layers,</a:t>
            </a:r>
            <a:r>
              <a:rPr lang="en-US" dirty="0"/>
              <a:t> but </a:t>
            </a:r>
            <a:r>
              <a:rPr lang="en-US" b="1" dirty="0">
                <a:solidFill>
                  <a:srgbClr val="870581"/>
                </a:solidFill>
              </a:rPr>
              <a:t>no </a:t>
            </a:r>
            <a:r>
              <a:rPr lang="en-US" b="1" dirty="0" smtClean="0">
                <a:solidFill>
                  <a:srgbClr val="870581"/>
                </a:solidFill>
              </a:rPr>
              <a:t>two </a:t>
            </a:r>
            <a:r>
              <a:rPr lang="en-US" b="1" dirty="0">
                <a:solidFill>
                  <a:srgbClr val="870581"/>
                </a:solidFill>
              </a:rPr>
              <a:t>nodes </a:t>
            </a:r>
            <a:endParaRPr lang="en-US" b="1" dirty="0" smtClean="0">
              <a:solidFill>
                <a:srgbClr val="870581"/>
              </a:solidFill>
            </a:endParaRPr>
          </a:p>
          <a:p>
            <a:pPr marL="0" indent="0" algn="just">
              <a:lnSpc>
                <a:spcPct val="170000"/>
              </a:lnSpc>
              <a:buNone/>
            </a:pPr>
            <a:r>
              <a:rPr lang="en-US" b="1" dirty="0">
                <a:solidFill>
                  <a:srgbClr val="870581"/>
                </a:solidFill>
              </a:rPr>
              <a:t> </a:t>
            </a:r>
            <a:r>
              <a:rPr lang="en-US" b="1" dirty="0" smtClean="0">
                <a:solidFill>
                  <a:srgbClr val="870581"/>
                </a:solidFill>
              </a:rPr>
              <a:t>      </a:t>
            </a:r>
            <a:r>
              <a:rPr lang="en-US" dirty="0" smtClean="0"/>
              <a:t>of </a:t>
            </a:r>
            <a:r>
              <a:rPr lang="en-US" dirty="0"/>
              <a:t>the </a:t>
            </a:r>
            <a:r>
              <a:rPr lang="en-US" b="1" dirty="0" smtClean="0">
                <a:solidFill>
                  <a:srgbClr val="0000CC"/>
                </a:solidFill>
              </a:rPr>
              <a:t>same layer are linked</a:t>
            </a:r>
            <a:r>
              <a:rPr lang="en-US" dirty="0" smtClean="0"/>
              <a:t>.</a:t>
            </a:r>
            <a:endParaRPr lang="en-US" sz="2400" b="1" dirty="0" smtClean="0">
              <a:solidFill>
                <a:srgbClr val="FF0000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3581400"/>
            <a:ext cx="2829197" cy="3124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b="1" dirty="0" smtClean="0">
                <a:solidFill>
                  <a:srgbClr val="0000CC"/>
                </a:solidFill>
              </a:rPr>
              <a:t>Working Principle of RBM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92097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rmAutofit/>
          </a:bodyPr>
          <a:lstStyle/>
          <a:p>
            <a:pPr algn="just">
              <a:lnSpc>
                <a:spcPct val="170000"/>
              </a:lnSpc>
            </a:pPr>
            <a:r>
              <a:rPr lang="en-US" dirty="0"/>
              <a:t>Each visible node takes a </a:t>
            </a:r>
            <a:r>
              <a:rPr lang="en-US" b="1" dirty="0">
                <a:solidFill>
                  <a:srgbClr val="FF0000"/>
                </a:solidFill>
              </a:rPr>
              <a:t>low-level feature </a:t>
            </a:r>
            <a:r>
              <a:rPr lang="en-US" dirty="0"/>
              <a:t>from </a:t>
            </a:r>
            <a:r>
              <a:rPr lang="en-US" b="1" dirty="0">
                <a:solidFill>
                  <a:srgbClr val="870581"/>
                </a:solidFill>
              </a:rPr>
              <a:t>an item in the dataset </a:t>
            </a:r>
            <a:r>
              <a:rPr lang="en-US" dirty="0"/>
              <a:t>to be learned. </a:t>
            </a:r>
            <a:endParaRPr lang="en-US" dirty="0" smtClean="0"/>
          </a:p>
          <a:p>
            <a:pPr algn="just">
              <a:lnSpc>
                <a:spcPct val="170000"/>
              </a:lnSpc>
            </a:pPr>
            <a:r>
              <a:rPr lang="en-US" b="1" dirty="0" smtClean="0">
                <a:solidFill>
                  <a:srgbClr val="0000CC"/>
                </a:solidFill>
              </a:rPr>
              <a:t>At </a:t>
            </a:r>
            <a:r>
              <a:rPr lang="en-US" b="1" dirty="0">
                <a:solidFill>
                  <a:srgbClr val="0000CC"/>
                </a:solidFill>
              </a:rPr>
              <a:t>node 1 of the </a:t>
            </a:r>
            <a:r>
              <a:rPr lang="en-US" b="1" dirty="0">
                <a:solidFill>
                  <a:srgbClr val="FF0000"/>
                </a:solidFill>
              </a:rPr>
              <a:t>hidden layer</a:t>
            </a:r>
            <a:r>
              <a:rPr lang="en-US" dirty="0"/>
              <a:t>, </a:t>
            </a:r>
            <a:r>
              <a:rPr lang="en-US" b="1" dirty="0">
                <a:solidFill>
                  <a:srgbClr val="870581"/>
                </a:solidFill>
              </a:rPr>
              <a:t>x is multiplied</a:t>
            </a:r>
            <a:r>
              <a:rPr lang="en-US" dirty="0"/>
              <a:t> by a </a:t>
            </a:r>
            <a:r>
              <a:rPr lang="en-US" b="1" i="1" dirty="0">
                <a:solidFill>
                  <a:srgbClr val="C00000"/>
                </a:solidFill>
              </a:rPr>
              <a:t>weight</a:t>
            </a:r>
            <a:r>
              <a:rPr lang="en-US" b="1" dirty="0"/>
              <a:t> </a:t>
            </a:r>
            <a:r>
              <a:rPr lang="en-US" dirty="0"/>
              <a:t>and added to a </a:t>
            </a:r>
            <a:r>
              <a:rPr lang="en-US" b="1" i="1" dirty="0">
                <a:solidFill>
                  <a:srgbClr val="FF0066"/>
                </a:solidFill>
              </a:rPr>
              <a:t>bias</a:t>
            </a:r>
            <a:r>
              <a:rPr lang="en-US" dirty="0">
                <a:solidFill>
                  <a:srgbClr val="FF0066"/>
                </a:solidFill>
              </a:rPr>
              <a:t>. </a:t>
            </a:r>
            <a:endParaRPr lang="en-US" dirty="0" smtClean="0">
              <a:solidFill>
                <a:srgbClr val="FF0066"/>
              </a:solidFill>
            </a:endParaRPr>
          </a:p>
          <a:p>
            <a:pPr algn="just">
              <a:lnSpc>
                <a:spcPct val="170000"/>
              </a:lnSpc>
            </a:pPr>
            <a:r>
              <a:rPr lang="en-US" dirty="0" smtClean="0"/>
              <a:t>The </a:t>
            </a:r>
            <a:r>
              <a:rPr lang="en-US" dirty="0"/>
              <a:t>result of those </a:t>
            </a:r>
            <a:r>
              <a:rPr lang="en-US" b="1" dirty="0">
                <a:solidFill>
                  <a:srgbClr val="0000CC"/>
                </a:solidFill>
              </a:rPr>
              <a:t>two operations </a:t>
            </a:r>
            <a:r>
              <a:rPr lang="en-US" dirty="0"/>
              <a:t>is fed into an </a:t>
            </a:r>
            <a:r>
              <a:rPr lang="en-US" b="1" i="1" dirty="0">
                <a:solidFill>
                  <a:srgbClr val="FF3300"/>
                </a:solidFill>
              </a:rPr>
              <a:t>activation </a:t>
            </a:r>
            <a:r>
              <a:rPr lang="en-US" b="1" i="1" dirty="0" smtClean="0">
                <a:solidFill>
                  <a:srgbClr val="FF3300"/>
                </a:solidFill>
              </a:rPr>
              <a:t>function</a:t>
            </a:r>
            <a:r>
              <a:rPr lang="en-US" dirty="0" smtClean="0"/>
              <a:t>, which </a:t>
            </a:r>
            <a:r>
              <a:rPr lang="en-US" dirty="0"/>
              <a:t>produces the </a:t>
            </a:r>
            <a:r>
              <a:rPr lang="en-US" b="1" dirty="0">
                <a:solidFill>
                  <a:srgbClr val="0000CC"/>
                </a:solidFill>
              </a:rPr>
              <a:t>node’s output,</a:t>
            </a:r>
            <a:r>
              <a:rPr lang="en-US" dirty="0"/>
              <a:t> or </a:t>
            </a:r>
            <a:r>
              <a:rPr lang="en-US" b="1" dirty="0">
                <a:solidFill>
                  <a:srgbClr val="870581"/>
                </a:solidFill>
              </a:rPr>
              <a:t>the strength of the signal </a:t>
            </a:r>
            <a:r>
              <a:rPr lang="en-US" dirty="0"/>
              <a:t>passing through it, </a:t>
            </a:r>
            <a:r>
              <a:rPr lang="en-US" b="1" dirty="0">
                <a:solidFill>
                  <a:srgbClr val="FF0000"/>
                </a:solidFill>
              </a:rPr>
              <a:t>given input x</a:t>
            </a:r>
            <a:r>
              <a:rPr lang="en-US" b="1" dirty="0" smtClean="0">
                <a:solidFill>
                  <a:srgbClr val="FF0000"/>
                </a:solidFill>
              </a:rPr>
              <a:t>.</a:t>
            </a:r>
            <a:endParaRPr lang="en-US" sz="2400" b="1" dirty="0" smtClean="0">
              <a:solidFill>
                <a:srgbClr val="FF000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28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151575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28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143000"/>
            <a:ext cx="7924800" cy="436403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9788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28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791873"/>
            <a:ext cx="6553200" cy="80832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52" name="Picture 4" descr="input path RB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057400"/>
            <a:ext cx="5867400" cy="426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2818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3810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28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28600" y="533400"/>
            <a:ext cx="85344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Next, let’s look at </a:t>
            </a:r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how several inputs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would </a:t>
            </a:r>
            <a:r>
              <a:rPr lang="en-US" sz="20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combine at one hidden node. 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Each 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x is multiplied by a separate weight,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the </a:t>
            </a:r>
            <a:r>
              <a:rPr lang="en-US" sz="2000" b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products are summed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added to a bias,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and again the result is passed through </a:t>
            </a:r>
            <a:r>
              <a:rPr lang="en-US" sz="2000" b="1" dirty="0">
                <a:solidFill>
                  <a:srgbClr val="870581"/>
                </a:solidFill>
                <a:latin typeface="Times New Roman" pitchFamily="18" charset="0"/>
                <a:cs typeface="Times New Roman" pitchFamily="18" charset="0"/>
              </a:rPr>
              <a:t>an activation function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to 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produce the </a:t>
            </a:r>
            <a:r>
              <a:rPr lang="en-US" sz="20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node’s output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667000"/>
            <a:ext cx="8229600" cy="3962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6480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4572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28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28600" y="665129"/>
            <a:ext cx="838200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At </a:t>
            </a:r>
            <a:r>
              <a:rPr lang="en-US" sz="22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each hidden node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, each </a:t>
            </a:r>
            <a:r>
              <a:rPr lang="en-US" sz="2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input x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is </a:t>
            </a:r>
            <a:r>
              <a:rPr lang="en-US" sz="22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multiplied by its respective weight w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i.e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2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a single input x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would have </a:t>
            </a:r>
            <a:r>
              <a:rPr lang="en-US" sz="2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three weights here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, making </a:t>
            </a:r>
            <a:r>
              <a:rPr lang="en-US" sz="2200" b="1" dirty="0">
                <a:latin typeface="Times New Roman" pitchFamily="18" charset="0"/>
                <a:cs typeface="Times New Roman" pitchFamily="18" charset="0"/>
              </a:rPr>
              <a:t>12 weights altogether </a:t>
            </a:r>
            <a:r>
              <a:rPr lang="en-US" sz="22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(4 input nodes x 3 hidden nodes). </a:t>
            </a:r>
            <a:endParaRPr lang="en-US" sz="2200" b="1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weights between the two layers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will always </a:t>
            </a:r>
            <a:r>
              <a:rPr lang="en-US" sz="2200" b="1" i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form a matrix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where the </a:t>
            </a:r>
            <a:r>
              <a:rPr lang="en-US" sz="22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rows are equal to the input nodes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, and the </a:t>
            </a:r>
            <a:r>
              <a:rPr lang="en-US" sz="22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columns are equal to the output nodes</a:t>
            </a:r>
            <a:r>
              <a:rPr lang="en-US" sz="2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Each hidden node </a:t>
            </a:r>
            <a:r>
              <a:rPr lang="en-US" sz="2200" b="1" dirty="0">
                <a:latin typeface="Times New Roman" pitchFamily="18" charset="0"/>
                <a:cs typeface="Times New Roman" pitchFamily="18" charset="0"/>
              </a:rPr>
              <a:t>receives the </a:t>
            </a:r>
            <a:r>
              <a:rPr lang="en-US" sz="22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four inputs </a:t>
            </a:r>
            <a:r>
              <a:rPr lang="en-US" sz="2200" b="1" dirty="0">
                <a:latin typeface="Times New Roman" pitchFamily="18" charset="0"/>
                <a:cs typeface="Times New Roman" pitchFamily="18" charset="0"/>
              </a:rPr>
              <a:t>multiplied by their </a:t>
            </a:r>
            <a:r>
              <a:rPr lang="en-US" sz="2200" b="1" dirty="0">
                <a:solidFill>
                  <a:srgbClr val="870581"/>
                </a:solidFill>
                <a:latin typeface="Times New Roman" pitchFamily="18" charset="0"/>
                <a:cs typeface="Times New Roman" pitchFamily="18" charset="0"/>
              </a:rPr>
              <a:t>respective weights</a:t>
            </a:r>
            <a:r>
              <a:rPr lang="en-US" sz="2200" b="1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 </a:t>
            </a:r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200" b="1" dirty="0">
                <a:latin typeface="Times New Roman" pitchFamily="18" charset="0"/>
                <a:cs typeface="Times New Roman" pitchFamily="18" charset="0"/>
              </a:rPr>
              <a:t>sum of those products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is </a:t>
            </a:r>
            <a:r>
              <a:rPr lang="en-US" sz="2200" b="1" dirty="0">
                <a:solidFill>
                  <a:srgbClr val="870581"/>
                </a:solidFill>
                <a:latin typeface="Times New Roman" pitchFamily="18" charset="0"/>
                <a:cs typeface="Times New Roman" pitchFamily="18" charset="0"/>
              </a:rPr>
              <a:t>again added to a bias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 (which forces at least some activations to happen), and the </a:t>
            </a:r>
            <a:r>
              <a:rPr lang="en-US" sz="2200" b="1" dirty="0">
                <a:latin typeface="Times New Roman" pitchFamily="18" charset="0"/>
                <a:cs typeface="Times New Roman" pitchFamily="18" charset="0"/>
              </a:rPr>
              <a:t>result is passed through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200" b="1" dirty="0">
                <a:solidFill>
                  <a:srgbClr val="870581"/>
                </a:solidFill>
                <a:latin typeface="Times New Roman" pitchFamily="18" charset="0"/>
                <a:cs typeface="Times New Roman" pitchFamily="18" charset="0"/>
              </a:rPr>
              <a:t>activation </a:t>
            </a:r>
            <a:r>
              <a:rPr lang="en-US" sz="2200" b="1" dirty="0" smtClean="0">
                <a:solidFill>
                  <a:srgbClr val="870581"/>
                </a:solidFill>
                <a:latin typeface="Times New Roman" pitchFamily="18" charset="0"/>
                <a:cs typeface="Times New Roman" pitchFamily="18" charset="0"/>
              </a:rPr>
              <a:t>Function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producing </a:t>
            </a:r>
            <a:r>
              <a:rPr lang="en-US" sz="22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one output for each hidden node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99583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4572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32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Reconstruction of  RBM</a:t>
            </a:r>
            <a:endParaRPr lang="en-US" sz="44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28600" y="665129"/>
            <a:ext cx="8382000" cy="56784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The Learning process consisting of </a:t>
            </a:r>
            <a:r>
              <a:rPr lang="en-US" sz="2200" b="1" dirty="0" smtClean="0">
                <a:solidFill>
                  <a:srgbClr val="870581"/>
                </a:solidFill>
                <a:latin typeface="Times New Roman" pitchFamily="18" charset="0"/>
                <a:cs typeface="Times New Roman" pitchFamily="18" charset="0"/>
              </a:rPr>
              <a:t>several Forward and Backward passes.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In the </a:t>
            </a:r>
            <a:r>
              <a:rPr lang="en-US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Forward Pass,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RBM takes the </a:t>
            </a:r>
            <a:r>
              <a:rPr lang="en-US" sz="2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inputs and Translates them into a set of numbers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that </a:t>
            </a:r>
            <a:r>
              <a:rPr lang="en-US" sz="2200" b="1" i="1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encode the Inputs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In the </a:t>
            </a:r>
            <a:r>
              <a:rPr lang="en-US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Backward Pass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, It takes the </a:t>
            </a:r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set of numbers and translates them back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to </a:t>
            </a:r>
            <a:r>
              <a:rPr lang="en-US" sz="2200" b="1" i="1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form the Reconstructed Inputs.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en-US" sz="2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econstruction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, the logic is pretty simple. You have the </a:t>
            </a:r>
            <a:r>
              <a:rPr lang="en-US" sz="2200" b="1" dirty="0">
                <a:solidFill>
                  <a:srgbClr val="870581"/>
                </a:solidFill>
                <a:latin typeface="Times New Roman" pitchFamily="18" charset="0"/>
                <a:cs typeface="Times New Roman" pitchFamily="18" charset="0"/>
              </a:rPr>
              <a:t>activations,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which are the </a:t>
            </a:r>
            <a:r>
              <a:rPr lang="en-US" sz="22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inputs at this point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then </a:t>
            </a:r>
            <a:r>
              <a:rPr lang="en-US" sz="2200" b="1" i="1" dirty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passed to the hidden layer and then to the input later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After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this, </a:t>
            </a:r>
            <a:r>
              <a:rPr lang="en-US" sz="22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new biases are obtained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, and </a:t>
            </a:r>
            <a:r>
              <a:rPr lang="en-US" sz="2200" b="1" dirty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the reconstruction is the new output</a:t>
            </a:r>
            <a:r>
              <a:rPr lang="en-US" sz="2200" b="1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2200" b="1" i="1" dirty="0">
              <a:solidFill>
                <a:srgbClr val="FF0066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4203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4572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32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4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762000"/>
            <a:ext cx="8458200" cy="5638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566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4572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2800" b="1" dirty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Training of Restricted Boltzmann Machine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28600" y="665129"/>
            <a:ext cx="853440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In RBM there are </a:t>
            </a:r>
            <a:r>
              <a:rPr lang="en-US" sz="2200" b="1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Three Steps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through which the </a:t>
            </a:r>
            <a:r>
              <a:rPr lang="en-US" sz="2200" b="1" dirty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entire RBM </a:t>
            </a:r>
            <a:r>
              <a:rPr lang="en-US" sz="22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works: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b="1" u="sng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Step-1: FORWARD PASS: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 In this phase, we take the </a:t>
            </a:r>
            <a:r>
              <a:rPr lang="en-US" sz="2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input layer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and using the concept of </a:t>
            </a:r>
            <a:r>
              <a:rPr lang="en-US" sz="2200" b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weights and biased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we are going to </a:t>
            </a:r>
            <a:r>
              <a:rPr lang="en-US" sz="2200" b="1" dirty="0">
                <a:solidFill>
                  <a:srgbClr val="870581"/>
                </a:solidFill>
                <a:latin typeface="Times New Roman" pitchFamily="18" charset="0"/>
                <a:cs typeface="Times New Roman" pitchFamily="18" charset="0"/>
              </a:rPr>
              <a:t>activate the hidden layer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. This process is said to be </a:t>
            </a:r>
            <a:r>
              <a:rPr lang="en-US" sz="22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Feed Forward Pass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. In Feed Forward Pass we are identifying the </a:t>
            </a:r>
            <a:r>
              <a:rPr lang="en-US" sz="2200" b="1" dirty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positive association and negative association.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 </a:t>
            </a:r>
          </a:p>
          <a:p>
            <a:pPr algn="just">
              <a:lnSpc>
                <a:spcPct val="150000"/>
              </a:lnSpc>
            </a:pPr>
            <a:r>
              <a:rPr lang="en-US" sz="2200" b="1" u="sng" dirty="0">
                <a:solidFill>
                  <a:srgbClr val="870581"/>
                </a:solidFill>
                <a:latin typeface="Times New Roman" pitchFamily="18" charset="0"/>
                <a:cs typeface="Times New Roman" pitchFamily="18" charset="0"/>
              </a:rPr>
              <a:t>Feed Forward Equation:</a:t>
            </a:r>
          </a:p>
          <a:p>
            <a:pPr algn="just">
              <a:lnSpc>
                <a:spcPct val="150000"/>
              </a:lnSpc>
            </a:pPr>
            <a:r>
              <a:rPr lang="en-US" sz="22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Positive Association 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— When the association between the </a:t>
            </a:r>
            <a:r>
              <a:rPr lang="en-US" sz="2200" b="1" dirty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visible unit and the hidden unit is positive. </a:t>
            </a:r>
          </a:p>
          <a:p>
            <a:pPr algn="just">
              <a:lnSpc>
                <a:spcPct val="150000"/>
              </a:lnSpc>
            </a:pPr>
            <a:r>
              <a:rPr lang="en-US" sz="22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Negative Association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 — When the association between the </a:t>
            </a:r>
            <a:r>
              <a:rPr lang="en-US" sz="2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visible unit and the hidden unit is </a:t>
            </a:r>
            <a:r>
              <a:rPr lang="en-US" sz="2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negative.</a:t>
            </a:r>
          </a:p>
          <a:p>
            <a:pPr algn="just">
              <a:lnSpc>
                <a:spcPct val="150000"/>
              </a:lnSpc>
            </a:pPr>
            <a:endParaRPr lang="en-US" sz="2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2369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4572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28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28600" y="665129"/>
            <a:ext cx="8534400" cy="56784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For </a:t>
            </a:r>
            <a:r>
              <a:rPr lang="en-US" sz="22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eg</a:t>
            </a:r>
            <a:r>
              <a:rPr lang="en-US" sz="2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Forward Pass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, The </a:t>
            </a:r>
            <a:r>
              <a:rPr lang="en-US" sz="2200" b="1" dirty="0" smtClean="0">
                <a:solidFill>
                  <a:srgbClr val="870581"/>
                </a:solidFill>
                <a:latin typeface="Times New Roman" pitchFamily="18" charset="0"/>
                <a:cs typeface="Times New Roman" pitchFamily="18" charset="0"/>
              </a:rPr>
              <a:t>input image is converted into Binary Values.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Then the </a:t>
            </a:r>
            <a:r>
              <a:rPr lang="en-US" sz="2200" b="1" dirty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vector input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is fed into the </a:t>
            </a:r>
            <a:r>
              <a:rPr lang="en-US" sz="2200" b="1" dirty="0">
                <a:latin typeface="Times New Roman" pitchFamily="18" charset="0"/>
                <a:cs typeface="Times New Roman" pitchFamily="18" charset="0"/>
              </a:rPr>
              <a:t>network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, where:</a:t>
            </a:r>
          </a:p>
          <a:p>
            <a:pPr marL="800100" lvl="1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Its </a:t>
            </a:r>
            <a:r>
              <a:rPr lang="en-US" sz="2200" b="1" dirty="0">
                <a:latin typeface="Times New Roman" pitchFamily="18" charset="0"/>
                <a:cs typeface="Times New Roman" pitchFamily="18" charset="0"/>
              </a:rPr>
              <a:t>values are multiplied by weights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sz="2200" b="1" dirty="0">
                <a:latin typeface="Times New Roman" pitchFamily="18" charset="0"/>
                <a:cs typeface="Times New Roman" pitchFamily="18" charset="0"/>
              </a:rPr>
              <a:t>bias is added</a:t>
            </a:r>
          </a:p>
          <a:p>
            <a:pPr marL="800100" lvl="1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Then the result goes through the </a:t>
            </a:r>
            <a:r>
              <a:rPr lang="en-US" sz="2200" b="1" dirty="0">
                <a:latin typeface="Times New Roman" pitchFamily="18" charset="0"/>
                <a:cs typeface="Times New Roman" pitchFamily="18" charset="0"/>
              </a:rPr>
              <a:t>Activation Function, Such as Sigmoid Function, </a:t>
            </a:r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800100" lvl="1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Then it represents the </a:t>
            </a:r>
            <a:r>
              <a:rPr lang="en-US" sz="2200" b="1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Probability </a:t>
            </a:r>
          </a:p>
          <a:p>
            <a:pPr lvl="1" algn="just">
              <a:lnSpc>
                <a:spcPct val="150000"/>
              </a:lnSpc>
            </a:pPr>
            <a:r>
              <a:rPr lang="en-US" sz="2200" b="1" dirty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    of the node activation.</a:t>
            </a:r>
          </a:p>
          <a:p>
            <a:pPr marL="800100" lvl="1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i.e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, it represents the which neuron </a:t>
            </a:r>
          </a:p>
          <a:p>
            <a:pPr lvl="1" algn="just">
              <a:lnSpc>
                <a:spcPct val="150000"/>
              </a:lnSpc>
            </a:pPr>
            <a:r>
              <a:rPr lang="en-US" sz="22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  may or may not active. </a:t>
            </a:r>
            <a:endParaRPr lang="en-US" sz="22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3276600"/>
            <a:ext cx="3790950" cy="3276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14847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4572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28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28600" y="665129"/>
            <a:ext cx="85344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200" b="1" u="sng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Step-2:BACK WARD PASS: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 As we don’t have </a:t>
            </a:r>
            <a:r>
              <a:rPr lang="en-US" sz="2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any output layer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. Instead of calculating the </a:t>
            </a:r>
            <a:r>
              <a:rPr lang="en-US" sz="2200" b="1" dirty="0">
                <a:solidFill>
                  <a:srgbClr val="870581"/>
                </a:solidFill>
                <a:latin typeface="Times New Roman" pitchFamily="18" charset="0"/>
                <a:cs typeface="Times New Roman" pitchFamily="18" charset="0"/>
              </a:rPr>
              <a:t>output layer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, we are </a:t>
            </a:r>
            <a:r>
              <a:rPr lang="en-US" sz="2200" b="1" dirty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reconstructing the input layer through the activated hidden state. </a:t>
            </a:r>
            <a:endParaRPr lang="en-US" sz="2200" b="1" dirty="0" smtClean="0">
              <a:solidFill>
                <a:srgbClr val="99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200" b="1" dirty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This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process is said to be </a:t>
            </a:r>
            <a:r>
              <a:rPr lang="en-US" sz="22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Feed Backward Pass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. We are </a:t>
            </a:r>
            <a:r>
              <a:rPr lang="en-US" sz="2200" b="1" dirty="0">
                <a:latin typeface="Times New Roman" pitchFamily="18" charset="0"/>
                <a:cs typeface="Times New Roman" pitchFamily="18" charset="0"/>
              </a:rPr>
              <a:t>just backtracking the input layer through the activated hidden neurons.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	After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performing this we have </a:t>
            </a:r>
            <a:r>
              <a:rPr lang="en-US" sz="2200" b="1" dirty="0">
                <a:solidFill>
                  <a:srgbClr val="870581"/>
                </a:solidFill>
                <a:latin typeface="Times New Roman" pitchFamily="18" charset="0"/>
                <a:cs typeface="Times New Roman" pitchFamily="18" charset="0"/>
              </a:rPr>
              <a:t>reconstructed Input through the activated hidden state.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So, we can </a:t>
            </a:r>
            <a:r>
              <a:rPr lang="en-US" sz="2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calculate the error and adjust weight in this way:  </a:t>
            </a:r>
          </a:p>
        </p:txBody>
      </p:sp>
    </p:spTree>
    <p:extLst>
      <p:ext uri="{BB962C8B-B14F-4D97-AF65-F5344CB8AC3E}">
        <p14:creationId xmlns:p14="http://schemas.microsoft.com/office/powerpoint/2010/main" val="2184004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4572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28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28600" y="665129"/>
            <a:ext cx="85344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For </a:t>
            </a:r>
            <a:r>
              <a:rPr lang="en-US" sz="22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eg</a:t>
            </a:r>
            <a:r>
              <a:rPr lang="en-US" sz="2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Backward Pass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, The </a:t>
            </a:r>
            <a:r>
              <a:rPr lang="en-US" sz="2200" b="1" dirty="0" smtClean="0">
                <a:solidFill>
                  <a:srgbClr val="870581"/>
                </a:solidFill>
                <a:latin typeface="Times New Roman" pitchFamily="18" charset="0"/>
                <a:cs typeface="Times New Roman" pitchFamily="18" charset="0"/>
              </a:rPr>
              <a:t>data that is passed backward.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It is also combined with the same weights and bias.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Once the </a:t>
            </a:r>
            <a:r>
              <a:rPr lang="en-US" sz="2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information gets to the </a:t>
            </a:r>
            <a:r>
              <a:rPr lang="en-US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visible Layer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, the shape of the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probability distribution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of the </a:t>
            </a:r>
            <a:r>
              <a:rPr lang="en-US" sz="2200" b="1" dirty="0">
                <a:latin typeface="Times New Roman" pitchFamily="18" charset="0"/>
                <a:cs typeface="Times New Roman" pitchFamily="18" charset="0"/>
              </a:rPr>
              <a:t>input </a:t>
            </a:r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values, sampling the distribution, the input is reconstructed.</a:t>
            </a:r>
          </a:p>
          <a:p>
            <a:pPr algn="just">
              <a:lnSpc>
                <a:spcPct val="150000"/>
              </a:lnSpc>
            </a:pPr>
            <a:endParaRPr lang="en-US" sz="2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3338944"/>
            <a:ext cx="4876800" cy="33250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94772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4572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28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28600" y="665129"/>
            <a:ext cx="8534400" cy="36471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200" b="1" u="sng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Step-3: Accessing Reconstruction Quality: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Quality is compared by the original data.</a:t>
            </a:r>
          </a:p>
          <a:p>
            <a:pPr algn="just">
              <a:lnSpc>
                <a:spcPct val="150000"/>
              </a:lnSpc>
            </a:pPr>
            <a:r>
              <a:rPr lang="en-US" sz="2200" b="1" dirty="0" smtClean="0">
                <a:solidFill>
                  <a:srgbClr val="005024"/>
                </a:solidFill>
                <a:latin typeface="Times New Roman" pitchFamily="18" charset="0"/>
                <a:cs typeface="Times New Roman" pitchFamily="18" charset="0"/>
              </a:rPr>
              <a:t>The RBM calculates the error and adjust the weights and bias in order to minimize it.</a:t>
            </a:r>
          </a:p>
          <a:p>
            <a:pPr algn="just">
              <a:lnSpc>
                <a:spcPct val="150000"/>
              </a:lnSpc>
            </a:pPr>
            <a:r>
              <a:rPr lang="en-US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Error </a:t>
            </a:r>
            <a:r>
              <a:rPr lang="en-US" sz="2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= Reconstructed Input Layer-Actual Input layer</a:t>
            </a:r>
          </a:p>
          <a:p>
            <a:pPr algn="just">
              <a:lnSpc>
                <a:spcPct val="150000"/>
              </a:lnSpc>
            </a:pPr>
            <a:r>
              <a:rPr lang="en-US" sz="2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Adjust Weight = Input*error*learning rate (0.1)  </a:t>
            </a:r>
          </a:p>
          <a:p>
            <a:pPr algn="just">
              <a:lnSpc>
                <a:spcPct val="150000"/>
              </a:lnSpc>
            </a:pPr>
            <a:endParaRPr lang="en-US" sz="2200" b="1" dirty="0">
              <a:solidFill>
                <a:srgbClr val="005024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4046538"/>
            <a:ext cx="3429000" cy="1058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2753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152399"/>
            <a:ext cx="8534400" cy="512729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2400" dirty="0" smtClean="0">
                <a:solidFill>
                  <a:srgbClr val="0000CC"/>
                </a:solidFill>
              </a:rPr>
              <a:t/>
            </a:r>
            <a:br>
              <a:rPr lang="en-US" sz="2400" dirty="0" smtClean="0">
                <a:solidFill>
                  <a:srgbClr val="0000CC"/>
                </a:solidFill>
              </a:rPr>
            </a:br>
            <a:r>
              <a:rPr lang="en-US" sz="2400" b="1" dirty="0">
                <a:solidFill>
                  <a:srgbClr val="0000CC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Internal Training of Restricted Boltzmann Machine</a:t>
            </a:r>
          </a:p>
        </p:txBody>
      </p:sp>
      <p:sp>
        <p:nvSpPr>
          <p:cNvPr id="2" name="Rectangle 1"/>
          <p:cNvSpPr/>
          <p:nvPr/>
        </p:nvSpPr>
        <p:spPr>
          <a:xfrm>
            <a:off x="228600" y="665129"/>
            <a:ext cx="8382000" cy="43858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The training of the Restricted Boltzmann Machine </a:t>
            </a:r>
            <a:r>
              <a:rPr lang="en-US" sz="24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differs from the training of regular neural networks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 via stochastic gradient descent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Here, </a:t>
            </a:r>
            <a:r>
              <a:rPr lang="en-US" sz="2400" b="1" dirty="0" smtClean="0">
                <a:solidFill>
                  <a:srgbClr val="870581"/>
                </a:solidFill>
                <a:latin typeface="Times New Roman" pitchFamily="18" charset="0"/>
                <a:cs typeface="Times New Roman" pitchFamily="18" charset="0"/>
              </a:rPr>
              <a:t>Visible Units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only talk to </a:t>
            </a:r>
            <a:r>
              <a:rPr lang="en-US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Hidden Units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and 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Hidden Units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talk to </a:t>
            </a:r>
            <a:r>
              <a:rPr lang="en-US" sz="2400" b="1" dirty="0" smtClean="0">
                <a:solidFill>
                  <a:srgbClr val="870581"/>
                </a:solidFill>
                <a:latin typeface="Times New Roman" pitchFamily="18" charset="0"/>
                <a:cs typeface="Times New Roman" pitchFamily="18" charset="0"/>
              </a:rPr>
              <a:t>Visible Units.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2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7909" y="3733800"/>
            <a:ext cx="5583382" cy="1905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8723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28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28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28600" y="665129"/>
            <a:ext cx="838200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b="1" dirty="0" smtClean="0">
                <a:solidFill>
                  <a:srgbClr val="870581"/>
                </a:solidFill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200" b="1" dirty="0">
                <a:solidFill>
                  <a:srgbClr val="870581"/>
                </a:solidFill>
                <a:latin typeface="Times New Roman" pitchFamily="18" charset="0"/>
                <a:cs typeface="Times New Roman" pitchFamily="18" charset="0"/>
              </a:rPr>
              <a:t>Two main Training steps are</a:t>
            </a:r>
            <a:r>
              <a:rPr lang="en-US" sz="2200" b="1" dirty="0" smtClean="0">
                <a:solidFill>
                  <a:srgbClr val="870581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lvl="1" algn="just">
              <a:lnSpc>
                <a:spcPct val="150000"/>
              </a:lnSpc>
            </a:pPr>
            <a:r>
              <a:rPr lang="en-US" sz="22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en-US" sz="2200" b="1" u="sng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Gibbs Sampling: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200" b="1" dirty="0">
                <a:solidFill>
                  <a:srgbClr val="005024"/>
                </a:solidFill>
                <a:latin typeface="Times New Roman" pitchFamily="18" charset="0"/>
                <a:cs typeface="Times New Roman" pitchFamily="18" charset="0"/>
              </a:rPr>
              <a:t>first part of the training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is called </a:t>
            </a:r>
            <a:r>
              <a:rPr lang="en-US" sz="2200" b="1" dirty="0">
                <a:latin typeface="Times New Roman" pitchFamily="18" charset="0"/>
                <a:cs typeface="Times New Roman" pitchFamily="18" charset="0"/>
              </a:rPr>
              <a:t>Gibbs Sampling.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Given an </a:t>
            </a:r>
            <a:r>
              <a:rPr lang="en-US" sz="22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input vector v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 we </a:t>
            </a:r>
            <a:r>
              <a:rPr lang="en-US" sz="22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use p(</a:t>
            </a:r>
            <a:r>
              <a:rPr lang="en-US" sz="2200" b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h|v</a:t>
            </a:r>
            <a:r>
              <a:rPr lang="en-US" sz="22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)for prediction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of the </a:t>
            </a:r>
            <a:r>
              <a:rPr lang="en-US" sz="22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hidden values h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. </a:t>
            </a:r>
            <a:endParaRPr lang="en-US" sz="2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1000" y="2895600"/>
            <a:ext cx="8077200" cy="212365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Remember that we all know about </a:t>
            </a:r>
            <a:r>
              <a:rPr lang="en-US" sz="2200" b="1" dirty="0">
                <a:latin typeface="Times New Roman" pitchFamily="18" charset="0"/>
                <a:cs typeface="Times New Roman" pitchFamily="18" charset="0"/>
              </a:rPr>
              <a:t>P(A/B).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Ie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, we are fining the </a:t>
            </a:r>
            <a:r>
              <a:rPr lang="en-US" sz="2200" b="1" dirty="0">
                <a:solidFill>
                  <a:srgbClr val="870581"/>
                </a:solidFill>
                <a:latin typeface="Times New Roman" pitchFamily="18" charset="0"/>
                <a:cs typeface="Times New Roman" pitchFamily="18" charset="0"/>
              </a:rPr>
              <a:t>probability of A given B.</a:t>
            </a:r>
          </a:p>
          <a:p>
            <a:pPr marL="285750" indent="-28575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In the same way, P(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hj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=1|V) is that given the input vector V, trying to calculates the values of the Hidden Vector.</a:t>
            </a:r>
          </a:p>
        </p:txBody>
      </p:sp>
      <p:pic>
        <p:nvPicPr>
          <p:cNvPr id="8" name="Picture 2" descr="Gibbs Sampling - edurek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5386403"/>
            <a:ext cx="62484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0408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4572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28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4514" y="1219200"/>
            <a:ext cx="5992091" cy="3276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365760" y="4876800"/>
            <a:ext cx="8229600" cy="161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	For </a:t>
            </a:r>
            <a:r>
              <a:rPr lang="en-US" sz="2200" b="1" dirty="0">
                <a:solidFill>
                  <a:srgbClr val="870581"/>
                </a:solidFill>
                <a:latin typeface="Times New Roman" pitchFamily="18" charset="0"/>
                <a:cs typeface="Times New Roman" pitchFamily="18" charset="0"/>
              </a:rPr>
              <a:t>prediction of new input values v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. This </a:t>
            </a:r>
            <a:r>
              <a:rPr lang="en-US" sz="2200" b="1" dirty="0">
                <a:solidFill>
                  <a:srgbClr val="005024"/>
                </a:solidFill>
                <a:latin typeface="Times New Roman" pitchFamily="18" charset="0"/>
                <a:cs typeface="Times New Roman" pitchFamily="18" charset="0"/>
              </a:rPr>
              <a:t>process is repeated k times.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After </a:t>
            </a:r>
            <a:r>
              <a:rPr lang="en-US" sz="2200" b="1" dirty="0">
                <a:latin typeface="Times New Roman" pitchFamily="18" charset="0"/>
                <a:cs typeface="Times New Roman" pitchFamily="18" charset="0"/>
              </a:rPr>
              <a:t>k iterations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, we obtain </a:t>
            </a:r>
            <a:r>
              <a:rPr lang="en-US" sz="22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another input vector </a:t>
            </a:r>
            <a:r>
              <a:rPr lang="en-US" sz="22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v_k</a:t>
            </a:r>
            <a:r>
              <a:rPr lang="en-US" sz="22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which was </a:t>
            </a:r>
            <a:r>
              <a:rPr lang="en-US" sz="2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recreated from original input values v_0.</a:t>
            </a:r>
          </a:p>
        </p:txBody>
      </p:sp>
    </p:spTree>
    <p:extLst>
      <p:ext uri="{BB962C8B-B14F-4D97-AF65-F5344CB8AC3E}">
        <p14:creationId xmlns:p14="http://schemas.microsoft.com/office/powerpoint/2010/main" val="2731957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4572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28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34983" y="3555330"/>
            <a:ext cx="84582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en-US" sz="2200" b="1" u="sng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Contrastive </a:t>
            </a:r>
            <a:r>
              <a:rPr lang="en-US" sz="2200" b="1" u="sng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Divergence step</a:t>
            </a:r>
            <a:r>
              <a:rPr lang="en-US" sz="2200" b="1" u="sng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2400" dirty="0"/>
              <a:t>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2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update of the weight matrix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happens during the </a:t>
            </a:r>
            <a:r>
              <a:rPr lang="en-US" sz="2200" b="1" dirty="0">
                <a:solidFill>
                  <a:srgbClr val="870581"/>
                </a:solidFill>
                <a:latin typeface="Times New Roman" pitchFamily="18" charset="0"/>
                <a:cs typeface="Times New Roman" pitchFamily="18" charset="0"/>
              </a:rPr>
              <a:t>Contrastive Divergence step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2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Vectors</a:t>
            </a:r>
            <a:r>
              <a:rPr lang="en-US" sz="22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 v_0 and </a:t>
            </a:r>
            <a:r>
              <a:rPr lang="en-US" sz="22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v_k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 are used to </a:t>
            </a:r>
            <a:r>
              <a:rPr lang="en-US" sz="2200" b="1" dirty="0">
                <a:latin typeface="Times New Roman" pitchFamily="18" charset="0"/>
                <a:cs typeface="Times New Roman" pitchFamily="18" charset="0"/>
              </a:rPr>
              <a:t>calculate the activation probabilities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for </a:t>
            </a:r>
            <a:r>
              <a:rPr lang="en-US" sz="22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hidden values h_0 and </a:t>
            </a:r>
            <a:r>
              <a:rPr lang="en-US" sz="2200" b="1" dirty="0" err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h_k</a:t>
            </a:r>
            <a:r>
              <a:rPr lang="en-US" sz="22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 : </a:t>
            </a:r>
            <a:endParaRPr lang="en-US" sz="2200" b="1" dirty="0" smtClean="0">
              <a:solidFill>
                <a:srgbClr val="CC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200" b="1" dirty="0">
              <a:solidFill>
                <a:srgbClr val="CC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2" descr="Gibbs Sampling - edurek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2488663"/>
            <a:ext cx="6257108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9366" y="803564"/>
            <a:ext cx="5133975" cy="155863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1099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4572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28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28600" y="665129"/>
            <a:ext cx="8382000" cy="37394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200" b="1" dirty="0">
                <a:latin typeface="Times New Roman" pitchFamily="18" charset="0"/>
                <a:cs typeface="Times New Roman" pitchFamily="18" charset="0"/>
              </a:rPr>
              <a:t>difference between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2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outer products of those probabilities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with </a:t>
            </a:r>
            <a:r>
              <a:rPr lang="en-US" sz="2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input vectors v_0 and </a:t>
            </a:r>
            <a:r>
              <a:rPr lang="en-US" sz="2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v_k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200" b="1" dirty="0">
                <a:latin typeface="Times New Roman" pitchFamily="18" charset="0"/>
                <a:cs typeface="Times New Roman" pitchFamily="18" charset="0"/>
              </a:rPr>
              <a:t>results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in the </a:t>
            </a:r>
            <a:r>
              <a:rPr lang="en-US" sz="2200" b="1" dirty="0">
                <a:solidFill>
                  <a:srgbClr val="870581"/>
                </a:solidFill>
                <a:latin typeface="Times New Roman" pitchFamily="18" charset="0"/>
                <a:cs typeface="Times New Roman" pitchFamily="18" charset="0"/>
              </a:rPr>
              <a:t>updated matrix </a:t>
            </a:r>
            <a:r>
              <a:rPr lang="en-US" sz="2200" b="1" dirty="0" smtClean="0">
                <a:solidFill>
                  <a:srgbClr val="870581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200" b="1" dirty="0">
              <a:solidFill>
                <a:srgbClr val="87058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200" b="1" dirty="0" smtClean="0">
              <a:solidFill>
                <a:srgbClr val="87058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Using the </a:t>
            </a:r>
            <a:r>
              <a:rPr lang="en-US" sz="2200" b="1" dirty="0">
                <a:solidFill>
                  <a:srgbClr val="870581"/>
                </a:solidFill>
                <a:latin typeface="Times New Roman" pitchFamily="18" charset="0"/>
                <a:cs typeface="Times New Roman" pitchFamily="18" charset="0"/>
              </a:rPr>
              <a:t>update matrix the new weights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can be </a:t>
            </a:r>
            <a:r>
              <a:rPr lang="en-US" sz="2200" b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calculated with gradient ascent,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 given by:</a:t>
            </a:r>
          </a:p>
          <a:p>
            <a:pPr algn="just">
              <a:lnSpc>
                <a:spcPct val="150000"/>
              </a:lnSpc>
            </a:pPr>
            <a:endParaRPr lang="en-US" sz="2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1803455"/>
            <a:ext cx="5029200" cy="723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3370118"/>
            <a:ext cx="28575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228600" y="4205728"/>
            <a:ext cx="8382000" cy="26314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Finally, </a:t>
            </a:r>
            <a:r>
              <a:rPr lang="en-US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Contrastive </a:t>
            </a:r>
            <a:r>
              <a:rPr lang="en-US" sz="2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divergence (CD) algorithm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is used to </a:t>
            </a:r>
            <a:r>
              <a:rPr lang="en-US" sz="2200" b="1" dirty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train the </a:t>
            </a:r>
            <a:r>
              <a:rPr lang="en-US" sz="22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RBM.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algorithm performs </a:t>
            </a:r>
            <a:r>
              <a:rPr lang="en-US" sz="2200" b="1" dirty="0">
                <a:solidFill>
                  <a:srgbClr val="870581"/>
                </a:solidFill>
                <a:latin typeface="Times New Roman" pitchFamily="18" charset="0"/>
                <a:cs typeface="Times New Roman" pitchFamily="18" charset="0"/>
              </a:rPr>
              <a:t>Gibbs sampling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 and is used </a:t>
            </a:r>
            <a:r>
              <a:rPr lang="en-US" sz="2200" b="1" dirty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inside a gradient descent procedure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(similar to the way </a:t>
            </a:r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back propagation </a:t>
            </a:r>
            <a:r>
              <a:rPr lang="en-US" sz="2200" b="1" dirty="0">
                <a:latin typeface="Times New Roman" pitchFamily="18" charset="0"/>
                <a:cs typeface="Times New Roman" pitchFamily="18" charset="0"/>
              </a:rPr>
              <a:t>is used inside such </a:t>
            </a:r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a procedure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when training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feed forward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neural nets) to compute </a:t>
            </a:r>
            <a:r>
              <a:rPr lang="en-US" sz="2200" b="1" dirty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weight update.</a:t>
            </a:r>
          </a:p>
        </p:txBody>
      </p:sp>
    </p:spTree>
    <p:extLst>
      <p:ext uri="{BB962C8B-B14F-4D97-AF65-F5344CB8AC3E}">
        <p14:creationId xmlns:p14="http://schemas.microsoft.com/office/powerpoint/2010/main" val="165793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4572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36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Use cases  of RBM</a:t>
            </a:r>
            <a:endParaRPr lang="en-US" sz="48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28600" y="665129"/>
            <a:ext cx="8534400" cy="50321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Pattern recognition :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RBM is used for </a:t>
            </a:r>
            <a:r>
              <a:rPr lang="en-US" sz="24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feature extraction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pattern recognition problems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where the challenge is to understand the </a:t>
            </a:r>
            <a:r>
              <a:rPr lang="en-US" sz="2400" b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hand written text or a random pattern. </a:t>
            </a:r>
            <a:endParaRPr lang="en-US" sz="2400" b="1" dirty="0" smtClean="0">
              <a:solidFill>
                <a:srgbClr val="FF0066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Recommendation Engines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: RBM is widely used for </a:t>
            </a:r>
            <a:r>
              <a:rPr lang="en-US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collaborating filtering techniques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where it is used to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predict what should be recommended to the end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user.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so that the user enjoys using a </a:t>
            </a:r>
            <a:r>
              <a:rPr lang="en-US" sz="2400" b="1" dirty="0">
                <a:solidFill>
                  <a:srgbClr val="005024"/>
                </a:solidFill>
                <a:latin typeface="Times New Roman" pitchFamily="18" charset="0"/>
                <a:cs typeface="Times New Roman" pitchFamily="18" charset="0"/>
              </a:rPr>
              <a:t>particular application or platform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800100" lvl="1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u="sng" dirty="0" smtClean="0">
                <a:solidFill>
                  <a:srgbClr val="870581"/>
                </a:solidFill>
                <a:latin typeface="Times New Roman" pitchFamily="18" charset="0"/>
                <a:cs typeface="Times New Roman" pitchFamily="18" charset="0"/>
              </a:rPr>
              <a:t>For </a:t>
            </a:r>
            <a:r>
              <a:rPr lang="en-US" sz="2400" b="1" u="sng" dirty="0" err="1" smtClean="0">
                <a:solidFill>
                  <a:srgbClr val="870581"/>
                </a:solidFill>
                <a:latin typeface="Times New Roman" pitchFamily="18" charset="0"/>
                <a:cs typeface="Times New Roman" pitchFamily="18" charset="0"/>
              </a:rPr>
              <a:t>eg</a:t>
            </a:r>
            <a:r>
              <a:rPr lang="en-US" sz="2400" b="1" u="sng" dirty="0" smtClean="0">
                <a:solidFill>
                  <a:srgbClr val="87058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u="sng" dirty="0">
                <a:solidFill>
                  <a:srgbClr val="870581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400" b="1" dirty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Movie Recommendation, Book Recommendation</a:t>
            </a:r>
          </a:p>
          <a:p>
            <a:pPr algn="just">
              <a:lnSpc>
                <a:spcPct val="150000"/>
              </a:lnSpc>
            </a:pPr>
            <a:endParaRPr lang="en-US" sz="2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6359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4572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36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Applications of RBM</a:t>
            </a:r>
            <a:endParaRPr lang="en-US" sz="48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4800" y="612845"/>
            <a:ext cx="8382000" cy="56784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200" b="1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Hand Written </a:t>
            </a:r>
            <a:r>
              <a:rPr lang="en-US" sz="2200" b="1" dirty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Digit Recognition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 is a very common problem these days and  is used in a variety of  applications like </a:t>
            </a:r>
            <a:r>
              <a:rPr lang="en-US" sz="22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criminal evidence, office computerization, check verification, and data entry applications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It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also comes with  challenges like </a:t>
            </a:r>
            <a:r>
              <a:rPr lang="en-US" sz="2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different writing style, </a:t>
            </a:r>
            <a:r>
              <a:rPr lang="en-US" sz="2200" b="1" dirty="0">
                <a:solidFill>
                  <a:srgbClr val="870581"/>
                </a:solidFill>
                <a:latin typeface="Times New Roman" pitchFamily="18" charset="0"/>
                <a:cs typeface="Times New Roman" pitchFamily="18" charset="0"/>
              </a:rPr>
              <a:t>variations in shape and size as well as image noise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, which leads to changes in </a:t>
            </a:r>
            <a:r>
              <a:rPr lang="en-US" sz="2200" b="1" dirty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numeral topology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In this a </a:t>
            </a:r>
            <a:r>
              <a:rPr lang="en-US" sz="2200" b="1" dirty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hybrid RBM-CNN methodology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is used for </a:t>
            </a:r>
            <a:r>
              <a:rPr lang="en-US" sz="22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digit recognition.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First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200" b="1" dirty="0">
                <a:solidFill>
                  <a:srgbClr val="870581"/>
                </a:solidFill>
                <a:latin typeface="Times New Roman" pitchFamily="18" charset="0"/>
                <a:cs typeface="Times New Roman" pitchFamily="18" charset="0"/>
              </a:rPr>
              <a:t>features are extracted using RBM deep learning algorithms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. Then extracted features are fed to the </a:t>
            </a:r>
            <a:r>
              <a:rPr lang="en-US" sz="2200" b="1" dirty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CNN deep learning algorithm for classification.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80866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4572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36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8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4800" y="612845"/>
            <a:ext cx="838200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200" b="1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RBMs </a:t>
            </a:r>
            <a:r>
              <a:rPr lang="en-US" sz="2200" b="1" dirty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are highly capable for extracting features from input data.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It is designed in such a way that it can extract the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features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from </a:t>
            </a:r>
            <a:r>
              <a:rPr lang="en-US" sz="2200" b="1" dirty="0">
                <a:solidFill>
                  <a:srgbClr val="870581"/>
                </a:solidFill>
                <a:latin typeface="Times New Roman" pitchFamily="18" charset="0"/>
                <a:cs typeface="Times New Roman" pitchFamily="18" charset="0"/>
              </a:rPr>
              <a:t>large and complex datasets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by introducing </a:t>
            </a:r>
            <a:r>
              <a:rPr lang="en-US" sz="2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hidden units in an unsupervised manner. </a:t>
            </a:r>
          </a:p>
        </p:txBody>
      </p:sp>
    </p:spTree>
    <p:extLst>
      <p:ext uri="{BB962C8B-B14F-4D97-AF65-F5344CB8AC3E}">
        <p14:creationId xmlns:p14="http://schemas.microsoft.com/office/powerpoint/2010/main" val="3391924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Ideas Customizab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107" y="249382"/>
            <a:ext cx="8811491" cy="655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6760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27515</TotalTime>
  <Words>583</Words>
  <Application>Microsoft Office PowerPoint</Application>
  <PresentationFormat>On-screen Show (4:3)</PresentationFormat>
  <Paragraphs>126</Paragraphs>
  <Slides>29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Oriel</vt:lpstr>
      <vt:lpstr>  UNIT-II Part – I  Building Blocks of Deep Learning</vt:lpstr>
      <vt:lpstr>PowerPoint Presentation</vt:lpstr>
      <vt:lpstr> Restricted Boltzmann Machine</vt:lpstr>
      <vt:lpstr> Contd..</vt:lpstr>
      <vt:lpstr> Contd..</vt:lpstr>
      <vt:lpstr> Contd..</vt:lpstr>
      <vt:lpstr> Types of RBM</vt:lpstr>
      <vt:lpstr>Working Principle of RBM</vt:lpstr>
      <vt:lpstr> Contd..</vt:lpstr>
      <vt:lpstr> Contd..</vt:lpstr>
      <vt:lpstr> Contd..</vt:lpstr>
      <vt:lpstr> Contd..</vt:lpstr>
      <vt:lpstr> Contd..</vt:lpstr>
      <vt:lpstr> Reconstruction of  RBM</vt:lpstr>
      <vt:lpstr> Contd..</vt:lpstr>
      <vt:lpstr> Training of Restricted Boltzmann Machine</vt:lpstr>
      <vt:lpstr> Contd..</vt:lpstr>
      <vt:lpstr> Contd..</vt:lpstr>
      <vt:lpstr> Contd..</vt:lpstr>
      <vt:lpstr> Contd..</vt:lpstr>
      <vt:lpstr> Internal Training of Restricted Boltzmann Machine</vt:lpstr>
      <vt:lpstr> Contd..</vt:lpstr>
      <vt:lpstr> Contd..</vt:lpstr>
      <vt:lpstr> Contd..</vt:lpstr>
      <vt:lpstr> Contd..</vt:lpstr>
      <vt:lpstr> Use cases  of RBM</vt:lpstr>
      <vt:lpstr> Applications of RBM</vt:lpstr>
      <vt:lpstr> Contd..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GLK</dc:creator>
  <cp:lastModifiedBy>Y.Surekha</cp:lastModifiedBy>
  <cp:revision>2012</cp:revision>
  <dcterms:created xsi:type="dcterms:W3CDTF">2013-11-07T06:07:38Z</dcterms:created>
  <dcterms:modified xsi:type="dcterms:W3CDTF">2025-07-25T09:57:02Z</dcterms:modified>
</cp:coreProperties>
</file>