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1" r:id="rId3"/>
    <p:sldId id="257" r:id="rId4"/>
    <p:sldId id="272" r:id="rId5"/>
    <p:sldId id="273" r:id="rId6"/>
    <p:sldId id="258" r:id="rId7"/>
    <p:sldId id="274" r:id="rId8"/>
    <p:sldId id="259" r:id="rId9"/>
    <p:sldId id="263" r:id="rId10"/>
    <p:sldId id="275" r:id="rId11"/>
    <p:sldId id="260" r:id="rId12"/>
    <p:sldId id="276" r:id="rId13"/>
    <p:sldId id="277" r:id="rId14"/>
    <p:sldId id="261" r:id="rId15"/>
    <p:sldId id="262" r:id="rId16"/>
    <p:sldId id="278" r:id="rId17"/>
    <p:sldId id="279" r:id="rId18"/>
    <p:sldId id="264" r:id="rId19"/>
    <p:sldId id="265" r:id="rId20"/>
    <p:sldId id="266" r:id="rId21"/>
    <p:sldId id="280" r:id="rId22"/>
    <p:sldId id="268" r:id="rId23"/>
    <p:sldId id="281" r:id="rId24"/>
    <p:sldId id="283" r:id="rId25"/>
    <p:sldId id="284" r:id="rId26"/>
    <p:sldId id="282" r:id="rId27"/>
    <p:sldId id="269" r:id="rId28"/>
    <p:sldId id="285" r:id="rId29"/>
    <p:sldId id="270" r:id="rId30"/>
    <p:sldId id="289" r:id="rId31"/>
    <p:sldId id="288" r:id="rId32"/>
    <p:sldId id="286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15B0B-4EDE-4599-B947-A6F3D30E6A2E}" type="datetimeFigureOut">
              <a:rPr lang="en-US" smtClean="0"/>
              <a:pPr/>
              <a:t>3/23/2026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9FD12-12EF-4342-B680-33120DD39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15B0B-4EDE-4599-B947-A6F3D30E6A2E}" type="datetimeFigureOut">
              <a:rPr lang="en-US" smtClean="0"/>
              <a:pPr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9FD12-12EF-4342-B680-33120DD39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15B0B-4EDE-4599-B947-A6F3D30E6A2E}" type="datetimeFigureOut">
              <a:rPr lang="en-US" smtClean="0"/>
              <a:pPr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9FD12-12EF-4342-B680-33120DD39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15B0B-4EDE-4599-B947-A6F3D30E6A2E}" type="datetimeFigureOut">
              <a:rPr lang="en-US" smtClean="0"/>
              <a:pPr/>
              <a:t>3/23/2026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9FD12-12EF-4342-B680-33120DD39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15B0B-4EDE-4599-B947-A6F3D30E6A2E}" type="datetimeFigureOut">
              <a:rPr lang="en-US" smtClean="0"/>
              <a:pPr/>
              <a:t>3/23/2026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9FD12-12EF-4342-B680-33120DD39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15B0B-4EDE-4599-B947-A6F3D30E6A2E}" type="datetimeFigureOut">
              <a:rPr lang="en-US" smtClean="0"/>
              <a:pPr/>
              <a:t>3/23/2026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9FD12-12EF-4342-B680-33120DD39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15B0B-4EDE-4599-B947-A6F3D30E6A2E}" type="datetimeFigureOut">
              <a:rPr lang="en-US" smtClean="0"/>
              <a:pPr/>
              <a:t>3/23/2026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9FD12-12EF-4342-B680-33120DD39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15B0B-4EDE-4599-B947-A6F3D30E6A2E}" type="datetimeFigureOut">
              <a:rPr lang="en-US" smtClean="0"/>
              <a:pPr/>
              <a:t>3/23/2026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9FD12-12EF-4342-B680-33120DD39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15B0B-4EDE-4599-B947-A6F3D30E6A2E}" type="datetimeFigureOut">
              <a:rPr lang="en-US" smtClean="0"/>
              <a:pPr/>
              <a:t>3/23/2026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D99FD12-12EF-4342-B680-33120DD39A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15B0B-4EDE-4599-B947-A6F3D30E6A2E}" type="datetimeFigureOut">
              <a:rPr lang="en-US" smtClean="0"/>
              <a:pPr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9FD12-12EF-4342-B680-33120DD39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15B0B-4EDE-4599-B947-A6F3D30E6A2E}" type="datetimeFigureOut">
              <a:rPr lang="en-US" smtClean="0"/>
              <a:pPr/>
              <a:t>3/23/2026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9FD12-12EF-4342-B680-33120DD39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9F15B0B-4EDE-4599-B947-A6F3D30E6A2E}" type="datetimeFigureOut">
              <a:rPr lang="en-US" smtClean="0"/>
              <a:pPr/>
              <a:t>3/23/2026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D99FD12-12EF-4342-B680-33120DD39A6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Operating systems	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UNIT-VI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/>
              <a:t>For most users, the file system is the most visible aspect of an operating system.</a:t>
            </a:r>
          </a:p>
          <a:p>
            <a:pPr algn="just"/>
            <a:r>
              <a:rPr lang="en-US" dirty="0"/>
              <a:t>It provides the mechanism for on-line storage of and access to both data and programs of the operating system and all the users of the computer system. </a:t>
            </a:r>
          </a:p>
          <a:p>
            <a:pPr algn="just"/>
            <a:r>
              <a:rPr lang="en-US" dirty="0"/>
              <a:t>The file system consists of two distinct parts: a collection of </a:t>
            </a:r>
            <a:r>
              <a:rPr lang="en-US" i="1" dirty="0"/>
              <a:t>files, each storing related </a:t>
            </a:r>
            <a:r>
              <a:rPr lang="en-US" dirty="0"/>
              <a:t>data, and a </a:t>
            </a:r>
            <a:r>
              <a:rPr lang="en-US" i="1" dirty="0"/>
              <a:t>directory structure, which organizes and provides information about </a:t>
            </a:r>
            <a:r>
              <a:rPr lang="en-US" dirty="0"/>
              <a:t>all the files in the system.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l" rtl="0">
              <a:spcBef>
                <a:spcPct val="0"/>
              </a:spcBef>
            </a:pPr>
            <a:r>
              <a:rPr lang="en-US" sz="3200" b="1" u="sng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Concept of File</a:t>
            </a:r>
            <a:br>
              <a:rPr lang="en-US" sz="5400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 algn="just"/>
            <a:r>
              <a:rPr lang="en-IN" sz="2000" dirty="0"/>
              <a:t>A file is a collection of related information that is recorded on secondary  storage.</a:t>
            </a:r>
            <a:endParaRPr lang="en-US" sz="2000" dirty="0"/>
          </a:p>
          <a:p>
            <a:pPr lvl="0" algn="just"/>
            <a:r>
              <a:rPr lang="en-IN" sz="2000" dirty="0"/>
              <a:t>A file is a smallest allotment of logical secondary storage that is data   can’t be written to secondary storage unless they are within a file.</a:t>
            </a:r>
            <a:endParaRPr lang="en-US" sz="2000" dirty="0"/>
          </a:p>
          <a:p>
            <a:pPr lvl="0" algn="just"/>
            <a:r>
              <a:rPr lang="en-IN" sz="2000" dirty="0"/>
              <a:t>File represent programs (both source and object forms) and data.</a:t>
            </a:r>
            <a:endParaRPr lang="en-US" sz="2000" dirty="0"/>
          </a:p>
          <a:p>
            <a:pPr lvl="0" algn="just"/>
            <a:r>
              <a:rPr lang="en-IN" sz="2000" dirty="0"/>
              <a:t>Data file may be numeric, alphabetic, alphanumerical, or binary.</a:t>
            </a:r>
            <a:endParaRPr lang="en-US" sz="2000" dirty="0"/>
          </a:p>
          <a:p>
            <a:pPr lvl="0" algn="just"/>
            <a:r>
              <a:rPr lang="en-IN" sz="2000" dirty="0"/>
              <a:t>A file is a sequence of bits, bytes, lines, or records, the meaning of which is defined by file’s creator and user. </a:t>
            </a:r>
            <a:endParaRPr lang="en-US" sz="2000" dirty="0"/>
          </a:p>
          <a:p>
            <a:pPr lvl="0" algn="just"/>
            <a:r>
              <a:rPr lang="en-IN" sz="2000" dirty="0"/>
              <a:t>The information of a file is defined by its creator. </a:t>
            </a:r>
            <a:endParaRPr lang="en-US" sz="2000" dirty="0"/>
          </a:p>
          <a:p>
            <a:pPr lvl="0" algn="just"/>
            <a:r>
              <a:rPr lang="en-IN" sz="2000" dirty="0"/>
              <a:t>Many different type of information may be stored in file.</a:t>
            </a:r>
            <a:endParaRPr lang="en-US" sz="2000" dirty="0"/>
          </a:p>
          <a:p>
            <a:pPr lvl="0" algn="just"/>
            <a:r>
              <a:rPr lang="en-IN" sz="2000" dirty="0">
                <a:solidFill>
                  <a:srgbClr val="FF0000"/>
                </a:solidFill>
              </a:rPr>
              <a:t>Examples</a:t>
            </a:r>
            <a:r>
              <a:rPr lang="en-IN" sz="2000" dirty="0"/>
              <a:t>: source programs, object programs, executable programs, </a:t>
            </a:r>
            <a:endParaRPr lang="en-US" sz="2000" dirty="0"/>
          </a:p>
          <a:p>
            <a:pPr algn="just">
              <a:buNone/>
            </a:pPr>
            <a:r>
              <a:rPr lang="en-IN" sz="2000" dirty="0"/>
              <a:t>	numeric data, text, payroll records, graphic images, sound recording and so on. </a:t>
            </a:r>
            <a:endParaRPr lang="en-US" sz="2000" dirty="0"/>
          </a:p>
          <a:p>
            <a:pPr algn="just"/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928670"/>
            <a:ext cx="8329642" cy="5395930"/>
          </a:xfrm>
        </p:spPr>
        <p:txBody>
          <a:bodyPr>
            <a:normAutofit/>
          </a:bodyPr>
          <a:lstStyle/>
          <a:p>
            <a:pPr algn="just"/>
            <a:r>
              <a:rPr lang="en-US" i="1" dirty="0"/>
              <a:t>Text file is a sequence of characters organized into </a:t>
            </a:r>
            <a:r>
              <a:rPr lang="en-US" dirty="0"/>
              <a:t>lines (and possibly pages). </a:t>
            </a:r>
          </a:p>
          <a:p>
            <a:pPr algn="just"/>
            <a:r>
              <a:rPr lang="en-US" i="1" dirty="0"/>
              <a:t>A source file is a sequence of subroutines and </a:t>
            </a:r>
            <a:r>
              <a:rPr lang="en-US" dirty="0"/>
              <a:t>functions, each of which is further organized as declarations followed by executable statements. </a:t>
            </a:r>
          </a:p>
          <a:p>
            <a:pPr algn="just"/>
            <a:r>
              <a:rPr lang="en-US" dirty="0"/>
              <a:t>An </a:t>
            </a:r>
            <a:r>
              <a:rPr lang="en-US" i="1" dirty="0"/>
              <a:t>object file is a sequence of bytes organized in to </a:t>
            </a:r>
            <a:r>
              <a:rPr lang="en-US" dirty="0"/>
              <a:t>blocks Understandable by the system's linker. </a:t>
            </a:r>
          </a:p>
          <a:p>
            <a:pPr algn="just"/>
            <a:r>
              <a:rPr lang="en-US" dirty="0"/>
              <a:t>An </a:t>
            </a:r>
            <a:r>
              <a:rPr lang="en-US" i="1" dirty="0"/>
              <a:t>executable file is a series of </a:t>
            </a:r>
            <a:r>
              <a:rPr lang="en-US" dirty="0"/>
              <a:t>code sections that the loader can bring into memory and execute.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File Attributes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i="1" dirty="0"/>
              <a:t>A file is named, for the convenience of its human users, and is referred to by </a:t>
            </a:r>
            <a:r>
              <a:rPr lang="en-US" dirty="0"/>
              <a:t>its name. </a:t>
            </a:r>
          </a:p>
          <a:p>
            <a:pPr algn="just"/>
            <a:r>
              <a:rPr lang="en-US" i="1" dirty="0"/>
              <a:t>A name is usually a string of characters, such as </a:t>
            </a:r>
            <a:r>
              <a:rPr lang="en-US" i="1" dirty="0" err="1"/>
              <a:t>example.c</a:t>
            </a:r>
            <a:r>
              <a:rPr lang="en-US" i="1" dirty="0"/>
              <a:t>.</a:t>
            </a:r>
          </a:p>
          <a:p>
            <a:pPr algn="just"/>
            <a:r>
              <a:rPr lang="en-US" i="1" dirty="0"/>
              <a:t>Some </a:t>
            </a:r>
            <a:r>
              <a:rPr lang="en-US" dirty="0"/>
              <a:t>systems differentiate between uppercase and lowercase characters in names, whereas other systems do not.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File Attributes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 algn="just"/>
            <a:r>
              <a:rPr lang="en-US" b="1" dirty="0">
                <a:solidFill>
                  <a:srgbClr val="FF0000"/>
                </a:solidFill>
              </a:rPr>
              <a:t>Name</a:t>
            </a:r>
            <a:r>
              <a:rPr lang="en-US" b="1" dirty="0"/>
              <a:t>:</a:t>
            </a:r>
            <a:r>
              <a:rPr lang="en-US" dirty="0"/>
              <a:t> The symbolic file name is the only information kept in human readable code.</a:t>
            </a:r>
          </a:p>
          <a:p>
            <a:pPr lvl="0" algn="just"/>
            <a:r>
              <a:rPr lang="en-US" b="1" dirty="0">
                <a:solidFill>
                  <a:srgbClr val="FF0000"/>
                </a:solidFill>
              </a:rPr>
              <a:t>Identifier</a:t>
            </a:r>
            <a:r>
              <a:rPr lang="en-US" dirty="0"/>
              <a:t>: This is unique tag, usually a number, identifies the file within the file system. It is the non human readable name for the file.</a:t>
            </a:r>
          </a:p>
          <a:p>
            <a:pPr lvl="0" algn="just"/>
            <a:r>
              <a:rPr lang="en-US" b="1" dirty="0">
                <a:solidFill>
                  <a:srgbClr val="FF0000"/>
                </a:solidFill>
              </a:rPr>
              <a:t>Type</a:t>
            </a:r>
            <a:r>
              <a:rPr lang="en-US" dirty="0">
                <a:solidFill>
                  <a:srgbClr val="FF0000"/>
                </a:solidFill>
              </a:rPr>
              <a:t>: </a:t>
            </a:r>
            <a:r>
              <a:rPr lang="en-US" dirty="0"/>
              <a:t>This information is needed for those systems that support different type. </a:t>
            </a:r>
          </a:p>
          <a:p>
            <a:pPr lvl="0" algn="just"/>
            <a:r>
              <a:rPr lang="en-US" b="1" dirty="0">
                <a:solidFill>
                  <a:srgbClr val="FF0000"/>
                </a:solidFill>
              </a:rPr>
              <a:t>Location: </a:t>
            </a:r>
            <a:r>
              <a:rPr lang="en-US" dirty="0"/>
              <a:t>This information is a pointer to a device and to the location of the file on that device. </a:t>
            </a:r>
            <a:r>
              <a:rPr lang="en-US" b="1" dirty="0"/>
              <a:t> </a:t>
            </a:r>
            <a:r>
              <a:rPr lang="en-US" dirty="0"/>
              <a:t> </a:t>
            </a:r>
          </a:p>
          <a:p>
            <a:pPr lvl="0" algn="just"/>
            <a:r>
              <a:rPr lang="en-US" b="1" dirty="0">
                <a:solidFill>
                  <a:srgbClr val="FF0000"/>
                </a:solidFill>
              </a:rPr>
              <a:t>Size: </a:t>
            </a:r>
            <a:r>
              <a:rPr lang="en-US" dirty="0"/>
              <a:t>the current size of the file and possibly the maximum allowed size are included in this attribute.</a:t>
            </a:r>
          </a:p>
          <a:p>
            <a:pPr lvl="0" algn="just"/>
            <a:r>
              <a:rPr lang="en-US" b="1" dirty="0">
                <a:solidFill>
                  <a:srgbClr val="FF0000"/>
                </a:solidFill>
              </a:rPr>
              <a:t>Protection: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Access-control information determines who can do reading, writing, executing and so on.</a:t>
            </a:r>
          </a:p>
          <a:p>
            <a:pPr lvl="0" algn="just"/>
            <a:r>
              <a:rPr lang="en-US" b="1" dirty="0">
                <a:solidFill>
                  <a:srgbClr val="FF0000"/>
                </a:solidFill>
              </a:rPr>
              <a:t>Time &amp; Date: </a:t>
            </a:r>
            <a:r>
              <a:rPr lang="en-US" dirty="0"/>
              <a:t>This information may be kept for creation, last modification, and last use. These data can be useful for protection, security and usage monitoring.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information about all files is kept in the directory structure, which also resides on secondary storage. </a:t>
            </a:r>
          </a:p>
          <a:p>
            <a:r>
              <a:rPr lang="en-US" dirty="0"/>
              <a:t>Typically, a directory entry consists of the file's name and its unique identifier. </a:t>
            </a:r>
          </a:p>
          <a:p>
            <a:r>
              <a:rPr lang="en-US" dirty="0"/>
              <a:t>The identifier in turn locates the other file attributes.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/>
          <a:lstStyle/>
          <a:p>
            <a:r>
              <a:rPr lang="en-IN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File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857364"/>
            <a:ext cx="8258204" cy="4752988"/>
          </a:xfrm>
        </p:spPr>
        <p:txBody>
          <a:bodyPr>
            <a:noAutofit/>
          </a:bodyPr>
          <a:lstStyle/>
          <a:p>
            <a:pPr algn="just"/>
            <a:r>
              <a:rPr lang="en-IN" sz="2400" dirty="0"/>
              <a:t>A file is an abstract data type. </a:t>
            </a:r>
          </a:p>
          <a:p>
            <a:pPr algn="just"/>
            <a:r>
              <a:rPr lang="en-US" sz="2400" dirty="0"/>
              <a:t>To define a file properly, we need to consider the operations that can be performed on files. </a:t>
            </a:r>
          </a:p>
          <a:p>
            <a:pPr algn="just"/>
            <a:r>
              <a:rPr lang="en-US" sz="2400" dirty="0"/>
              <a:t>The operating system can provide system calls to create, write, read, reposition, delete, and truncate files.</a:t>
            </a:r>
          </a:p>
          <a:p>
            <a:pPr algn="just"/>
            <a:r>
              <a:rPr lang="en-IN" sz="2400" dirty="0"/>
              <a:t>Operating system must do for each of the six basic file operations.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928670"/>
            <a:ext cx="8401080" cy="5395930"/>
          </a:xfrm>
        </p:spPr>
        <p:txBody>
          <a:bodyPr>
            <a:noAutofit/>
          </a:bodyPr>
          <a:lstStyle/>
          <a:p>
            <a:pPr lvl="0" algn="just"/>
            <a:r>
              <a:rPr lang="en-IN" sz="2300" b="1" dirty="0">
                <a:solidFill>
                  <a:srgbClr val="FF0000"/>
                </a:solidFill>
              </a:rPr>
              <a:t>Creating a file:</a:t>
            </a:r>
            <a:r>
              <a:rPr lang="en-IN" sz="2300" dirty="0">
                <a:solidFill>
                  <a:srgbClr val="FF0000"/>
                </a:solidFill>
              </a:rPr>
              <a:t> </a:t>
            </a:r>
          </a:p>
          <a:p>
            <a:pPr lvl="1" algn="just"/>
            <a:r>
              <a:rPr lang="en-IN" sz="2300" dirty="0"/>
              <a:t>Two steps are required to create a file. </a:t>
            </a:r>
          </a:p>
          <a:p>
            <a:pPr lvl="1" algn="just"/>
            <a:r>
              <a:rPr lang="en-IN" sz="2300" dirty="0"/>
              <a:t>First, space in the file system must be found for the file. </a:t>
            </a:r>
          </a:p>
          <a:p>
            <a:pPr lvl="1" algn="just"/>
            <a:r>
              <a:rPr lang="en-IN" sz="2300" dirty="0"/>
              <a:t>Second, an entry for the new file must be made in the directory.</a:t>
            </a:r>
            <a:endParaRPr lang="en-US" sz="2300" dirty="0"/>
          </a:p>
          <a:p>
            <a:pPr algn="just"/>
            <a:r>
              <a:rPr lang="en-IN" sz="2300" b="1" dirty="0">
                <a:solidFill>
                  <a:srgbClr val="FF0000"/>
                </a:solidFill>
              </a:rPr>
              <a:t>Writing a file:</a:t>
            </a:r>
            <a:r>
              <a:rPr lang="en-IN" sz="2300" dirty="0">
                <a:solidFill>
                  <a:srgbClr val="FF0000"/>
                </a:solidFill>
              </a:rPr>
              <a:t> </a:t>
            </a:r>
          </a:p>
          <a:p>
            <a:pPr lvl="1" algn="just"/>
            <a:r>
              <a:rPr lang="en-IN" sz="2300" dirty="0"/>
              <a:t>To write a file, we make a system call specifying both the name of the file and the information to be written to the file.</a:t>
            </a:r>
            <a:r>
              <a:rPr lang="en-US" sz="2300" dirty="0"/>
              <a:t> </a:t>
            </a:r>
          </a:p>
          <a:p>
            <a:pPr lvl="1" algn="just"/>
            <a:r>
              <a:rPr lang="en-US" sz="2300" dirty="0"/>
              <a:t>Given the name of the file, the system searches the directory to find the file's location. </a:t>
            </a:r>
          </a:p>
          <a:p>
            <a:pPr lvl="1" algn="just"/>
            <a:r>
              <a:rPr lang="en-US" sz="2300" dirty="0"/>
              <a:t>The system must keep a </a:t>
            </a:r>
            <a:r>
              <a:rPr lang="en-US" sz="2300" i="1" dirty="0"/>
              <a:t>write pointer to the location in the file where the </a:t>
            </a:r>
            <a:r>
              <a:rPr lang="en-US" sz="2300" dirty="0"/>
              <a:t>next write is to take place. </a:t>
            </a:r>
          </a:p>
          <a:p>
            <a:pPr lvl="1" algn="just"/>
            <a:r>
              <a:rPr lang="en-US" sz="2300" dirty="0"/>
              <a:t>The write pointer must be updated whenever a write occurs.</a:t>
            </a:r>
          </a:p>
          <a:p>
            <a:pPr algn="just"/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785794"/>
            <a:ext cx="8472518" cy="5538806"/>
          </a:xfrm>
        </p:spPr>
        <p:txBody>
          <a:bodyPr>
            <a:normAutofit/>
          </a:bodyPr>
          <a:lstStyle/>
          <a:p>
            <a:pPr algn="just"/>
            <a:r>
              <a:rPr lang="en-IN" sz="2200" b="1" dirty="0">
                <a:solidFill>
                  <a:srgbClr val="FF0000"/>
                </a:solidFill>
              </a:rPr>
              <a:t>Reading a file: </a:t>
            </a:r>
          </a:p>
          <a:p>
            <a:pPr lvl="1" algn="just"/>
            <a:r>
              <a:rPr lang="en-US" sz="2200" dirty="0"/>
              <a:t>To read from a file, we use a system call that specifies the name of the file and where (in memory) the next block of the file should be put. </a:t>
            </a:r>
          </a:p>
          <a:p>
            <a:pPr lvl="1" algn="just"/>
            <a:r>
              <a:rPr lang="en-US" sz="2200" dirty="0"/>
              <a:t>Again, the directory is searched for the associated entry, and the system needs to keep a </a:t>
            </a:r>
            <a:r>
              <a:rPr lang="en-US" sz="2200" i="1" dirty="0"/>
              <a:t>read pointer to the location in the file where the </a:t>
            </a:r>
            <a:r>
              <a:rPr lang="en-US" sz="2200" dirty="0"/>
              <a:t>next read is to take place.</a:t>
            </a:r>
          </a:p>
          <a:p>
            <a:pPr lvl="1" algn="just"/>
            <a:r>
              <a:rPr lang="en-US" sz="2200" dirty="0"/>
              <a:t>Once the read has taken place, the read pointer is updated. </a:t>
            </a:r>
          </a:p>
          <a:p>
            <a:pPr lvl="1" algn="just"/>
            <a:r>
              <a:rPr lang="en-US" sz="2200" dirty="0"/>
              <a:t>Because a process is usually either reading from or writing to a file, the current operation location can be kept as a per-process current file-position pointer.</a:t>
            </a:r>
          </a:p>
          <a:p>
            <a:pPr lvl="1"/>
            <a:r>
              <a:rPr lang="en-US" sz="2200" dirty="0"/>
              <a:t>Both the read and write operations use this same pointer, saving space and reducing system complexity.</a:t>
            </a:r>
          </a:p>
          <a:p>
            <a:pPr algn="just"/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214422"/>
            <a:ext cx="8358246" cy="5214974"/>
          </a:xfrm>
        </p:spPr>
        <p:txBody>
          <a:bodyPr>
            <a:normAutofit/>
          </a:bodyPr>
          <a:lstStyle/>
          <a:p>
            <a:pPr lvl="0" algn="just"/>
            <a:r>
              <a:rPr lang="en-IN" sz="2800" b="1" dirty="0">
                <a:solidFill>
                  <a:srgbClr val="FF0000"/>
                </a:solidFill>
              </a:rPr>
              <a:t>Repositioning with in a file</a:t>
            </a:r>
            <a:r>
              <a:rPr lang="en-IN" sz="2800" b="1" dirty="0"/>
              <a:t>:</a:t>
            </a:r>
            <a:r>
              <a:rPr lang="en-IN" sz="2800" dirty="0"/>
              <a:t> </a:t>
            </a:r>
          </a:p>
          <a:p>
            <a:pPr lvl="1" algn="just"/>
            <a:r>
              <a:rPr lang="en-IN" dirty="0"/>
              <a:t>The directory is searched for the appropriate entry, and the current file position is set to a given value.</a:t>
            </a:r>
          </a:p>
          <a:p>
            <a:pPr lvl="1" algn="just"/>
            <a:r>
              <a:rPr lang="en-US" dirty="0"/>
              <a:t>Repositioning within a file need not involve any actual I/0. </a:t>
            </a:r>
          </a:p>
          <a:p>
            <a:pPr lvl="1" algn="just"/>
            <a:r>
              <a:rPr lang="en-US" dirty="0"/>
              <a:t>This file operation is also known as a file </a:t>
            </a:r>
            <a:r>
              <a:rPr lang="en-US" i="1" dirty="0"/>
              <a:t>seek.</a:t>
            </a:r>
            <a:endParaRPr lang="en-US" dirty="0"/>
          </a:p>
          <a:p>
            <a:pPr algn="just"/>
            <a:r>
              <a:rPr lang="en-IN" sz="2800" b="1" dirty="0">
                <a:solidFill>
                  <a:srgbClr val="FF0000"/>
                </a:solidFill>
              </a:rPr>
              <a:t>Deleting a file</a:t>
            </a:r>
            <a:r>
              <a:rPr lang="en-IN" sz="2800" b="1" dirty="0"/>
              <a:t>:</a:t>
            </a:r>
          </a:p>
          <a:p>
            <a:pPr lvl="1" algn="just"/>
            <a:r>
              <a:rPr lang="en-US" dirty="0"/>
              <a:t>To delete a file, we search the directory for the named file.</a:t>
            </a:r>
          </a:p>
          <a:p>
            <a:pPr lvl="1" algn="just"/>
            <a:r>
              <a:rPr lang="en-US" dirty="0"/>
              <a:t>Having found the associated directory entry, we release all file space, so that it can be reused by other files, and erase the directory entry.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Truncating a file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The user may want to erase the contents of a file but keep its attributes. </a:t>
            </a:r>
          </a:p>
          <a:p>
            <a:pPr algn="just"/>
            <a:r>
              <a:rPr lang="en-US" dirty="0"/>
              <a:t>Rather than forcing the user to delete the file and then recreate it, this function allows all attributes to remain unchanged –except for file length-but lets the file be reset to length zero and its file space released.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071546"/>
            <a:ext cx="8258204" cy="5253054"/>
          </a:xfrm>
        </p:spPr>
        <p:txBody>
          <a:bodyPr/>
          <a:lstStyle/>
          <a:p>
            <a:pPr algn="just"/>
            <a:r>
              <a:rPr lang="en-US" dirty="0"/>
              <a:t>Other common operations include </a:t>
            </a:r>
            <a:r>
              <a:rPr lang="en-US" i="1" dirty="0">
                <a:solidFill>
                  <a:srgbClr val="FF0000"/>
                </a:solidFill>
              </a:rPr>
              <a:t>appending new information</a:t>
            </a:r>
            <a:r>
              <a:rPr lang="en-US" i="1" dirty="0"/>
              <a:t> </a:t>
            </a:r>
            <a:r>
              <a:rPr lang="en-US" dirty="0"/>
              <a:t>to the end of an existing file and </a:t>
            </a:r>
            <a:r>
              <a:rPr lang="en-US" i="1" dirty="0"/>
              <a:t>renaming an existing file.</a:t>
            </a:r>
            <a:endParaRPr lang="en-US" dirty="0"/>
          </a:p>
          <a:p>
            <a:pPr algn="just"/>
            <a:r>
              <a:rPr lang="en-US" dirty="0"/>
              <a:t>We can create a </a:t>
            </a:r>
            <a:r>
              <a:rPr lang="en-US" i="1" dirty="0"/>
              <a:t>copy of a file, or copy the file to another I/O device, such as </a:t>
            </a:r>
            <a:r>
              <a:rPr lang="en-US" dirty="0"/>
              <a:t>a printer or a display, by creating a new file and then reading from the old and writing to the new.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3200" dirty="0"/>
              <a:t>There are several issues are associated with an open file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IN" b="1" dirty="0">
                <a:solidFill>
                  <a:srgbClr val="FF0000"/>
                </a:solidFill>
              </a:rPr>
              <a:t>File pointer</a:t>
            </a:r>
            <a:r>
              <a:rPr lang="en-IN" b="1" dirty="0"/>
              <a:t>:</a:t>
            </a:r>
            <a:r>
              <a:rPr lang="en-IN" dirty="0"/>
              <a:t> </a:t>
            </a:r>
          </a:p>
          <a:p>
            <a:pPr lvl="1" algn="just"/>
            <a:r>
              <a:rPr lang="en-US" dirty="0"/>
              <a:t>The system must track the last read write location as a current-file-position pointer.</a:t>
            </a:r>
            <a:endParaRPr lang="en-IN" dirty="0"/>
          </a:p>
          <a:p>
            <a:pPr lvl="1" algn="just"/>
            <a:r>
              <a:rPr lang="en-IN" dirty="0"/>
              <a:t>It is a unique pointer for each process operating on file. </a:t>
            </a:r>
            <a:endParaRPr lang="en-US" dirty="0"/>
          </a:p>
          <a:p>
            <a:pPr algn="just"/>
            <a:r>
              <a:rPr lang="en-IN" b="1" dirty="0">
                <a:solidFill>
                  <a:srgbClr val="FF0000"/>
                </a:solidFill>
              </a:rPr>
              <a:t>File open count</a:t>
            </a:r>
            <a:r>
              <a:rPr lang="en-IN" b="1" dirty="0"/>
              <a:t>: </a:t>
            </a:r>
          </a:p>
          <a:p>
            <a:pPr lvl="1" algn="just"/>
            <a:r>
              <a:rPr lang="en-US" dirty="0"/>
              <a:t>As files are closed, the operating system must reuse its open-file table entries, or it could run out of space in the table. </a:t>
            </a:r>
          </a:p>
          <a:p>
            <a:pPr lvl="1" algn="just"/>
            <a:r>
              <a:rPr lang="en-US" dirty="0"/>
              <a:t>Because multiple processes may have opened a file, the system must wait for the last file to close before removing the open-file table entry. </a:t>
            </a:r>
          </a:p>
          <a:p>
            <a:pPr lvl="1" algn="just"/>
            <a:r>
              <a:rPr lang="en-US" dirty="0"/>
              <a:t>The file-open counter tracks the number of opens and closes and reaches zero on the last close. </a:t>
            </a:r>
          </a:p>
          <a:p>
            <a:pPr lvl="1" algn="just"/>
            <a:r>
              <a:rPr lang="en-US" dirty="0"/>
              <a:t>The system can then remove the entry.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IN" b="1" dirty="0">
                <a:solidFill>
                  <a:srgbClr val="FF0000"/>
                </a:solidFill>
              </a:rPr>
              <a:t>Disk location of the file</a:t>
            </a:r>
            <a:r>
              <a:rPr lang="en-IN" b="1" dirty="0"/>
              <a:t>: </a:t>
            </a:r>
            <a:r>
              <a:rPr lang="en-IN" dirty="0"/>
              <a:t>most file operations required to modify data within a file. The information needed to locate the file on disk is kept in memory so that the system does not have to read it from disk for each operation.</a:t>
            </a:r>
            <a:endParaRPr lang="en-IN" b="1" dirty="0">
              <a:solidFill>
                <a:srgbClr val="FF0000"/>
              </a:solidFill>
            </a:endParaRPr>
          </a:p>
          <a:p>
            <a:pPr lvl="0" algn="just"/>
            <a:r>
              <a:rPr lang="en-IN" b="1" dirty="0">
                <a:solidFill>
                  <a:srgbClr val="FF0000"/>
                </a:solidFill>
              </a:rPr>
              <a:t>Access right: </a:t>
            </a:r>
            <a:r>
              <a:rPr lang="en-IN" dirty="0"/>
              <a:t>Each process can open a file in access mode. This information stored on pre process table. So that the operating system can allow or  deny  subsequent I/O operations.</a:t>
            </a:r>
            <a:endParaRPr lang="en-US" dirty="0"/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File types</a:t>
            </a:r>
            <a:br>
              <a:rPr lang="en-IN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We always consider whether the operating system should recognize and support file types. </a:t>
            </a:r>
          </a:p>
          <a:p>
            <a:pPr algn="just"/>
            <a:r>
              <a:rPr lang="en-US" dirty="0"/>
              <a:t>If an operating system recognizes the type of a file, it can then operate on the file in reasonable ways.</a:t>
            </a:r>
          </a:p>
          <a:p>
            <a:pPr algn="just"/>
            <a:r>
              <a:rPr lang="en-US" dirty="0"/>
              <a:t>A common technique for implementing file types is to include the type as part of the file name.</a:t>
            </a:r>
          </a:p>
          <a:p>
            <a:pPr algn="just"/>
            <a:r>
              <a:rPr lang="en-US" dirty="0"/>
              <a:t> The name is split into two parts-a name and an </a:t>
            </a:r>
            <a:r>
              <a:rPr lang="en-US" i="1" dirty="0" err="1"/>
              <a:t>extension,</a:t>
            </a:r>
            <a:r>
              <a:rPr lang="en-US" dirty="0" err="1"/>
              <a:t>usually</a:t>
            </a:r>
            <a:r>
              <a:rPr lang="en-US" dirty="0"/>
              <a:t> separated by a period character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928670"/>
            <a:ext cx="8329642" cy="5395930"/>
          </a:xfrm>
        </p:spPr>
        <p:txBody>
          <a:bodyPr/>
          <a:lstStyle/>
          <a:p>
            <a:r>
              <a:rPr lang="en-US" dirty="0"/>
              <a:t>The user and the operating system can tell from the name alone what the type of a file is.</a:t>
            </a:r>
          </a:p>
          <a:p>
            <a:r>
              <a:rPr lang="en-US" dirty="0"/>
              <a:t>File name examples include </a:t>
            </a:r>
            <a:r>
              <a:rPr lang="en-US" i="1" dirty="0"/>
              <a:t>resume.doc, Server.java, and </a:t>
            </a:r>
            <a:r>
              <a:rPr lang="en-US" i="1" dirty="0" err="1"/>
              <a:t>ReaderThread</a:t>
            </a:r>
            <a:r>
              <a:rPr lang="en-US" i="1" dirty="0"/>
              <a:t>. c.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l" rtl="0">
              <a:spcBef>
                <a:spcPct val="0"/>
              </a:spcBef>
            </a:pPr>
            <a:r>
              <a:rPr lang="en-US" sz="3200" b="1" u="sng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File Access Methods</a:t>
            </a:r>
            <a:br>
              <a:rPr lang="en-US" sz="6600" b="1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Files contain information. When it is used, this information must be accessed and read into computer memory. </a:t>
            </a:r>
          </a:p>
          <a:p>
            <a:pPr algn="just"/>
            <a:r>
              <a:rPr lang="en-US" dirty="0"/>
              <a:t>The information of a file can be accessed in different ways.</a:t>
            </a:r>
          </a:p>
          <a:p>
            <a:pPr algn="just"/>
            <a:r>
              <a:rPr lang="en-US" dirty="0"/>
              <a:t>Some systems provide only one access method for files. Other systems, such as those of IBM, support many access methods, and choosing the right one for a particular application is a major design problem.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2" algn="l" rtl="0">
              <a:spcBef>
                <a:spcPct val="0"/>
              </a:spcBef>
            </a:pPr>
            <a:r>
              <a:rPr lang="en-US" sz="2400" b="1" dirty="0"/>
              <a:t>Sequential Access:</a:t>
            </a:r>
            <a:br>
              <a:rPr lang="en-US" sz="5400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 algn="just"/>
            <a:r>
              <a:rPr lang="en-IN" sz="2800" dirty="0"/>
              <a:t>It is the simplest access method and it is sequential.</a:t>
            </a:r>
            <a:endParaRPr lang="en-US" sz="2400" dirty="0"/>
          </a:p>
          <a:p>
            <a:pPr lvl="0" algn="just"/>
            <a:r>
              <a:rPr lang="en-IN" sz="2800" dirty="0"/>
              <a:t>Information is processed one after another in sequential.</a:t>
            </a:r>
            <a:endParaRPr lang="en-US" sz="2400" dirty="0"/>
          </a:p>
          <a:p>
            <a:pPr lvl="0" algn="just"/>
            <a:r>
              <a:rPr lang="en-IN" sz="2800" dirty="0"/>
              <a:t>This mode of access is common and used in editors and compilers.</a:t>
            </a:r>
            <a:endParaRPr lang="en-US" sz="2400" dirty="0"/>
          </a:p>
          <a:p>
            <a:pPr lvl="0" algn="just"/>
            <a:r>
              <a:rPr lang="en-IN" sz="2800" dirty="0"/>
              <a:t>The general operations on files are read and write.</a:t>
            </a:r>
            <a:endParaRPr lang="en-US" sz="2400" dirty="0"/>
          </a:p>
          <a:p>
            <a:pPr lvl="0" algn="just"/>
            <a:r>
              <a:rPr lang="en-IN" sz="2800" dirty="0"/>
              <a:t>A read operation- read next- reads the next portion of the file and automatically advances the file pointer, which tracks the I/O location.</a:t>
            </a:r>
            <a:endParaRPr lang="en-US" sz="2400" dirty="0"/>
          </a:p>
          <a:p>
            <a:pPr lvl="0" algn="just"/>
            <a:r>
              <a:rPr lang="en-IN" sz="2800" dirty="0"/>
              <a:t>A write operation –write next- appends to end of the file and advances to the end of newly written material.      </a:t>
            </a:r>
            <a:endParaRPr lang="en-US" sz="2400" dirty="0"/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714356"/>
            <a:ext cx="8229600" cy="4389120"/>
          </a:xfrm>
        </p:spPr>
        <p:txBody>
          <a:bodyPr/>
          <a:lstStyle/>
          <a:p>
            <a:pPr algn="just"/>
            <a:r>
              <a:rPr lang="en-US" dirty="0"/>
              <a:t>Such a file can be reset to the beginning; and on some systems, a program may be able to skip forward or backward </a:t>
            </a:r>
            <a:r>
              <a:rPr lang="en-US" i="1" dirty="0"/>
              <a:t>n records for some integer n-perhaps only for n = 1.</a:t>
            </a:r>
          </a:p>
          <a:p>
            <a:pPr algn="just"/>
            <a:r>
              <a:rPr lang="en-US" dirty="0"/>
              <a:t>It is based on a tape model of a file and works as well on sequential-access devices as it does on random-access ones.</a:t>
            </a: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 l="697" t="33015" r="456" b="33943"/>
          <a:stretch>
            <a:fillRect/>
          </a:stretch>
        </p:blipFill>
        <p:spPr bwMode="auto">
          <a:xfrm>
            <a:off x="1428728" y="3857628"/>
            <a:ext cx="6286544" cy="1857388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1143000"/>
          </a:xfrm>
        </p:spPr>
        <p:txBody>
          <a:bodyPr/>
          <a:lstStyle/>
          <a:p>
            <a:r>
              <a:rPr lang="en-IN" b="1" dirty="0"/>
              <a:t>Direct Access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357298"/>
            <a:ext cx="8472518" cy="4967302"/>
          </a:xfrm>
        </p:spPr>
        <p:txBody>
          <a:bodyPr>
            <a:normAutofit/>
          </a:bodyPr>
          <a:lstStyle/>
          <a:p>
            <a:pPr lvl="0" algn="just"/>
            <a:r>
              <a:rPr lang="en-IN" dirty="0"/>
              <a:t>Direct access method is also called as relative access.</a:t>
            </a:r>
            <a:endParaRPr lang="en-US" dirty="0"/>
          </a:p>
          <a:p>
            <a:pPr lvl="0" algn="just"/>
            <a:r>
              <a:rPr lang="en-IN" dirty="0"/>
              <a:t>A file is made up to a fixed size logical records that allow programs read and write records in any order.</a:t>
            </a:r>
            <a:endParaRPr lang="en-US" dirty="0"/>
          </a:p>
          <a:p>
            <a:pPr lvl="0" algn="just"/>
            <a:r>
              <a:rPr lang="en-IN" dirty="0"/>
              <a:t>Databases and airline reservations are example for this mode.</a:t>
            </a:r>
            <a:endParaRPr lang="en-US" dirty="0"/>
          </a:p>
          <a:p>
            <a:pPr lvl="0" algn="just"/>
            <a:r>
              <a:rPr lang="en-IN" dirty="0"/>
              <a:t>The direct access is based on the disk model of a file since disk allows random access to any file block. </a:t>
            </a:r>
            <a:endParaRPr lang="en-US" dirty="0"/>
          </a:p>
          <a:p>
            <a:pPr lvl="0" algn="just"/>
            <a:r>
              <a:rPr lang="en-IN" dirty="0"/>
              <a:t>For direct access, the file is viewed as a numbered sequence of block or record. </a:t>
            </a:r>
            <a:endParaRPr lang="en-US" dirty="0"/>
          </a:p>
          <a:p>
            <a:pPr lvl="0" algn="just"/>
            <a:r>
              <a:rPr lang="en-IN" dirty="0"/>
              <a:t>Thus, we may read block 14 then block 59 and then we can write block 17.</a:t>
            </a:r>
            <a:endParaRPr lang="en-US" dirty="0"/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en-IN" dirty="0"/>
              <a:t>There is no restriction on the order of reading and writing for direct access file.</a:t>
            </a:r>
            <a:endParaRPr lang="en-US" dirty="0"/>
          </a:p>
          <a:p>
            <a:pPr lvl="0" algn="just"/>
            <a:r>
              <a:rPr lang="en-IN" dirty="0"/>
              <a:t>A block number provided by the user to the operating system is normally a relative block number, the first relative block of the file is 0 and then 1 and so on.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071546"/>
            <a:ext cx="8186766" cy="5253054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For the direct-access method, the file operations must be modified to include the block number as a parameter.</a:t>
            </a:r>
          </a:p>
          <a:p>
            <a:pPr algn="just"/>
            <a:r>
              <a:rPr lang="en-US" dirty="0"/>
              <a:t>Thus, we have </a:t>
            </a:r>
            <a:r>
              <a:rPr lang="en-US" i="1" dirty="0">
                <a:solidFill>
                  <a:srgbClr val="FF0000"/>
                </a:solidFill>
              </a:rPr>
              <a:t>read n</a:t>
            </a:r>
            <a:r>
              <a:rPr lang="en-US" i="1" dirty="0"/>
              <a:t>, where n is </a:t>
            </a:r>
            <a:r>
              <a:rPr lang="en-US" dirty="0"/>
              <a:t>the block number, rather than </a:t>
            </a:r>
            <a:r>
              <a:rPr lang="en-US" i="1" dirty="0"/>
              <a:t>read next, and ·</a:t>
            </a:r>
            <a:r>
              <a:rPr lang="en-US" i="1" dirty="0">
                <a:solidFill>
                  <a:srgbClr val="FF0000"/>
                </a:solidFill>
              </a:rPr>
              <a:t>write n</a:t>
            </a:r>
            <a:r>
              <a:rPr lang="en-US" i="1" dirty="0"/>
              <a:t> rather than write next.</a:t>
            </a:r>
          </a:p>
          <a:p>
            <a:pPr algn="just"/>
            <a:r>
              <a:rPr lang="en-US" dirty="0"/>
              <a:t>An alternative approach is to retain </a:t>
            </a:r>
            <a:r>
              <a:rPr lang="en-US" i="1" dirty="0">
                <a:solidFill>
                  <a:srgbClr val="FF0000"/>
                </a:solidFill>
              </a:rPr>
              <a:t>read next </a:t>
            </a:r>
            <a:r>
              <a:rPr lang="en-US" i="1" dirty="0"/>
              <a:t>and write next, as with sequential </a:t>
            </a:r>
            <a:r>
              <a:rPr lang="en-US" dirty="0"/>
              <a:t>access, and to add an operation </a:t>
            </a:r>
            <a:r>
              <a:rPr lang="en-US" i="1" dirty="0">
                <a:solidFill>
                  <a:srgbClr val="FF0000"/>
                </a:solidFill>
              </a:rPr>
              <a:t>position file to n, </a:t>
            </a:r>
            <a:r>
              <a:rPr lang="en-US" i="1" dirty="0"/>
              <a:t>where n is the block number.</a:t>
            </a:r>
          </a:p>
          <a:p>
            <a:pPr algn="just"/>
            <a:r>
              <a:rPr lang="en-US" dirty="0"/>
              <a:t>Then, to effect a </a:t>
            </a:r>
            <a:r>
              <a:rPr lang="en-US" i="1" dirty="0"/>
              <a:t>read n, we would position to n and then read next.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357298"/>
            <a:ext cx="8186766" cy="4967302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/>
              <a:t>The block number provided by the user to the operating system is normally </a:t>
            </a:r>
            <a:r>
              <a:rPr lang="en-US" dirty="0">
                <a:solidFill>
                  <a:srgbClr val="FF0000"/>
                </a:solidFill>
              </a:rPr>
              <a:t>relative block number.</a:t>
            </a:r>
          </a:p>
          <a:p>
            <a:pPr algn="just"/>
            <a:r>
              <a:rPr lang="en-US" dirty="0"/>
              <a:t>A relative block number is an index relative to the beginning of the file. </a:t>
            </a:r>
          </a:p>
          <a:p>
            <a:pPr algn="just"/>
            <a:r>
              <a:rPr lang="en-US" dirty="0"/>
              <a:t>Thus, the first relative block of the file is 0, the next is 1, and so on.</a:t>
            </a:r>
          </a:p>
          <a:p>
            <a:pPr algn="just"/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use of relative block number</a:t>
            </a:r>
            <a:r>
              <a:rPr lang="en-US" dirty="0"/>
              <a:t>s allows the operating system to decide where the file should be </a:t>
            </a:r>
            <a:r>
              <a:rPr lang="en-US" i="1" dirty="0"/>
              <a:t>and helps to prevent the user </a:t>
            </a:r>
            <a:r>
              <a:rPr lang="en-US" dirty="0"/>
              <a:t>from accessing portions of the file system that may not be part of her file</a:t>
            </a:r>
          </a:p>
          <a:p>
            <a:pPr algn="just"/>
            <a:r>
              <a:rPr lang="en-US" dirty="0"/>
              <a:t>Some systems start their relative block numbers at 0; others start at 1.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200" dirty="0"/>
              <a:t>Direct-access files are of great use for immediate access to large amounts of information. </a:t>
            </a:r>
          </a:p>
          <a:p>
            <a:pPr algn="just"/>
            <a:r>
              <a:rPr lang="en-US" sz="2200" dirty="0">
                <a:solidFill>
                  <a:srgbClr val="FF0000"/>
                </a:solidFill>
              </a:rPr>
              <a:t>Databases are often of this type. </a:t>
            </a:r>
          </a:p>
          <a:p>
            <a:pPr lvl="1" algn="just"/>
            <a:r>
              <a:rPr lang="en-US" sz="2200" dirty="0"/>
              <a:t>When a query concerning a particular subject arrives, we compute which block contains the answer and then read that block directly to provide the desired information.</a:t>
            </a:r>
          </a:p>
          <a:p>
            <a:pPr algn="just"/>
            <a:r>
              <a:rPr lang="en-US" sz="2200" dirty="0">
                <a:solidFill>
                  <a:srgbClr val="FF0000"/>
                </a:solidFill>
              </a:rPr>
              <a:t>An airline-reservation system, </a:t>
            </a:r>
          </a:p>
          <a:p>
            <a:pPr lvl="1" algn="just"/>
            <a:r>
              <a:rPr lang="en-US" sz="2200" dirty="0"/>
              <a:t>we might store all the information about a particular flight (for example, flight 713) in the block identified by the flight number. </a:t>
            </a:r>
          </a:p>
          <a:p>
            <a:pPr lvl="1" algn="just"/>
            <a:r>
              <a:rPr lang="en-US" sz="2200" dirty="0"/>
              <a:t>Thus, the number of available seats for flight 713 is stored in block 713 of the reservation file.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s://www.cs.uic.edu/~jbell/CourseNotes/OperatingSystems/images/Chapter11/11_05_SequentialAccessSimulatio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285860"/>
            <a:ext cx="7000923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214422"/>
            <a:ext cx="8329642" cy="5110178"/>
          </a:xfrm>
        </p:spPr>
        <p:txBody>
          <a:bodyPr/>
          <a:lstStyle/>
          <a:p>
            <a:pPr algn="just"/>
            <a:r>
              <a:rPr lang="en-US" dirty="0">
                <a:solidFill>
                  <a:srgbClr val="FF0000"/>
                </a:solidFill>
              </a:rPr>
              <a:t>Not all operating systems support both sequential and direct access for files.</a:t>
            </a:r>
          </a:p>
          <a:p>
            <a:pPr algn="just"/>
            <a:r>
              <a:rPr lang="en-US" dirty="0"/>
              <a:t>Some systems allow only sequential file access; others allow only direct access. </a:t>
            </a:r>
          </a:p>
          <a:p>
            <a:pPr algn="just"/>
            <a:r>
              <a:rPr lang="en-US" dirty="0"/>
              <a:t>Some systems require that a file be defined as sequential or direct when it is created; such a file can be accessed only in a manner consistent with its declaration.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2"/>
            <a:r>
              <a:rPr lang="en-US" sz="3200" b="1" dirty="0"/>
              <a:t>Other Access Methods:</a:t>
            </a:r>
            <a:endParaRPr lang="en-US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 algn="just"/>
            <a:r>
              <a:rPr lang="en-IN" dirty="0"/>
              <a:t>Other access methods can be </a:t>
            </a:r>
            <a:r>
              <a:rPr lang="en-IN" dirty="0">
                <a:solidFill>
                  <a:srgbClr val="FF0000"/>
                </a:solidFill>
              </a:rPr>
              <a:t>built on top of a direct access method. </a:t>
            </a:r>
            <a:endParaRPr lang="en-US" dirty="0">
              <a:solidFill>
                <a:srgbClr val="FF0000"/>
              </a:solidFill>
            </a:endParaRPr>
          </a:p>
          <a:p>
            <a:pPr lvl="0" algn="just"/>
            <a:r>
              <a:rPr lang="en-IN" dirty="0"/>
              <a:t>These methods constructs </a:t>
            </a:r>
            <a:r>
              <a:rPr lang="en-IN" dirty="0">
                <a:solidFill>
                  <a:srgbClr val="FF0000"/>
                </a:solidFill>
              </a:rPr>
              <a:t>index for files</a:t>
            </a:r>
            <a:r>
              <a:rPr lang="en-IN" dirty="0"/>
              <a:t>.</a:t>
            </a:r>
            <a:endParaRPr lang="en-US" dirty="0"/>
          </a:p>
          <a:p>
            <a:pPr lvl="0" algn="just"/>
            <a:r>
              <a:rPr lang="en-IN" dirty="0"/>
              <a:t>This index containing </a:t>
            </a:r>
            <a:r>
              <a:rPr lang="en-IN" dirty="0">
                <a:solidFill>
                  <a:srgbClr val="FF0000"/>
                </a:solidFill>
              </a:rPr>
              <a:t>pointer</a:t>
            </a:r>
            <a:r>
              <a:rPr lang="en-IN" dirty="0"/>
              <a:t> to the various blocks.</a:t>
            </a:r>
          </a:p>
          <a:p>
            <a:pPr algn="just"/>
            <a:r>
              <a:rPr lang="en-US" dirty="0"/>
              <a:t>To find a record in the file, we first search the index and then use the pointer to access the file directly and to find the desired record.</a:t>
            </a:r>
          </a:p>
          <a:p>
            <a:pPr lvl="0" algn="just"/>
            <a:r>
              <a:rPr lang="en-IN" dirty="0"/>
              <a:t>With large files, the index file itself may become too large to be kept in memory.</a:t>
            </a:r>
            <a:endParaRPr lang="en-US" dirty="0"/>
          </a:p>
          <a:p>
            <a:pPr lvl="0" algn="just"/>
            <a:r>
              <a:rPr lang="en-IN" dirty="0"/>
              <a:t>There is a solution to </a:t>
            </a:r>
            <a:r>
              <a:rPr lang="en-IN" u="sng" dirty="0"/>
              <a:t>create an index for the index file</a:t>
            </a:r>
            <a:r>
              <a:rPr lang="en-IN" dirty="0"/>
              <a:t>.</a:t>
            </a:r>
            <a:endParaRPr lang="en-US" dirty="0"/>
          </a:p>
          <a:p>
            <a:pPr lvl="0" algn="just"/>
            <a:r>
              <a:rPr lang="en-IN" dirty="0"/>
              <a:t>The </a:t>
            </a:r>
            <a:r>
              <a:rPr lang="en-IN" dirty="0">
                <a:solidFill>
                  <a:srgbClr val="FF0000"/>
                </a:solidFill>
              </a:rPr>
              <a:t>primary index </a:t>
            </a:r>
            <a:r>
              <a:rPr lang="en-IN" dirty="0"/>
              <a:t>file would contain pointer to </a:t>
            </a:r>
            <a:r>
              <a:rPr lang="en-IN" dirty="0">
                <a:solidFill>
                  <a:srgbClr val="FF0000"/>
                </a:solidFill>
              </a:rPr>
              <a:t>secondary index files,</a:t>
            </a:r>
            <a:r>
              <a:rPr lang="en-IN" dirty="0"/>
              <a:t> which would point to the actual data items.</a:t>
            </a:r>
            <a:endParaRPr lang="en-US" dirty="0"/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en-IN" sz="2800" dirty="0">
                <a:solidFill>
                  <a:srgbClr val="FF0000"/>
                </a:solidFill>
              </a:rPr>
              <a:t>Example: Indexed sequential access method(ISAM)</a:t>
            </a:r>
            <a:br>
              <a:rPr lang="en-US" sz="2800" dirty="0">
                <a:solidFill>
                  <a:srgbClr val="FF0000"/>
                </a:solidFill>
              </a:rPr>
            </a:b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It uses a small master index that points to disk blocks of a secondary index. </a:t>
            </a:r>
          </a:p>
          <a:p>
            <a:r>
              <a:rPr lang="en-US" dirty="0"/>
              <a:t>The secondary index blocks point to the actual file blocks. </a:t>
            </a:r>
          </a:p>
          <a:p>
            <a:r>
              <a:rPr lang="en-US" dirty="0"/>
              <a:t>The file is kept sorted on a defined key. </a:t>
            </a:r>
          </a:p>
          <a:p>
            <a:r>
              <a:rPr lang="en-US" dirty="0"/>
              <a:t>To find a particular item, we first make a binary search of the master index, which provides the block number of the secondary index.</a:t>
            </a:r>
          </a:p>
          <a:p>
            <a:r>
              <a:rPr lang="en-US" dirty="0"/>
              <a:t> This block is read in, and again a binary search is used to find the block containing the desired record. </a:t>
            </a:r>
          </a:p>
          <a:p>
            <a:r>
              <a:rPr lang="en-US" dirty="0"/>
              <a:t>Finally, this block is searched sequentially.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A retail-price file might list the universal price codes (UPCs) for items, with the associated prices.</a:t>
            </a:r>
          </a:p>
          <a:p>
            <a:pPr algn="just"/>
            <a:r>
              <a:rPr lang="en-US" dirty="0"/>
              <a:t>To find the price of a particular item, we can make a binary search of the index.</a:t>
            </a:r>
          </a:p>
          <a:p>
            <a:pPr algn="just"/>
            <a:r>
              <a:rPr lang="en-US" dirty="0"/>
              <a:t>From this search, we learn exactly which block contains the desired record and access that block. This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1055</TotalTime>
  <Words>2452</Words>
  <Application>Microsoft Office PowerPoint</Application>
  <PresentationFormat>On-screen Show (4:3)</PresentationFormat>
  <Paragraphs>145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Calibri</vt:lpstr>
      <vt:lpstr>Constantia</vt:lpstr>
      <vt:lpstr>Wingdings 2</vt:lpstr>
      <vt:lpstr>Flow</vt:lpstr>
      <vt:lpstr>Operating systems </vt:lpstr>
      <vt:lpstr>INTRODUCTION</vt:lpstr>
      <vt:lpstr>Concept of File </vt:lpstr>
      <vt:lpstr>PowerPoint Presentation</vt:lpstr>
      <vt:lpstr>File Attributes</vt:lpstr>
      <vt:lpstr>File Attributes</vt:lpstr>
      <vt:lpstr>PowerPoint Presentation</vt:lpstr>
      <vt:lpstr>File Operations</vt:lpstr>
      <vt:lpstr>PowerPoint Presentation</vt:lpstr>
      <vt:lpstr>PowerPoint Presentation</vt:lpstr>
      <vt:lpstr>PowerPoint Presentation</vt:lpstr>
      <vt:lpstr>Truncating a file</vt:lpstr>
      <vt:lpstr>PowerPoint Presentation</vt:lpstr>
      <vt:lpstr>There are several issues are associated with an open file</vt:lpstr>
      <vt:lpstr>PowerPoint Presentation</vt:lpstr>
      <vt:lpstr>File types </vt:lpstr>
      <vt:lpstr>PowerPoint Presentation</vt:lpstr>
      <vt:lpstr>PowerPoint Presentation</vt:lpstr>
      <vt:lpstr>File Access Methods </vt:lpstr>
      <vt:lpstr>Sequential Access: </vt:lpstr>
      <vt:lpstr>PowerPoint Presentation</vt:lpstr>
      <vt:lpstr>Direct Access</vt:lpstr>
      <vt:lpstr>PowerPoint Presentation</vt:lpstr>
      <vt:lpstr>PowerPoint Presentation</vt:lpstr>
      <vt:lpstr>PowerPoint Presentation</vt:lpstr>
      <vt:lpstr>Applications</vt:lpstr>
      <vt:lpstr>PowerPoint Presentation</vt:lpstr>
      <vt:lpstr>PowerPoint Presentation</vt:lpstr>
      <vt:lpstr>Other Access Methods:</vt:lpstr>
      <vt:lpstr>Example: Indexed sequential access method(ISAM) </vt:lpstr>
      <vt:lpstr>Example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Operating systems</dc:title>
  <dc:creator>Windows User</dc:creator>
  <cp:lastModifiedBy>USER</cp:lastModifiedBy>
  <cp:revision>177</cp:revision>
  <dcterms:created xsi:type="dcterms:W3CDTF">2019-12-10T04:02:52Z</dcterms:created>
  <dcterms:modified xsi:type="dcterms:W3CDTF">2026-03-23T06:16:26Z</dcterms:modified>
</cp:coreProperties>
</file>