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43"/>
  </p:notesMasterIdLst>
  <p:handoutMasterIdLst>
    <p:handoutMasterId r:id="rId44"/>
  </p:handoutMasterIdLst>
  <p:sldIdLst>
    <p:sldId id="735" r:id="rId2"/>
    <p:sldId id="718" r:id="rId3"/>
    <p:sldId id="783" r:id="rId4"/>
    <p:sldId id="784" r:id="rId5"/>
    <p:sldId id="786" r:id="rId6"/>
    <p:sldId id="787" r:id="rId7"/>
    <p:sldId id="788" r:id="rId8"/>
    <p:sldId id="789" r:id="rId9"/>
    <p:sldId id="790" r:id="rId10"/>
    <p:sldId id="791" r:id="rId11"/>
    <p:sldId id="792" r:id="rId12"/>
    <p:sldId id="793" r:id="rId13"/>
    <p:sldId id="795" r:id="rId14"/>
    <p:sldId id="794" r:id="rId15"/>
    <p:sldId id="796" r:id="rId16"/>
    <p:sldId id="797" r:id="rId17"/>
    <p:sldId id="800" r:id="rId18"/>
    <p:sldId id="799" r:id="rId19"/>
    <p:sldId id="801" r:id="rId20"/>
    <p:sldId id="798" r:id="rId21"/>
    <p:sldId id="802" r:id="rId22"/>
    <p:sldId id="803" r:id="rId23"/>
    <p:sldId id="804" r:id="rId24"/>
    <p:sldId id="805" r:id="rId25"/>
    <p:sldId id="807" r:id="rId26"/>
    <p:sldId id="806" r:id="rId27"/>
    <p:sldId id="808" r:id="rId28"/>
    <p:sldId id="809" r:id="rId29"/>
    <p:sldId id="810" r:id="rId30"/>
    <p:sldId id="811" r:id="rId31"/>
    <p:sldId id="812" r:id="rId32"/>
    <p:sldId id="813" r:id="rId33"/>
    <p:sldId id="814" r:id="rId34"/>
    <p:sldId id="816" r:id="rId35"/>
    <p:sldId id="817" r:id="rId36"/>
    <p:sldId id="819" r:id="rId37"/>
    <p:sldId id="820" r:id="rId38"/>
    <p:sldId id="821" r:id="rId39"/>
    <p:sldId id="822" r:id="rId40"/>
    <p:sldId id="823" r:id="rId41"/>
    <p:sldId id="628" r:id="rId4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FFCCCC"/>
    <a:srgbClr val="99FFCC"/>
    <a:srgbClr val="CC3300"/>
    <a:srgbClr val="870581"/>
    <a:srgbClr val="0000FF"/>
    <a:srgbClr val="660033"/>
    <a:srgbClr val="FF0066"/>
    <a:srgbClr val="005024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86380" autoAdjust="0"/>
  </p:normalViewPr>
  <p:slideViewPr>
    <p:cSldViewPr>
      <p:cViewPr varScale="1">
        <p:scale>
          <a:sx n="69" d="100"/>
          <a:sy n="69" d="100"/>
        </p:scale>
        <p:origin x="135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1/18/2026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1/18/2026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1401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1/18/2026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1/18/2026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1/18/2026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1/18/2026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1/18/2026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1/18/2026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1/18/2026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1/18/2026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1/18/2026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1/18/2026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1/18/2026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1/18/2026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3604"/>
            <a:ext cx="7562850" cy="175552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(Natural Language Processing)</a:t>
            </a:r>
            <a:b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  <a:t>III B.TECH II SEM</a:t>
            </a:r>
            <a:b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600" dirty="0">
                <a:solidFill>
                  <a:srgbClr val="7030A0"/>
                </a:solidFill>
                <a:latin typeface="Georgia" pitchFamily="18" charset="0"/>
                <a:cs typeface="Arial" pitchFamily="34" charset="0"/>
              </a:rPr>
              <a:t>(PVP-23)</a:t>
            </a:r>
            <a:endParaRPr lang="en-US" sz="2100" dirty="0">
              <a:solidFill>
                <a:srgbClr val="7030A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41674" y="2909620"/>
            <a:ext cx="6535575" cy="25853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660033"/>
                </a:solidFill>
                <a:latin typeface="Algerian" panose="04020705040A02060702" pitchFamily="82" charset="0"/>
              </a:rPr>
              <a:t>Language Model Adaption  </a:t>
            </a:r>
          </a:p>
          <a:p>
            <a:pPr algn="ctr"/>
            <a:r>
              <a:rPr lang="en-US" sz="5400" b="1" dirty="0" smtClean="0">
                <a:solidFill>
                  <a:srgbClr val="660033"/>
                </a:solidFill>
                <a:latin typeface="Algerian" panose="04020705040A02060702" pitchFamily="82" charset="0"/>
              </a:rPr>
              <a:t>IN NLP</a:t>
            </a:r>
            <a:endParaRPr lang="en-US" sz="5400" b="1" dirty="0">
              <a:solidFill>
                <a:srgbClr val="660033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10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IN" sz="4000" b="1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Contents</a:t>
            </a:r>
            <a:endParaRPr lang="en-US" sz="4000" b="1" dirty="0">
              <a:solidFill>
                <a:srgbClr val="0000CC"/>
              </a:solidFill>
              <a:latin typeface="Book Antiqua" pitchFamily="18" charset="0"/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914400"/>
            <a:ext cx="83820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109728" indent="0">
              <a:lnSpc>
                <a:spcPct val="150000"/>
              </a:lnSpc>
              <a:buNone/>
              <a:defRPr/>
            </a:pPr>
            <a:r>
              <a:rPr lang="en-US" sz="4000" b="1" u="sng" dirty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b="1" dirty="0" smtClean="0">
                <a:solidFill>
                  <a:srgbClr val="870581"/>
                </a:solidFill>
                <a:latin typeface="Baskerville Old Face" pitchFamily="18" charset="0"/>
              </a:rPr>
              <a:t>Language </a:t>
            </a:r>
            <a:r>
              <a:rPr lang="en-US" sz="2600" b="1" dirty="0" smtClean="0">
                <a:solidFill>
                  <a:srgbClr val="870581"/>
                </a:solidFill>
                <a:latin typeface="Baskerville Old Face" pitchFamily="18" charset="0"/>
              </a:rPr>
              <a:t>Model Adaption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b="1" dirty="0" smtClean="0">
                <a:solidFill>
                  <a:srgbClr val="870581"/>
                </a:solidFill>
                <a:latin typeface="Baskerville Old Face" pitchFamily="18" charset="0"/>
              </a:rPr>
              <a:t>Mathematical Notation and Example</a:t>
            </a:r>
            <a:endParaRPr lang="en-US" sz="2600" b="1" dirty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b="1" dirty="0" smtClean="0">
                <a:solidFill>
                  <a:srgbClr val="870581"/>
                </a:solidFill>
                <a:latin typeface="Baskerville Old Face" pitchFamily="18" charset="0"/>
              </a:rPr>
              <a:t>Types of Language Model </a:t>
            </a:r>
            <a:r>
              <a:rPr lang="en-US" sz="2600" b="1" dirty="0" smtClean="0">
                <a:solidFill>
                  <a:srgbClr val="870581"/>
                </a:solidFill>
                <a:latin typeface="Baskerville Old Face" pitchFamily="18" charset="0"/>
              </a:rPr>
              <a:t>Adaptions</a:t>
            </a:r>
            <a:endParaRPr lang="en-US" sz="26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600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1. Domain </a:t>
            </a:r>
            <a:r>
              <a:rPr lang="en-US" sz="2600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Adaption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600" b="1" dirty="0">
                <a:latin typeface="Baskerville Old Face" panose="02020602080505020303" pitchFamily="18" charset="0"/>
              </a:rPr>
              <a:t>2. </a:t>
            </a:r>
            <a:r>
              <a:rPr lang="en-US" sz="26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Topic Adaption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600" b="1" dirty="0">
                <a:latin typeface="Baskerville Old Face" panose="02020602080505020303" pitchFamily="18" charset="0"/>
              </a:rPr>
              <a:t>3. </a:t>
            </a:r>
            <a:r>
              <a:rPr lang="en-US" sz="2600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User Specific Adaption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600" b="1" dirty="0">
                <a:latin typeface="Baskerville Old Face" panose="02020602080505020303" pitchFamily="18" charset="0"/>
              </a:rPr>
              <a:t>4 </a:t>
            </a:r>
            <a:r>
              <a:rPr lang="en-US" sz="2600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Cache Models </a:t>
            </a:r>
            <a:endParaRPr lang="en-US" sz="2600" b="1" dirty="0" smtClean="0">
              <a:solidFill>
                <a:srgbClr val="FF0066"/>
              </a:solidFill>
              <a:latin typeface="Baskerville Old Face" panose="02020602080505020303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000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Comparison Table</a:t>
            </a:r>
            <a:endParaRPr lang="en-US" sz="3000" b="1" dirty="0">
              <a:solidFill>
                <a:srgbClr val="CC3300"/>
              </a:solidFill>
              <a:latin typeface="Baskerville Old Face" panose="02020602080505020303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500" b="1" dirty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>
              <a:solidFill>
                <a:srgbClr val="005024"/>
              </a:solidFill>
              <a:latin typeface="Baskerville Old Face" pitchFamily="18" charset="0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3600" b="1" dirty="0">
              <a:solidFill>
                <a:srgbClr val="FF0000"/>
              </a:solidFill>
              <a:latin typeface="Baskerville Old Face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08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Language Model Adaption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</a:pPr>
            <a:r>
              <a:rPr lang="en-US" dirty="0" smtClean="0">
                <a:latin typeface="Baskerville Old Face" panose="02020602080505020303" pitchFamily="18" charset="0"/>
              </a:rPr>
              <a:t>In </a:t>
            </a:r>
            <a:r>
              <a:rPr lang="en-US" dirty="0">
                <a:latin typeface="Baskerville Old Face" panose="02020602080505020303" pitchFamily="18" charset="0"/>
              </a:rPr>
              <a:t>Natural Language Processing (NLP), a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language model is a system</a:t>
            </a:r>
            <a:r>
              <a:rPr lang="en-US" dirty="0">
                <a:latin typeface="Baskerville Old Face" panose="02020602080505020303" pitchFamily="18" charset="0"/>
              </a:rPr>
              <a:t> that </a:t>
            </a:r>
            <a:r>
              <a:rPr lang="en-US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learns how people normally use words</a:t>
            </a:r>
            <a:r>
              <a:rPr lang="en-US" dirty="0" smtClean="0">
                <a:latin typeface="Baskerville Old Face" panose="02020602080505020303" pitchFamily="18" charset="0"/>
              </a:rPr>
              <a:t>. Based on that words it </a:t>
            </a:r>
            <a:r>
              <a:rPr lang="en-US" dirty="0">
                <a:latin typeface="Baskerville Old Face" panose="02020602080505020303" pitchFamily="18" charset="0"/>
              </a:rPr>
              <a:t>can </a:t>
            </a:r>
            <a:r>
              <a:rPr lang="en-US" b="1" dirty="0">
                <a:latin typeface="Baskerville Old Face" panose="02020602080505020303" pitchFamily="18" charset="0"/>
              </a:rPr>
              <a:t>predict the next word in a sentence</a:t>
            </a:r>
            <a:r>
              <a:rPr lang="en-US" b="1" dirty="0" smtClean="0">
                <a:latin typeface="Baskerville Old Face" panose="02020602080505020303" pitchFamily="18" charset="0"/>
              </a:rPr>
              <a:t>.</a:t>
            </a: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Language model adaptation </a:t>
            </a:r>
            <a:r>
              <a:rPr lang="en-US" dirty="0">
                <a:latin typeface="Baskerville Old Face" panose="02020602080505020303" pitchFamily="18" charset="0"/>
              </a:rPr>
              <a:t>means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adjusting this model </a:t>
            </a:r>
            <a:r>
              <a:rPr lang="en-US" dirty="0">
                <a:latin typeface="Baskerville Old Face" panose="02020602080505020303" pitchFamily="18" charset="0"/>
              </a:rPr>
              <a:t>so it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works better in a specific context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</a:pPr>
            <a:r>
              <a:rPr lang="en-US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Language model adaptation </a:t>
            </a:r>
            <a:r>
              <a:rPr lang="en-US" dirty="0">
                <a:latin typeface="Baskerville Old Face" panose="02020602080505020303" pitchFamily="18" charset="0"/>
              </a:rPr>
              <a:t>is the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process of specializing </a:t>
            </a:r>
            <a:r>
              <a:rPr lang="en-US" dirty="0">
                <a:latin typeface="Baskerville Old Face" panose="02020602080505020303" pitchFamily="18" charset="0"/>
              </a:rPr>
              <a:t>a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general language model </a:t>
            </a:r>
            <a:r>
              <a:rPr lang="en-US" dirty="0">
                <a:latin typeface="Baskerville Old Face" panose="02020602080505020303" pitchFamily="18" charset="0"/>
              </a:rPr>
              <a:t>to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improve its performance on a specific task, domain, or linguistic context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00B050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dirty="0" smtClean="0"/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04247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Language model adaptation </a:t>
            </a:r>
            <a:r>
              <a:rPr lang="en-US" dirty="0">
                <a:latin typeface="Baskerville Old Face" panose="02020602080505020303" pitchFamily="18" charset="0"/>
              </a:rPr>
              <a:t>is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the process of adjusting a general language model </a:t>
            </a:r>
            <a:r>
              <a:rPr lang="en-US" dirty="0">
                <a:latin typeface="Baskerville Old Face" panose="02020602080505020303" pitchFamily="18" charset="0"/>
              </a:rPr>
              <a:t>to better </a:t>
            </a:r>
            <a:r>
              <a:rPr lang="en-US" b="1" dirty="0">
                <a:solidFill>
                  <a:srgbClr val="7030A0"/>
                </a:solidFill>
                <a:latin typeface="Baskerville Old Face" panose="02020602080505020303" pitchFamily="18" charset="0"/>
              </a:rPr>
              <a:t>match a specific domain, topic, user, or context.</a:t>
            </a:r>
          </a:p>
          <a:p>
            <a:pPr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Q: Why Adaption Needed?</a:t>
            </a:r>
          </a:p>
          <a:p>
            <a:pPr>
              <a:lnSpc>
                <a:spcPct val="150000"/>
              </a:lnSpc>
            </a:pPr>
            <a:r>
              <a:rPr lang="en-US" b="1" dirty="0" err="1">
                <a:latin typeface="Baskerville Old Face" panose="02020602080505020303" pitchFamily="18" charset="0"/>
              </a:rPr>
              <a:t>Ans</a:t>
            </a:r>
            <a:r>
              <a:rPr lang="en-US" b="1" dirty="0">
                <a:latin typeface="Baskerville Old Face" panose="02020602080505020303" pitchFamily="18" charset="0"/>
              </a:rPr>
              <a:t>: </a:t>
            </a:r>
            <a:r>
              <a:rPr lang="en-US" dirty="0">
                <a:latin typeface="Baskerville Old Face" panose="02020602080505020303" pitchFamily="18" charset="0"/>
              </a:rPr>
              <a:t>A general language model learns from all kinds of text (news, stories, blogs, etc.).</a:t>
            </a:r>
            <a:br>
              <a:rPr lang="en-US" dirty="0">
                <a:latin typeface="Baskerville Old Face" panose="02020602080505020303" pitchFamily="18" charset="0"/>
              </a:rPr>
            </a:br>
            <a:r>
              <a:rPr lang="en-US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But in real life: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Doctors use medical words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Lawyers use legal terms</a:t>
            </a:r>
          </a:p>
          <a:p>
            <a:pPr>
              <a:lnSpc>
                <a:spcPct val="150000"/>
              </a:lnSpc>
            </a:pPr>
            <a:r>
              <a:rPr lang="en-US" b="1" dirty="0">
                <a:latin typeface="Baskerville Old Face" panose="02020602080505020303" pitchFamily="18" charset="0"/>
              </a:rPr>
              <a:t>Students, teachers, and users write differently</a:t>
            </a:r>
          </a:p>
          <a:p>
            <a:pPr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>
              <a:latin typeface="Baskerville Old Face" panose="02020602080505020303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392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160" y="990600"/>
            <a:ext cx="3505200" cy="4343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8767" y="1066800"/>
            <a:ext cx="3883241" cy="4191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551338" y="5579155"/>
            <a:ext cx="7983061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en-US" sz="2400" b="1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11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Because the model has been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adapted using medical texts and hospital data.</a:t>
            </a:r>
          </a:p>
          <a:p>
            <a:pPr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So, </a:t>
            </a:r>
            <a:r>
              <a:rPr lang="en-US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Base Model </a:t>
            </a:r>
            <a:r>
              <a:rPr lang="en-US" dirty="0" smtClean="0">
                <a:latin typeface="Baskerville Old Face" panose="02020602080505020303" pitchFamily="18" charset="0"/>
              </a:rPr>
              <a:t>knows </a:t>
            </a:r>
            <a:r>
              <a:rPr lang="en-US" b="1" dirty="0" smtClean="0">
                <a:solidFill>
                  <a:srgbClr val="660033"/>
                </a:solidFill>
                <a:latin typeface="Baskerville Old Face" panose="02020602080505020303" pitchFamily="18" charset="0"/>
              </a:rPr>
              <a:t>General English</a:t>
            </a:r>
          </a:p>
          <a:p>
            <a:pPr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The </a:t>
            </a: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Adapted Model learns </a:t>
            </a:r>
            <a:r>
              <a:rPr lang="en-US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Domain Specific words and Patterns</a:t>
            </a:r>
          </a:p>
          <a:p>
            <a:pPr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So, here </a:t>
            </a:r>
            <a:r>
              <a:rPr lang="en-US" b="1" dirty="0" smtClean="0">
                <a:latin typeface="Baskerville Old Face" panose="02020602080505020303" pitchFamily="18" charset="0"/>
              </a:rPr>
              <a:t>Prediction become </a:t>
            </a:r>
            <a:r>
              <a:rPr lang="en-US" b="1" dirty="0" smtClean="0">
                <a:solidFill>
                  <a:srgbClr val="660033"/>
                </a:solidFill>
                <a:latin typeface="Baskerville Old Face" panose="02020602080505020303" pitchFamily="18" charset="0"/>
              </a:rPr>
              <a:t>more accurate and meaningful</a:t>
            </a:r>
            <a:endParaRPr lang="en-US" b="1" dirty="0">
              <a:solidFill>
                <a:srgbClr val="660033"/>
              </a:solidFill>
              <a:latin typeface="Baskerville Old Face" panose="02020602080505020303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54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Mathematical Notation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383524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Language model adaptation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modifies the probability: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>
              <a:latin typeface="Baskerville Old Face" panose="02020602080505020303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so that it becomes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more suitable for a specific domain, topic, or user, </a:t>
            </a:r>
            <a:r>
              <a:rPr lang="en-US" dirty="0">
                <a:latin typeface="Baskerville Old Face" panose="02020602080505020303" pitchFamily="18" charset="0"/>
              </a:rPr>
              <a:t>where: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00" y="1447800"/>
            <a:ext cx="1295400" cy="60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2819401"/>
            <a:ext cx="2590800" cy="533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294" y="3667887"/>
            <a:ext cx="3459267" cy="11844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63" y="3525983"/>
            <a:ext cx="4405746" cy="2729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077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72163"/>
            <a:ext cx="6324600" cy="26854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957818"/>
            <a:ext cx="6934200" cy="25512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678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64" y="990600"/>
            <a:ext cx="7671816" cy="4743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526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14400"/>
            <a:ext cx="8077200" cy="441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457200" y="5734050"/>
            <a:ext cx="7671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Medical adaptation</a:t>
            </a:r>
            <a:r>
              <a:rPr lang="en-US" sz="2400" dirty="0">
                <a:solidFill>
                  <a:srgbClr val="C00000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increases probability </a:t>
            </a:r>
            <a:r>
              <a:rPr lang="en-US" sz="2400" dirty="0">
                <a:solidFill>
                  <a:schemeClr val="dk1"/>
                </a:solidFill>
                <a:latin typeface="Baskerville Old Face" panose="02020602080505020303" pitchFamily="18" charset="0"/>
              </a:rPr>
              <a:t>for </a:t>
            </a: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medical terms.</a:t>
            </a:r>
          </a:p>
        </p:txBody>
      </p:sp>
    </p:spTree>
    <p:extLst>
      <p:ext uri="{BB962C8B-B14F-4D97-AF65-F5344CB8AC3E}">
        <p14:creationId xmlns:p14="http://schemas.microsoft.com/office/powerpoint/2010/main" val="50100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Types of Language Models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There are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several types of Language Models </a:t>
            </a:r>
            <a:r>
              <a:rPr lang="en-US" dirty="0">
                <a:latin typeface="Baskerville Old Face" panose="02020602080505020303" pitchFamily="18" charset="0"/>
              </a:rPr>
              <a:t>. Some important models are: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>
                <a:latin typeface="Baskerville Old Face" panose="02020602080505020303" pitchFamily="18" charset="0"/>
              </a:rPr>
              <a:t>1. </a:t>
            </a:r>
            <a:r>
              <a:rPr lang="en-US" sz="2400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Domain Adaption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>
                <a:latin typeface="Baskerville Old Face" panose="02020602080505020303" pitchFamily="18" charset="0"/>
              </a:rPr>
              <a:t>2. </a:t>
            </a:r>
            <a:r>
              <a:rPr lang="en-US" sz="24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Topic Adaption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>
                <a:latin typeface="Baskerville Old Face" panose="02020602080505020303" pitchFamily="18" charset="0"/>
              </a:rPr>
              <a:t>3. </a:t>
            </a:r>
            <a:r>
              <a:rPr lang="en-US" sz="2400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User Specific Adaption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>
                <a:latin typeface="Baskerville Old Face" panose="02020602080505020303" pitchFamily="18" charset="0"/>
              </a:rPr>
              <a:t>4 </a:t>
            </a:r>
            <a:r>
              <a:rPr lang="en-US" sz="2400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Cache Models </a:t>
            </a:r>
          </a:p>
          <a:p>
            <a:pPr marL="365760" lvl="1" indent="0">
              <a:lnSpc>
                <a:spcPct val="150000"/>
              </a:lnSpc>
              <a:buNone/>
            </a:pPr>
            <a:endParaRPr lang="en-US" sz="2400" b="1" dirty="0">
              <a:solidFill>
                <a:srgbClr val="CC33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67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1. Domain Adaption Language Model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Domain adaptation </a:t>
            </a:r>
            <a:r>
              <a:rPr lang="en-US" b="1" dirty="0">
                <a:latin typeface="Baskerville Old Face" panose="02020602080505020303" pitchFamily="18" charset="0"/>
              </a:rPr>
              <a:t>adjusts a language model </a:t>
            </a:r>
            <a:r>
              <a:rPr lang="en-US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trained on general text</a:t>
            </a:r>
            <a:r>
              <a:rPr lang="en-US" dirty="0">
                <a:latin typeface="Baskerville Old Face" panose="02020602080505020303" pitchFamily="18" charset="0"/>
              </a:rPr>
              <a:t> to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perform well on a specific domain </a:t>
            </a:r>
            <a:endParaRPr lang="en-US" dirty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Examples of domains: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Baskerville Old Face" panose="02020602080505020303" pitchFamily="18" charset="0"/>
              </a:rPr>
              <a:t>Medical </a:t>
            </a:r>
            <a:r>
              <a:rPr lang="en-US" sz="2400" b="1" dirty="0">
                <a:latin typeface="Baskerville Old Face" panose="02020602080505020303" pitchFamily="18" charset="0"/>
              </a:rPr>
              <a:t>reports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askerville Old Face" panose="02020602080505020303" pitchFamily="18" charset="0"/>
              </a:rPr>
              <a:t>Legal documents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askerville Old Face" panose="02020602080505020303" pitchFamily="18" charset="0"/>
              </a:rPr>
              <a:t>Scientific articles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askerville Old Face" panose="02020602080505020303" pitchFamily="18" charset="0"/>
              </a:rPr>
              <a:t>Social media text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4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1. Domain Adaption Language Model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Mathematical Notation:</a:t>
            </a:r>
            <a:endParaRPr lang="en-US" sz="2800" b="1" u="sng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654" y="1752600"/>
            <a:ext cx="7645146" cy="45026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838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255" y="838200"/>
            <a:ext cx="8655089" cy="579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8560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90600"/>
            <a:ext cx="6664036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491" y="3843508"/>
            <a:ext cx="6809509" cy="2411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8646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16" y="914366"/>
            <a:ext cx="7467600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267201"/>
            <a:ext cx="4858428" cy="19246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1875" y="4743312"/>
            <a:ext cx="2610214" cy="9907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228600" y="6312000"/>
            <a:ext cx="84753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Baskerville Old Face" panose="02020602080505020303" pitchFamily="18" charset="0"/>
              </a:rPr>
              <a:t>The adapted model strongly favors medical terminology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9867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/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Domain adaptation in language models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combines a general language model and a domain-specific language model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using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probabilistic interpolation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to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increase the likelihood of domain-relevant words.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1219200"/>
            <a:ext cx="4191544" cy="167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987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000CC"/>
                </a:solidFill>
                <a:latin typeface="Book Antiqua" panose="02040602050305030304" pitchFamily="18" charset="0"/>
              </a:rPr>
              <a:t>2</a:t>
            </a:r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. Topic Adaption Language Model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Topic adaptation modifies a language </a:t>
            </a:r>
            <a:r>
              <a:rPr lang="en-US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model. </a:t>
            </a:r>
            <a:r>
              <a:rPr lang="en-US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so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that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it focuses on the current topic of discussion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within the same domain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Domain</a:t>
            </a:r>
            <a:r>
              <a:rPr lang="en-US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→ </a:t>
            </a:r>
            <a:r>
              <a:rPr lang="en-US" b="1" dirty="0">
                <a:solidFill>
                  <a:srgbClr val="002060"/>
                </a:solidFill>
                <a:latin typeface="Baskerville Old Face" panose="02020602080505020303" pitchFamily="18" charset="0"/>
              </a:rPr>
              <a:t>medical, legal, news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Topic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 → </a:t>
            </a:r>
            <a:r>
              <a:rPr lang="en-US" b="1" dirty="0">
                <a:solidFill>
                  <a:srgbClr val="002060"/>
                </a:solidFill>
                <a:latin typeface="Baskerville Old Face" panose="02020602080505020303" pitchFamily="18" charset="0"/>
              </a:rPr>
              <a:t>cardiology, neurology, oncology (within medical</a:t>
            </a:r>
            <a:r>
              <a:rPr lang="en-US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Topic adaptation in a language model </a:t>
            </a:r>
            <a:r>
              <a:rPr lang="en-US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adjusts word prediction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by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conditioning on the current topic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, </a:t>
            </a:r>
            <a:r>
              <a:rPr lang="en-US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allowing the model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to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select topic-relevant vocabulary and expressions.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sz="2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800" b="1" u="sng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35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734990"/>
            <a:ext cx="8281416" cy="612300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Mathematical Notation: </a:t>
            </a:r>
            <a:endParaRPr lang="en-US" sz="2800" b="1" u="sng" dirty="0">
              <a:solidFill>
                <a:srgbClr val="CC3300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800" b="1" u="sng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551009"/>
            <a:ext cx="6172200" cy="45449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440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124200"/>
            <a:ext cx="6705600" cy="2895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219200"/>
            <a:ext cx="4289320" cy="137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302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823301"/>
            <a:ext cx="5791200" cy="27581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4031739"/>
            <a:ext cx="2286000" cy="22443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078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117363"/>
            <a:ext cx="6691745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832" y="905288"/>
            <a:ext cx="7708183" cy="27153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7017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345" y="1066800"/>
            <a:ext cx="6643256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149939"/>
            <a:ext cx="6400800" cy="24032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283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914400"/>
            <a:ext cx="6934200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810000"/>
            <a:ext cx="3381847" cy="10002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3771895"/>
            <a:ext cx="2857899" cy="10383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0481" y="5461179"/>
            <a:ext cx="4210638" cy="10669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438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26"/>
            <a:ext cx="9144000" cy="685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52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8382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Example: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83" y="1342284"/>
            <a:ext cx="2874818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3824" y="838200"/>
            <a:ext cx="4960576" cy="30295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173643"/>
            <a:ext cx="6377204" cy="15920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Rectangle 11"/>
          <p:cNvSpPr/>
          <p:nvPr/>
        </p:nvSpPr>
        <p:spPr>
          <a:xfrm>
            <a:off x="251183" y="5970189"/>
            <a:ext cx="84892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Baskerville Old Face" panose="02020602080505020303" pitchFamily="18" charset="0"/>
              </a:rPr>
              <a:t>0.45 = “tumor” is a highly likely next word because the current text is strongly related to oncology.</a:t>
            </a:r>
          </a:p>
        </p:txBody>
      </p:sp>
    </p:spTree>
    <p:extLst>
      <p:ext uri="{BB962C8B-B14F-4D97-AF65-F5344CB8AC3E}">
        <p14:creationId xmlns:p14="http://schemas.microsoft.com/office/powerpoint/2010/main" val="398359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3. </a:t>
            </a:r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User Specific Adaption Language Model</a:t>
            </a:r>
            <a:endParaRPr lang="en-US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A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user-specific language model is a language model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that </a:t>
            </a:r>
            <a:r>
              <a:rPr lang="en-US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learns how a particular user writes or speaks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 and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then predicts words according to that user’s style.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Different users prefer different words </a:t>
            </a: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even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in the same </a:t>
            </a: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situation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sz="28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800" b="1" u="sng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3124200"/>
            <a:ext cx="3505200" cy="33532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994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127" y="876300"/>
            <a:ext cx="3260035" cy="3124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1028700"/>
            <a:ext cx="2743200" cy="281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4439875"/>
            <a:ext cx="4089133" cy="20642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0299" y="4405239"/>
            <a:ext cx="3268317" cy="20988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86514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28600" y="8382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Mathematical Notation</a:t>
            </a:r>
            <a:endParaRPr lang="en-US" b="1" u="sng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964" y="929530"/>
            <a:ext cx="4036605" cy="37948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980252"/>
            <a:ext cx="4876800" cy="17253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42883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914400"/>
            <a:ext cx="5229838" cy="2895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4045527"/>
            <a:ext cx="6096000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342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91" y="1219200"/>
            <a:ext cx="7086600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422" y="3810000"/>
            <a:ext cx="5416778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389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8382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Example: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852055"/>
            <a:ext cx="6213764" cy="33569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556" y="4791812"/>
            <a:ext cx="3067244" cy="11517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0" y="4953000"/>
            <a:ext cx="2667000" cy="7810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Rectangle 12"/>
          <p:cNvSpPr/>
          <p:nvPr/>
        </p:nvSpPr>
        <p:spPr>
          <a:xfrm>
            <a:off x="285556" y="6154900"/>
            <a:ext cx="82488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Baskerville Old Face" panose="02020602080505020303" pitchFamily="18" charset="0"/>
              </a:rPr>
              <a:t>There is a </a:t>
            </a:r>
            <a:r>
              <a:rPr lang="en-US" sz="2400" b="1" dirty="0">
                <a:latin typeface="Baskerville Old Face" panose="02020602080505020303" pitchFamily="18" charset="0"/>
              </a:rPr>
              <a:t>50% probability</a:t>
            </a:r>
            <a:r>
              <a:rPr lang="en-US" sz="2400" dirty="0">
                <a:latin typeface="Baskerville Old Face" panose="02020602080505020303" pitchFamily="18" charset="0"/>
              </a:rPr>
              <a:t> that the user will type </a:t>
            </a:r>
            <a:r>
              <a:rPr lang="en-US" sz="2400" b="1" dirty="0">
                <a:latin typeface="Baskerville Old Face" panose="02020602080505020303" pitchFamily="18" charset="0"/>
              </a:rPr>
              <a:t>“update”</a:t>
            </a:r>
            <a:r>
              <a:rPr lang="en-US" sz="2400" dirty="0">
                <a:latin typeface="Baskerville Old Face" panose="02020602080505020303" pitchFamily="18" charset="0"/>
              </a:rPr>
              <a:t> next.</a:t>
            </a:r>
          </a:p>
        </p:txBody>
      </p:sp>
    </p:spTree>
    <p:extLst>
      <p:ext uri="{BB962C8B-B14F-4D97-AF65-F5344CB8AC3E}">
        <p14:creationId xmlns:p14="http://schemas.microsoft.com/office/powerpoint/2010/main" val="75361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4. Cache Model</a:t>
            </a:r>
            <a:endParaRPr lang="en-US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A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cache model is a language model adaptation technique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that gives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higher probability to words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 that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appeared recently in the text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err="1">
                <a:solidFill>
                  <a:schemeClr val="tx1"/>
                </a:solidFill>
                <a:latin typeface="Baskerville Old Face" panose="02020602080505020303" pitchFamily="18" charset="0"/>
              </a:rPr>
              <a:t>i.e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, </a:t>
            </a:r>
            <a:r>
              <a:rPr lang="en-US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Words that were used recently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are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more likely to appear again soon</a:t>
            </a:r>
            <a:r>
              <a:rPr lang="en-US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. </a:t>
            </a:r>
            <a:r>
              <a:rPr lang="en-US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Cache models </a:t>
            </a:r>
            <a:r>
              <a:rPr lang="en-US" b="1" dirty="0">
                <a:solidFill>
                  <a:srgbClr val="00B050"/>
                </a:solidFill>
                <a:latin typeface="Baskerville Old Face" panose="02020602080505020303" pitchFamily="18" charset="0"/>
              </a:rPr>
              <a:t>handle this short-term adaptation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.</a:t>
            </a:r>
            <a:endParaRPr lang="en-US" dirty="0">
              <a:solidFill>
                <a:schemeClr val="tx1"/>
              </a:solidFill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Q : Why Cache Model Needed?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err="1" smtClean="0">
                <a:solidFill>
                  <a:srgbClr val="00B050"/>
                </a:solidFill>
                <a:latin typeface="Baskerville Old Face" panose="02020602080505020303" pitchFamily="18" charset="0"/>
              </a:rPr>
              <a:t>Ans</a:t>
            </a:r>
            <a:r>
              <a:rPr lang="en-US" b="1" dirty="0" smtClean="0">
                <a:solidFill>
                  <a:srgbClr val="00B050"/>
                </a:solidFill>
                <a:latin typeface="Baskerville Old Face" panose="02020602080505020303" pitchFamily="18" charset="0"/>
              </a:rPr>
              <a:t>: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A general language model is static.</a:t>
            </a:r>
            <a:br>
              <a:rPr lang="en-US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</a:br>
            <a:r>
              <a:rPr lang="en-US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It does not change during a document.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But in Real Life: Important words repeat, Technical terms reappear, Names occur multiple times etc.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sz="2800" b="1" u="sng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7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28600" y="838200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rgbClr val="870581"/>
                </a:solidFill>
                <a:latin typeface="Bahnschrift" panose="020B0502040204020203" pitchFamily="34" charset="0"/>
              </a:rPr>
              <a:t>Mathematical Notation</a:t>
            </a:r>
            <a:endParaRPr lang="en-US" sz="2400" b="1" u="sng" dirty="0">
              <a:solidFill>
                <a:srgbClr val="870581"/>
              </a:solidFill>
              <a:latin typeface="Bahnschrift" panose="020B05020402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459191"/>
            <a:ext cx="4724400" cy="29748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600825"/>
            <a:ext cx="3633216" cy="2056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871" y="4784810"/>
            <a:ext cx="4753638" cy="16159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9190" y="4572625"/>
            <a:ext cx="3469426" cy="181004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90742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 </a:t>
            </a:r>
            <a:r>
              <a:rPr lang="en-US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Meaning: </a:t>
            </a:r>
            <a:endParaRPr lang="en-US" b="1" u="sng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If a </a:t>
            </a:r>
            <a:r>
              <a:rPr lang="en-US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word appears many times recently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→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higher probability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If a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word never appeared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→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probability = 0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800" b="1" u="sng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689" y="2280386"/>
            <a:ext cx="7391400" cy="21392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4708600"/>
            <a:ext cx="4724400" cy="184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291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28600" y="838200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rgbClr val="870581"/>
                </a:solidFill>
                <a:latin typeface="Bahnschrift" panose="020B0502040204020203" pitchFamily="34" charset="0"/>
              </a:rPr>
              <a:t>Ex:</a:t>
            </a:r>
            <a:endParaRPr lang="en-US" sz="2400" b="1" u="sng" dirty="0">
              <a:solidFill>
                <a:srgbClr val="870581"/>
              </a:solidFill>
              <a:latin typeface="Bahnschrift" panose="020B05020402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479974"/>
            <a:ext cx="4419600" cy="27362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692" y="4424065"/>
            <a:ext cx="8457923" cy="21835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671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64" y="990600"/>
            <a:ext cx="4987636" cy="175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836" y="3068782"/>
            <a:ext cx="5451764" cy="14270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564" y="5073993"/>
            <a:ext cx="6511636" cy="14792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2578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" y="914399"/>
            <a:ext cx="6065520" cy="20478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221335"/>
            <a:ext cx="7671816" cy="32930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3664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" y="837914"/>
            <a:ext cx="6397594" cy="5524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" y="1572993"/>
            <a:ext cx="7071360" cy="213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184" y="3992022"/>
            <a:ext cx="4739789" cy="9867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186652" y="5128411"/>
            <a:ext cx="86182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In a cache model</a:t>
            </a:r>
            <a:r>
              <a:rPr lang="en-US" sz="2400" b="1" dirty="0">
                <a:latin typeface="Baskerville Old Face" panose="02020602080505020303" pitchFamily="18" charset="0"/>
              </a:rPr>
              <a:t>, </a:t>
            </a: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recently used words receive higher probability</a:t>
            </a:r>
            <a:r>
              <a:rPr lang="en-US" sz="2400" dirty="0">
                <a:latin typeface="Baskerville Old Face" panose="02020602080505020303" pitchFamily="18" charset="0"/>
              </a:rPr>
              <a:t>, and the </a:t>
            </a:r>
            <a:r>
              <a:rPr lang="en-US" sz="2400" b="1" dirty="0">
                <a:latin typeface="Baskerville Old Face" panose="02020602080505020303" pitchFamily="18" charset="0"/>
              </a:rPr>
              <a:t>final prediction </a:t>
            </a:r>
            <a:r>
              <a:rPr lang="en-US" sz="2400" dirty="0">
                <a:latin typeface="Baskerville Old Face" panose="02020602080505020303" pitchFamily="18" charset="0"/>
              </a:rPr>
              <a:t>is </a:t>
            </a:r>
            <a:r>
              <a:rPr lang="en-US" sz="2400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obtained by interpolating cache probability </a:t>
            </a:r>
            <a:r>
              <a:rPr lang="en-US" sz="2400" dirty="0">
                <a:latin typeface="Baskerville Old Face" panose="02020602080505020303" pitchFamily="18" charset="0"/>
              </a:rPr>
              <a:t>with the </a:t>
            </a:r>
            <a:r>
              <a:rPr lang="en-US" sz="2400" b="1" dirty="0">
                <a:latin typeface="Baskerville Old Face" panose="02020602080505020303" pitchFamily="18" charset="0"/>
              </a:rPr>
              <a:t>base language model probability</a:t>
            </a:r>
            <a:r>
              <a:rPr lang="en-US" sz="2400" dirty="0">
                <a:latin typeface="Baskerville Old Face" panose="020206020805050203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2165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381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CC3300"/>
                </a:solidFill>
                <a:latin typeface="Book Antiqua" panose="02040602050305030304" pitchFamily="18" charset="0"/>
              </a:rPr>
              <a:t>Comparison Table</a:t>
            </a:r>
            <a:endParaRPr lang="en-US" sz="2800" b="1" dirty="0">
              <a:solidFill>
                <a:srgbClr val="CC33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4841089"/>
              </p:ext>
            </p:extLst>
          </p:nvPr>
        </p:nvGraphicFramePr>
        <p:xfrm>
          <a:off x="381000" y="672296"/>
          <a:ext cx="8229600" cy="615799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20572744"/>
                    </a:ext>
                  </a:extLst>
                </a:gridCol>
                <a:gridCol w="1679171">
                  <a:extLst>
                    <a:ext uri="{9D8B030D-6E8A-4147-A177-3AD203B41FA5}">
                      <a16:colId xmlns:a16="http://schemas.microsoft.com/office/drawing/2014/main" val="1776645638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641858888"/>
                    </a:ext>
                  </a:extLst>
                </a:gridCol>
                <a:gridCol w="1505989">
                  <a:extLst>
                    <a:ext uri="{9D8B030D-6E8A-4147-A177-3AD203B41FA5}">
                      <a16:colId xmlns:a16="http://schemas.microsoft.com/office/drawing/2014/main" val="5507224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62014479"/>
                    </a:ext>
                  </a:extLst>
                </a:gridCol>
              </a:tblGrid>
              <a:tr h="6179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Baskerville Old Face" panose="02020602080505020303" pitchFamily="18" charset="0"/>
                        </a:rPr>
                        <a:t>Aspect</a:t>
                      </a:r>
                      <a:endParaRPr lang="en-US" sz="1600" b="1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Baskerville Old Face" panose="02020602080505020303" pitchFamily="18" charset="0"/>
                        </a:rPr>
                        <a:t>Domain-Based Adaptation</a:t>
                      </a:r>
                      <a:endParaRPr lang="en-US" sz="1600" b="1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Baskerville Old Face" panose="02020602080505020303" pitchFamily="18" charset="0"/>
                        </a:rPr>
                        <a:t>Topic / Text-Based Adaptation</a:t>
                      </a:r>
                      <a:endParaRPr lang="en-US" sz="1600" b="1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Baskerville Old Face" panose="02020602080505020303" pitchFamily="18" charset="0"/>
                        </a:rPr>
                        <a:t>User-Based Adaptation</a:t>
                      </a:r>
                      <a:endParaRPr lang="en-US" sz="1600" b="1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Baskerville Old Face" panose="02020602080505020303" pitchFamily="18" charset="0"/>
                        </a:rPr>
                        <a:t>Cache-Based Adaptation</a:t>
                      </a:r>
                      <a:endParaRPr lang="en-US" sz="1600" b="1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895859"/>
                  </a:ext>
                </a:extLst>
              </a:tr>
              <a:tr h="6179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Adapts to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Specific field or domain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Current topic of the text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Individual user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Recently used words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156577"/>
                  </a:ext>
                </a:extLst>
              </a:tr>
              <a:tr h="6179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Example domains/topics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Medical, Legal, Finance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Sports, Politics, AI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Formal / Informal style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Repeated terms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9607576"/>
                  </a:ext>
                </a:extLst>
              </a:tr>
              <a:tr h="6179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Data used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Domain-specific corpus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Current document / text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User’s past text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Last N words (cache)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5032490"/>
                  </a:ext>
                </a:extLst>
              </a:tr>
              <a:tr h="6179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Main purpose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Handle domain vocabulary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Choose topic-relevant words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Personalize predictions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Boost repeated words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7688787"/>
                  </a:ext>
                </a:extLst>
              </a:tr>
              <a:tr h="31576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Memory type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Long-term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Medium-term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Long-term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Short-term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051247"/>
                  </a:ext>
                </a:extLst>
              </a:tr>
              <a:tr h="31576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Dynamic behavior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No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Yes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Partially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Yes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087148"/>
                  </a:ext>
                </a:extLst>
              </a:tr>
              <a:tr h="6179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Handles word repetition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No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No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No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Yes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4997983"/>
                  </a:ext>
                </a:extLst>
              </a:tr>
              <a:tr h="31576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Typical example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“patient → diabetes”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“MRI → tumor”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“Kindly → update”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“EEG → EEG”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1456225"/>
                  </a:ext>
                </a:extLst>
              </a:tr>
              <a:tr h="6179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Common applications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Medical NLP, Legal NLP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Baskerville Old Face" panose="02020602080505020303" pitchFamily="18" charset="0"/>
                        </a:rPr>
                        <a:t>News analysis, Topic chatbots</a:t>
                      </a:r>
                      <a:endParaRPr lang="en-US" sz="160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Keyboard prediction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Speech recognition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77273233"/>
                  </a:ext>
                </a:extLst>
              </a:tr>
              <a:tr h="31576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Adaptation speed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Slow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Moderate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Baskerville Old Face" panose="02020602080505020303" pitchFamily="18" charset="0"/>
                        </a:rPr>
                        <a:t>Slow</a:t>
                      </a:r>
                      <a:endParaRPr lang="en-US" sz="160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Fast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440296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84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457201" y="1066800"/>
            <a:ext cx="6248400" cy="3733800"/>
          </a:xfrm>
        </p:spPr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2" y="457202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0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27846</TotalTime>
  <Words>856</Words>
  <Application>Microsoft Office PowerPoint</Application>
  <PresentationFormat>On-screen Show (4:3)</PresentationFormat>
  <Paragraphs>218</Paragraphs>
  <Slides>41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4" baseType="lpstr">
      <vt:lpstr>Algerian</vt:lpstr>
      <vt:lpstr>Arial</vt:lpstr>
      <vt:lpstr>Bahnschrift</vt:lpstr>
      <vt:lpstr>Baskerville Old Face</vt:lpstr>
      <vt:lpstr>Book Antiqua</vt:lpstr>
      <vt:lpstr>Calibri</vt:lpstr>
      <vt:lpstr>Century Schoolbook</vt:lpstr>
      <vt:lpstr>Georgia</vt:lpstr>
      <vt:lpstr>Times New Roman</vt:lpstr>
      <vt:lpstr>Wingdings</vt:lpstr>
      <vt:lpstr>Wingdings 2</vt:lpstr>
      <vt:lpstr>Wingdings 3</vt:lpstr>
      <vt:lpstr>Oriel</vt:lpstr>
      <vt:lpstr>  (Natural Language Processing) III B.TECH II SEM (PVP-23)</vt:lpstr>
      <vt:lpstr>Contents</vt:lpstr>
      <vt:lpstr>Language Model Adaption</vt:lpstr>
      <vt:lpstr>Contd..</vt:lpstr>
      <vt:lpstr>Contd..</vt:lpstr>
      <vt:lpstr>Contd..</vt:lpstr>
      <vt:lpstr>Mathematical Notation</vt:lpstr>
      <vt:lpstr>Contd..</vt:lpstr>
      <vt:lpstr>Contd..</vt:lpstr>
      <vt:lpstr>Contd..</vt:lpstr>
      <vt:lpstr>Types of Language Models</vt:lpstr>
      <vt:lpstr>1. Domain Adaption Language Model</vt:lpstr>
      <vt:lpstr>1. Domain Adaption Language Model</vt:lpstr>
      <vt:lpstr>Contd..</vt:lpstr>
      <vt:lpstr>Contd..</vt:lpstr>
      <vt:lpstr>Contd..</vt:lpstr>
      <vt:lpstr>Contd..</vt:lpstr>
      <vt:lpstr>2. Topic Adaption Language Model</vt:lpstr>
      <vt:lpstr>Contd..</vt:lpstr>
      <vt:lpstr>Contd..</vt:lpstr>
      <vt:lpstr>Contd..</vt:lpstr>
      <vt:lpstr>Contd..</vt:lpstr>
      <vt:lpstr>Contd..</vt:lpstr>
      <vt:lpstr>Contd..</vt:lpstr>
      <vt:lpstr>PowerPoint Presentation</vt:lpstr>
      <vt:lpstr>Contd..</vt:lpstr>
      <vt:lpstr>3. User Specific Adaption Language Model</vt:lpstr>
      <vt:lpstr>Contd..</vt:lpstr>
      <vt:lpstr>Contd..</vt:lpstr>
      <vt:lpstr>Contd..</vt:lpstr>
      <vt:lpstr>Contd..</vt:lpstr>
      <vt:lpstr>Contd..</vt:lpstr>
      <vt:lpstr>4. Cache Model</vt:lpstr>
      <vt:lpstr>Contd..</vt:lpstr>
      <vt:lpstr>Contd..</vt:lpstr>
      <vt:lpstr>Contd..</vt:lpstr>
      <vt:lpstr>Contd..</vt:lpstr>
      <vt:lpstr>Contd..</vt:lpstr>
      <vt:lpstr>Contd..</vt:lpstr>
      <vt:lpstr>Comparison Table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 . SUREKHA</cp:lastModifiedBy>
  <cp:revision>2075</cp:revision>
  <dcterms:created xsi:type="dcterms:W3CDTF">2013-11-07T06:07:38Z</dcterms:created>
  <dcterms:modified xsi:type="dcterms:W3CDTF">2026-01-18T03:56:13Z</dcterms:modified>
</cp:coreProperties>
</file>