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5142" r:id="rId1"/>
  </p:sldMasterIdLst>
  <p:notesMasterIdLst>
    <p:notesMasterId r:id="rId32"/>
  </p:notesMasterIdLst>
  <p:handoutMasterIdLst>
    <p:handoutMasterId r:id="rId33"/>
  </p:handoutMasterIdLst>
  <p:sldIdLst>
    <p:sldId id="735" r:id="rId2"/>
    <p:sldId id="881" r:id="rId3"/>
    <p:sldId id="783" r:id="rId4"/>
    <p:sldId id="854" r:id="rId5"/>
    <p:sldId id="855" r:id="rId6"/>
    <p:sldId id="856" r:id="rId7"/>
    <p:sldId id="857" r:id="rId8"/>
    <p:sldId id="858" r:id="rId9"/>
    <p:sldId id="859" r:id="rId10"/>
    <p:sldId id="860" r:id="rId11"/>
    <p:sldId id="861" r:id="rId12"/>
    <p:sldId id="862" r:id="rId13"/>
    <p:sldId id="863" r:id="rId14"/>
    <p:sldId id="864" r:id="rId15"/>
    <p:sldId id="865" r:id="rId16"/>
    <p:sldId id="866" r:id="rId17"/>
    <p:sldId id="867" r:id="rId18"/>
    <p:sldId id="868" r:id="rId19"/>
    <p:sldId id="869" r:id="rId20"/>
    <p:sldId id="870" r:id="rId21"/>
    <p:sldId id="871" r:id="rId22"/>
    <p:sldId id="872" r:id="rId23"/>
    <p:sldId id="873" r:id="rId24"/>
    <p:sldId id="874" r:id="rId25"/>
    <p:sldId id="875" r:id="rId26"/>
    <p:sldId id="876" r:id="rId27"/>
    <p:sldId id="877" r:id="rId28"/>
    <p:sldId id="878" r:id="rId29"/>
    <p:sldId id="879" r:id="rId30"/>
    <p:sldId id="880" r:id="rId31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9900"/>
    <a:srgbClr val="CC3300"/>
    <a:srgbClr val="0000CC"/>
    <a:srgbClr val="0000FF"/>
    <a:srgbClr val="870581"/>
    <a:srgbClr val="FF0066"/>
    <a:srgbClr val="800C6F"/>
    <a:srgbClr val="005024"/>
    <a:srgbClr val="660033"/>
    <a:srgbClr val="99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84E427A-3D55-4303-BF80-6455036E1DE7}" styleName="Themed Style 1 - Accent 2">
    <a:tblBg>
      <a:fillRef idx="2">
        <a:schemeClr val="accent2"/>
      </a:fillRef>
      <a:effectRef idx="1">
        <a:schemeClr val="accent2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Ref idx="1">
              <a:schemeClr val="accent2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  <a:fill>
          <a:solidFill>
            <a:schemeClr val="accent2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2"/>
            </a:lnRef>
          </a:left>
          <a:right>
            <a:lnRef idx="2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2">
              <a:schemeClr val="accent2"/>
            </a:lnRef>
          </a:top>
          <a:bottom>
            <a:lnRef idx="2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firstRow>
  </a:tblStyle>
  <a:tblStyle styleId="{3C2FFA5D-87B4-456A-9821-1D502468CF0F}" styleName="Themed Style 1 - Accent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D7AC3CCA-C797-4891-BE02-D94E43425B78}" styleName="Medium Style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 w="12700" cmpd="sng">
              <a:solidFill>
                <a:schemeClr val="dk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dk1"/>
              </a:solidFill>
            </a:ln>
          </a:top>
        </a:tcBdr>
        <a:fill>
          <a:solidFill>
            <a:schemeClr val="dk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dk1">
              <a:tint val="20000"/>
            </a:schemeClr>
          </a:solidFill>
        </a:fill>
      </a:tcStyle>
    </a:firstRow>
  </a:tblStyle>
  <a:tblStyle styleId="{616DA210-FB5B-4158-B5E0-FEB733F419BA}" styleName="Light Style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08FB837D-C827-4EFA-A057-4D05807E0F7C}" styleName="Themed Style 1 - Accent 6">
    <a:tblBg>
      <a:fillRef idx="2">
        <a:schemeClr val="accent6"/>
      </a:fillRef>
      <a:effectRef idx="1">
        <a:schemeClr val="accent6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Ref idx="1">
              <a:schemeClr val="accent6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  <a:fill>
          <a:solidFill>
            <a:schemeClr val="accent6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6"/>
            </a:lnRef>
          </a:left>
          <a:right>
            <a:lnRef idx="2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2">
              <a:schemeClr val="accent6"/>
            </a:lnRef>
          </a:top>
          <a:bottom>
            <a:lnRef idx="2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6"/>
          </a:solidFill>
        </a:fill>
      </a:tcStyle>
    </a:firstRow>
  </a:tblStyle>
  <a:tblStyle styleId="{775DCB02-9BB8-47FD-8907-85C794F793BA}" styleName="Themed Style 1 - Accent 4">
    <a:tblBg>
      <a:fillRef idx="2">
        <a:schemeClr val="accent4"/>
      </a:fillRef>
      <a:effectRef idx="1">
        <a:schemeClr val="accent4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Ref idx="1">
              <a:schemeClr val="accent4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</a:tcBdr>
        <a:fill>
          <a:solidFill>
            <a:schemeClr val="accent4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4"/>
            </a:lnRef>
          </a:left>
          <a:right>
            <a:lnRef idx="2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2">
              <a:schemeClr val="accent4"/>
            </a:lnRef>
          </a:top>
          <a:bottom>
            <a:lnRef idx="2">
              <a:schemeClr val="accent4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4"/>
          </a:solidFill>
        </a:fill>
      </a:tcStyle>
    </a:firstRow>
  </a:tblStyle>
  <a:tblStyle styleId="{35758FB7-9AC5-4552-8A53-C91805E547FA}" styleName="Themed Style 1 - Accent 5">
    <a:tblBg>
      <a:fillRef idx="2">
        <a:schemeClr val="accent5"/>
      </a:fillRef>
      <a:effectRef idx="1">
        <a:schemeClr val="accent5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Ref idx="1">
              <a:schemeClr val="accent5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  <a:fill>
          <a:solidFill>
            <a:schemeClr val="accent5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5"/>
            </a:lnRef>
          </a:left>
          <a:right>
            <a:lnRef idx="2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2">
              <a:schemeClr val="accent5"/>
            </a:lnRef>
          </a:top>
          <a:bottom>
            <a:lnRef idx="2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/>
          </a:solidFill>
        </a:fill>
      </a:tcStyle>
    </a:firstRow>
  </a:tblStyle>
  <a:tblStyle styleId="{638B1855-1B75-4FBE-930C-398BA8C253C6}" styleName="Themed Style 2 - Accent 6">
    <a:tblBg>
      <a:fillRef idx="3">
        <a:schemeClr val="accent6"/>
      </a:fillRef>
      <a:effectRef idx="3">
        <a:schemeClr val="accent6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6">
                <a:tint val="50000"/>
              </a:schemeClr>
            </a:lnRef>
          </a:left>
          <a:right>
            <a:lnRef idx="1">
              <a:schemeClr val="accent6">
                <a:tint val="50000"/>
              </a:schemeClr>
            </a:lnRef>
          </a:right>
          <a:top>
            <a:lnRef idx="1">
              <a:schemeClr val="accent6">
                <a:tint val="50000"/>
              </a:schemeClr>
            </a:lnRef>
          </a:top>
          <a:bottom>
            <a:lnRef idx="1">
              <a:schemeClr val="accent6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E8B1032C-EA38-4F05-BA0D-38AFFFC7BED3}" styleName="Light Style 3 - Accent 6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  <a:tblStyle styleId="{793D81CF-94F2-401A-BA57-92F5A7B2D0C5}" styleName="Medium Style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Row>
  </a:tblStyle>
  <a:tblStyle styleId="{69C7853C-536D-4A76-A0AE-DD22124D55A5}" styleName="Themed Style 1 - Accent 3">
    <a:tblBg>
      <a:fillRef idx="2">
        <a:schemeClr val="accent3"/>
      </a:fillRef>
      <a:effectRef idx="1">
        <a:schemeClr val="accent3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Ref idx="1">
              <a:schemeClr val="accent3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  <a:fill>
          <a:solidFill>
            <a:schemeClr val="accent3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3"/>
            </a:lnRef>
          </a:left>
          <a:right>
            <a:lnRef idx="2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2">
              <a:schemeClr val="accent3"/>
            </a:lnRef>
          </a:top>
          <a:bottom>
            <a:lnRef idx="2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/>
          </a:solidFill>
        </a:fill>
      </a:tcStyle>
    </a:firstRow>
  </a:tblStyle>
  <a:tblStyle styleId="{9D7B26C5-4107-4FEC-AEDC-1716B250A1EF}" styleName="Light Style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3B4B98B0-60AC-42C2-AFA5-B58CD77FA1E5}" styleName="Light Style 1 - Accent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93296810-A885-4BE3-A3E7-6D5BEEA58F35}" styleName="Medium Style 2 -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BC89EF96-8CEA-46FF-86C4-4CE0E7609802}" styleName="Light Style 3 - Accent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44" autoAdjust="0"/>
    <p:restoredTop sz="86380" autoAdjust="0"/>
  </p:normalViewPr>
  <p:slideViewPr>
    <p:cSldViewPr>
      <p:cViewPr varScale="1">
        <p:scale>
          <a:sx n="69" d="100"/>
          <a:sy n="69" d="100"/>
        </p:scale>
        <p:origin x="1356" y="6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687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34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notesMaster" Target="notesMasters/notesMaster1.xml"/><Relationship Id="rId37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viewProps" Target="viewProps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>
              <a:defRPr/>
            </a:pPr>
            <a:fld id="{32A22EEA-D8EA-4614-98A4-BAC12F8DF8C6}" type="datetimeFigureOut">
              <a:rPr lang="en-US"/>
              <a:pPr>
                <a:defRPr/>
              </a:pPr>
              <a:t>3/15/2026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>
              <a:defRPr/>
            </a:pPr>
            <a:fld id="{C7ED5249-3884-40F2-AE31-B91401425E56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09569175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>
              <a:defRPr/>
            </a:pPr>
            <a:fld id="{FFCEA44C-BF10-4EEF-A5F0-1E64CE572A6C}" type="datetimeFigureOut">
              <a:rPr lang="en-US"/>
              <a:pPr>
                <a:defRPr/>
              </a:pPr>
              <a:t>3/15/2026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 dirty="0" smtClean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>
              <a:defRPr/>
            </a:pPr>
            <a:fld id="{BE311E87-EFF9-4FFF-A5D6-E150B9408968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32869815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85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78851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dirty="0" smtClean="0"/>
          </a:p>
        </p:txBody>
      </p:sp>
      <p:sp>
        <p:nvSpPr>
          <p:cNvPr id="78852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D4EBC571-6DF7-4A62-A952-CEAF71BF8235}" type="slidenum">
              <a:rPr lang="en-US" smtClean="0"/>
              <a:pPr/>
              <a:t>1</a:t>
            </a:fld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168140118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2286000" y="3124200"/>
            <a:ext cx="6172200" cy="1894362"/>
          </a:xfrm>
        </p:spPr>
        <p:txBody>
          <a:bodyPr/>
          <a:lstStyle>
            <a:lvl1pPr>
              <a:defRPr b="1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2286000" y="5003322"/>
            <a:ext cx="6172200" cy="1371600"/>
          </a:xfrm>
        </p:spPr>
        <p:txBody>
          <a:bodyPr/>
          <a:lstStyle>
            <a:lvl1pPr marL="0" indent="0" algn="l">
              <a:buNone/>
              <a:defRPr sz="1800" b="1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4621" y="1174097"/>
            <a:ext cx="2286000" cy="381000"/>
          </a:xfrm>
        </p:spPr>
        <p:txBody>
          <a:bodyPr/>
          <a:lstStyle/>
          <a:p>
            <a:pPr>
              <a:defRPr/>
            </a:pPr>
            <a:fld id="{8B7393AA-93B1-423B-A969-6DDFC76E69B6}" type="datetime1">
              <a:rPr lang="en-US" smtClean="0"/>
              <a:pPr>
                <a:defRPr/>
              </a:pPr>
              <a:t>3/15/2026</a:t>
            </a:fld>
            <a:endParaRPr lang="en-US" dirty="0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269" y="4181669"/>
            <a:ext cx="3657600" cy="384048"/>
          </a:xfrm>
        </p:spPr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10" name="Rectangle 9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ectangle 11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4" name="Rectangle 13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9" name="Rectangle 18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Straight Connector 10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8" name="Straight Connector 17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0" name="Straight Connector 19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6" name="Straight Connector 15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5" name="Straight Connector 14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2" name="Straight Connector 21"/>
          <p:cNvSpPr>
            <a:spLocks noChangeShapeType="1"/>
          </p:cNvSpPr>
          <p:nvPr/>
        </p:nvSpPr>
        <p:spPr bwMode="auto">
          <a:xfrm>
            <a:off x="9113856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7" name="Rectangle 26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Oval 20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Oval 22"/>
          <p:cNvSpPr/>
          <p:nvPr/>
        </p:nvSpPr>
        <p:spPr bwMode="auto">
          <a:xfrm>
            <a:off x="1309632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4" name="Oval 23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Oval 25"/>
          <p:cNvSpPr/>
          <p:nvPr/>
        </p:nvSpPr>
        <p:spPr bwMode="auto">
          <a:xfrm>
            <a:off x="1664208" y="5788152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5" name="Oval 24"/>
          <p:cNvSpPr/>
          <p:nvPr/>
        </p:nvSpPr>
        <p:spPr>
          <a:xfrm>
            <a:off x="1905000" y="4495800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 bwMode="auto">
          <a:xfrm>
            <a:off x="1325544" y="4928702"/>
            <a:ext cx="609600" cy="517524"/>
          </a:xfrm>
        </p:spPr>
        <p:txBody>
          <a:bodyPr/>
          <a:lstStyle/>
          <a:p>
            <a:pPr>
              <a:defRPr/>
            </a:pPr>
            <a:fld id="{C2F99F4D-B57C-4412-9F1D-88D4F0724FCE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7467600" cy="4873752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pPr>
              <a:defRPr/>
            </a:pPr>
            <a:fld id="{97169310-2151-41D8-AB42-C7538CCD8146}" type="datetime1">
              <a:rPr lang="en-US" smtClean="0"/>
              <a:pPr>
                <a:defRPr/>
              </a:pPr>
              <a:t>3/15/2026</a:t>
            </a:fld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pPr>
              <a:defRPr/>
            </a:pPr>
            <a:fld id="{99110872-BA2A-4248-96B4-D48905641DC8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pPr>
              <a:defRPr/>
            </a:pPr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0" y="2895600"/>
            <a:ext cx="6172200" cy="2053590"/>
          </a:xfrm>
        </p:spPr>
        <p:txBody>
          <a:bodyPr/>
          <a:lstStyle>
            <a:lvl1pPr algn="l">
              <a:buNone/>
              <a:defRPr sz="3000" b="1" cap="small" baseline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86000" y="5010150"/>
            <a:ext cx="6172200" cy="1371600"/>
          </a:xfrm>
        </p:spPr>
        <p:txBody>
          <a:bodyPr anchor="t"/>
          <a:lstStyle>
            <a:lvl1pPr marL="0" indent="0">
              <a:buNone/>
              <a:defRPr sz="1800" b="1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3256" y="1170432"/>
            <a:ext cx="2286000" cy="381000"/>
          </a:xfrm>
        </p:spPr>
        <p:txBody>
          <a:bodyPr/>
          <a:lstStyle/>
          <a:p>
            <a:pPr>
              <a:defRPr/>
            </a:pPr>
            <a:fld id="{D049903A-4E81-409C-9B57-4F63C385C425}" type="datetime1">
              <a:rPr lang="en-US" smtClean="0"/>
              <a:pPr>
                <a:defRPr/>
              </a:pPr>
              <a:t>3/15/2026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456" y="4178808"/>
            <a:ext cx="3657600" cy="384048"/>
          </a:xfrm>
        </p:spPr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9" name="Rectangle 8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Rectangle 9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Rectangle 10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ectangle 11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Straight Connector 12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4" name="Straight Connector 13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5" name="Straight Connector 14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6" name="Straight Connector 15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7" name="Straight Connector 16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8" name="Rectangle 17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9" name="Oval 18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0" name="Oval 19"/>
          <p:cNvSpPr/>
          <p:nvPr/>
        </p:nvSpPr>
        <p:spPr bwMode="auto">
          <a:xfrm>
            <a:off x="1324704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Oval 20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2" name="Oval 21"/>
          <p:cNvSpPr/>
          <p:nvPr/>
        </p:nvSpPr>
        <p:spPr bwMode="auto">
          <a:xfrm>
            <a:off x="1664208" y="5791200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Oval 22"/>
          <p:cNvSpPr/>
          <p:nvPr/>
        </p:nvSpPr>
        <p:spPr bwMode="auto">
          <a:xfrm>
            <a:off x="1879040" y="4479888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Straight Connector 25"/>
          <p:cNvSpPr>
            <a:spLocks noChangeShapeType="1"/>
          </p:cNvSpPr>
          <p:nvPr/>
        </p:nvSpPr>
        <p:spPr bwMode="auto">
          <a:xfrm>
            <a:off x="9097944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 bwMode="auto">
          <a:xfrm>
            <a:off x="1340616" y="4928702"/>
            <a:ext cx="609600" cy="517524"/>
          </a:xfrm>
        </p:spPr>
        <p:txBody>
          <a:bodyPr/>
          <a:lstStyle/>
          <a:p>
            <a:pPr>
              <a:defRPr/>
            </a:pPr>
            <a:fld id="{159C9F82-0A0C-4FE8-9CE0-D4D087541E31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257B225B-F018-4969-A07A-8776746A1CEC}" type="datetime1">
              <a:rPr lang="en-US" smtClean="0"/>
              <a:pPr>
                <a:defRPr/>
              </a:pPr>
              <a:t>3/15/2026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167210A-3C7B-4008-8946-3E83403CF3C0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4270248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7543800" cy="1143000"/>
          </a:xfrm>
        </p:spPr>
        <p:txBody>
          <a:bodyPr anchor="b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F29E6ACD-A477-4FFB-BEB6-95111872E76B}" type="datetime1">
              <a:rPr lang="en-US" smtClean="0"/>
              <a:pPr>
                <a:defRPr/>
              </a:pPr>
              <a:t>3/15/2026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AA2A793-FA6D-4933-A67E-66F96BE7ADFD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4"/>
          </p:nvPr>
        </p:nvSpPr>
        <p:spPr>
          <a:xfrm>
            <a:off x="4371975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2" name="Text Placeholder 11"/>
          <p:cNvSpPr>
            <a:spLocks noGrp="1"/>
          </p:cNvSpPr>
          <p:nvPr>
            <p:ph type="body" sz="quarter" idx="1"/>
          </p:nvPr>
        </p:nvSpPr>
        <p:spPr>
          <a:xfrm>
            <a:off x="4572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14" name="Text Placeholder 13"/>
          <p:cNvSpPr>
            <a:spLocks noGrp="1"/>
          </p:cNvSpPr>
          <p:nvPr>
            <p:ph type="body" sz="quarter" idx="3"/>
          </p:nvPr>
        </p:nvSpPr>
        <p:spPr>
          <a:xfrm>
            <a:off x="43434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6" name="Date Placeholder 5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>
              <a:defRPr/>
            </a:pPr>
            <a:fld id="{FF89F883-E8D0-4FD9-933F-A57733025102}" type="datetime1">
              <a:rPr lang="en-US" smtClean="0"/>
              <a:pPr>
                <a:defRPr/>
              </a:pPr>
              <a:t>3/15/2026</a:t>
            </a:fld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pPr>
              <a:defRPr/>
            </a:pPr>
            <a:fld id="{050FA784-F202-43C6-9E41-96BB78A400A9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pPr>
              <a:defRPr/>
            </a:pPr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FD909CAF-4355-43C5-8BB5-6D237648B020}" type="datetime1">
              <a:rPr lang="en-US" smtClean="0"/>
              <a:pPr>
                <a:defRPr/>
              </a:pPr>
              <a:t>3/15/2026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E3CFAD4-B0E4-4404-BB82-BC41116CF3CE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Straight Connector 9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5400000">
            <a:off x="3371850" y="3200400"/>
            <a:ext cx="6309360" cy="457200"/>
          </a:xfrm>
        </p:spPr>
        <p:txBody>
          <a:bodyPr anchor="b"/>
          <a:lstStyle>
            <a:lvl1pPr algn="l">
              <a:buNone/>
              <a:defRPr sz="2000" b="1" cap="small" baseline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812280" y="274320"/>
            <a:ext cx="1527048" cy="4983480"/>
          </a:xfrm>
        </p:spPr>
        <p:txBody>
          <a:bodyPr/>
          <a:lstStyle>
            <a:lvl1pPr marL="0" indent="0">
              <a:spcBef>
                <a:spcPts val="400"/>
              </a:spcBef>
              <a:spcAft>
                <a:spcPts val="1000"/>
              </a:spcAft>
              <a:buNone/>
              <a:defRPr sz="12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8" name="Straight Connector 7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9" name="Straight Connector 8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1" name="Straight Connector 10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Rectangle 11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Straight Connector 12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4" name="Oval 13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8" name="Content Placeholder 17"/>
          <p:cNvSpPr>
            <a:spLocks noGrp="1"/>
          </p:cNvSpPr>
          <p:nvPr>
            <p:ph sz="quarter" idx="1"/>
          </p:nvPr>
        </p:nvSpPr>
        <p:spPr>
          <a:xfrm>
            <a:off x="304800" y="274320"/>
            <a:ext cx="5638800" cy="6327648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21" name="Date Placeholder 20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pPr>
              <a:defRPr/>
            </a:pPr>
            <a:fld id="{68DA4EC1-0F8B-4A8E-8F23-D7A18390719A}" type="datetime1">
              <a:rPr lang="en-US" smtClean="0"/>
              <a:pPr>
                <a:defRPr/>
              </a:pPr>
              <a:t>3/15/2026</a:t>
            </a:fld>
            <a:endParaRPr lang="en-US" dirty="0"/>
          </a:p>
        </p:txBody>
      </p:sp>
      <p:sp>
        <p:nvSpPr>
          <p:cNvPr id="22" name="Slide Number Placeholder 21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pPr>
              <a:defRPr/>
            </a:pPr>
            <a:fld id="{DCAA8183-F479-4A1F-B48F-352764325B9D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23" name="Footer Placeholder 22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pPr>
              <a:defRPr/>
            </a:pPr>
            <a:endParaRPr lang="en-US" dirty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traight Connector 8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3" name="Oval 12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5400000">
            <a:off x="3350133" y="3200400"/>
            <a:ext cx="6309360" cy="457200"/>
          </a:xfrm>
        </p:spPr>
        <p:txBody>
          <a:bodyPr anchor="b"/>
          <a:lstStyle>
            <a:lvl1pPr algn="l">
              <a:buNone/>
              <a:defRPr sz="2000" b="1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0" y="0"/>
            <a:ext cx="6172200" cy="6858000"/>
          </a:xfrm>
          <a:solidFill>
            <a:schemeClr val="bg2"/>
          </a:solidFill>
          <a:ln w="1270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/>
          <a:lstStyle>
            <a:lvl1pPr marL="0" indent="0">
              <a:buNone/>
              <a:defRPr sz="3200"/>
            </a:lvl1pPr>
          </a:lstStyle>
          <a:p>
            <a:pPr algn="ctr" eaLnBrk="1" latinLnBrk="0" hangingPunct="1">
              <a:buFontTx/>
              <a:buNone/>
            </a:pPr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65798" y="264795"/>
            <a:ext cx="1524000" cy="4956048"/>
          </a:xfrm>
        </p:spPr>
        <p:txBody>
          <a:bodyPr rot="0" spcFirstLastPara="0" vertOverflow="overflow" horzOverflow="overflow" vert="horz" wrap="square" lIns="91440" tIns="45720" rIns="91440" bIns="45720" numCol="1" spcCol="274320" rtlCol="0" fromWordArt="0" anchor="t" anchorCtr="0" forceAA="0" compatLnSpc="1">
            <a:normAutofit/>
          </a:bodyPr>
          <a:lstStyle>
            <a:lvl1pPr marL="0" indent="0">
              <a:spcBef>
                <a:spcPts val="100"/>
              </a:spcBef>
              <a:spcAft>
                <a:spcPts val="400"/>
              </a:spcAft>
              <a:buFontTx/>
              <a:buNone/>
              <a:defRPr sz="12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10" name="Straight Connector 9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1" name="Rectangle 10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Straight Connector 11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9" name="Straight Connector 18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0" name="Straight Connector 19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7" name="Date Placeholder 16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>
              <a:defRPr/>
            </a:pPr>
            <a:fld id="{9AAB31B6-B565-43B5-A39B-D6B7B76FBA9F}" type="datetime1">
              <a:rPr lang="en-US" smtClean="0"/>
              <a:pPr>
                <a:defRPr/>
              </a:pPr>
              <a:t>3/15/2026</a:t>
            </a:fld>
            <a:endParaRPr lang="en-US" dirty="0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pPr>
              <a:defRPr/>
            </a:pPr>
            <a:fld id="{2917AD06-E163-45C6-B598-C5F60E73390F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21" name="Footer Placeholder 20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pPr>
              <a:defRPr/>
            </a:pPr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0A04AD2A-3BA3-4F98-8C99-26E99C28CB8A}" type="datetime1">
              <a:rPr lang="en-US" smtClean="0"/>
              <a:pPr>
                <a:defRPr/>
              </a:pPr>
              <a:t>3/15/2026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7810813-DE9C-48B2-B823-27F6B3379DEB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41"/>
            <a:ext cx="1676400" cy="5851525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4447FE57-3A58-4B69-8670-A2F8A067D3B6}" type="datetime1">
              <a:rPr lang="en-US" smtClean="0"/>
              <a:pPr>
                <a:defRPr/>
              </a:pPr>
              <a:t>3/15/2026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6296584-3546-4909-9E63-44ACA24B79F3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Straight Connector 15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1143000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7467600" cy="487375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 rot="5400000">
            <a:off x="7589520" y="1081851"/>
            <a:ext cx="2011680" cy="384048"/>
          </a:xfrm>
          <a:prstGeom prst="rect">
            <a:avLst/>
          </a:prstGeom>
        </p:spPr>
        <p:txBody>
          <a:bodyPr vert="horz" anchor="ctr" anchorCtr="0"/>
          <a:lstStyle>
            <a:lvl1pPr algn="r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pPr>
              <a:defRPr/>
            </a:pPr>
            <a:fld id="{6C61A260-D0AA-4B6B-B80F-64E400E2C114}" type="datetime1">
              <a:rPr lang="en-US" smtClean="0"/>
              <a:pPr>
                <a:defRPr/>
              </a:pPr>
              <a:t>3/15/2026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 rot="5400000">
            <a:off x="6990186" y="3737240"/>
            <a:ext cx="3200400" cy="365760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Straight Connector 6"/>
          <p:cNvSpPr>
            <a:spLocks noChangeShapeType="1"/>
          </p:cNvSpPr>
          <p:nvPr/>
        </p:nvSpPr>
        <p:spPr bwMode="auto">
          <a:xfrm>
            <a:off x="76200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Straight Connector 8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0" name="Rectangle 9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Straight Connector 10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Oval 11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8129016" y="5734050"/>
            <a:ext cx="609600" cy="521208"/>
          </a:xfrm>
          <a:prstGeom prst="rect">
            <a:avLst/>
          </a:prstGeom>
        </p:spPr>
        <p:txBody>
          <a:bodyPr vert="horz" anchor="ctr"/>
          <a:lstStyle>
            <a:lvl1pPr algn="ctr" eaLnBrk="1" latinLnBrk="0" hangingPunct="1">
              <a:defRPr kumimoji="0" sz="1400" b="1">
                <a:solidFill>
                  <a:srgbClr val="FFFFFF"/>
                </a:solidFill>
              </a:defRPr>
            </a:lvl1pPr>
          </a:lstStyle>
          <a:p>
            <a:pPr>
              <a:defRPr/>
            </a:pPr>
            <a:fld id="{BC8720BB-BF14-41BE-BB1D-12D43BE56EF6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5143" r:id="rId1"/>
    <p:sldLayoutId id="2147485144" r:id="rId2"/>
    <p:sldLayoutId id="2147485145" r:id="rId3"/>
    <p:sldLayoutId id="2147485146" r:id="rId4"/>
    <p:sldLayoutId id="2147485147" r:id="rId5"/>
    <p:sldLayoutId id="2147485148" r:id="rId6"/>
    <p:sldLayoutId id="2147485149" r:id="rId7"/>
    <p:sldLayoutId id="2147485150" r:id="rId8"/>
    <p:sldLayoutId id="2147485151" r:id="rId9"/>
    <p:sldLayoutId id="2147485152" r:id="rId10"/>
    <p:sldLayoutId id="2147485153" r:id="rId11"/>
  </p:sldLayoutIdLst>
  <p:hf hdr="0" ftr="0" dt="0"/>
  <p:txStyles>
    <p:titleStyle>
      <a:lvl1pPr algn="l" rtl="0" eaLnBrk="1" latinLnBrk="0" hangingPunct="1">
        <a:spcBef>
          <a:spcPct val="0"/>
        </a:spcBef>
        <a:buNone/>
        <a:defRPr kumimoji="0" sz="3000" b="0" kern="1200" cap="small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600"/>
        </a:spcBef>
        <a:buClr>
          <a:schemeClr val="accent1"/>
        </a:buClr>
        <a:buSzPct val="70000"/>
        <a:buFont typeface="Wingdings"/>
        <a:buChar char="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ct val="20000"/>
        </a:spcBef>
        <a:buClr>
          <a:schemeClr val="accent1"/>
        </a:buClr>
        <a:buSzPct val="8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182880" algn="l" rtl="0" eaLnBrk="1" latinLnBrk="0" hangingPunct="1">
        <a:spcBef>
          <a:spcPct val="20000"/>
        </a:spcBef>
        <a:buClr>
          <a:schemeClr val="accent2">
            <a:tint val="60000"/>
          </a:schemeClr>
        </a:buClr>
        <a:buSzPct val="68000"/>
        <a:buFont typeface="Wingdings 2"/>
        <a:buChar char="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182880" algn="l" rtl="0" eaLnBrk="1" latinLnBrk="0" hangingPunct="1">
        <a:spcBef>
          <a:spcPct val="20000"/>
        </a:spcBef>
        <a:buClr>
          <a:schemeClr val="accent1"/>
        </a:buClr>
        <a:buChar char="•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6pPr>
      <a:lvl7pPr marL="201168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ct val="20000"/>
        </a:spcBef>
        <a:buClr>
          <a:schemeClr val="accent2"/>
        </a:buClr>
        <a:buChar char="•"/>
        <a:defRPr kumimoji="0" sz="1400" kern="1200" cap="small" baseline="0">
          <a:solidFill>
            <a:schemeClr val="tx2"/>
          </a:solidFill>
          <a:latin typeface="+mn-lt"/>
          <a:ea typeface="+mn-ea"/>
          <a:cs typeface="+mn-cs"/>
        </a:defRPr>
      </a:lvl8pPr>
      <a:lvl9pPr marL="256032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Char char="•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4.png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3.png"/><Relationship Id="rId5" Type="http://schemas.openxmlformats.org/officeDocument/2006/relationships/image" Target="../media/image22.png"/><Relationship Id="rId4" Type="http://schemas.openxmlformats.org/officeDocument/2006/relationships/image" Target="../media/image21.pn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4.png"/><Relationship Id="rId4" Type="http://schemas.openxmlformats.org/officeDocument/2006/relationships/image" Target="../media/image33.png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8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447800" y="228600"/>
            <a:ext cx="7315201" cy="1755522"/>
          </a:xfr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ctr">
              <a:defRPr/>
            </a:pPr>
            <a:r>
              <a:rPr lang="en-US" sz="2400" dirty="0">
                <a:solidFill>
                  <a:srgbClr val="0000CC"/>
                </a:solidFill>
                <a:latin typeface="Book Antiqua" pitchFamily="18" charset="0"/>
                <a:cs typeface="Arial" pitchFamily="34" charset="0"/>
              </a:rPr>
              <a:t/>
            </a:r>
            <a:br>
              <a:rPr lang="en-US" sz="2400" dirty="0">
                <a:solidFill>
                  <a:srgbClr val="0000CC"/>
                </a:solidFill>
                <a:latin typeface="Book Antiqua" pitchFamily="18" charset="0"/>
                <a:cs typeface="Arial" pitchFamily="34" charset="0"/>
              </a:rPr>
            </a:br>
            <a:r>
              <a:rPr lang="en-US" sz="3300" dirty="0">
                <a:solidFill>
                  <a:srgbClr val="0000CC"/>
                </a:solidFill>
                <a:latin typeface="Book Antiqua" pitchFamily="18" charset="0"/>
                <a:cs typeface="Arial" pitchFamily="34" charset="0"/>
              </a:rPr>
              <a:t/>
            </a:r>
            <a:br>
              <a:rPr lang="en-US" sz="3300" dirty="0">
                <a:solidFill>
                  <a:srgbClr val="0000CC"/>
                </a:solidFill>
                <a:latin typeface="Book Antiqua" pitchFamily="18" charset="0"/>
                <a:cs typeface="Arial" pitchFamily="34" charset="0"/>
              </a:rPr>
            </a:br>
            <a:r>
              <a:rPr lang="en-US" sz="3300" dirty="0">
                <a:solidFill>
                  <a:srgbClr val="FF0066"/>
                </a:solidFill>
                <a:latin typeface="Georgia" pitchFamily="18" charset="0"/>
                <a:cs typeface="Arial" pitchFamily="34" charset="0"/>
              </a:rPr>
              <a:t>(Natural Language Processing)</a:t>
            </a:r>
            <a:br>
              <a:rPr lang="en-US" sz="3300" dirty="0">
                <a:solidFill>
                  <a:srgbClr val="FF0066"/>
                </a:solidFill>
                <a:latin typeface="Georgia" pitchFamily="18" charset="0"/>
                <a:cs typeface="Arial" pitchFamily="34" charset="0"/>
              </a:rPr>
            </a:br>
            <a:r>
              <a:rPr lang="en-US" sz="3300" dirty="0">
                <a:solidFill>
                  <a:srgbClr val="005024"/>
                </a:solidFill>
                <a:latin typeface="Georgia" pitchFamily="18" charset="0"/>
                <a:cs typeface="Arial" pitchFamily="34" charset="0"/>
              </a:rPr>
              <a:t>III B.TECH II SEM</a:t>
            </a:r>
            <a:br>
              <a:rPr lang="en-US" sz="3300" dirty="0">
                <a:solidFill>
                  <a:srgbClr val="005024"/>
                </a:solidFill>
                <a:latin typeface="Georgia" pitchFamily="18" charset="0"/>
                <a:cs typeface="Arial" pitchFamily="34" charset="0"/>
              </a:rPr>
            </a:br>
            <a:r>
              <a:rPr lang="en-US" sz="3600" dirty="0">
                <a:solidFill>
                  <a:srgbClr val="7030A0"/>
                </a:solidFill>
                <a:latin typeface="Georgia" pitchFamily="18" charset="0"/>
                <a:cs typeface="Arial" pitchFamily="34" charset="0"/>
              </a:rPr>
              <a:t>(PVP-23)</a:t>
            </a:r>
            <a:endParaRPr lang="en-US" sz="2100" dirty="0">
              <a:solidFill>
                <a:srgbClr val="7030A0"/>
              </a:solidFill>
              <a:latin typeface="Georgia" pitchFamily="18" charset="0"/>
              <a:cs typeface="Arial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92EAF0F-628F-4DC5-9A96-5064ADCBF2DD}" type="slidenum">
              <a:rPr lang="en-US" smtClean="0"/>
              <a:pPr>
                <a:defRPr/>
              </a:pPr>
              <a:t>1</a:t>
            </a:fld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2743200" y="2740420"/>
            <a:ext cx="5181600" cy="2215991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7200" b="1" dirty="0" smtClean="0">
                <a:solidFill>
                  <a:srgbClr val="002060"/>
                </a:solidFill>
                <a:latin typeface="Baskerville Old Face" panose="02020602080505020303" pitchFamily="18" charset="0"/>
              </a:rPr>
              <a:t>UNIT-IV</a:t>
            </a:r>
          </a:p>
          <a:p>
            <a:pPr algn="ctr"/>
            <a:r>
              <a:rPr lang="en-US" sz="6600" b="1" dirty="0" smtClean="0">
                <a:solidFill>
                  <a:srgbClr val="FF0000"/>
                </a:solidFill>
                <a:latin typeface="Baskerville Old Face" panose="02020602080505020303" pitchFamily="18" charset="0"/>
              </a:rPr>
              <a:t>Word Senses</a:t>
            </a:r>
            <a:endParaRPr lang="en-US" sz="19900" b="1" dirty="0">
              <a:solidFill>
                <a:srgbClr val="FF0000"/>
              </a:solidFill>
              <a:latin typeface="Baskerville Old Face" panose="02020602080505020303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291000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077200" cy="533400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ctr"/>
            <a:r>
              <a:rPr lang="en-US" sz="3600" b="1" dirty="0" smtClean="0">
                <a:solidFill>
                  <a:srgbClr val="800C6F"/>
                </a:solidFill>
                <a:latin typeface="Baskerville Old Face" panose="02020602080505020303" pitchFamily="18" charset="0"/>
              </a:rPr>
              <a:t>Contents</a:t>
            </a:r>
            <a:endParaRPr lang="en-US" sz="9600" b="1" dirty="0">
              <a:solidFill>
                <a:srgbClr val="800C6F"/>
              </a:solidFill>
              <a:latin typeface="Baskerville Old Face" panose="02020602080505020303" pitchFamily="18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pPr>
              <a:defRPr/>
            </a:pPr>
            <a:fld id="{99110872-BA2A-4248-96B4-D48905641DC8}" type="slidenum">
              <a:rPr lang="en-US" smtClean="0"/>
              <a:pPr>
                <a:defRPr/>
              </a:pPr>
              <a:t>2</a:t>
            </a:fld>
            <a:endParaRPr lang="en-US" dirty="0"/>
          </a:p>
        </p:txBody>
      </p:sp>
      <p:sp>
        <p:nvSpPr>
          <p:cNvPr id="6" name="Content Placeholder 1"/>
          <p:cNvSpPr>
            <a:spLocks noGrp="1"/>
          </p:cNvSpPr>
          <p:nvPr>
            <p:ph sz="quarter" idx="1"/>
          </p:nvPr>
        </p:nvSpPr>
        <p:spPr>
          <a:xfrm>
            <a:off x="152400" y="838200"/>
            <a:ext cx="8586216" cy="5867400"/>
          </a:xfr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marL="457200" indent="-457200" algn="just" fontAlgn="auto">
              <a:lnSpc>
                <a:spcPct val="150000"/>
              </a:lnSpc>
              <a:buAutoNum type="arabicPeriod"/>
            </a:pPr>
            <a:r>
              <a:rPr lang="en-US" sz="2800" b="1" dirty="0" smtClean="0">
                <a:solidFill>
                  <a:srgbClr val="0000CC"/>
                </a:solidFill>
                <a:latin typeface="Baskerville Old Face" panose="02020602080505020303" pitchFamily="18" charset="0"/>
              </a:rPr>
              <a:t>Polysemy </a:t>
            </a:r>
            <a:r>
              <a:rPr lang="en-US" sz="2800" b="1" dirty="0">
                <a:solidFill>
                  <a:srgbClr val="0000CC"/>
                </a:solidFill>
                <a:latin typeface="Baskerville Old Face" panose="02020602080505020303" pitchFamily="18" charset="0"/>
              </a:rPr>
              <a:t>and </a:t>
            </a:r>
            <a:r>
              <a:rPr lang="en-US" sz="2800" b="1" dirty="0" smtClean="0">
                <a:solidFill>
                  <a:srgbClr val="0000CC"/>
                </a:solidFill>
                <a:latin typeface="Baskerville Old Face" panose="02020602080505020303" pitchFamily="18" charset="0"/>
              </a:rPr>
              <a:t>homonymy</a:t>
            </a:r>
          </a:p>
          <a:p>
            <a:pPr marL="457200" indent="-457200" algn="just" fontAlgn="auto">
              <a:lnSpc>
                <a:spcPct val="150000"/>
              </a:lnSpc>
              <a:buAutoNum type="arabicPeriod"/>
            </a:pPr>
            <a:r>
              <a:rPr lang="en-US" sz="2800" b="1" dirty="0">
                <a:solidFill>
                  <a:srgbClr val="CC3300"/>
                </a:solidFill>
                <a:latin typeface="Baskerville Old Face" panose="02020602080505020303" pitchFamily="18" charset="0"/>
              </a:rPr>
              <a:t>Dictionary </a:t>
            </a:r>
            <a:r>
              <a:rPr lang="en-US" sz="2800" b="1" dirty="0" smtClean="0">
                <a:solidFill>
                  <a:srgbClr val="CC3300"/>
                </a:solidFill>
                <a:latin typeface="Baskerville Old Face" panose="02020602080505020303" pitchFamily="18" charset="0"/>
              </a:rPr>
              <a:t>definitions</a:t>
            </a:r>
          </a:p>
          <a:p>
            <a:pPr marL="457200" indent="-457200" algn="just" fontAlgn="auto">
              <a:lnSpc>
                <a:spcPct val="150000"/>
              </a:lnSpc>
              <a:buAutoNum type="arabicPeriod"/>
            </a:pPr>
            <a:r>
              <a:rPr lang="en-US" sz="2800" b="1" dirty="0">
                <a:solidFill>
                  <a:srgbClr val="009900"/>
                </a:solidFill>
                <a:latin typeface="Baskerville Old Face" panose="02020602080505020303" pitchFamily="18" charset="0"/>
              </a:rPr>
              <a:t>Granularity of word senses</a:t>
            </a:r>
            <a:endParaRPr lang="en-US" sz="2800" b="1" dirty="0">
              <a:solidFill>
                <a:srgbClr val="009900"/>
              </a:solidFill>
              <a:latin typeface="Baskerville Old Face" panose="02020602080505020303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778221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077200" cy="533400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ctr"/>
            <a:r>
              <a:rPr lang="en-US" sz="3600" b="1" dirty="0" smtClean="0">
                <a:solidFill>
                  <a:srgbClr val="800C6F"/>
                </a:solidFill>
                <a:latin typeface="Baskerville Old Face" panose="02020602080505020303" pitchFamily="18" charset="0"/>
              </a:rPr>
              <a:t>Word Senses</a:t>
            </a:r>
            <a:endParaRPr lang="en-US" sz="9600" b="1" dirty="0">
              <a:solidFill>
                <a:srgbClr val="800C6F"/>
              </a:solidFill>
              <a:latin typeface="Baskerville Old Face" panose="02020602080505020303" pitchFamily="18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pPr>
              <a:defRPr/>
            </a:pPr>
            <a:fld id="{99110872-BA2A-4248-96B4-D48905641DC8}" type="slidenum">
              <a:rPr lang="en-US" smtClean="0"/>
              <a:pPr>
                <a:defRPr/>
              </a:pPr>
              <a:t>3</a:t>
            </a:fld>
            <a:endParaRPr lang="en-US" dirty="0"/>
          </a:p>
        </p:txBody>
      </p:sp>
      <p:sp>
        <p:nvSpPr>
          <p:cNvPr id="6" name="Content Placeholder 1"/>
          <p:cNvSpPr>
            <a:spLocks noGrp="1"/>
          </p:cNvSpPr>
          <p:nvPr>
            <p:ph sz="quarter" idx="1"/>
          </p:nvPr>
        </p:nvSpPr>
        <p:spPr>
          <a:xfrm>
            <a:off x="152400" y="838200"/>
            <a:ext cx="8586216" cy="5867400"/>
          </a:xfr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just" fontAlgn="auto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dirty="0">
                <a:latin typeface="Baskerville Old Face" panose="02020602080505020303" pitchFamily="18" charset="0"/>
              </a:rPr>
              <a:t>In </a:t>
            </a:r>
            <a:r>
              <a:rPr lang="en-US" b="1" dirty="0">
                <a:latin typeface="Baskerville Old Face" panose="02020602080505020303" pitchFamily="18" charset="0"/>
              </a:rPr>
              <a:t>Natural Language Processing (NLP)</a:t>
            </a:r>
            <a:r>
              <a:rPr lang="en-US" dirty="0">
                <a:latin typeface="Baskerville Old Face" panose="02020602080505020303" pitchFamily="18" charset="0"/>
              </a:rPr>
              <a:t>, a </a:t>
            </a:r>
            <a:r>
              <a:rPr lang="en-US" b="1" dirty="0">
                <a:solidFill>
                  <a:srgbClr val="FF0000"/>
                </a:solidFill>
                <a:latin typeface="Baskerville Old Face" panose="02020602080505020303" pitchFamily="18" charset="0"/>
              </a:rPr>
              <a:t>word sense</a:t>
            </a:r>
            <a:r>
              <a:rPr lang="en-US" dirty="0">
                <a:solidFill>
                  <a:srgbClr val="FF0000"/>
                </a:solidFill>
                <a:latin typeface="Baskerville Old Face" panose="02020602080505020303" pitchFamily="18" charset="0"/>
              </a:rPr>
              <a:t> </a:t>
            </a:r>
            <a:r>
              <a:rPr lang="en-US" dirty="0">
                <a:latin typeface="Baskerville Old Face" panose="02020602080505020303" pitchFamily="18" charset="0"/>
              </a:rPr>
              <a:t>is the </a:t>
            </a:r>
            <a:r>
              <a:rPr lang="en-US" b="1" dirty="0">
                <a:latin typeface="Baskerville Old Face" panose="02020602080505020303" pitchFamily="18" charset="0"/>
              </a:rPr>
              <a:t>s</a:t>
            </a:r>
            <a:r>
              <a:rPr lang="en-US" b="1" dirty="0">
                <a:solidFill>
                  <a:srgbClr val="0000CC"/>
                </a:solidFill>
                <a:latin typeface="Baskerville Old Face" panose="02020602080505020303" pitchFamily="18" charset="0"/>
              </a:rPr>
              <a:t>pecific meaning of a word in a </a:t>
            </a:r>
            <a:r>
              <a:rPr lang="en-US" b="1" dirty="0" smtClean="0">
                <a:solidFill>
                  <a:srgbClr val="0000CC"/>
                </a:solidFill>
                <a:latin typeface="Baskerville Old Face" panose="02020602080505020303" pitchFamily="18" charset="0"/>
              </a:rPr>
              <a:t>language</a:t>
            </a:r>
            <a:r>
              <a:rPr lang="en-US" dirty="0" smtClean="0">
                <a:latin typeface="Baskerville Old Face" panose="02020602080505020303" pitchFamily="18" charset="0"/>
              </a:rPr>
              <a:t>.</a:t>
            </a:r>
          </a:p>
          <a:p>
            <a:pPr fontAlgn="auto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b="1" dirty="0" smtClean="0">
                <a:solidFill>
                  <a:srgbClr val="800C6F"/>
                </a:solidFill>
                <a:latin typeface="Baskerville Old Face" panose="02020602080505020303" pitchFamily="18" charset="0"/>
              </a:rPr>
              <a:t>Many </a:t>
            </a:r>
            <a:r>
              <a:rPr lang="en-US" b="1" dirty="0">
                <a:solidFill>
                  <a:srgbClr val="800C6F"/>
                </a:solidFill>
                <a:latin typeface="Baskerville Old Face" panose="02020602080505020303" pitchFamily="18" charset="0"/>
              </a:rPr>
              <a:t>words </a:t>
            </a:r>
            <a:r>
              <a:rPr lang="en-US" dirty="0">
                <a:latin typeface="Baskerville Old Face" panose="02020602080505020303" pitchFamily="18" charset="0"/>
              </a:rPr>
              <a:t>have </a:t>
            </a:r>
            <a:r>
              <a:rPr lang="en-US" b="1" dirty="0">
                <a:solidFill>
                  <a:srgbClr val="800C6F"/>
                </a:solidFill>
                <a:latin typeface="Baskerville Old Face" panose="02020602080505020303" pitchFamily="18" charset="0"/>
              </a:rPr>
              <a:t>multiple meanings</a:t>
            </a:r>
            <a:r>
              <a:rPr lang="en-US" dirty="0">
                <a:latin typeface="Baskerville Old Face" panose="02020602080505020303" pitchFamily="18" charset="0"/>
              </a:rPr>
              <a:t>, and </a:t>
            </a:r>
            <a:r>
              <a:rPr lang="en-US" b="1" dirty="0">
                <a:latin typeface="Baskerville Old Face" panose="02020602080505020303" pitchFamily="18" charset="0"/>
              </a:rPr>
              <a:t>each meaning </a:t>
            </a:r>
            <a:r>
              <a:rPr lang="en-US" dirty="0">
                <a:latin typeface="Baskerville Old Face" panose="02020602080505020303" pitchFamily="18" charset="0"/>
              </a:rPr>
              <a:t>is called a </a:t>
            </a:r>
            <a:r>
              <a:rPr lang="en-US" b="1" dirty="0">
                <a:solidFill>
                  <a:srgbClr val="C00000"/>
                </a:solidFill>
                <a:latin typeface="Baskerville Old Face" panose="02020602080505020303" pitchFamily="18" charset="0"/>
              </a:rPr>
              <a:t>sense.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4800" y="3581400"/>
            <a:ext cx="3172193" cy="19050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91000" y="2738186"/>
            <a:ext cx="4343400" cy="3891213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0424771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077200" cy="533400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r"/>
            <a:r>
              <a:rPr lang="en-US" sz="3200" b="1" dirty="0" smtClean="0">
                <a:solidFill>
                  <a:srgbClr val="800C6F"/>
                </a:solidFill>
                <a:latin typeface="Baskerville Old Face" panose="02020602080505020303" pitchFamily="18" charset="0"/>
              </a:rPr>
              <a:t>Contd..</a:t>
            </a:r>
            <a:endParaRPr lang="en-US" sz="8800" b="1" dirty="0">
              <a:solidFill>
                <a:srgbClr val="800C6F"/>
              </a:solidFill>
              <a:latin typeface="Baskerville Old Face" panose="02020602080505020303" pitchFamily="18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pPr>
              <a:defRPr/>
            </a:pPr>
            <a:fld id="{99110872-BA2A-4248-96B4-D48905641DC8}" type="slidenum">
              <a:rPr lang="en-US" smtClean="0"/>
              <a:pPr>
                <a:defRPr/>
              </a:pPr>
              <a:t>4</a:t>
            </a:fld>
            <a:endParaRPr lang="en-US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1628" y="1066800"/>
            <a:ext cx="8288343" cy="55626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7679693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077200" cy="533400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ctr"/>
            <a:r>
              <a:rPr lang="en-US" sz="3200" b="1" dirty="0">
                <a:solidFill>
                  <a:srgbClr val="0000CC"/>
                </a:solidFill>
                <a:latin typeface="Baskerville Old Face" panose="02020602080505020303" pitchFamily="18" charset="0"/>
              </a:rPr>
              <a:t>Polysemy and homonymy</a:t>
            </a:r>
            <a:endParaRPr lang="en-US" sz="11500" b="1" dirty="0">
              <a:solidFill>
                <a:srgbClr val="0000CC"/>
              </a:solidFill>
              <a:latin typeface="Baskerville Old Face" panose="02020602080505020303" pitchFamily="18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pPr>
              <a:defRPr/>
            </a:pPr>
            <a:fld id="{99110872-BA2A-4248-96B4-D48905641DC8}" type="slidenum">
              <a:rPr lang="en-US" smtClean="0"/>
              <a:pPr>
                <a:defRPr/>
              </a:pPr>
              <a:t>5</a:t>
            </a:fld>
            <a:endParaRPr lang="en-US" dirty="0"/>
          </a:p>
        </p:txBody>
      </p:sp>
      <p:sp>
        <p:nvSpPr>
          <p:cNvPr id="6" name="Content Placeholder 1"/>
          <p:cNvSpPr>
            <a:spLocks noGrp="1"/>
          </p:cNvSpPr>
          <p:nvPr>
            <p:ph sz="quarter" idx="1"/>
          </p:nvPr>
        </p:nvSpPr>
        <p:spPr>
          <a:xfrm>
            <a:off x="152400" y="838200"/>
            <a:ext cx="8586216" cy="5867400"/>
          </a:xfr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just" fontAlgn="auto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b="1" dirty="0">
                <a:solidFill>
                  <a:srgbClr val="FF0000"/>
                </a:solidFill>
                <a:latin typeface="Baskerville Old Face" panose="02020602080505020303" pitchFamily="18" charset="0"/>
              </a:rPr>
              <a:t>Polysemy</a:t>
            </a:r>
            <a:r>
              <a:rPr lang="en-US" dirty="0">
                <a:latin typeface="Baskerville Old Face" panose="02020602080505020303" pitchFamily="18" charset="0"/>
              </a:rPr>
              <a:t> is a phenomenon in </a:t>
            </a:r>
            <a:r>
              <a:rPr lang="en-US" b="1" dirty="0">
                <a:solidFill>
                  <a:srgbClr val="005024"/>
                </a:solidFill>
                <a:latin typeface="Baskerville Old Face" panose="02020602080505020303" pitchFamily="18" charset="0"/>
              </a:rPr>
              <a:t>Natural Language Processing (NLP)</a:t>
            </a:r>
            <a:r>
              <a:rPr lang="en-US" dirty="0">
                <a:solidFill>
                  <a:srgbClr val="005024"/>
                </a:solidFill>
                <a:latin typeface="Baskerville Old Face" panose="02020602080505020303" pitchFamily="18" charset="0"/>
              </a:rPr>
              <a:t> </a:t>
            </a:r>
            <a:r>
              <a:rPr lang="en-US" dirty="0">
                <a:latin typeface="Baskerville Old Face" panose="02020602080505020303" pitchFamily="18" charset="0"/>
              </a:rPr>
              <a:t>where </a:t>
            </a:r>
            <a:r>
              <a:rPr lang="en-US" b="1" dirty="0">
                <a:solidFill>
                  <a:srgbClr val="800C6F"/>
                </a:solidFill>
                <a:latin typeface="Baskerville Old Face" panose="02020602080505020303" pitchFamily="18" charset="0"/>
              </a:rPr>
              <a:t>a single </a:t>
            </a:r>
            <a:r>
              <a:rPr lang="en-US" b="1" dirty="0" smtClean="0">
                <a:solidFill>
                  <a:srgbClr val="800C6F"/>
                </a:solidFill>
                <a:latin typeface="Baskerville Old Face" panose="02020602080505020303" pitchFamily="18" charset="0"/>
              </a:rPr>
              <a:t>word </a:t>
            </a:r>
            <a:r>
              <a:rPr lang="en-US" b="1" dirty="0">
                <a:solidFill>
                  <a:srgbClr val="800C6F"/>
                </a:solidFill>
                <a:latin typeface="Baskerville Old Face" panose="02020602080505020303" pitchFamily="18" charset="0"/>
              </a:rPr>
              <a:t>has multiple related meanings</a:t>
            </a:r>
            <a:r>
              <a:rPr lang="en-US" dirty="0" smtClean="0">
                <a:solidFill>
                  <a:srgbClr val="800C6F"/>
                </a:solidFill>
                <a:latin typeface="Baskerville Old Face" panose="02020602080505020303" pitchFamily="18" charset="0"/>
              </a:rPr>
              <a:t>.</a:t>
            </a:r>
          </a:p>
          <a:p>
            <a:pPr algn="just" fontAlgn="auto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dirty="0">
                <a:latin typeface="Baskerville Old Face" panose="02020602080505020303" pitchFamily="18" charset="0"/>
              </a:rPr>
              <a:t>These meanings </a:t>
            </a:r>
            <a:r>
              <a:rPr lang="en-US" b="1" dirty="0">
                <a:solidFill>
                  <a:srgbClr val="0000CC"/>
                </a:solidFill>
                <a:latin typeface="Baskerville Old Face" panose="02020602080505020303" pitchFamily="18" charset="0"/>
              </a:rPr>
              <a:t>share a common semantic origin.</a:t>
            </a: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19400" y="2667000"/>
            <a:ext cx="4012692" cy="38100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1998501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077200" cy="533400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r"/>
            <a:r>
              <a:rPr lang="en-US" sz="3200" b="1" dirty="0" smtClean="0">
                <a:solidFill>
                  <a:srgbClr val="0000CC"/>
                </a:solidFill>
                <a:latin typeface="Baskerville Old Face" panose="02020602080505020303" pitchFamily="18" charset="0"/>
              </a:rPr>
              <a:t>Contd..</a:t>
            </a:r>
            <a:endParaRPr lang="en-US" sz="11500" b="1" dirty="0">
              <a:solidFill>
                <a:srgbClr val="0000CC"/>
              </a:solidFill>
              <a:latin typeface="Baskerville Old Face" panose="02020602080505020303" pitchFamily="18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pPr>
              <a:defRPr/>
            </a:pPr>
            <a:fld id="{99110872-BA2A-4248-96B4-D48905641DC8}" type="slidenum">
              <a:rPr lang="en-US" smtClean="0"/>
              <a:pPr>
                <a:defRPr/>
              </a:pPr>
              <a:t>6</a:t>
            </a:fld>
            <a:endParaRPr lang="en-US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8600" y="838200"/>
            <a:ext cx="4516582" cy="30480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026" name="Picture 2" descr="ELT Concourse: polysemy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29200" y="865909"/>
            <a:ext cx="3962400" cy="4317207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73182" y="4180034"/>
            <a:ext cx="4572000" cy="2525566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1507119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077200" cy="533400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ctr"/>
            <a:r>
              <a:rPr lang="en-US" sz="2800" b="1" dirty="0" smtClean="0">
                <a:solidFill>
                  <a:srgbClr val="0000CC"/>
                </a:solidFill>
                <a:latin typeface="Baskerville Old Face" panose="02020602080505020303" pitchFamily="18" charset="0"/>
              </a:rPr>
              <a:t>Mathematical Representation of Polysemy</a:t>
            </a:r>
            <a:endParaRPr lang="en-US" sz="9600" b="1" dirty="0">
              <a:solidFill>
                <a:srgbClr val="0000CC"/>
              </a:solidFill>
              <a:latin typeface="Baskerville Old Face" panose="02020602080505020303" pitchFamily="18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pPr>
              <a:defRPr/>
            </a:pPr>
            <a:fld id="{99110872-BA2A-4248-96B4-D48905641DC8}" type="slidenum">
              <a:rPr lang="en-US" smtClean="0"/>
              <a:pPr>
                <a:defRPr/>
              </a:pPr>
              <a:t>7</a:t>
            </a:fld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1054" y="1066800"/>
            <a:ext cx="8267561" cy="54102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9940377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077200" cy="533400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ctr"/>
            <a:r>
              <a:rPr lang="en-US" sz="2800" b="1" dirty="0" smtClean="0">
                <a:solidFill>
                  <a:srgbClr val="0000CC"/>
                </a:solidFill>
                <a:latin typeface="Baskerville Old Face" panose="02020602080505020303" pitchFamily="18" charset="0"/>
              </a:rPr>
              <a:t>Example of Polysemy</a:t>
            </a:r>
            <a:endParaRPr lang="en-US" sz="9600" b="1" dirty="0">
              <a:solidFill>
                <a:srgbClr val="0000CC"/>
              </a:solidFill>
              <a:latin typeface="Baskerville Old Face" panose="02020602080505020303" pitchFamily="18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pPr>
              <a:defRPr/>
            </a:pPr>
            <a:fld id="{99110872-BA2A-4248-96B4-D48905641DC8}" type="slidenum">
              <a:rPr lang="en-US" smtClean="0"/>
              <a:pPr>
                <a:defRPr/>
              </a:pPr>
              <a:t>8</a:t>
            </a:fld>
            <a:endParaRPr lang="en-US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90800" y="914400"/>
            <a:ext cx="3352800" cy="9906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8600" y="2438400"/>
            <a:ext cx="2810235" cy="11430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810000" y="2349159"/>
            <a:ext cx="2133600" cy="1847954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50273" y="4648200"/>
            <a:ext cx="2924445" cy="8382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301836" y="4641273"/>
            <a:ext cx="3124200" cy="924033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6521730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077200" cy="533400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ctr"/>
            <a:r>
              <a:rPr lang="en-US" sz="3200" b="1" dirty="0" smtClean="0">
                <a:solidFill>
                  <a:srgbClr val="0000CC"/>
                </a:solidFill>
                <a:latin typeface="Baskerville Old Face" panose="02020602080505020303" pitchFamily="18" charset="0"/>
              </a:rPr>
              <a:t>homonymy</a:t>
            </a:r>
            <a:endParaRPr lang="en-US" sz="11500" b="1" dirty="0">
              <a:solidFill>
                <a:srgbClr val="0000CC"/>
              </a:solidFill>
              <a:latin typeface="Baskerville Old Face" panose="02020602080505020303" pitchFamily="18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pPr>
              <a:defRPr/>
            </a:pPr>
            <a:fld id="{99110872-BA2A-4248-96B4-D48905641DC8}" type="slidenum">
              <a:rPr lang="en-US" smtClean="0"/>
              <a:pPr>
                <a:defRPr/>
              </a:pPr>
              <a:t>9</a:t>
            </a:fld>
            <a:endParaRPr lang="en-US" dirty="0"/>
          </a:p>
        </p:txBody>
      </p:sp>
      <p:sp>
        <p:nvSpPr>
          <p:cNvPr id="6" name="Content Placeholder 1"/>
          <p:cNvSpPr>
            <a:spLocks noGrp="1"/>
          </p:cNvSpPr>
          <p:nvPr>
            <p:ph sz="quarter" idx="1"/>
          </p:nvPr>
        </p:nvSpPr>
        <p:spPr>
          <a:xfrm>
            <a:off x="152400" y="838200"/>
            <a:ext cx="8586216" cy="5867400"/>
          </a:xfr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just" fontAlgn="auto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b="1" dirty="0">
                <a:solidFill>
                  <a:srgbClr val="FF0000"/>
                </a:solidFill>
                <a:latin typeface="Baskerville Old Face" panose="02020602080505020303" pitchFamily="18" charset="0"/>
              </a:rPr>
              <a:t>Homonymy</a:t>
            </a:r>
            <a:r>
              <a:rPr lang="en-US" dirty="0">
                <a:latin typeface="Baskerville Old Face" panose="02020602080505020303" pitchFamily="18" charset="0"/>
              </a:rPr>
              <a:t> occurs when </a:t>
            </a:r>
            <a:r>
              <a:rPr lang="en-US" b="1" dirty="0">
                <a:solidFill>
                  <a:srgbClr val="0000FF"/>
                </a:solidFill>
                <a:latin typeface="Baskerville Old Face" panose="02020602080505020303" pitchFamily="18" charset="0"/>
              </a:rPr>
              <a:t>two words share the same spelling or pronunciation</a:t>
            </a:r>
            <a:r>
              <a:rPr lang="en-US" b="1" dirty="0">
                <a:latin typeface="Baskerville Old Face" panose="02020602080505020303" pitchFamily="18" charset="0"/>
              </a:rPr>
              <a:t> but </a:t>
            </a:r>
            <a:r>
              <a:rPr lang="en-US" b="1" dirty="0">
                <a:solidFill>
                  <a:srgbClr val="FF0066"/>
                </a:solidFill>
                <a:latin typeface="Baskerville Old Face" panose="02020602080505020303" pitchFamily="18" charset="0"/>
              </a:rPr>
              <a:t>have completely different </a:t>
            </a:r>
            <a:r>
              <a:rPr lang="en-US" b="1" dirty="0">
                <a:latin typeface="Baskerville Old Face" panose="02020602080505020303" pitchFamily="18" charset="0"/>
              </a:rPr>
              <a:t>and </a:t>
            </a:r>
            <a:r>
              <a:rPr lang="en-US" b="1" dirty="0" smtClean="0">
                <a:solidFill>
                  <a:srgbClr val="0000CC"/>
                </a:solidFill>
                <a:latin typeface="Baskerville Old Face" panose="02020602080505020303" pitchFamily="18" charset="0"/>
              </a:rPr>
              <a:t>unrelated meanings.</a:t>
            </a:r>
            <a:endParaRPr lang="en-US" b="1" dirty="0">
              <a:solidFill>
                <a:srgbClr val="0000CC"/>
              </a:solidFill>
              <a:latin typeface="Baskerville Old Face" panose="02020602080505020303" pitchFamily="18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3850" y="2698928"/>
            <a:ext cx="4248150" cy="2145944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43450" y="2774814"/>
            <a:ext cx="3790950" cy="2806836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906364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077200" cy="533400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ctr"/>
            <a:r>
              <a:rPr lang="en-US" sz="2800" b="1" dirty="0" smtClean="0">
                <a:solidFill>
                  <a:srgbClr val="0000CC"/>
                </a:solidFill>
                <a:latin typeface="Baskerville Old Face" panose="02020602080505020303" pitchFamily="18" charset="0"/>
              </a:rPr>
              <a:t>Mathematical Representation of </a:t>
            </a:r>
            <a:r>
              <a:rPr lang="en-US" sz="2800" b="1" dirty="0">
                <a:solidFill>
                  <a:srgbClr val="0000CC"/>
                </a:solidFill>
                <a:latin typeface="Baskerville Old Face" panose="02020602080505020303" pitchFamily="18" charset="0"/>
              </a:rPr>
              <a:t>homonymy</a:t>
            </a:r>
            <a:endParaRPr lang="en-US" sz="9600" b="1" dirty="0">
              <a:solidFill>
                <a:srgbClr val="0000CC"/>
              </a:solidFill>
              <a:latin typeface="Baskerville Old Face" panose="02020602080505020303" pitchFamily="18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pPr>
              <a:defRPr/>
            </a:pPr>
            <a:fld id="{99110872-BA2A-4248-96B4-D48905641DC8}" type="slidenum">
              <a:rPr lang="en-US" smtClean="0"/>
              <a:pPr>
                <a:defRPr/>
              </a:pPr>
              <a:t>10</a:t>
            </a:fld>
            <a:endParaRPr lang="en-US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400" y="1066800"/>
            <a:ext cx="3429000" cy="284829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33800" y="961710"/>
            <a:ext cx="5257800" cy="477234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7024963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077200" cy="533400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ctr"/>
            <a:r>
              <a:rPr lang="en-US" sz="2800" b="1" dirty="0" smtClean="0">
                <a:solidFill>
                  <a:srgbClr val="0000CC"/>
                </a:solidFill>
                <a:latin typeface="Baskerville Old Face" panose="02020602080505020303" pitchFamily="18" charset="0"/>
              </a:rPr>
              <a:t>Example of </a:t>
            </a:r>
            <a:r>
              <a:rPr lang="en-US" sz="2800" b="1" dirty="0">
                <a:solidFill>
                  <a:srgbClr val="0000CC"/>
                </a:solidFill>
                <a:latin typeface="Baskerville Old Face" panose="02020602080505020303" pitchFamily="18" charset="0"/>
              </a:rPr>
              <a:t>homonymy</a:t>
            </a:r>
            <a:endParaRPr lang="en-US" sz="9600" b="1" dirty="0">
              <a:solidFill>
                <a:srgbClr val="0000CC"/>
              </a:solidFill>
              <a:latin typeface="Baskerville Old Face" panose="02020602080505020303" pitchFamily="18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pPr>
              <a:defRPr/>
            </a:pPr>
            <a:fld id="{99110872-BA2A-4248-96B4-D48905641DC8}" type="slidenum">
              <a:rPr lang="en-US" smtClean="0"/>
              <a:pPr>
                <a:defRPr/>
              </a:pPr>
              <a:t>11</a:t>
            </a:fld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00400" y="762000"/>
            <a:ext cx="2819400" cy="9144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4800" y="2209660"/>
            <a:ext cx="1676400" cy="91454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505666" y="2152514"/>
            <a:ext cx="2523534" cy="1581286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553666" y="2300166"/>
            <a:ext cx="2294934" cy="1128834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3" name="Picture 12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852905" y="4474784"/>
            <a:ext cx="2481095" cy="1259266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931259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077200" cy="533400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ctr"/>
            <a:r>
              <a:rPr lang="en-US" sz="2800" b="1" dirty="0" smtClean="0">
                <a:solidFill>
                  <a:srgbClr val="0000CC"/>
                </a:solidFill>
                <a:latin typeface="Baskerville Old Face" panose="02020602080505020303" pitchFamily="18" charset="0"/>
              </a:rPr>
              <a:t>Comparison of Polysemy </a:t>
            </a:r>
            <a:r>
              <a:rPr lang="en-US" sz="2800" b="1" dirty="0">
                <a:solidFill>
                  <a:srgbClr val="0000CC"/>
                </a:solidFill>
                <a:latin typeface="Baskerville Old Face" panose="02020602080505020303" pitchFamily="18" charset="0"/>
              </a:rPr>
              <a:t>and homonymy</a:t>
            </a:r>
            <a:endParaRPr lang="en-US" sz="8800" b="1" dirty="0">
              <a:solidFill>
                <a:srgbClr val="0000CC"/>
              </a:solidFill>
              <a:latin typeface="Baskerville Old Face" panose="02020602080505020303" pitchFamily="18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pPr>
              <a:defRPr/>
            </a:pPr>
            <a:fld id="{99110872-BA2A-4248-96B4-D48905641DC8}" type="slidenum">
              <a:rPr lang="en-US" smtClean="0"/>
              <a:pPr>
                <a:defRPr/>
              </a:pPr>
              <a:t>12</a:t>
            </a:fld>
            <a:endParaRPr lang="en-US" dirty="0"/>
          </a:p>
        </p:txBody>
      </p:sp>
      <p:graphicFrame>
        <p:nvGraphicFramePr>
          <p:cNvPr id="3" name="Table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29470441"/>
              </p:ext>
            </p:extLst>
          </p:nvPr>
        </p:nvGraphicFramePr>
        <p:xfrm>
          <a:off x="391252" y="965454"/>
          <a:ext cx="8219348" cy="4663440"/>
        </p:xfrm>
        <a:graphic>
          <a:graphicData uri="http://schemas.openxmlformats.org/drawingml/2006/table">
            <a:tbl>
              <a:tblPr>
                <a:tableStyleId>{5940675A-B579-460E-94D1-54222C63F5DA}</a:tableStyleId>
              </a:tblPr>
              <a:tblGrid>
                <a:gridCol w="2393339">
                  <a:extLst>
                    <a:ext uri="{9D8B030D-6E8A-4147-A177-3AD203B41FA5}">
                      <a16:colId xmlns:a16="http://schemas.microsoft.com/office/drawing/2014/main" val="577843949"/>
                    </a:ext>
                  </a:extLst>
                </a:gridCol>
                <a:gridCol w="2930409">
                  <a:extLst>
                    <a:ext uri="{9D8B030D-6E8A-4147-A177-3AD203B41FA5}">
                      <a16:colId xmlns:a16="http://schemas.microsoft.com/office/drawing/2014/main" val="1788929860"/>
                    </a:ext>
                  </a:extLst>
                </a:gridCol>
                <a:gridCol w="2895600">
                  <a:extLst>
                    <a:ext uri="{9D8B030D-6E8A-4147-A177-3AD203B41FA5}">
                      <a16:colId xmlns:a16="http://schemas.microsoft.com/office/drawing/2014/main" val="330639676"/>
                    </a:ext>
                  </a:extLst>
                </a:gridCol>
              </a:tblGrid>
              <a:tr h="416624">
                <a:tc>
                  <a:txBody>
                    <a:bodyPr/>
                    <a:lstStyle/>
                    <a:p>
                      <a:pPr algn="ctr"/>
                      <a:r>
                        <a:rPr lang="en-US" sz="2400" b="1" dirty="0">
                          <a:latin typeface="Baskerville Old Face" panose="02020602080505020303" pitchFamily="18" charset="0"/>
                        </a:rPr>
                        <a:t>Feature</a:t>
                      </a:r>
                    </a:p>
                  </a:txBody>
                  <a:tcPr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dirty="0">
                          <a:latin typeface="Baskerville Old Face" panose="02020602080505020303" pitchFamily="18" charset="0"/>
                        </a:rPr>
                        <a:t>Polysemy</a:t>
                      </a:r>
                    </a:p>
                  </a:txBody>
                  <a:tcPr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dirty="0">
                          <a:latin typeface="Baskerville Old Face" panose="02020602080505020303" pitchFamily="18" charset="0"/>
                        </a:rPr>
                        <a:t>Homonymy</a:t>
                      </a:r>
                    </a:p>
                  </a:txBody>
                  <a:tcPr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58640240"/>
                  </a:ext>
                </a:extLst>
              </a:tr>
              <a:tr h="1041559">
                <a:tc>
                  <a:txBody>
                    <a:bodyPr/>
                    <a:lstStyle/>
                    <a:p>
                      <a:pPr algn="l"/>
                      <a:r>
                        <a:rPr lang="en-US" sz="2400" b="1" dirty="0">
                          <a:latin typeface="Baskerville Old Face" panose="02020602080505020303" pitchFamily="18" charset="0"/>
                        </a:rPr>
                        <a:t>Definition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0" dirty="0">
                          <a:latin typeface="Baskerville Old Face" panose="02020602080505020303" pitchFamily="18" charset="0"/>
                        </a:rPr>
                        <a:t>One word with multiple related meanings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0" dirty="0">
                          <a:latin typeface="Baskerville Old Face" panose="02020602080505020303" pitchFamily="18" charset="0"/>
                        </a:rPr>
                        <a:t>Same word form with unrelated meanings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614177937"/>
                  </a:ext>
                </a:extLst>
              </a:tr>
              <a:tr h="729091">
                <a:tc>
                  <a:txBody>
                    <a:bodyPr/>
                    <a:lstStyle/>
                    <a:p>
                      <a:pPr algn="l"/>
                      <a:r>
                        <a:rPr lang="en-US" sz="2400" b="1" dirty="0">
                          <a:latin typeface="Baskerville Old Face" panose="02020602080505020303" pitchFamily="18" charset="0"/>
                        </a:rPr>
                        <a:t>Semantic relation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0" dirty="0">
                          <a:latin typeface="Baskerville Old Face" panose="02020602080505020303" pitchFamily="18" charset="0"/>
                        </a:rPr>
                        <a:t>Meanings are related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0" dirty="0">
                          <a:latin typeface="Baskerville Old Face" panose="02020602080505020303" pitchFamily="18" charset="0"/>
                        </a:rPr>
                        <a:t>Meanings are unrelated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098700056"/>
                  </a:ext>
                </a:extLst>
              </a:tr>
              <a:tr h="416624">
                <a:tc>
                  <a:txBody>
                    <a:bodyPr/>
                    <a:lstStyle/>
                    <a:p>
                      <a:pPr algn="l"/>
                      <a:r>
                        <a:rPr lang="en-US" sz="2400" b="1" dirty="0">
                          <a:latin typeface="Baskerville Old Face" panose="02020602080505020303" pitchFamily="18" charset="0"/>
                        </a:rPr>
                        <a:t>Origin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0">
                          <a:latin typeface="Baskerville Old Face" panose="02020602080505020303" pitchFamily="18" charset="0"/>
                        </a:rPr>
                        <a:t>Same historical origin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0" dirty="0">
                          <a:latin typeface="Baskerville Old Face" panose="02020602080505020303" pitchFamily="18" charset="0"/>
                        </a:rPr>
                        <a:t>Different origins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977782349"/>
                  </a:ext>
                </a:extLst>
              </a:tr>
              <a:tr h="729091">
                <a:tc>
                  <a:txBody>
                    <a:bodyPr/>
                    <a:lstStyle/>
                    <a:p>
                      <a:pPr algn="l"/>
                      <a:r>
                        <a:rPr lang="en-US" sz="2400" b="1" dirty="0">
                          <a:latin typeface="Baskerville Old Face" panose="02020602080505020303" pitchFamily="18" charset="0"/>
                        </a:rPr>
                        <a:t>NLP lexical storage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0" dirty="0">
                          <a:latin typeface="Baskerville Old Face" panose="02020602080505020303" pitchFamily="18" charset="0"/>
                        </a:rPr>
                        <a:t>Stored under one lexical entry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0" dirty="0">
                          <a:latin typeface="Baskerville Old Face" panose="02020602080505020303" pitchFamily="18" charset="0"/>
                        </a:rPr>
                        <a:t>Often stored as separate entries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936742878"/>
                  </a:ext>
                </a:extLst>
              </a:tr>
              <a:tr h="416624">
                <a:tc>
                  <a:txBody>
                    <a:bodyPr/>
                    <a:lstStyle/>
                    <a:p>
                      <a:pPr algn="l"/>
                      <a:r>
                        <a:rPr lang="en-US" sz="2400" b="1" dirty="0">
                          <a:latin typeface="Baskerville Old Face" panose="02020602080505020303" pitchFamily="18" charset="0"/>
                        </a:rPr>
                        <a:t>Type of ambiguity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0" dirty="0">
                          <a:latin typeface="Baskerville Old Face" panose="02020602080505020303" pitchFamily="18" charset="0"/>
                        </a:rPr>
                        <a:t>Semantic ambiguity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0" dirty="0">
                          <a:latin typeface="Baskerville Old Face" panose="02020602080505020303" pitchFamily="18" charset="0"/>
                        </a:rPr>
                        <a:t>Lexical ambiguity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189307774"/>
                  </a:ext>
                </a:extLst>
              </a:tr>
              <a:tr h="416624">
                <a:tc>
                  <a:txBody>
                    <a:bodyPr/>
                    <a:lstStyle/>
                    <a:p>
                      <a:pPr algn="l"/>
                      <a:r>
                        <a:rPr lang="en-US" sz="2400" b="1" dirty="0">
                          <a:latin typeface="Baskerville Old Face" panose="02020602080505020303" pitchFamily="18" charset="0"/>
                        </a:rPr>
                        <a:t>Example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0">
                          <a:latin typeface="Baskerville Old Face" panose="02020602080505020303" pitchFamily="18" charset="0"/>
                        </a:rPr>
                        <a:t>head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0" dirty="0">
                          <a:latin typeface="Baskerville Old Face" panose="02020602080505020303" pitchFamily="18" charset="0"/>
                        </a:rPr>
                        <a:t>bat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60892287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4499003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077200" cy="533400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ctr"/>
            <a:r>
              <a:rPr lang="en-US" b="1" dirty="0">
                <a:solidFill>
                  <a:srgbClr val="0000CC"/>
                </a:solidFill>
                <a:latin typeface="Baskerville Old Face" panose="02020602080505020303" pitchFamily="18" charset="0"/>
              </a:rPr>
              <a:t>Dictionary definitions</a:t>
            </a:r>
            <a:endParaRPr lang="en-US" sz="11500" b="1" dirty="0">
              <a:solidFill>
                <a:srgbClr val="0000CC"/>
              </a:solidFill>
              <a:latin typeface="Baskerville Old Face" panose="02020602080505020303" pitchFamily="18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pPr>
              <a:defRPr/>
            </a:pPr>
            <a:fld id="{99110872-BA2A-4248-96B4-D48905641DC8}" type="slidenum">
              <a:rPr lang="en-US" smtClean="0"/>
              <a:pPr>
                <a:defRPr/>
              </a:pPr>
              <a:t>13</a:t>
            </a:fld>
            <a:endParaRPr lang="en-US" dirty="0"/>
          </a:p>
        </p:txBody>
      </p:sp>
      <p:sp>
        <p:nvSpPr>
          <p:cNvPr id="6" name="Content Placeholder 1"/>
          <p:cNvSpPr>
            <a:spLocks noGrp="1"/>
          </p:cNvSpPr>
          <p:nvPr>
            <p:ph sz="quarter" idx="1"/>
          </p:nvPr>
        </p:nvSpPr>
        <p:spPr>
          <a:xfrm>
            <a:off x="152400" y="838200"/>
            <a:ext cx="8586216" cy="5867400"/>
          </a:xfr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just" fontAlgn="auto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dirty="0">
                <a:solidFill>
                  <a:srgbClr val="FF0000"/>
                </a:solidFill>
                <a:latin typeface="Baskerville Old Face" panose="02020602080505020303" pitchFamily="18" charset="0"/>
              </a:rPr>
              <a:t>A </a:t>
            </a:r>
            <a:r>
              <a:rPr lang="en-US" b="1" dirty="0">
                <a:solidFill>
                  <a:srgbClr val="FF0000"/>
                </a:solidFill>
                <a:latin typeface="Baskerville Old Face" panose="02020602080505020303" pitchFamily="18" charset="0"/>
              </a:rPr>
              <a:t>dictionary definition</a:t>
            </a:r>
            <a:r>
              <a:rPr lang="en-US" dirty="0">
                <a:solidFill>
                  <a:srgbClr val="FF0000"/>
                </a:solidFill>
                <a:latin typeface="Baskerville Old Face" panose="02020602080505020303" pitchFamily="18" charset="0"/>
              </a:rPr>
              <a:t> </a:t>
            </a:r>
            <a:r>
              <a:rPr lang="en-US" dirty="0">
                <a:latin typeface="Baskerville Old Face" panose="02020602080505020303" pitchFamily="18" charset="0"/>
              </a:rPr>
              <a:t>in NLP is a </a:t>
            </a:r>
            <a:r>
              <a:rPr lang="en-US" b="1" dirty="0">
                <a:solidFill>
                  <a:srgbClr val="0000CC"/>
                </a:solidFill>
                <a:latin typeface="Baskerville Old Face" panose="02020602080505020303" pitchFamily="18" charset="0"/>
              </a:rPr>
              <a:t>formal description of a word’s </a:t>
            </a:r>
            <a:r>
              <a:rPr lang="en-US" b="1" dirty="0">
                <a:solidFill>
                  <a:srgbClr val="870581"/>
                </a:solidFill>
                <a:latin typeface="Baskerville Old Face" panose="02020602080505020303" pitchFamily="18" charset="0"/>
              </a:rPr>
              <a:t>meaning stored in a lexicon</a:t>
            </a:r>
            <a:r>
              <a:rPr lang="en-US" dirty="0">
                <a:solidFill>
                  <a:srgbClr val="870581"/>
                </a:solidFill>
                <a:latin typeface="Baskerville Old Face" panose="02020602080505020303" pitchFamily="18" charset="0"/>
              </a:rPr>
              <a:t> </a:t>
            </a:r>
            <a:r>
              <a:rPr lang="en-US" dirty="0">
                <a:latin typeface="Baskerville Old Face" panose="02020602080505020303" pitchFamily="18" charset="0"/>
              </a:rPr>
              <a:t>so that a </a:t>
            </a:r>
            <a:r>
              <a:rPr lang="en-US" b="1" dirty="0">
                <a:solidFill>
                  <a:srgbClr val="FF0066"/>
                </a:solidFill>
                <a:latin typeface="Baskerville Old Face" panose="02020602080505020303" pitchFamily="18" charset="0"/>
              </a:rPr>
              <a:t>computer can </a:t>
            </a:r>
            <a:r>
              <a:rPr lang="en-US" b="1" dirty="0">
                <a:solidFill>
                  <a:srgbClr val="009900"/>
                </a:solidFill>
                <a:latin typeface="Baskerville Old Face" panose="02020602080505020303" pitchFamily="18" charset="0"/>
              </a:rPr>
              <a:t>interpret the word correctly</a:t>
            </a:r>
            <a:r>
              <a:rPr lang="en-US" dirty="0">
                <a:latin typeface="Baskerville Old Face" panose="02020602080505020303" pitchFamily="18" charset="0"/>
              </a:rPr>
              <a:t> in </a:t>
            </a:r>
            <a:r>
              <a:rPr lang="en-US" b="1" dirty="0">
                <a:solidFill>
                  <a:srgbClr val="CC3300"/>
                </a:solidFill>
                <a:latin typeface="Baskerville Old Face" panose="02020602080505020303" pitchFamily="18" charset="0"/>
              </a:rPr>
              <a:t>different contexts</a:t>
            </a:r>
            <a:endParaRPr lang="en-US" b="1" dirty="0">
              <a:solidFill>
                <a:srgbClr val="CC3300"/>
              </a:solidFill>
              <a:latin typeface="Baskerville Old Face" panose="02020602080505020303" pitchFamily="18" charset="0"/>
            </a:endParaRP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0" y="2743200"/>
            <a:ext cx="7924800" cy="11430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8" name="Rectangle 7"/>
          <p:cNvSpPr/>
          <p:nvPr/>
        </p:nvSpPr>
        <p:spPr>
          <a:xfrm>
            <a:off x="457200" y="4256127"/>
            <a:ext cx="113364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dirty="0">
                <a:solidFill>
                  <a:srgbClr val="CC3300"/>
                </a:solidFill>
              </a:rPr>
              <a:t>Example</a:t>
            </a:r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97307" y="4003702"/>
            <a:ext cx="6465574" cy="1990952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10" name="Rectangle 9"/>
          <p:cNvSpPr/>
          <p:nvPr/>
        </p:nvSpPr>
        <p:spPr>
          <a:xfrm>
            <a:off x="159326" y="6035754"/>
            <a:ext cx="8375073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sz="2000" b="1" dirty="0">
                <a:latin typeface="Baskerville Old Face" panose="02020602080505020303" pitchFamily="18" charset="0"/>
              </a:rPr>
              <a:t>An NLP system must determine which meaning is correct depending on the sentence.</a:t>
            </a:r>
          </a:p>
        </p:txBody>
      </p:sp>
    </p:spTree>
    <p:extLst>
      <p:ext uri="{BB962C8B-B14F-4D97-AF65-F5344CB8AC3E}">
        <p14:creationId xmlns:p14="http://schemas.microsoft.com/office/powerpoint/2010/main" val="30186378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077200" cy="533400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r"/>
            <a:r>
              <a:rPr lang="en-US" b="1" dirty="0" smtClean="0">
                <a:solidFill>
                  <a:srgbClr val="0000CC"/>
                </a:solidFill>
                <a:latin typeface="Baskerville Old Face" panose="02020602080505020303" pitchFamily="18" charset="0"/>
              </a:rPr>
              <a:t>Contd..</a:t>
            </a:r>
            <a:endParaRPr lang="en-US" sz="11500" b="1" dirty="0">
              <a:solidFill>
                <a:srgbClr val="0000CC"/>
              </a:solidFill>
              <a:latin typeface="Baskerville Old Face" panose="02020602080505020303" pitchFamily="18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pPr>
              <a:defRPr/>
            </a:pPr>
            <a:fld id="{99110872-BA2A-4248-96B4-D48905641DC8}" type="slidenum">
              <a:rPr lang="en-US" smtClean="0"/>
              <a:pPr>
                <a:defRPr/>
              </a:pPr>
              <a:t>14</a:t>
            </a:fld>
            <a:endParaRPr lang="en-US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6800" y="2598592"/>
            <a:ext cx="6601691" cy="22860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11" name="Rectangle 10"/>
          <p:cNvSpPr/>
          <p:nvPr/>
        </p:nvSpPr>
        <p:spPr>
          <a:xfrm>
            <a:off x="436418" y="959702"/>
            <a:ext cx="8205216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sz="2400" b="1" dirty="0">
                <a:latin typeface="Baskerville Old Face" panose="02020602080505020303" pitchFamily="18" charset="0"/>
              </a:rPr>
              <a:t>An NLP system must determine which meaning is correct depending on the sentence.</a:t>
            </a:r>
            <a:endParaRPr lang="en-US" sz="2400" b="1" dirty="0">
              <a:latin typeface="Baskerville Old Face" panose="02020602080505020303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575602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077200" cy="533400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ctr"/>
            <a:r>
              <a:rPr lang="en-US" b="1" dirty="0">
                <a:solidFill>
                  <a:srgbClr val="0000CC"/>
                </a:solidFill>
                <a:latin typeface="Baskerville Old Face" panose="02020602080505020303" pitchFamily="18" charset="0"/>
              </a:rPr>
              <a:t>Role of Dictionary Definitions in NLP</a:t>
            </a:r>
            <a:endParaRPr lang="en-US" sz="11500" b="1" dirty="0">
              <a:solidFill>
                <a:srgbClr val="0000CC"/>
              </a:solidFill>
              <a:latin typeface="Baskerville Old Face" panose="02020602080505020303" pitchFamily="18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pPr>
              <a:defRPr/>
            </a:pPr>
            <a:fld id="{99110872-BA2A-4248-96B4-D48905641DC8}" type="slidenum">
              <a:rPr lang="en-US" smtClean="0"/>
              <a:pPr>
                <a:defRPr/>
              </a:pPr>
              <a:t>15</a:t>
            </a:fld>
            <a:endParaRPr lang="en-US" dirty="0"/>
          </a:p>
        </p:txBody>
      </p:sp>
      <p:sp>
        <p:nvSpPr>
          <p:cNvPr id="6" name="Content Placeholder 1"/>
          <p:cNvSpPr>
            <a:spLocks noGrp="1"/>
          </p:cNvSpPr>
          <p:nvPr>
            <p:ph sz="quarter" idx="1"/>
          </p:nvPr>
        </p:nvSpPr>
        <p:spPr>
          <a:xfrm>
            <a:off x="152400" y="838200"/>
            <a:ext cx="8586216" cy="5867400"/>
          </a:xfr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marL="0" indent="0" algn="just" fontAlgn="auto">
              <a:lnSpc>
                <a:spcPct val="150000"/>
              </a:lnSpc>
              <a:buNone/>
            </a:pPr>
            <a:r>
              <a:rPr lang="en-US" b="1" dirty="0">
                <a:solidFill>
                  <a:srgbClr val="C00000"/>
                </a:solidFill>
                <a:latin typeface="Baskerville Old Face" panose="02020602080505020303" pitchFamily="18" charset="0"/>
              </a:rPr>
              <a:t>Dictionary definitions help NLP systems in several tasks:</a:t>
            </a:r>
            <a:endParaRPr lang="en-US" b="1" dirty="0">
              <a:solidFill>
                <a:srgbClr val="C00000"/>
              </a:solidFill>
              <a:latin typeface="Baskerville Old Face" panose="02020602080505020303" pitchFamily="18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4800" y="1752600"/>
            <a:ext cx="3728674" cy="2201528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85874" y="2667000"/>
            <a:ext cx="4552742" cy="38862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8624379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077200" cy="533400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r"/>
            <a:r>
              <a:rPr lang="en-US" b="1" dirty="0" smtClean="0">
                <a:solidFill>
                  <a:srgbClr val="0000CC"/>
                </a:solidFill>
                <a:latin typeface="Baskerville Old Face" panose="02020602080505020303" pitchFamily="18" charset="0"/>
              </a:rPr>
              <a:t>Contd..</a:t>
            </a:r>
            <a:endParaRPr lang="en-US" sz="11500" b="1" dirty="0">
              <a:solidFill>
                <a:srgbClr val="0000CC"/>
              </a:solidFill>
              <a:latin typeface="Baskerville Old Face" panose="02020602080505020303" pitchFamily="18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pPr>
              <a:defRPr/>
            </a:pPr>
            <a:fld id="{99110872-BA2A-4248-96B4-D48905641DC8}" type="slidenum">
              <a:rPr lang="en-US" smtClean="0"/>
              <a:pPr>
                <a:defRPr/>
              </a:pPr>
              <a:t>16</a:t>
            </a:fld>
            <a:endParaRPr lang="en-US" dirty="0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9600" y="1066800"/>
            <a:ext cx="7086600" cy="5359146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4013428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077200" cy="533400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r"/>
            <a:r>
              <a:rPr lang="en-US" b="1" dirty="0" smtClean="0">
                <a:solidFill>
                  <a:srgbClr val="0000CC"/>
                </a:solidFill>
                <a:latin typeface="Baskerville Old Face" panose="02020602080505020303" pitchFamily="18" charset="0"/>
              </a:rPr>
              <a:t>Contd..</a:t>
            </a:r>
            <a:endParaRPr lang="en-US" sz="11500" b="1" dirty="0">
              <a:solidFill>
                <a:srgbClr val="0000CC"/>
              </a:solidFill>
              <a:latin typeface="Baskerville Old Face" panose="02020602080505020303" pitchFamily="18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pPr>
              <a:defRPr/>
            </a:pPr>
            <a:fld id="{99110872-BA2A-4248-96B4-D48905641DC8}" type="slidenum">
              <a:rPr lang="en-US" smtClean="0"/>
              <a:pPr>
                <a:defRPr/>
              </a:pPr>
              <a:t>17</a:t>
            </a:fld>
            <a:endParaRPr lang="en-US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3400" y="1066800"/>
            <a:ext cx="7467600" cy="5188458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0110989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077200" cy="533400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ctr"/>
            <a:r>
              <a:rPr lang="en-US" sz="2800" b="1" dirty="0">
                <a:solidFill>
                  <a:srgbClr val="0000CC"/>
                </a:solidFill>
                <a:latin typeface="Baskerville Old Face" panose="02020602080505020303" pitchFamily="18" charset="0"/>
              </a:rPr>
              <a:t>Structure of a Dictionary Entry in NLP</a:t>
            </a:r>
            <a:endParaRPr lang="en-US" sz="9600" b="1" dirty="0">
              <a:solidFill>
                <a:srgbClr val="0000CC"/>
              </a:solidFill>
              <a:latin typeface="Baskerville Old Face" panose="02020602080505020303" pitchFamily="18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pPr>
              <a:defRPr/>
            </a:pPr>
            <a:fld id="{99110872-BA2A-4248-96B4-D48905641DC8}" type="slidenum">
              <a:rPr lang="en-US" smtClean="0"/>
              <a:pPr>
                <a:defRPr/>
              </a:pPr>
              <a:t>18</a:t>
            </a:fld>
            <a:endParaRPr lang="en-US" dirty="0"/>
          </a:p>
        </p:txBody>
      </p:sp>
      <p:sp>
        <p:nvSpPr>
          <p:cNvPr id="6" name="Content Placeholder 1"/>
          <p:cNvSpPr>
            <a:spLocks noGrp="1"/>
          </p:cNvSpPr>
          <p:nvPr>
            <p:ph sz="quarter" idx="1"/>
          </p:nvPr>
        </p:nvSpPr>
        <p:spPr>
          <a:xfrm>
            <a:off x="152400" y="838200"/>
            <a:ext cx="8586216" cy="5867400"/>
          </a:xfr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marL="0" indent="0" algn="just" fontAlgn="auto">
              <a:lnSpc>
                <a:spcPct val="150000"/>
              </a:lnSpc>
              <a:buNone/>
            </a:pPr>
            <a:r>
              <a:rPr lang="en-US" sz="2800" dirty="0">
                <a:latin typeface="Baskerville Old Face" panose="02020602080505020303" pitchFamily="18" charset="0"/>
              </a:rPr>
              <a:t>A typical </a:t>
            </a:r>
            <a:r>
              <a:rPr lang="en-US" sz="2800" b="1" dirty="0">
                <a:solidFill>
                  <a:srgbClr val="CC3300"/>
                </a:solidFill>
                <a:latin typeface="Baskerville Old Face" panose="02020602080505020303" pitchFamily="18" charset="0"/>
              </a:rPr>
              <a:t>dictionary entry (lexical entry)</a:t>
            </a:r>
            <a:r>
              <a:rPr lang="en-US" sz="2800" dirty="0">
                <a:solidFill>
                  <a:srgbClr val="CC3300"/>
                </a:solidFill>
                <a:latin typeface="Baskerville Old Face" panose="02020602080505020303" pitchFamily="18" charset="0"/>
              </a:rPr>
              <a:t> </a:t>
            </a:r>
            <a:r>
              <a:rPr lang="en-US" sz="2800" dirty="0">
                <a:latin typeface="Baskerville Old Face" panose="02020602080505020303" pitchFamily="18" charset="0"/>
              </a:rPr>
              <a:t>contains:</a:t>
            </a:r>
            <a:endParaRPr lang="en-US" sz="2800" b="1" dirty="0">
              <a:solidFill>
                <a:srgbClr val="C00000"/>
              </a:solidFill>
              <a:latin typeface="Baskerville Old Face" panose="02020602080505020303" pitchFamily="18" charset="0"/>
            </a:endParaRPr>
          </a:p>
        </p:txBody>
      </p:sp>
      <p:graphicFrame>
        <p:nvGraphicFramePr>
          <p:cNvPr id="7" name="Table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53643145"/>
              </p:ext>
            </p:extLst>
          </p:nvPr>
        </p:nvGraphicFramePr>
        <p:xfrm>
          <a:off x="751470" y="1805940"/>
          <a:ext cx="7377545" cy="3200400"/>
        </p:xfrm>
        <a:graphic>
          <a:graphicData uri="http://schemas.openxmlformats.org/drawingml/2006/table">
            <a:tbl>
              <a:tblPr>
                <a:tableStyleId>{5940675A-B579-460E-94D1-54222C63F5DA}</a:tableStyleId>
              </a:tblPr>
              <a:tblGrid>
                <a:gridCol w="2583646">
                  <a:extLst>
                    <a:ext uri="{9D8B030D-6E8A-4147-A177-3AD203B41FA5}">
                      <a16:colId xmlns:a16="http://schemas.microsoft.com/office/drawing/2014/main" val="2763649458"/>
                    </a:ext>
                  </a:extLst>
                </a:gridCol>
                <a:gridCol w="4793899">
                  <a:extLst>
                    <a:ext uri="{9D8B030D-6E8A-4147-A177-3AD203B41FA5}">
                      <a16:colId xmlns:a16="http://schemas.microsoft.com/office/drawing/2014/main" val="2918639097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algn="ctr"/>
                      <a:r>
                        <a:rPr lang="en-US" sz="2400" b="1" dirty="0">
                          <a:latin typeface="Baskerville Old Face" panose="02020602080505020303" pitchFamily="18" charset="0"/>
                        </a:rPr>
                        <a:t>Component</a:t>
                      </a:r>
                    </a:p>
                  </a:txBody>
                  <a:tcPr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dirty="0">
                          <a:latin typeface="Baskerville Old Face" panose="02020602080505020303" pitchFamily="18" charset="0"/>
                        </a:rPr>
                        <a:t>Description</a:t>
                      </a:r>
                    </a:p>
                  </a:txBody>
                  <a:tcPr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13422514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en-US" sz="2400">
                          <a:latin typeface="Baskerville Old Face" panose="02020602080505020303" pitchFamily="18" charset="0"/>
                        </a:rPr>
                        <a:t>Word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sz="2400" dirty="0">
                          <a:latin typeface="Baskerville Old Face" panose="02020602080505020303" pitchFamily="18" charset="0"/>
                        </a:rPr>
                        <a:t>The lexical item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370265986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en-US" sz="2400">
                          <a:latin typeface="Baskerville Old Face" panose="02020602080505020303" pitchFamily="18" charset="0"/>
                        </a:rPr>
                        <a:t>Part of Speech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sz="2400" dirty="0">
                          <a:latin typeface="Baskerville Old Face" panose="02020602080505020303" pitchFamily="18" charset="0"/>
                        </a:rPr>
                        <a:t>Noun, verb, adjective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744806553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en-US" sz="2400">
                          <a:latin typeface="Baskerville Old Face" panose="02020602080505020303" pitchFamily="18" charset="0"/>
                        </a:rPr>
                        <a:t>Definition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sz="2400" dirty="0">
                          <a:latin typeface="Baskerville Old Face" panose="02020602080505020303" pitchFamily="18" charset="0"/>
                        </a:rPr>
                        <a:t>Meaning of the word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70228450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en-US" sz="2400">
                          <a:latin typeface="Baskerville Old Face" panose="02020602080505020303" pitchFamily="18" charset="0"/>
                        </a:rPr>
                        <a:t>Sense ID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sz="2400" dirty="0">
                          <a:latin typeface="Baskerville Old Face" panose="02020602080505020303" pitchFamily="18" charset="0"/>
                        </a:rPr>
                        <a:t>Unique identifier for each meaning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181277838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en-US" sz="2400">
                          <a:latin typeface="Baskerville Old Face" panose="02020602080505020303" pitchFamily="18" charset="0"/>
                        </a:rPr>
                        <a:t>Example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sz="2400" dirty="0">
                          <a:latin typeface="Baskerville Old Face" panose="02020602080505020303" pitchFamily="18" charset="0"/>
                        </a:rPr>
                        <a:t>Example sentence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712834506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en-US" sz="2400">
                          <a:latin typeface="Baskerville Old Face" panose="02020602080505020303" pitchFamily="18" charset="0"/>
                        </a:rPr>
                        <a:t>Semantic relations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sz="2400" dirty="0">
                          <a:latin typeface="Baskerville Old Face" panose="02020602080505020303" pitchFamily="18" charset="0"/>
                        </a:rPr>
                        <a:t>Synonyms, antonyms, hypernyms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98595183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0563318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077200" cy="533400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r"/>
            <a:r>
              <a:rPr lang="en-US" sz="2800" b="1" dirty="0" smtClean="0">
                <a:solidFill>
                  <a:srgbClr val="0000CC"/>
                </a:solidFill>
                <a:latin typeface="Baskerville Old Face" panose="02020602080505020303" pitchFamily="18" charset="0"/>
              </a:rPr>
              <a:t>Contd..</a:t>
            </a:r>
            <a:endParaRPr lang="en-US" sz="9600" b="1" dirty="0">
              <a:solidFill>
                <a:srgbClr val="0000CC"/>
              </a:solidFill>
              <a:latin typeface="Baskerville Old Face" panose="02020602080505020303" pitchFamily="18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pPr>
              <a:defRPr/>
            </a:pPr>
            <a:fld id="{99110872-BA2A-4248-96B4-D48905641DC8}" type="slidenum">
              <a:rPr lang="en-US" smtClean="0"/>
              <a:pPr>
                <a:defRPr/>
              </a:pPr>
              <a:t>19</a:t>
            </a:fld>
            <a:endParaRPr lang="en-US" dirty="0"/>
          </a:p>
        </p:txBody>
      </p:sp>
      <p:sp>
        <p:nvSpPr>
          <p:cNvPr id="6" name="Content Placeholder 1"/>
          <p:cNvSpPr>
            <a:spLocks noGrp="1"/>
          </p:cNvSpPr>
          <p:nvPr>
            <p:ph sz="quarter" idx="1"/>
          </p:nvPr>
        </p:nvSpPr>
        <p:spPr>
          <a:xfrm>
            <a:off x="152400" y="838200"/>
            <a:ext cx="8586216" cy="5867400"/>
          </a:xfr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marL="0" indent="0" fontAlgn="auto">
              <a:lnSpc>
                <a:spcPct val="150000"/>
              </a:lnSpc>
              <a:buNone/>
            </a:pPr>
            <a:r>
              <a:rPr lang="en-US" b="1" dirty="0" smtClean="0">
                <a:solidFill>
                  <a:srgbClr val="CC3300"/>
                </a:solidFill>
                <a:latin typeface="Baskerville Old Face" panose="02020602080505020303" pitchFamily="18" charset="0"/>
              </a:rPr>
              <a:t>Example: </a:t>
            </a:r>
            <a:r>
              <a:rPr lang="en-US" b="1" dirty="0" smtClean="0"/>
              <a:t>Word: </a:t>
            </a:r>
            <a:r>
              <a:rPr lang="en-US" dirty="0" smtClean="0"/>
              <a:t>Bank                    </a:t>
            </a:r>
            <a:r>
              <a:rPr lang="en-US" b="1" dirty="0" smtClean="0"/>
              <a:t>POS</a:t>
            </a:r>
            <a:r>
              <a:rPr lang="en-US" b="1" dirty="0"/>
              <a:t>:</a:t>
            </a:r>
            <a:r>
              <a:rPr lang="en-US" dirty="0"/>
              <a:t> Noun</a:t>
            </a:r>
            <a:endParaRPr lang="en-US" b="1" dirty="0">
              <a:solidFill>
                <a:srgbClr val="CC3300"/>
              </a:solidFill>
              <a:latin typeface="Baskerville Old Face" panose="02020602080505020303" pitchFamily="18" charset="0"/>
            </a:endParaRPr>
          </a:p>
        </p:txBody>
      </p:sp>
      <p:graphicFrame>
        <p:nvGraphicFramePr>
          <p:cNvPr id="3" name="Table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40356950"/>
              </p:ext>
            </p:extLst>
          </p:nvPr>
        </p:nvGraphicFramePr>
        <p:xfrm>
          <a:off x="945434" y="2057400"/>
          <a:ext cx="7467600" cy="2103120"/>
        </p:xfrm>
        <a:graphic>
          <a:graphicData uri="http://schemas.openxmlformats.org/drawingml/2006/table">
            <a:tbl>
              <a:tblPr>
                <a:tableStyleId>{5940675A-B579-460E-94D1-54222C63F5DA}</a:tableStyleId>
              </a:tblPr>
              <a:tblGrid>
                <a:gridCol w="959566">
                  <a:extLst>
                    <a:ext uri="{9D8B030D-6E8A-4147-A177-3AD203B41FA5}">
                      <a16:colId xmlns:a16="http://schemas.microsoft.com/office/drawing/2014/main" val="3534116633"/>
                    </a:ext>
                  </a:extLst>
                </a:gridCol>
                <a:gridCol w="2895600">
                  <a:extLst>
                    <a:ext uri="{9D8B030D-6E8A-4147-A177-3AD203B41FA5}">
                      <a16:colId xmlns:a16="http://schemas.microsoft.com/office/drawing/2014/main" val="308847807"/>
                    </a:ext>
                  </a:extLst>
                </a:gridCol>
                <a:gridCol w="3612434">
                  <a:extLst>
                    <a:ext uri="{9D8B030D-6E8A-4147-A177-3AD203B41FA5}">
                      <a16:colId xmlns:a16="http://schemas.microsoft.com/office/drawing/2014/main" val="2682137314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algn="ctr"/>
                      <a:r>
                        <a:rPr lang="en-US" sz="2400" b="1" dirty="0">
                          <a:latin typeface="Baskerville Old Face" panose="02020602080505020303" pitchFamily="18" charset="0"/>
                        </a:rPr>
                        <a:t>Sense</a:t>
                      </a:r>
                    </a:p>
                  </a:txBody>
                  <a:tcPr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dirty="0">
                          <a:latin typeface="Baskerville Old Face" panose="02020602080505020303" pitchFamily="18" charset="0"/>
                        </a:rPr>
                        <a:t>Definition</a:t>
                      </a:r>
                    </a:p>
                  </a:txBody>
                  <a:tcPr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dirty="0">
                          <a:latin typeface="Baskerville Old Face" panose="02020602080505020303" pitchFamily="18" charset="0"/>
                        </a:rPr>
                        <a:t>Example</a:t>
                      </a:r>
                    </a:p>
                  </a:txBody>
                  <a:tcPr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50004526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latin typeface="Baskerville Old Face" panose="02020602080505020303" pitchFamily="18" charset="0"/>
                        </a:rPr>
                        <a:t>1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latin typeface="Baskerville Old Face" panose="02020602080505020303" pitchFamily="18" charset="0"/>
                        </a:rPr>
                        <a:t>Financial institution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>
                          <a:latin typeface="Baskerville Old Face" panose="02020602080505020303" pitchFamily="18" charset="0"/>
                        </a:rPr>
                        <a:t>I opened an account in the bank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4246353590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/>
                      <a:r>
                        <a:rPr lang="en-US" sz="2400">
                          <a:latin typeface="Baskerville Old Face" panose="02020602080505020303" pitchFamily="18" charset="0"/>
                        </a:rPr>
                        <a:t>2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latin typeface="Baskerville Old Face" panose="02020602080505020303" pitchFamily="18" charset="0"/>
                        </a:rPr>
                        <a:t>Land beside river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latin typeface="Baskerville Old Face" panose="02020602080505020303" pitchFamily="18" charset="0"/>
                        </a:rPr>
                        <a:t>Children played on the river bank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89259774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6372559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077200" cy="533400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ctr"/>
            <a:r>
              <a:rPr lang="en-US" sz="2800" b="1" dirty="0">
                <a:solidFill>
                  <a:srgbClr val="0000CC"/>
                </a:solidFill>
                <a:latin typeface="Baskerville Old Face" panose="02020602080505020303" pitchFamily="18" charset="0"/>
              </a:rPr>
              <a:t>Types of Dictionary Definitions Used in NLP</a:t>
            </a:r>
            <a:endParaRPr lang="en-US" sz="9600" b="1" dirty="0">
              <a:solidFill>
                <a:srgbClr val="0000CC"/>
              </a:solidFill>
              <a:latin typeface="Baskerville Old Face" panose="02020602080505020303" pitchFamily="18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pPr>
              <a:defRPr/>
            </a:pPr>
            <a:fld id="{99110872-BA2A-4248-96B4-D48905641DC8}" type="slidenum">
              <a:rPr lang="en-US" smtClean="0"/>
              <a:pPr>
                <a:defRPr/>
              </a:pPr>
              <a:t>20</a:t>
            </a:fld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2564" y="883230"/>
            <a:ext cx="4191000" cy="5212769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65964" y="883231"/>
            <a:ext cx="3938016" cy="1730086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00600" y="2874816"/>
            <a:ext cx="3938016" cy="1582881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65964" y="4691486"/>
            <a:ext cx="3972652" cy="2014113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31675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077200" cy="533400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ctr"/>
            <a:r>
              <a:rPr lang="en-US" sz="2800" b="1" dirty="0" smtClean="0">
                <a:solidFill>
                  <a:srgbClr val="0000CC"/>
                </a:solidFill>
                <a:latin typeface="Baskerville Old Face" panose="02020602080505020303" pitchFamily="18" charset="0"/>
              </a:rPr>
              <a:t>Architecture of </a:t>
            </a:r>
            <a:r>
              <a:rPr lang="en-US" sz="2800" b="1" dirty="0">
                <a:solidFill>
                  <a:srgbClr val="0000CC"/>
                </a:solidFill>
                <a:latin typeface="Baskerville Old Face" panose="02020602080505020303" pitchFamily="18" charset="0"/>
              </a:rPr>
              <a:t>Dictionary </a:t>
            </a:r>
            <a:r>
              <a:rPr lang="en-US" sz="2800" b="1" dirty="0" smtClean="0">
                <a:solidFill>
                  <a:srgbClr val="0000CC"/>
                </a:solidFill>
                <a:latin typeface="Baskerville Old Face" panose="02020602080505020303" pitchFamily="18" charset="0"/>
              </a:rPr>
              <a:t>based in </a:t>
            </a:r>
            <a:r>
              <a:rPr lang="en-US" sz="2800" b="1" dirty="0">
                <a:solidFill>
                  <a:srgbClr val="0000CC"/>
                </a:solidFill>
                <a:latin typeface="Baskerville Old Face" panose="02020602080505020303" pitchFamily="18" charset="0"/>
              </a:rPr>
              <a:t>NLP</a:t>
            </a:r>
            <a:endParaRPr lang="en-US" sz="9600" b="1" dirty="0">
              <a:solidFill>
                <a:srgbClr val="0000CC"/>
              </a:solidFill>
              <a:latin typeface="Baskerville Old Face" panose="02020602080505020303" pitchFamily="18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pPr>
              <a:defRPr/>
            </a:pPr>
            <a:fld id="{99110872-BA2A-4248-96B4-D48905641DC8}" type="slidenum">
              <a:rPr lang="en-US" smtClean="0"/>
              <a:pPr>
                <a:defRPr/>
              </a:pPr>
              <a:t>21</a:t>
            </a:fld>
            <a:endParaRPr lang="en-US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8200" y="1090145"/>
            <a:ext cx="7290816" cy="4904509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244438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077200" cy="533400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ctr"/>
            <a:r>
              <a:rPr lang="en-US" sz="2800" b="1" dirty="0" smtClean="0">
                <a:solidFill>
                  <a:srgbClr val="0000CC"/>
                </a:solidFill>
                <a:latin typeface="Baskerville Old Face" panose="02020602080505020303" pitchFamily="18" charset="0"/>
              </a:rPr>
              <a:t>Example of </a:t>
            </a:r>
            <a:r>
              <a:rPr lang="en-US" sz="2800" b="1" dirty="0">
                <a:solidFill>
                  <a:srgbClr val="0000CC"/>
                </a:solidFill>
                <a:latin typeface="Baskerville Old Face" panose="02020602080505020303" pitchFamily="18" charset="0"/>
              </a:rPr>
              <a:t>Dictionary </a:t>
            </a:r>
            <a:r>
              <a:rPr lang="en-US" sz="2800" b="1" dirty="0" smtClean="0">
                <a:solidFill>
                  <a:srgbClr val="0000CC"/>
                </a:solidFill>
                <a:latin typeface="Baskerville Old Face" panose="02020602080505020303" pitchFamily="18" charset="0"/>
              </a:rPr>
              <a:t>based in </a:t>
            </a:r>
            <a:r>
              <a:rPr lang="en-US" sz="2800" b="1" dirty="0">
                <a:solidFill>
                  <a:srgbClr val="0000CC"/>
                </a:solidFill>
                <a:latin typeface="Baskerville Old Face" panose="02020602080505020303" pitchFamily="18" charset="0"/>
              </a:rPr>
              <a:t>NLP</a:t>
            </a:r>
            <a:endParaRPr lang="en-US" sz="9600" b="1" dirty="0">
              <a:solidFill>
                <a:srgbClr val="0000CC"/>
              </a:solidFill>
              <a:latin typeface="Baskerville Old Face" panose="02020602080505020303" pitchFamily="18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pPr>
              <a:defRPr/>
            </a:pPr>
            <a:fld id="{99110872-BA2A-4248-96B4-D48905641DC8}" type="slidenum">
              <a:rPr lang="en-US" smtClean="0"/>
              <a:pPr>
                <a:defRPr/>
              </a:pPr>
              <a:t>22</a:t>
            </a:fld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4216" y="1066800"/>
            <a:ext cx="8330184" cy="9906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200" y="2452255"/>
            <a:ext cx="3124200" cy="1967345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821344" y="2819400"/>
            <a:ext cx="4917272" cy="276225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0537585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077200" cy="533400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r"/>
            <a:r>
              <a:rPr lang="en-US" sz="2800" b="1" dirty="0" smtClean="0">
                <a:solidFill>
                  <a:srgbClr val="0000CC"/>
                </a:solidFill>
                <a:latin typeface="Baskerville Old Face" panose="02020602080505020303" pitchFamily="18" charset="0"/>
              </a:rPr>
              <a:t>Contd..</a:t>
            </a:r>
            <a:endParaRPr lang="en-US" sz="9600" b="1" dirty="0">
              <a:solidFill>
                <a:srgbClr val="0000CC"/>
              </a:solidFill>
              <a:latin typeface="Baskerville Old Face" panose="02020602080505020303" pitchFamily="18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pPr>
              <a:defRPr/>
            </a:pPr>
            <a:fld id="{99110872-BA2A-4248-96B4-D48905641DC8}" type="slidenum">
              <a:rPr lang="en-US" smtClean="0"/>
              <a:pPr>
                <a:defRPr/>
              </a:pPr>
              <a:t>23</a:t>
            </a:fld>
            <a:endParaRPr lang="en-US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4800" y="990600"/>
            <a:ext cx="6553200" cy="27432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98092" y="4119995"/>
            <a:ext cx="6198108" cy="2639291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4276463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077200" cy="533400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r"/>
            <a:r>
              <a:rPr lang="en-US" sz="2800" b="1" dirty="0" smtClean="0">
                <a:solidFill>
                  <a:srgbClr val="0000CC"/>
                </a:solidFill>
                <a:latin typeface="Baskerville Old Face" panose="02020602080505020303" pitchFamily="18" charset="0"/>
              </a:rPr>
              <a:t>Contd..</a:t>
            </a:r>
            <a:endParaRPr lang="en-US" sz="9600" b="1" dirty="0">
              <a:solidFill>
                <a:srgbClr val="0000CC"/>
              </a:solidFill>
              <a:latin typeface="Baskerville Old Face" panose="02020602080505020303" pitchFamily="18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pPr>
              <a:defRPr/>
            </a:pPr>
            <a:fld id="{99110872-BA2A-4248-96B4-D48905641DC8}" type="slidenum">
              <a:rPr lang="en-US" smtClean="0"/>
              <a:pPr>
                <a:defRPr/>
              </a:pPr>
              <a:t>24</a:t>
            </a:fld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9491" y="914400"/>
            <a:ext cx="5971309" cy="13716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81921" y="2604584"/>
            <a:ext cx="7256695" cy="4101015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5511582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077200" cy="533400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ctr"/>
            <a:r>
              <a:rPr lang="en-US" sz="2800" b="1" dirty="0" smtClean="0">
                <a:solidFill>
                  <a:srgbClr val="0000CC"/>
                </a:solidFill>
                <a:latin typeface="Baskerville Old Face" panose="02020602080505020303" pitchFamily="18" charset="0"/>
              </a:rPr>
              <a:t>Mathematical Representation(Semantic Form)</a:t>
            </a:r>
            <a:endParaRPr lang="en-US" sz="9600" b="1" dirty="0">
              <a:solidFill>
                <a:srgbClr val="0000CC"/>
              </a:solidFill>
              <a:latin typeface="Baskerville Old Face" panose="02020602080505020303" pitchFamily="18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pPr>
              <a:defRPr/>
            </a:pPr>
            <a:fld id="{99110872-BA2A-4248-96B4-D48905641DC8}" type="slidenum">
              <a:rPr lang="en-US" smtClean="0"/>
              <a:pPr>
                <a:defRPr/>
              </a:pPr>
              <a:t>25</a:t>
            </a:fld>
            <a:endParaRPr lang="en-US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2000" y="1159418"/>
            <a:ext cx="7010400" cy="5469982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9041908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077200" cy="533400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ctr"/>
            <a:r>
              <a:rPr lang="en-US" sz="3200" b="1" dirty="0">
                <a:solidFill>
                  <a:srgbClr val="0000CC"/>
                </a:solidFill>
                <a:latin typeface="Baskerville Old Face" panose="02020602080505020303" pitchFamily="18" charset="0"/>
              </a:rPr>
              <a:t>Granularity of Word Senses </a:t>
            </a:r>
            <a:endParaRPr lang="en-US" sz="11500" b="1" dirty="0">
              <a:solidFill>
                <a:srgbClr val="0000CC"/>
              </a:solidFill>
              <a:latin typeface="Baskerville Old Face" panose="02020602080505020303" pitchFamily="18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pPr>
              <a:defRPr/>
            </a:pPr>
            <a:fld id="{99110872-BA2A-4248-96B4-D48905641DC8}" type="slidenum">
              <a:rPr lang="en-US" smtClean="0"/>
              <a:pPr>
                <a:defRPr/>
              </a:pPr>
              <a:t>26</a:t>
            </a:fld>
            <a:endParaRPr lang="en-US" dirty="0"/>
          </a:p>
        </p:txBody>
      </p:sp>
      <p:sp>
        <p:nvSpPr>
          <p:cNvPr id="6" name="Content Placeholder 1"/>
          <p:cNvSpPr>
            <a:spLocks noGrp="1"/>
          </p:cNvSpPr>
          <p:nvPr>
            <p:ph sz="quarter" idx="1"/>
          </p:nvPr>
        </p:nvSpPr>
        <p:spPr>
          <a:xfrm>
            <a:off x="152400" y="838200"/>
            <a:ext cx="8586216" cy="5867400"/>
          </a:xfr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just" fontAlgn="auto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b="1" dirty="0">
                <a:solidFill>
                  <a:srgbClr val="CC3300"/>
                </a:solidFill>
                <a:latin typeface="Baskerville Old Face" panose="02020602080505020303" pitchFamily="18" charset="0"/>
              </a:rPr>
              <a:t>Granularity</a:t>
            </a:r>
            <a:r>
              <a:rPr lang="en-US" dirty="0">
                <a:latin typeface="Baskerville Old Face" panose="02020602080505020303" pitchFamily="18" charset="0"/>
              </a:rPr>
              <a:t> of word senses refers to </a:t>
            </a:r>
            <a:r>
              <a:rPr lang="en-US" b="1" dirty="0">
                <a:solidFill>
                  <a:srgbClr val="870581"/>
                </a:solidFill>
                <a:latin typeface="Baskerville Old Face" panose="02020602080505020303" pitchFamily="18" charset="0"/>
              </a:rPr>
              <a:t>how many meanings we give to a word </a:t>
            </a:r>
            <a:r>
              <a:rPr lang="en-US" dirty="0">
                <a:latin typeface="Baskerville Old Face" panose="02020602080505020303" pitchFamily="18" charset="0"/>
              </a:rPr>
              <a:t>and how </a:t>
            </a:r>
            <a:r>
              <a:rPr lang="en-US" b="1" dirty="0" smtClean="0">
                <a:solidFill>
                  <a:srgbClr val="0000FF"/>
                </a:solidFill>
                <a:latin typeface="Baskerville Old Face" panose="02020602080505020303" pitchFamily="18" charset="0"/>
              </a:rPr>
              <a:t>specifically </a:t>
            </a:r>
            <a:r>
              <a:rPr lang="en-US" b="1" dirty="0">
                <a:solidFill>
                  <a:srgbClr val="0000FF"/>
                </a:solidFill>
                <a:latin typeface="Baskerville Old Face" panose="02020602080505020303" pitchFamily="18" charset="0"/>
              </a:rPr>
              <a:t>we separate those meanings</a:t>
            </a:r>
            <a:r>
              <a:rPr lang="en-US" b="1" dirty="0" smtClean="0">
                <a:solidFill>
                  <a:srgbClr val="0000FF"/>
                </a:solidFill>
                <a:latin typeface="Baskerville Old Face" panose="02020602080505020303" pitchFamily="18" charset="0"/>
              </a:rPr>
              <a:t>.</a:t>
            </a:r>
          </a:p>
          <a:p>
            <a:pPr algn="just" fontAlgn="auto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dirty="0">
                <a:latin typeface="Baskerville Old Face" panose="02020602080505020303" pitchFamily="18" charset="0"/>
              </a:rPr>
              <a:t>Some dictionaries list </a:t>
            </a:r>
            <a:r>
              <a:rPr lang="en-US" b="1" dirty="0">
                <a:solidFill>
                  <a:srgbClr val="870581"/>
                </a:solidFill>
                <a:latin typeface="Baskerville Old Face" panose="02020602080505020303" pitchFamily="18" charset="0"/>
              </a:rPr>
              <a:t>many very specific meanings</a:t>
            </a:r>
            <a:r>
              <a:rPr lang="en-US" dirty="0">
                <a:solidFill>
                  <a:srgbClr val="870581"/>
                </a:solidFill>
                <a:latin typeface="Baskerville Old Face" panose="02020602080505020303" pitchFamily="18" charset="0"/>
              </a:rPr>
              <a:t>, </a:t>
            </a:r>
            <a:r>
              <a:rPr lang="en-US" dirty="0">
                <a:latin typeface="Baskerville Old Face" panose="02020602080505020303" pitchFamily="18" charset="0"/>
              </a:rPr>
              <a:t>while others group them into </a:t>
            </a:r>
            <a:r>
              <a:rPr lang="en-US" b="1" dirty="0" smtClean="0">
                <a:solidFill>
                  <a:srgbClr val="CC3300"/>
                </a:solidFill>
                <a:latin typeface="Baskerville Old Face" panose="02020602080505020303" pitchFamily="18" charset="0"/>
              </a:rPr>
              <a:t>broader meanings</a:t>
            </a:r>
            <a:r>
              <a:rPr lang="en-US" dirty="0" smtClean="0">
                <a:solidFill>
                  <a:srgbClr val="870581"/>
                </a:solidFill>
                <a:latin typeface="Baskerville Old Face" panose="02020602080505020303" pitchFamily="18" charset="0"/>
              </a:rPr>
              <a:t>.</a:t>
            </a:r>
          </a:p>
          <a:p>
            <a:pPr marL="0" indent="0" algn="just" fontAlgn="auto">
              <a:lnSpc>
                <a:spcPct val="150000"/>
              </a:lnSpc>
              <a:buNone/>
            </a:pPr>
            <a:r>
              <a:rPr lang="en-US" b="1" dirty="0" smtClean="0">
                <a:solidFill>
                  <a:srgbClr val="870581"/>
                </a:solidFill>
                <a:latin typeface="Baskerville Old Face" panose="02020602080505020303" pitchFamily="18" charset="0"/>
              </a:rPr>
              <a:t>Example </a:t>
            </a:r>
            <a:r>
              <a:rPr lang="en-US" b="1" dirty="0">
                <a:solidFill>
                  <a:srgbClr val="870581"/>
                </a:solidFill>
                <a:latin typeface="Baskerville Old Face" panose="02020602080505020303" pitchFamily="18" charset="0"/>
              </a:rPr>
              <a:t>Word: </a:t>
            </a:r>
            <a:r>
              <a:rPr lang="en-US" b="1" dirty="0" smtClean="0">
                <a:solidFill>
                  <a:srgbClr val="870581"/>
                </a:solidFill>
                <a:latin typeface="Baskerville Old Face" panose="02020602080505020303" pitchFamily="18" charset="0"/>
              </a:rPr>
              <a:t>Bank   </a:t>
            </a:r>
            <a:r>
              <a:rPr lang="en-US" b="1" dirty="0" smtClean="0">
                <a:solidFill>
                  <a:srgbClr val="FF0000"/>
                </a:solidFill>
                <a:latin typeface="Baskerville Old Face" panose="02020602080505020303" pitchFamily="18" charset="0"/>
              </a:rPr>
              <a:t>Fine </a:t>
            </a:r>
            <a:r>
              <a:rPr lang="en-US" b="1" dirty="0">
                <a:solidFill>
                  <a:srgbClr val="FF0000"/>
                </a:solidFill>
                <a:latin typeface="Baskerville Old Face" panose="02020602080505020303" pitchFamily="18" charset="0"/>
              </a:rPr>
              <a:t>Granularity (More Detailed Senses)</a:t>
            </a:r>
            <a:endParaRPr lang="en-US" b="1" dirty="0">
              <a:solidFill>
                <a:srgbClr val="FF0000"/>
              </a:solidFill>
              <a:latin typeface="Baskerville Old Face" panose="02020602080505020303" pitchFamily="18" charset="0"/>
            </a:endParaRPr>
          </a:p>
        </p:txBody>
      </p:sp>
      <p:graphicFrame>
        <p:nvGraphicFramePr>
          <p:cNvPr id="3" name="Table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71870371"/>
              </p:ext>
            </p:extLst>
          </p:nvPr>
        </p:nvGraphicFramePr>
        <p:xfrm>
          <a:off x="762000" y="4013454"/>
          <a:ext cx="7467600" cy="1981200"/>
        </p:xfrm>
        <a:graphic>
          <a:graphicData uri="http://schemas.openxmlformats.org/drawingml/2006/table">
            <a:tbl>
              <a:tblPr>
                <a:tableStyleId>{5940675A-B579-460E-94D1-54222C63F5DA}</a:tableStyleId>
              </a:tblPr>
              <a:tblGrid>
                <a:gridCol w="1524000">
                  <a:extLst>
                    <a:ext uri="{9D8B030D-6E8A-4147-A177-3AD203B41FA5}">
                      <a16:colId xmlns:a16="http://schemas.microsoft.com/office/drawing/2014/main" val="2574789681"/>
                    </a:ext>
                  </a:extLst>
                </a:gridCol>
                <a:gridCol w="5943600">
                  <a:extLst>
                    <a:ext uri="{9D8B030D-6E8A-4147-A177-3AD203B41FA5}">
                      <a16:colId xmlns:a16="http://schemas.microsoft.com/office/drawing/2014/main" val="2937895818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algn="ctr"/>
                      <a:r>
                        <a:rPr lang="en-US" sz="2000" b="1" dirty="0">
                          <a:latin typeface="Baskerville Old Face" panose="02020602080505020303" pitchFamily="18" charset="0"/>
                        </a:rPr>
                        <a:t>Sense</a:t>
                      </a:r>
                    </a:p>
                  </a:txBody>
                  <a:tcPr anchor="ctr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dirty="0">
                          <a:latin typeface="Baskerville Old Face" panose="02020602080505020303" pitchFamily="18" charset="0"/>
                        </a:rPr>
                        <a:t>Meaning</a:t>
                      </a:r>
                    </a:p>
                  </a:txBody>
                  <a:tcPr anchor="ctr">
                    <a:solidFill>
                      <a:srgbClr val="92D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50498260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/>
                      <a:r>
                        <a:rPr lang="en-US" sz="2000" b="1" dirty="0">
                          <a:latin typeface="Baskerville Old Face" panose="02020602080505020303" pitchFamily="18" charset="0"/>
                        </a:rPr>
                        <a:t>Sense 1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2000" b="1" dirty="0">
                          <a:latin typeface="Baskerville Old Face" panose="02020602080505020303" pitchFamily="18" charset="0"/>
                        </a:rPr>
                        <a:t>Financial institution that stores money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445186101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/>
                      <a:r>
                        <a:rPr lang="en-US" sz="2000" b="1">
                          <a:latin typeface="Baskerville Old Face" panose="02020602080505020303" pitchFamily="18" charset="0"/>
                        </a:rPr>
                        <a:t>Sense 2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2000" b="1" dirty="0">
                          <a:latin typeface="Baskerville Old Face" panose="02020602080505020303" pitchFamily="18" charset="0"/>
                        </a:rPr>
                        <a:t>Building where banking services occur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284172015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/>
                      <a:r>
                        <a:rPr lang="en-US" sz="2000" b="1">
                          <a:latin typeface="Baskerville Old Face" panose="02020602080505020303" pitchFamily="18" charset="0"/>
                        </a:rPr>
                        <a:t>Sense 3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2000" b="1" dirty="0">
                          <a:latin typeface="Baskerville Old Face" panose="02020602080505020303" pitchFamily="18" charset="0"/>
                        </a:rPr>
                        <a:t>Organization providing loans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4038816771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/>
                      <a:r>
                        <a:rPr lang="en-US" sz="2000" b="1">
                          <a:latin typeface="Baskerville Old Face" panose="02020602080505020303" pitchFamily="18" charset="0"/>
                        </a:rPr>
                        <a:t>Sense 4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2000" b="1" dirty="0">
                          <a:latin typeface="Baskerville Old Face" panose="02020602080505020303" pitchFamily="18" charset="0"/>
                        </a:rPr>
                        <a:t>Edge of a river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490178616"/>
                  </a:ext>
                </a:extLst>
              </a:tr>
            </a:tbl>
          </a:graphicData>
        </a:graphic>
      </p:graphicFrame>
      <p:sp>
        <p:nvSpPr>
          <p:cNvPr id="5" name="Rectangle 4"/>
          <p:cNvSpPr/>
          <p:nvPr/>
        </p:nvSpPr>
        <p:spPr>
          <a:xfrm>
            <a:off x="294548" y="6111097"/>
            <a:ext cx="7955834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dirty="0">
                <a:latin typeface="Baskerville Old Face" panose="02020602080505020303" pitchFamily="18" charset="0"/>
              </a:rPr>
              <a:t>Here the meanings are </a:t>
            </a:r>
            <a:r>
              <a:rPr lang="en-US" sz="2400" b="1" dirty="0">
                <a:latin typeface="Baskerville Old Face" panose="02020602080505020303" pitchFamily="18" charset="0"/>
              </a:rPr>
              <a:t>divided into many detailed senses</a:t>
            </a:r>
            <a:r>
              <a:rPr lang="en-US" sz="2400" dirty="0">
                <a:latin typeface="Baskerville Old Face" panose="02020602080505020303" pitchFamily="18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8009962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077200" cy="533400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r"/>
            <a:r>
              <a:rPr lang="en-US" sz="3200" b="1" dirty="0" smtClean="0">
                <a:solidFill>
                  <a:srgbClr val="0000CC"/>
                </a:solidFill>
                <a:latin typeface="Baskerville Old Face" panose="02020602080505020303" pitchFamily="18" charset="0"/>
              </a:rPr>
              <a:t>Contd..</a:t>
            </a:r>
            <a:endParaRPr lang="en-US" sz="11500" b="1" dirty="0">
              <a:solidFill>
                <a:srgbClr val="0000CC"/>
              </a:solidFill>
              <a:latin typeface="Baskerville Old Face" panose="02020602080505020303" pitchFamily="18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pPr>
              <a:defRPr/>
            </a:pPr>
            <a:fld id="{99110872-BA2A-4248-96B4-D48905641DC8}" type="slidenum">
              <a:rPr lang="en-US" smtClean="0"/>
              <a:pPr>
                <a:defRPr/>
              </a:pPr>
              <a:t>27</a:t>
            </a:fld>
            <a:endParaRPr lang="en-US" dirty="0"/>
          </a:p>
        </p:txBody>
      </p:sp>
      <p:sp>
        <p:nvSpPr>
          <p:cNvPr id="6" name="Content Placeholder 1"/>
          <p:cNvSpPr>
            <a:spLocks noGrp="1"/>
          </p:cNvSpPr>
          <p:nvPr>
            <p:ph sz="quarter" idx="1"/>
          </p:nvPr>
        </p:nvSpPr>
        <p:spPr>
          <a:xfrm>
            <a:off x="228600" y="838200"/>
            <a:ext cx="8510016" cy="5867400"/>
          </a:xfr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marL="0" indent="0">
              <a:buNone/>
            </a:pPr>
            <a:r>
              <a:rPr lang="en-US" b="1" dirty="0" smtClean="0">
                <a:solidFill>
                  <a:srgbClr val="FF0000"/>
                </a:solidFill>
                <a:latin typeface="Baskerville Old Face" panose="02020602080505020303" pitchFamily="18" charset="0"/>
              </a:rPr>
              <a:t>Coarse Granularity (Less Detailed Senses)</a:t>
            </a:r>
            <a:endParaRPr lang="en-US" b="1" dirty="0">
              <a:solidFill>
                <a:srgbClr val="FF0000"/>
              </a:solidFill>
              <a:latin typeface="Baskerville Old Face" panose="02020602080505020303" pitchFamily="18" charset="0"/>
            </a:endParaRPr>
          </a:p>
        </p:txBody>
      </p:sp>
      <p:graphicFrame>
        <p:nvGraphicFramePr>
          <p:cNvPr id="8" name="Table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5499004"/>
              </p:ext>
            </p:extLst>
          </p:nvPr>
        </p:nvGraphicFramePr>
        <p:xfrm>
          <a:off x="1676400" y="1524000"/>
          <a:ext cx="5136711" cy="1371600"/>
        </p:xfrm>
        <a:graphic>
          <a:graphicData uri="http://schemas.openxmlformats.org/drawingml/2006/table">
            <a:tbl>
              <a:tblPr>
                <a:tableStyleId>{5940675A-B579-460E-94D1-54222C63F5DA}</a:tableStyleId>
              </a:tblPr>
              <a:tblGrid>
                <a:gridCol w="1371600">
                  <a:extLst>
                    <a:ext uri="{9D8B030D-6E8A-4147-A177-3AD203B41FA5}">
                      <a16:colId xmlns:a16="http://schemas.microsoft.com/office/drawing/2014/main" val="3409910122"/>
                    </a:ext>
                  </a:extLst>
                </a:gridCol>
                <a:gridCol w="3765111">
                  <a:extLst>
                    <a:ext uri="{9D8B030D-6E8A-4147-A177-3AD203B41FA5}">
                      <a16:colId xmlns:a16="http://schemas.microsoft.com/office/drawing/2014/main" val="4092668920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algn="ctr"/>
                      <a:r>
                        <a:rPr lang="en-US" sz="2400" b="1" dirty="0">
                          <a:latin typeface="Baskerville Old Face" panose="02020602080505020303" pitchFamily="18" charset="0"/>
                        </a:rPr>
                        <a:t>Sense</a:t>
                      </a:r>
                    </a:p>
                  </a:txBody>
                  <a:tcPr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dirty="0">
                          <a:latin typeface="Baskerville Old Face" panose="02020602080505020303" pitchFamily="18" charset="0"/>
                        </a:rPr>
                        <a:t>Meaning</a:t>
                      </a:r>
                    </a:p>
                  </a:txBody>
                  <a:tcPr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73560582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/>
                      <a:r>
                        <a:rPr lang="en-US" sz="2400">
                          <a:latin typeface="Baskerville Old Face" panose="02020602080505020303" pitchFamily="18" charset="0"/>
                        </a:rPr>
                        <a:t>Sense 1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latin typeface="Baskerville Old Face" panose="02020602080505020303" pitchFamily="18" charset="0"/>
                        </a:rPr>
                        <a:t>Financial institution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019693590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/>
                      <a:r>
                        <a:rPr lang="en-US" sz="2400">
                          <a:latin typeface="Baskerville Old Face" panose="02020602080505020303" pitchFamily="18" charset="0"/>
                        </a:rPr>
                        <a:t>Sense 2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latin typeface="Baskerville Old Face" panose="02020602080505020303" pitchFamily="18" charset="0"/>
                        </a:rPr>
                        <a:t>River edge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875845863"/>
                  </a:ext>
                </a:extLst>
              </a:tr>
            </a:tbl>
          </a:graphicData>
        </a:graphic>
      </p:graphicFrame>
      <p:sp>
        <p:nvSpPr>
          <p:cNvPr id="9" name="Rectangle 8"/>
          <p:cNvSpPr/>
          <p:nvPr/>
        </p:nvSpPr>
        <p:spPr>
          <a:xfrm>
            <a:off x="609600" y="3258234"/>
            <a:ext cx="7519416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dirty="0">
                <a:latin typeface="Baskerville Old Face" panose="02020602080505020303" pitchFamily="18" charset="0"/>
              </a:rPr>
              <a:t>Here </a:t>
            </a:r>
            <a:r>
              <a:rPr lang="en-US" sz="2400" b="1" dirty="0">
                <a:solidFill>
                  <a:srgbClr val="0000FF"/>
                </a:solidFill>
                <a:latin typeface="Baskerville Old Face" panose="02020602080505020303" pitchFamily="18" charset="0"/>
              </a:rPr>
              <a:t>similar meanings are grouped together</a:t>
            </a:r>
            <a:r>
              <a:rPr lang="en-US" sz="2400" dirty="0">
                <a:solidFill>
                  <a:srgbClr val="0000FF"/>
                </a:solidFill>
                <a:latin typeface="Baskerville Old Face" panose="02020602080505020303" pitchFamily="18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5955873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077200" cy="533400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ctr"/>
            <a:r>
              <a:rPr lang="en-US" sz="3200" b="1" dirty="0" smtClean="0">
                <a:solidFill>
                  <a:srgbClr val="0000CC"/>
                </a:solidFill>
                <a:latin typeface="Baskerville Old Face" panose="02020602080505020303" pitchFamily="18" charset="0"/>
              </a:rPr>
              <a:t>Types of Granularity</a:t>
            </a:r>
            <a:endParaRPr lang="en-US" sz="11500" b="1" dirty="0">
              <a:solidFill>
                <a:srgbClr val="0000CC"/>
              </a:solidFill>
              <a:latin typeface="Baskerville Old Face" panose="02020602080505020303" pitchFamily="18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pPr>
              <a:defRPr/>
            </a:pPr>
            <a:fld id="{99110872-BA2A-4248-96B4-D48905641DC8}" type="slidenum">
              <a:rPr lang="en-US" smtClean="0"/>
              <a:pPr>
                <a:defRPr/>
              </a:pPr>
              <a:t>28</a:t>
            </a:fld>
            <a:endParaRPr lang="en-US" dirty="0"/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4800" y="1219200"/>
            <a:ext cx="3747655" cy="42672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19016" y="1564698"/>
            <a:ext cx="4672584" cy="3616902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3620486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077200" cy="533400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ctr"/>
            <a:r>
              <a:rPr lang="en-US" sz="3200" b="1" dirty="0" smtClean="0">
                <a:solidFill>
                  <a:srgbClr val="0000CC"/>
                </a:solidFill>
                <a:latin typeface="Baskerville Old Face" panose="02020602080505020303" pitchFamily="18" charset="0"/>
              </a:rPr>
              <a:t>Granularity Importance in NLP</a:t>
            </a:r>
            <a:endParaRPr lang="en-US" sz="11500" b="1" dirty="0">
              <a:solidFill>
                <a:srgbClr val="0000CC"/>
              </a:solidFill>
              <a:latin typeface="Baskerville Old Face" panose="02020602080505020303" pitchFamily="18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pPr>
              <a:defRPr/>
            </a:pPr>
            <a:fld id="{99110872-BA2A-4248-96B4-D48905641DC8}" type="slidenum">
              <a:rPr lang="en-US" smtClean="0"/>
              <a:pPr>
                <a:defRPr/>
              </a:pPr>
              <a:t>29</a:t>
            </a:fld>
            <a:endParaRPr lang="en-US" dirty="0"/>
          </a:p>
        </p:txBody>
      </p:sp>
      <p:sp>
        <p:nvSpPr>
          <p:cNvPr id="3" name="Rectangle 2"/>
          <p:cNvSpPr/>
          <p:nvPr/>
        </p:nvSpPr>
        <p:spPr>
          <a:xfrm>
            <a:off x="304800" y="990600"/>
            <a:ext cx="8433816" cy="1754326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marL="342900" indent="-342900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2400" dirty="0">
                <a:latin typeface="Baskerville Old Face" panose="02020602080505020303" pitchFamily="18" charset="0"/>
              </a:rPr>
              <a:t>Granularity affects </a:t>
            </a:r>
            <a:r>
              <a:rPr lang="en-US" sz="2400" b="1" dirty="0">
                <a:solidFill>
                  <a:srgbClr val="C00000"/>
                </a:solidFill>
                <a:latin typeface="Baskerville Old Face" panose="02020602080505020303" pitchFamily="18" charset="0"/>
              </a:rPr>
              <a:t>Word Sense Disambiguation</a:t>
            </a:r>
            <a:r>
              <a:rPr lang="en-US" sz="2400" dirty="0" smtClean="0">
                <a:solidFill>
                  <a:srgbClr val="C00000"/>
                </a:solidFill>
                <a:latin typeface="Baskerville Old Face" panose="02020602080505020303" pitchFamily="18" charset="0"/>
              </a:rPr>
              <a:t>.</a:t>
            </a:r>
          </a:p>
          <a:p>
            <a:pPr marL="342900" indent="-342900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2400" dirty="0">
                <a:latin typeface="Baskerville Old Face" panose="02020602080505020303" pitchFamily="18" charset="0"/>
              </a:rPr>
              <a:t>NLP systems must decide </a:t>
            </a:r>
            <a:r>
              <a:rPr lang="en-US" sz="2400" b="1" dirty="0">
                <a:solidFill>
                  <a:srgbClr val="0000CC"/>
                </a:solidFill>
                <a:latin typeface="Baskerville Old Face" panose="02020602080505020303" pitchFamily="18" charset="0"/>
              </a:rPr>
              <a:t>which sense of a word is used in a sentence</a:t>
            </a:r>
            <a:r>
              <a:rPr lang="en-US" sz="2400" dirty="0">
                <a:solidFill>
                  <a:srgbClr val="0000CC"/>
                </a:solidFill>
                <a:latin typeface="Baskerville Old Face" panose="02020602080505020303" pitchFamily="18" charset="0"/>
              </a:rPr>
              <a:t>.</a:t>
            </a:r>
          </a:p>
        </p:txBody>
      </p:sp>
      <p:sp>
        <p:nvSpPr>
          <p:cNvPr id="5" name="Rectangle 4"/>
          <p:cNvSpPr/>
          <p:nvPr/>
        </p:nvSpPr>
        <p:spPr>
          <a:xfrm>
            <a:off x="304800" y="2865060"/>
            <a:ext cx="119776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dirty="0">
                <a:solidFill>
                  <a:srgbClr val="C00000"/>
                </a:solidFill>
              </a:rPr>
              <a:t>Example</a:t>
            </a:r>
            <a:r>
              <a:rPr lang="en-US" dirty="0"/>
              <a:t>:</a:t>
            </a: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05000" y="3234392"/>
            <a:ext cx="5715000" cy="2785408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7344431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077200" cy="533400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ctr"/>
            <a:r>
              <a:rPr lang="en-US" sz="3200" b="1" dirty="0" smtClean="0">
                <a:solidFill>
                  <a:srgbClr val="0000CC"/>
                </a:solidFill>
                <a:latin typeface="Baskerville Old Face" panose="02020602080505020303" pitchFamily="18" charset="0"/>
              </a:rPr>
              <a:t>Advantages and Disadvantages</a:t>
            </a:r>
            <a:endParaRPr lang="en-US" sz="11500" b="1" dirty="0">
              <a:solidFill>
                <a:srgbClr val="0000CC"/>
              </a:solidFill>
              <a:latin typeface="Baskerville Old Face" panose="02020602080505020303" pitchFamily="18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pPr>
              <a:defRPr/>
            </a:pPr>
            <a:fld id="{99110872-BA2A-4248-96B4-D48905641DC8}" type="slidenum">
              <a:rPr lang="en-US" smtClean="0"/>
              <a:pPr>
                <a:defRPr/>
              </a:pPr>
              <a:t>30</a:t>
            </a:fld>
            <a:endParaRPr lang="en-US" dirty="0"/>
          </a:p>
        </p:txBody>
      </p:sp>
      <p:graphicFrame>
        <p:nvGraphicFramePr>
          <p:cNvPr id="7" name="Table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19822981"/>
              </p:ext>
            </p:extLst>
          </p:nvPr>
        </p:nvGraphicFramePr>
        <p:xfrm>
          <a:off x="457200" y="1106805"/>
          <a:ext cx="8077200" cy="2103120"/>
        </p:xfrm>
        <a:graphic>
          <a:graphicData uri="http://schemas.openxmlformats.org/drawingml/2006/table">
            <a:tbl>
              <a:tblPr>
                <a:tableStyleId>{5940675A-B579-460E-94D1-54222C63F5DA}</a:tableStyleId>
              </a:tblPr>
              <a:tblGrid>
                <a:gridCol w="1981200">
                  <a:extLst>
                    <a:ext uri="{9D8B030D-6E8A-4147-A177-3AD203B41FA5}">
                      <a16:colId xmlns:a16="http://schemas.microsoft.com/office/drawing/2014/main" val="2230880087"/>
                    </a:ext>
                  </a:extLst>
                </a:gridCol>
                <a:gridCol w="2971800">
                  <a:extLst>
                    <a:ext uri="{9D8B030D-6E8A-4147-A177-3AD203B41FA5}">
                      <a16:colId xmlns:a16="http://schemas.microsoft.com/office/drawing/2014/main" val="491857667"/>
                    </a:ext>
                  </a:extLst>
                </a:gridCol>
                <a:gridCol w="3124200">
                  <a:extLst>
                    <a:ext uri="{9D8B030D-6E8A-4147-A177-3AD203B41FA5}">
                      <a16:colId xmlns:a16="http://schemas.microsoft.com/office/drawing/2014/main" val="2543124921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algn="ctr"/>
                      <a:r>
                        <a:rPr lang="en-US" sz="2400" b="1" dirty="0">
                          <a:latin typeface="Baskerville Old Face" panose="02020602080505020303" pitchFamily="18" charset="0"/>
                        </a:rPr>
                        <a:t>Type</a:t>
                      </a:r>
                    </a:p>
                  </a:txBody>
                  <a:tcPr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dirty="0">
                          <a:latin typeface="Baskerville Old Face" panose="02020602080505020303" pitchFamily="18" charset="0"/>
                        </a:rPr>
                        <a:t>Advantage</a:t>
                      </a:r>
                    </a:p>
                  </a:txBody>
                  <a:tcPr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dirty="0">
                          <a:latin typeface="Baskerville Old Face" panose="02020602080505020303" pitchFamily="18" charset="0"/>
                        </a:rPr>
                        <a:t>Disadvantage</a:t>
                      </a:r>
                    </a:p>
                  </a:txBody>
                  <a:tcPr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52074830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/>
                      <a:r>
                        <a:rPr lang="en-US" sz="2400">
                          <a:latin typeface="Baskerville Old Face" panose="02020602080505020303" pitchFamily="18" charset="0"/>
                        </a:rPr>
                        <a:t>Fine Granularity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latin typeface="Baskerville Old Face" panose="02020602080505020303" pitchFamily="18" charset="0"/>
                        </a:rPr>
                        <a:t>Very precise meanings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>
                          <a:latin typeface="Baskerville Old Face" panose="02020602080505020303" pitchFamily="18" charset="0"/>
                        </a:rPr>
                        <a:t>Hard for NLP systems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699742872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/>
                      <a:r>
                        <a:rPr lang="en-US" sz="2400">
                          <a:latin typeface="Baskerville Old Face" panose="02020602080505020303" pitchFamily="18" charset="0"/>
                        </a:rPr>
                        <a:t>Coarse Granularity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latin typeface="Baskerville Old Face" panose="02020602080505020303" pitchFamily="18" charset="0"/>
                        </a:rPr>
                        <a:t>Easier for computers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latin typeface="Baskerville Old Face" panose="02020602080505020303" pitchFamily="18" charset="0"/>
                        </a:rPr>
                        <a:t>Less detailed meanings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27960338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7963679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Oriel">
  <a:themeElements>
    <a:clrScheme name="Oriel">
      <a:dk1>
        <a:sysClr val="windowText" lastClr="000000"/>
      </a:dk1>
      <a:lt1>
        <a:sysClr val="window" lastClr="FFFFFF"/>
      </a:lt1>
      <a:dk2>
        <a:srgbClr val="575F6D"/>
      </a:dk2>
      <a:lt2>
        <a:srgbClr val="FFF39D"/>
      </a:lt2>
      <a:accent1>
        <a:srgbClr val="FE8637"/>
      </a:accent1>
      <a:accent2>
        <a:srgbClr val="7598D9"/>
      </a:accent2>
      <a:accent3>
        <a:srgbClr val="B32C16"/>
      </a:accent3>
      <a:accent4>
        <a:srgbClr val="F5CD2D"/>
      </a:accent4>
      <a:accent5>
        <a:srgbClr val="AEBAD5"/>
      </a:accent5>
      <a:accent6>
        <a:srgbClr val="777C84"/>
      </a:accent6>
      <a:hlink>
        <a:srgbClr val="D2611C"/>
      </a:hlink>
      <a:folHlink>
        <a:srgbClr val="3B435B"/>
      </a:folHlink>
    </a:clrScheme>
    <a:fontScheme name="Oriel">
      <a:majorFont>
        <a:latin typeface="Century Schoolbook"/>
        <a:ea typeface=""/>
        <a:cs typeface=""/>
        <a:font script="Jpan" typeface="ＭＳ Ｐ明朝"/>
        <a:font script="Hang" typeface="휴먼매직체"/>
        <a:font script="Hans" typeface="华文楷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Schoolbook"/>
        <a:ea typeface=""/>
        <a:cs typeface=""/>
        <a:font script="Jpan" typeface="ＭＳ Ｐ明朝"/>
        <a:font script="Hang" typeface="휴먼매직체"/>
        <a:font script="Hans" typeface="宋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Oriel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60000"/>
              </a:schemeClr>
            </a:gs>
            <a:gs pos="30000">
              <a:schemeClr val="phClr">
                <a:tint val="38000"/>
                <a:satMod val="260000"/>
              </a:schemeClr>
            </a:gs>
            <a:gs pos="75000">
              <a:schemeClr val="phClr">
                <a:tint val="55000"/>
                <a:satMod val="255000"/>
              </a:schemeClr>
            </a:gs>
            <a:gs pos="100000">
              <a:schemeClr val="phClr">
                <a:tint val="70000"/>
                <a:satMod val="255000"/>
              </a:schemeClr>
            </a:gs>
          </a:gsLst>
          <a:path path="circle">
            <a:fillToRect l="5000" t="100000" r="120000" b="10000"/>
          </a:path>
        </a:gradFill>
        <a:gradFill rotWithShape="1">
          <a:gsLst>
            <a:gs pos="0">
              <a:schemeClr val="phClr">
                <a:shade val="63000"/>
                <a:satMod val="165000"/>
              </a:schemeClr>
            </a:gs>
            <a:gs pos="30000">
              <a:schemeClr val="phClr">
                <a:shade val="58000"/>
                <a:satMod val="165000"/>
              </a:schemeClr>
            </a:gs>
            <a:gs pos="75000">
              <a:schemeClr val="phClr">
                <a:shade val="30000"/>
                <a:satMod val="175000"/>
              </a:schemeClr>
            </a:gs>
            <a:gs pos="100000">
              <a:schemeClr val="phClr">
                <a:shade val="15000"/>
                <a:satMod val="175000"/>
              </a:schemeClr>
            </a:gs>
          </a:gsLst>
          <a:path path="circle">
            <a:fillToRect l="5000" t="100000" r="120000" b="10000"/>
          </a:path>
        </a:gradFill>
      </a:fillStyleLst>
      <a:lnStyleLst>
        <a:ln w="12700" cap="flat" cmpd="sng" algn="ctr">
          <a:solidFill>
            <a:schemeClr val="phClr">
              <a:shade val="70000"/>
              <a:satMod val="15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492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0"/>
            </a:lightRig>
          </a:scene3d>
          <a:sp3d>
            <a:bevelT w="47625" h="69850"/>
            <a:contourClr>
              <a:schemeClr val="lt1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58000"/>
                <a:satMod val="125000"/>
              </a:schemeClr>
            </a:gs>
            <a:gs pos="40000">
              <a:schemeClr val="phClr">
                <a:tint val="90000"/>
                <a:shade val="90000"/>
                <a:satMod val="120000"/>
              </a:schemeClr>
            </a:gs>
            <a:gs pos="100000">
              <a:schemeClr val="phClr">
                <a:tint val="5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shade val="80000"/>
              </a:schemeClr>
              <a:schemeClr val="phClr">
                <a:tint val="91000"/>
              </a:schemeClr>
            </a:duotone>
          </a:blip>
          <a:tile tx="0" ty="0" sx="40000" sy="50000" flip="y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Oriel</Template>
  <TotalTime>33206</TotalTime>
  <Words>571</Words>
  <Application>Microsoft Office PowerPoint</Application>
  <PresentationFormat>On-screen Show (4:3)</PresentationFormat>
  <Paragraphs>156</Paragraphs>
  <Slides>30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30</vt:i4>
      </vt:variant>
    </vt:vector>
  </HeadingPairs>
  <TitlesOfParts>
    <vt:vector size="39" baseType="lpstr">
      <vt:lpstr>Arial</vt:lpstr>
      <vt:lpstr>Baskerville Old Face</vt:lpstr>
      <vt:lpstr>Book Antiqua</vt:lpstr>
      <vt:lpstr>Calibri</vt:lpstr>
      <vt:lpstr>Century Schoolbook</vt:lpstr>
      <vt:lpstr>Georgia</vt:lpstr>
      <vt:lpstr>Wingdings</vt:lpstr>
      <vt:lpstr>Wingdings 2</vt:lpstr>
      <vt:lpstr>Oriel</vt:lpstr>
      <vt:lpstr>  (Natural Language Processing) III B.TECH II SEM (PVP-23)</vt:lpstr>
      <vt:lpstr>Contents</vt:lpstr>
      <vt:lpstr>Word Senses</vt:lpstr>
      <vt:lpstr>Contd..</vt:lpstr>
      <vt:lpstr>Polysemy and homonymy</vt:lpstr>
      <vt:lpstr>Contd..</vt:lpstr>
      <vt:lpstr>Mathematical Representation of Polysemy</vt:lpstr>
      <vt:lpstr>Example of Polysemy</vt:lpstr>
      <vt:lpstr>homonymy</vt:lpstr>
      <vt:lpstr>Mathematical Representation of homonymy</vt:lpstr>
      <vt:lpstr>Example of homonymy</vt:lpstr>
      <vt:lpstr>Comparison of Polysemy and homonymy</vt:lpstr>
      <vt:lpstr>Dictionary definitions</vt:lpstr>
      <vt:lpstr>Contd..</vt:lpstr>
      <vt:lpstr>Role of Dictionary Definitions in NLP</vt:lpstr>
      <vt:lpstr>Contd..</vt:lpstr>
      <vt:lpstr>Contd..</vt:lpstr>
      <vt:lpstr>Structure of a Dictionary Entry in NLP</vt:lpstr>
      <vt:lpstr>Contd..</vt:lpstr>
      <vt:lpstr>Types of Dictionary Definitions Used in NLP</vt:lpstr>
      <vt:lpstr>Architecture of Dictionary based in NLP</vt:lpstr>
      <vt:lpstr>Example of Dictionary based in NLP</vt:lpstr>
      <vt:lpstr>Contd..</vt:lpstr>
      <vt:lpstr>Contd..</vt:lpstr>
      <vt:lpstr>Mathematical Representation(Semantic Form)</vt:lpstr>
      <vt:lpstr>Granularity of Word Senses </vt:lpstr>
      <vt:lpstr>Contd..</vt:lpstr>
      <vt:lpstr>Types of Granularity</vt:lpstr>
      <vt:lpstr>Granularity Importance in NLP</vt:lpstr>
      <vt:lpstr>Advantages and Disadvantages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GLK</dc:creator>
  <cp:lastModifiedBy>Y . SUREKHA</cp:lastModifiedBy>
  <cp:revision>2258</cp:revision>
  <dcterms:created xsi:type="dcterms:W3CDTF">2013-11-07T06:07:38Z</dcterms:created>
  <dcterms:modified xsi:type="dcterms:W3CDTF">2026-03-15T05:46:43Z</dcterms:modified>
</cp:coreProperties>
</file>