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8"/>
  </p:notesMasterIdLst>
  <p:handoutMasterIdLst>
    <p:handoutMasterId r:id="rId59"/>
  </p:handoutMasterIdLst>
  <p:sldIdLst>
    <p:sldId id="735" r:id="rId2"/>
    <p:sldId id="853" r:id="rId3"/>
    <p:sldId id="783" r:id="rId4"/>
    <p:sldId id="806" r:id="rId5"/>
    <p:sldId id="855" r:id="rId6"/>
    <p:sldId id="856" r:id="rId7"/>
    <p:sldId id="857" r:id="rId8"/>
    <p:sldId id="858" r:id="rId9"/>
    <p:sldId id="859" r:id="rId10"/>
    <p:sldId id="861" r:id="rId11"/>
    <p:sldId id="854" r:id="rId12"/>
    <p:sldId id="862" r:id="rId13"/>
    <p:sldId id="863" r:id="rId14"/>
    <p:sldId id="864" r:id="rId15"/>
    <p:sldId id="865" r:id="rId16"/>
    <p:sldId id="867" r:id="rId17"/>
    <p:sldId id="868" r:id="rId18"/>
    <p:sldId id="869" r:id="rId19"/>
    <p:sldId id="870" r:id="rId20"/>
    <p:sldId id="871" r:id="rId21"/>
    <p:sldId id="873" r:id="rId22"/>
    <p:sldId id="874" r:id="rId23"/>
    <p:sldId id="875" r:id="rId24"/>
    <p:sldId id="876" r:id="rId25"/>
    <p:sldId id="877" r:id="rId26"/>
    <p:sldId id="878" r:id="rId27"/>
    <p:sldId id="879" r:id="rId28"/>
    <p:sldId id="880" r:id="rId29"/>
    <p:sldId id="881" r:id="rId30"/>
    <p:sldId id="882" r:id="rId31"/>
    <p:sldId id="883" r:id="rId32"/>
    <p:sldId id="884" r:id="rId33"/>
    <p:sldId id="885" r:id="rId34"/>
    <p:sldId id="886" r:id="rId35"/>
    <p:sldId id="887" r:id="rId36"/>
    <p:sldId id="888" r:id="rId37"/>
    <p:sldId id="889" r:id="rId38"/>
    <p:sldId id="890" r:id="rId39"/>
    <p:sldId id="891" r:id="rId40"/>
    <p:sldId id="892" r:id="rId41"/>
    <p:sldId id="899" r:id="rId42"/>
    <p:sldId id="900" r:id="rId43"/>
    <p:sldId id="901" r:id="rId44"/>
    <p:sldId id="902" r:id="rId45"/>
    <p:sldId id="903" r:id="rId46"/>
    <p:sldId id="896" r:id="rId47"/>
    <p:sldId id="904" r:id="rId48"/>
    <p:sldId id="905" r:id="rId49"/>
    <p:sldId id="906" r:id="rId50"/>
    <p:sldId id="897" r:id="rId51"/>
    <p:sldId id="907" r:id="rId52"/>
    <p:sldId id="908" r:id="rId53"/>
    <p:sldId id="909" r:id="rId54"/>
    <p:sldId id="910" r:id="rId55"/>
    <p:sldId id="898" r:id="rId56"/>
    <p:sldId id="628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CC3300"/>
    <a:srgbClr val="0000CC"/>
    <a:srgbClr val="800C6F"/>
    <a:srgbClr val="870581"/>
    <a:srgbClr val="0000FF"/>
    <a:srgbClr val="009900"/>
    <a:srgbClr val="FF0066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.wikipedia.org/wiki/CYK_algorith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2819400"/>
            <a:ext cx="66294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Normal Forms for Grammar</a:t>
            </a:r>
            <a:endParaRPr lang="en-US" sz="4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Normal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form for grammar </a:t>
            </a:r>
            <a:endParaRPr lang="en-US" sz="2800" b="1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Context Free Grammar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Types of Normal Forms in NLP</a:t>
            </a:r>
          </a:p>
          <a:p>
            <a:pPr marL="822960" lvl="1" indent="-457200" algn="just">
              <a:lnSpc>
                <a:spcPct val="150000"/>
              </a:lnSpc>
              <a:buFont typeface="+mj-lt"/>
              <a:buAutoNum type="alphaUcPeriod"/>
            </a:pPr>
            <a:r>
              <a:rPr lang="en-US" sz="2500" b="1" dirty="0" smtClean="0">
                <a:latin typeface="Baskerville Old Face" panose="02020602080505020303" pitchFamily="18" charset="0"/>
              </a:rPr>
              <a:t>Chomsky Normal Form</a:t>
            </a:r>
          </a:p>
          <a:p>
            <a:pPr marL="1154430" lvl="2" indent="-514350" algn="just">
              <a:lnSpc>
                <a:spcPct val="150000"/>
              </a:lnSpc>
              <a:buFont typeface="+mj-lt"/>
              <a:buAutoNum type="romanLcPeriod"/>
            </a:pPr>
            <a:r>
              <a:rPr lang="en-US" sz="2100" b="1" dirty="0">
                <a:solidFill>
                  <a:srgbClr val="0000CC"/>
                </a:solidFill>
                <a:latin typeface="Book Antiqua" panose="02040602050305030304" pitchFamily="18" charset="0"/>
              </a:rPr>
              <a:t>Steps Convert CFG to </a:t>
            </a:r>
            <a:r>
              <a:rPr lang="en-US" sz="21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CNF</a:t>
            </a:r>
          </a:p>
          <a:p>
            <a:pPr marL="1097280" lvl="2" indent="-457200" algn="just">
              <a:lnSpc>
                <a:spcPct val="150000"/>
              </a:lnSpc>
              <a:buFont typeface="+mj-lt"/>
              <a:buAutoNum type="romanLcPeriod"/>
            </a:pPr>
            <a:r>
              <a:rPr lang="en-US" sz="2100" b="1" dirty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</a:t>
            </a:r>
            <a:r>
              <a:rPr lang="en-US" sz="21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CNF</a:t>
            </a:r>
          </a:p>
          <a:p>
            <a:pPr marL="365760" lvl="1" indent="0" algn="just">
              <a:lnSpc>
                <a:spcPct val="150000"/>
              </a:lnSpc>
              <a:buNone/>
            </a:pPr>
            <a:r>
              <a:rPr lang="en-US" sz="2400" b="1" dirty="0" smtClean="0">
                <a:latin typeface="Baskerville Old Face" panose="02020602080505020303" pitchFamily="18" charset="0"/>
              </a:rPr>
              <a:t>B. </a:t>
            </a:r>
            <a:r>
              <a:rPr lang="en-US" sz="2500" b="1" dirty="0">
                <a:latin typeface="Baskerville Old Face" panose="02020602080505020303" pitchFamily="18" charset="0"/>
              </a:rPr>
              <a:t>Greibach Normal Form (GNF</a:t>
            </a:r>
            <a:r>
              <a:rPr lang="en-US" sz="2500" b="1" dirty="0" smtClean="0">
                <a:latin typeface="Baskerville Old Face" panose="02020602080505020303" pitchFamily="18" charset="0"/>
              </a:rPr>
              <a:t>)</a:t>
            </a:r>
          </a:p>
          <a:p>
            <a:pPr marL="365760" lvl="1" indent="0" algn="just">
              <a:lnSpc>
                <a:spcPct val="150000"/>
              </a:lnSpc>
              <a:buNone/>
            </a:pPr>
            <a:r>
              <a:rPr lang="en-US" sz="2500" b="1" dirty="0" smtClean="0">
                <a:latin typeface="Baskerville Old Face" panose="02020602080505020303" pitchFamily="18" charset="0"/>
              </a:rPr>
              <a:t>C. </a:t>
            </a:r>
            <a:r>
              <a:rPr lang="en-US" sz="25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Complete Link with Example</a:t>
            </a:r>
          </a:p>
          <a:p>
            <a:pPr marL="365760" lvl="1" indent="0" algn="just">
              <a:lnSpc>
                <a:spcPct val="150000"/>
              </a:lnSpc>
              <a:buNone/>
            </a:pPr>
            <a:r>
              <a:rPr lang="en-US" sz="2500" b="1" dirty="0" smtClean="0">
                <a:latin typeface="Baskerville Old Face" panose="02020602080505020303" pitchFamily="18" charset="0"/>
              </a:rPr>
              <a:t>D. </a:t>
            </a:r>
            <a:r>
              <a:rPr lang="en-US" sz="2500" b="1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Comparison between CNF and GNF</a:t>
            </a:r>
            <a:endParaRPr lang="en-US" sz="2500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b="1" dirty="0">
              <a:latin typeface="Baskerville Old Face" panose="02020602080505020303" pitchFamily="18" charset="0"/>
            </a:endParaRP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Natural Language Processing (NLP), a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for grammar</a:t>
            </a:r>
            <a:r>
              <a:rPr lang="en-US" dirty="0" smtClean="0">
                <a:latin typeface="Baskerville Old Face" panose="02020602080505020303" pitchFamily="18" charset="0"/>
              </a:rPr>
              <a:t> is a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standardized way of rewriting a grammar </a:t>
            </a:r>
            <a:r>
              <a:rPr lang="en-US" b="1" dirty="0" smtClean="0">
                <a:latin typeface="Baskerville Old Face" panose="02020602080505020303" pitchFamily="18" charset="0"/>
              </a:rPr>
              <a:t>(</a:t>
            </a:r>
            <a:r>
              <a:rPr lang="en-US" dirty="0" smtClean="0">
                <a:latin typeface="Baskerville Old Face" panose="02020602080505020303" pitchFamily="18" charset="0"/>
              </a:rPr>
              <a:t>especially a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Context-Free Grammar – CFG</a:t>
            </a:r>
            <a:r>
              <a:rPr lang="en-US" dirty="0" smtClean="0">
                <a:latin typeface="Baskerville Old Face" panose="02020602080505020303" pitchFamily="18" charset="0"/>
              </a:rPr>
              <a:t>) so that </a:t>
            </a:r>
            <a:r>
              <a:rPr lang="en-US" b="1" dirty="0" smtClean="0">
                <a:latin typeface="Baskerville Old Face" panose="02020602080505020303" pitchFamily="18" charset="0"/>
              </a:rPr>
              <a:t>its production rules </a:t>
            </a:r>
            <a:r>
              <a:rPr lang="en-US" dirty="0" smtClean="0">
                <a:latin typeface="Baskerville Old Face" panose="02020602080505020303" pitchFamily="18" charset="0"/>
              </a:rPr>
              <a:t>follow </a:t>
            </a:r>
            <a:r>
              <a:rPr lang="en-US" b="1" dirty="0" smtClean="0">
                <a:latin typeface="Baskerville Old Face" panose="02020602080505020303" pitchFamily="18" charset="0"/>
              </a:rPr>
              <a:t>specific simple patterns </a:t>
            </a:r>
            <a:r>
              <a:rPr lang="en-US" dirty="0">
                <a:latin typeface="Baskerville Old Face" panose="02020602080505020303" pitchFamily="18" charset="0"/>
              </a:rPr>
              <a:t>to make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syntactic parsing easy and efficient.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b="1" dirty="0" smtClean="0">
                <a:latin typeface="Baskerville Old Face" panose="02020602080505020303" pitchFamily="18" charset="0"/>
              </a:rPr>
              <a:t>simple words,</a:t>
            </a:r>
            <a:r>
              <a:rPr lang="en-US" dirty="0" smtClean="0">
                <a:latin typeface="Baskerville Old Face" panose="02020602080505020303" pitchFamily="18" charset="0"/>
              </a:rPr>
              <a:t/>
            </a:r>
            <a:br>
              <a:rPr lang="en-US" dirty="0" smtClean="0">
                <a:latin typeface="Baskerville Old Face" panose="02020602080505020303" pitchFamily="18" charset="0"/>
              </a:rPr>
            </a:b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Normal form =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simplified and structured version of a grammar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used to make parsing easier and efficient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Q: Why are Normal Forms important in NLP?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Ans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Normal Forms are used in 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Syntactic Parsing (</a:t>
            </a:r>
            <a:r>
              <a:rPr lang="en-US" sz="2000" b="1" u="sng" dirty="0">
                <a:hlinkClick r:id="rId2"/>
              </a:rPr>
              <a:t>CYK </a:t>
            </a:r>
            <a:r>
              <a:rPr lang="en-US" sz="2000" b="1" u="sng" dirty="0" smtClean="0">
                <a:hlinkClick r:id="rId2"/>
              </a:rPr>
              <a:t>(</a:t>
            </a:r>
            <a:r>
              <a:rPr lang="en-US" sz="2000" b="1" u="sng" dirty="0" err="1" smtClean="0">
                <a:hlinkClick r:id="rId2"/>
              </a:rPr>
              <a:t>Cocke</a:t>
            </a:r>
            <a:r>
              <a:rPr lang="en-US" sz="2000" b="1" u="sng" dirty="0" smtClean="0">
                <a:hlinkClick r:id="rId2"/>
              </a:rPr>
              <a:t>-Younger-</a:t>
            </a:r>
            <a:r>
              <a:rPr lang="en-US" sz="2000" b="1" u="sng" dirty="0" err="1" smtClean="0">
                <a:hlinkClick r:id="rId2"/>
              </a:rPr>
              <a:t>Kasami</a:t>
            </a:r>
            <a:r>
              <a:rPr lang="en-US" sz="2000" b="1" u="sng" dirty="0">
                <a:hlinkClick r:id="rId2"/>
              </a:rPr>
              <a:t>) </a:t>
            </a:r>
            <a:r>
              <a:rPr lang="en-US" sz="2000" b="1" u="sng" dirty="0" smtClean="0">
                <a:hlinkClick r:id="rId2"/>
              </a:rPr>
              <a:t>algorithm</a:t>
            </a:r>
            <a:r>
              <a:rPr lang="en-US" sz="2000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Machine Translation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Speech Recognition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Grammar Checking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Formal Language Processing</a:t>
            </a:r>
            <a:endParaRPr lang="en-US" b="1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524" y="2895600"/>
            <a:ext cx="4372585" cy="22357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7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Context Free Grammar: </a:t>
            </a:r>
            <a:r>
              <a:rPr lang="en-US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Context-Free Grammar (CFG)</a:t>
            </a:r>
            <a:r>
              <a:rPr lang="en-US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is a formal grammar used in NLP to describe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the syntactic structure of sentences,</a:t>
            </a:r>
            <a:r>
              <a:rPr lang="en-US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where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each production rule replaces a single non-terminal symbol</a:t>
            </a:r>
            <a:r>
              <a:rPr lang="en-US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 with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string of terminals and/or non-terminals</a:t>
            </a:r>
            <a:r>
              <a:rPr lang="en-US" dirty="0" smtClean="0">
                <a:latin typeface="Baskerville Old Face" panose="02020602080505020303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This means that in a Context-Free Grammar (CFG),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one grammar symbol (non-terminal)</a:t>
            </a:r>
            <a:r>
              <a:rPr lang="en-US" dirty="0">
                <a:latin typeface="Baskerville Old Face" panose="02020602080505020303" pitchFamily="18" charset="0"/>
              </a:rPr>
              <a:t> is </a:t>
            </a:r>
            <a:r>
              <a:rPr lang="en-US" b="1" dirty="0">
                <a:latin typeface="Baskerville Old Face" panose="02020602080505020303" pitchFamily="18" charset="0"/>
              </a:rPr>
              <a:t>changed into a group of symbols </a:t>
            </a:r>
            <a:r>
              <a:rPr lang="en-US" dirty="0">
                <a:latin typeface="Baskerville Old Face" panose="02020602080505020303" pitchFamily="18" charset="0"/>
              </a:rPr>
              <a:t>that can be: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only terminals (actual words), </a:t>
            </a:r>
            <a:r>
              <a:rPr lang="en-US" dirty="0">
                <a:latin typeface="Baskerville Old Face" panose="02020602080505020303" pitchFamily="18" charset="0"/>
              </a:rPr>
              <a:t>or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only non-terminals (variables), </a:t>
            </a:r>
            <a:r>
              <a:rPr lang="en-US" dirty="0">
                <a:latin typeface="Baskerville Old Face" panose="02020602080505020303" pitchFamily="18" charset="0"/>
              </a:rPr>
              <a:t>or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 mix of both terminals and non-terminals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In simple words:</a:t>
            </a:r>
            <a:br>
              <a:rPr lang="en-US" dirty="0"/>
            </a:br>
            <a:r>
              <a:rPr lang="en-US" b="1" dirty="0"/>
              <a:t>CFG is a set of rules used to generate sentences in a language.</a:t>
            </a:r>
            <a:endParaRPr lang="en-US" b="1" dirty="0">
              <a:solidFill>
                <a:schemeClr val="tx1"/>
              </a:solidFill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7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simple words:</a:t>
            </a:r>
            <a:r>
              <a:rPr lang="en-US" dirty="0">
                <a:latin typeface="Baskerville Old Face" panose="02020602080505020303" pitchFamily="18" charset="0"/>
              </a:rPr>
              <a:t/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b="1" dirty="0">
                <a:latin typeface="Baskerville Old Face" panose="02020602080505020303" pitchFamily="18" charset="0"/>
              </a:rPr>
              <a:t>CFG is a set of rules used to generate sentences in a language.</a:t>
            </a:r>
            <a:endParaRPr lang="en-US" b="1" dirty="0">
              <a:solidFill>
                <a:schemeClr val="tx1"/>
              </a:solidFill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91" y="2209800"/>
            <a:ext cx="3494809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015" y="2175164"/>
            <a:ext cx="4497601" cy="2694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43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91" y="1066800"/>
            <a:ext cx="7523018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74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Notation of CFG:</a:t>
            </a:r>
            <a:r>
              <a:rPr lang="en-US" dirty="0" smtClean="0">
                <a:latin typeface="Baskerville Old Face" panose="02020602080505020303" pitchFamily="18" charset="0"/>
              </a:rPr>
              <a:t/>
            </a:r>
            <a:br>
              <a:rPr lang="en-US" dirty="0" smtClean="0">
                <a:latin typeface="Baskerville Old Face" panose="02020602080505020303" pitchFamily="18" charset="0"/>
              </a:rPr>
            </a:b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44" y="1905000"/>
            <a:ext cx="4461164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484" y="2307301"/>
            <a:ext cx="3789324" cy="2173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139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Ex: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“User likes post”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/>
            </a:r>
            <a:b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</a:b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92" y="1828800"/>
            <a:ext cx="4331208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20912"/>
            <a:ext cx="4014216" cy="4856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401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61722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713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Normal Forms in NLP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1.</a:t>
            </a:r>
            <a:r>
              <a:rPr lang="en-US" b="1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Chomsky Normal Form (CNF)</a:t>
            </a:r>
            <a:endParaRPr lang="en-US" b="1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Greibach Normal Form (GNF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)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3. </a:t>
            </a:r>
            <a:r>
              <a:rPr lang="en-US" b="1" dirty="0">
                <a:latin typeface="Baskerville Old Face" panose="02020602080505020303" pitchFamily="18" charset="0"/>
              </a:rPr>
              <a:t>Kuroda </a:t>
            </a:r>
            <a:r>
              <a:rPr lang="en-US" b="1" dirty="0" smtClean="0">
                <a:latin typeface="Baskerville Old Face" panose="02020602080505020303" pitchFamily="18" charset="0"/>
              </a:rPr>
              <a:t>Normal </a:t>
            </a:r>
            <a:r>
              <a:rPr lang="en-US" b="1" dirty="0">
                <a:latin typeface="Baskerville Old Face" panose="02020602080505020303" pitchFamily="18" charset="0"/>
              </a:rPr>
              <a:t>Form (KNF</a:t>
            </a:r>
            <a:r>
              <a:rPr lang="en-US" b="1" dirty="0" smtClean="0">
                <a:latin typeface="Baskerville Old Face" panose="02020602080505020303" pitchFamily="18" charset="0"/>
              </a:rPr>
              <a:t>)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Chomsky Normal Form (CNF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): </a:t>
            </a:r>
            <a:r>
              <a:rPr lang="en-US" dirty="0">
                <a:latin typeface="Baskerville Old Face" panose="02020602080505020303" pitchFamily="18" charset="0"/>
              </a:rPr>
              <a:t>Chomsky Normal Form (CNF) is a standard form of </a:t>
            </a:r>
            <a:r>
              <a:rPr lang="en-US" b="1" dirty="0">
                <a:latin typeface="Baskerville Old Face" panose="02020602080505020303" pitchFamily="18" charset="0"/>
              </a:rPr>
              <a:t>Context-Free Grammar (CFG) </a:t>
            </a: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which every production rule is restricted to either: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572000"/>
            <a:ext cx="5638800" cy="2029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47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990600"/>
            <a:ext cx="80772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Baskerville Old Face" panose="02020602080505020303" pitchFamily="18" charset="0"/>
              </a:rPr>
              <a:t>In simple words:</a:t>
            </a:r>
            <a:r>
              <a:rPr lang="en-US" sz="2400" dirty="0">
                <a:latin typeface="Baskerville Old Face" panose="02020602080505020303" pitchFamily="18" charset="0"/>
              </a:rPr>
              <a:t/>
            </a:r>
            <a:br>
              <a:rPr lang="en-US" sz="2400" dirty="0">
                <a:latin typeface="Baskerville Old Face" panose="02020602080505020303" pitchFamily="18" charset="0"/>
              </a:rPr>
            </a:br>
            <a:r>
              <a:rPr lang="en-US" sz="24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CNF is a simplified grammar form where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rules are either two variables </a:t>
            </a:r>
            <a:r>
              <a:rPr lang="en-US" sz="24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or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one terminal.</a:t>
            </a:r>
            <a:endParaRPr lang="en-US" sz="2400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9726"/>
            <a:ext cx="5791200" cy="2055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524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85800"/>
            <a:ext cx="5513324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05200"/>
            <a:ext cx="65532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346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54102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83182"/>
            <a:ext cx="5257800" cy="2874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356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79248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72" y="4784810"/>
            <a:ext cx="4274127" cy="1844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990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Architecture of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704" y="1288542"/>
            <a:ext cx="4089839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804526" y="787116"/>
            <a:ext cx="39340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Chomsky Normal Form Syntax Tree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47800"/>
            <a:ext cx="4724400" cy="2450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474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4127" y="990600"/>
            <a:ext cx="6423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Mathematical Notation of Chomsky Normal Form </a:t>
            </a:r>
            <a:endParaRPr lang="en-US" sz="24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21" y="1524170"/>
            <a:ext cx="8514695" cy="4876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197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Steps Convert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41910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14800"/>
            <a:ext cx="4267200" cy="2140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743200"/>
            <a:ext cx="2057400" cy="3838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109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Steps Convert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329611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06" y="838200"/>
            <a:ext cx="4820355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375" y="3886200"/>
            <a:ext cx="4648849" cy="2762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83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720436"/>
            <a:ext cx="1962424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42" y="1600200"/>
            <a:ext cx="4953691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793" y="4384895"/>
            <a:ext cx="4753638" cy="2396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130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14400"/>
            <a:ext cx="6344067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81200"/>
            <a:ext cx="5071729" cy="3752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958" y="4495800"/>
            <a:ext cx="4553585" cy="2210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37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5353797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028" y="876300"/>
            <a:ext cx="2871588" cy="4000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107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18" y="1066800"/>
            <a:ext cx="5401429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139" y="1066800"/>
            <a:ext cx="2663113" cy="1863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657600"/>
            <a:ext cx="2286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132" y="3650673"/>
            <a:ext cx="3492268" cy="2902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904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4315427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750844"/>
            <a:ext cx="7543800" cy="2726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63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28956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09" y="838200"/>
            <a:ext cx="48006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409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52211"/>
            <a:ext cx="7391400" cy="5500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00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CFG to CNF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66800"/>
            <a:ext cx="6553200" cy="5188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443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Step by Step Derivation NLP Parsing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14400"/>
            <a:ext cx="67818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97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Step by Step Derivation NLP Parsing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66800"/>
            <a:ext cx="66294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3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Step by Step Derivation NLP Parsing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219200"/>
            <a:ext cx="66294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24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u="sng" dirty="0">
                <a:solidFill>
                  <a:srgbClr val="800C6F"/>
                </a:solidFill>
                <a:latin typeface="Baskerville Old Face" panose="02020602080505020303" pitchFamily="18" charset="0"/>
              </a:rPr>
              <a:t>Greibach Normal Form (GNF</a:t>
            </a:r>
            <a:r>
              <a:rPr lang="en-US" b="1" u="sng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): </a:t>
            </a:r>
            <a:r>
              <a:rPr lang="en-US" b="1" dirty="0" err="1">
                <a:latin typeface="Baskerville Old Face" panose="02020602080505020303" pitchFamily="18" charset="0"/>
              </a:rPr>
              <a:t>Greibach</a:t>
            </a:r>
            <a:r>
              <a:rPr lang="en-US" b="1" dirty="0">
                <a:latin typeface="Baskerville Old Face" panose="02020602080505020303" pitchFamily="18" charset="0"/>
              </a:rPr>
              <a:t> Normal Form (GNF)</a:t>
            </a:r>
            <a:r>
              <a:rPr lang="en-US" dirty="0">
                <a:latin typeface="Baskerville Old Face" panose="02020602080505020303" pitchFamily="18" charset="0"/>
              </a:rPr>
              <a:t> is a special form of a </a:t>
            </a:r>
            <a:r>
              <a:rPr lang="en-US" b="1" dirty="0">
                <a:latin typeface="Baskerville Old Face" panose="02020602080505020303" pitchFamily="18" charset="0"/>
              </a:rPr>
              <a:t>Context-Free Grammar (CFG)</a:t>
            </a:r>
            <a:r>
              <a:rPr lang="en-US" dirty="0">
                <a:latin typeface="Baskerville Old Face" panose="02020602080505020303" pitchFamily="18" charset="0"/>
              </a:rPr>
              <a:t> used in Natural Language Processing (NLP), especially in syntactic </a:t>
            </a:r>
            <a:r>
              <a:rPr lang="en-US" dirty="0" smtClean="0">
                <a:latin typeface="Baskerville Old Face" panose="02020602080505020303" pitchFamily="18" charset="0"/>
              </a:rPr>
              <a:t>parsing.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>
                <a:latin typeface="Baskerville Old Face" panose="02020602080505020303" pitchFamily="18" charset="0"/>
              </a:rPr>
              <a:t>Greibach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Normal Form (GNF) is a type of grammar where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every rule starts with a terminal symbol (word) </a:t>
            </a:r>
            <a:r>
              <a:rPr lang="en-US" dirty="0">
                <a:latin typeface="Baskerville Old Face" panose="02020602080505020303" pitchFamily="18" charset="0"/>
              </a:rPr>
              <a:t>followed by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zero or more non-terminals.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572000"/>
            <a:ext cx="60198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502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295400"/>
            <a:ext cx="5891524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03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0792" y="9906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Mathematical Notation: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565" y="1219200"/>
            <a:ext cx="5153617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91496"/>
            <a:ext cx="7162800" cy="3037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71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066800"/>
            <a:ext cx="60960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82" y="4882672"/>
            <a:ext cx="7651034" cy="1518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21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Rules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38200"/>
            <a:ext cx="54102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091" y="4064170"/>
            <a:ext cx="5077417" cy="2793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2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Rules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33131"/>
            <a:ext cx="5638800" cy="2343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523931"/>
            <a:ext cx="6858000" cy="3105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0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Rules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66447"/>
            <a:ext cx="6477000" cy="3248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295447"/>
            <a:ext cx="5029200" cy="21815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789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Rules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55626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14800"/>
            <a:ext cx="70104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888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Rules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66294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075598"/>
            <a:ext cx="5353797" cy="2179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456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0600"/>
            <a:ext cx="243840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85792"/>
            <a:ext cx="7443216" cy="3969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27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95400"/>
            <a:ext cx="66675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725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307" y="1311818"/>
            <a:ext cx="68580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846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62484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26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for </a:t>
            </a:r>
            <a:r>
              <a:rPr lang="en-US" sz="2800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Greibach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Normal Form (GNF</a:t>
            </a:r>
            <a:r>
              <a:rPr lang="en-US" sz="32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757" y="1106770"/>
            <a:ext cx="51816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347139"/>
            <a:ext cx="4658375" cy="22577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858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274618"/>
            <a:ext cx="6172200" cy="495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76200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64" y="2867025"/>
            <a:ext cx="290553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2867024"/>
            <a:ext cx="5004816" cy="3762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503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7848600" cy="4667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910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143000"/>
            <a:ext cx="51816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16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6553200" cy="5188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735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03" y="914400"/>
            <a:ext cx="59436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12" y="3713848"/>
            <a:ext cx="5815588" cy="29917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46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291070"/>
            <a:ext cx="63246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857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14400"/>
            <a:ext cx="52578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190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73727"/>
            <a:ext cx="6934200" cy="4667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876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Complete LINK</a:t>
            </a:r>
            <a:endParaRPr lang="en-US" sz="32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91289"/>
            <a:ext cx="6858000" cy="2613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710690"/>
            <a:ext cx="5791200" cy="2918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1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Comparison between CNF and GNF</a:t>
            </a:r>
            <a:endParaRPr lang="en-US" sz="3200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429211"/>
              </p:ext>
            </p:extLst>
          </p:nvPr>
        </p:nvGraphicFramePr>
        <p:xfrm>
          <a:off x="578566" y="838200"/>
          <a:ext cx="7976616" cy="58755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58872">
                  <a:extLst>
                    <a:ext uri="{9D8B030D-6E8A-4147-A177-3AD203B41FA5}">
                      <a16:colId xmlns:a16="http://schemas.microsoft.com/office/drawing/2014/main" val="1752963287"/>
                    </a:ext>
                  </a:extLst>
                </a:gridCol>
                <a:gridCol w="2658872">
                  <a:extLst>
                    <a:ext uri="{9D8B030D-6E8A-4147-A177-3AD203B41FA5}">
                      <a16:colId xmlns:a16="http://schemas.microsoft.com/office/drawing/2014/main" val="3442426691"/>
                    </a:ext>
                  </a:extLst>
                </a:gridCol>
                <a:gridCol w="2658872">
                  <a:extLst>
                    <a:ext uri="{9D8B030D-6E8A-4147-A177-3AD203B41FA5}">
                      <a16:colId xmlns:a16="http://schemas.microsoft.com/office/drawing/2014/main" val="2261268958"/>
                    </a:ext>
                  </a:extLst>
                </a:gridCol>
              </a:tblGrid>
              <a:tr h="640997">
                <a:tc>
                  <a:txBody>
                    <a:bodyPr/>
                    <a:lstStyle/>
                    <a:p>
                      <a:r>
                        <a:rPr lang="en-US" sz="1500" b="1" dirty="0"/>
                        <a:t>Feature</a:t>
                      </a:r>
                    </a:p>
                  </a:txBody>
                  <a:tcPr marL="77359" marR="77359" marT="38680" marB="386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dirty="0"/>
                        <a:t>CNF (Chomsky Normal Form)</a:t>
                      </a:r>
                    </a:p>
                  </a:txBody>
                  <a:tcPr marL="77359" marR="77359" marT="38680" marB="3868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dirty="0"/>
                        <a:t>GNF (</a:t>
                      </a:r>
                      <a:r>
                        <a:rPr lang="en-US" sz="1500" b="1" dirty="0" err="1"/>
                        <a:t>Greibach</a:t>
                      </a:r>
                      <a:r>
                        <a:rPr lang="en-US" sz="1500" b="1" dirty="0"/>
                        <a:t> Normal Form)</a:t>
                      </a:r>
                    </a:p>
                  </a:txBody>
                  <a:tcPr marL="77359" marR="77359" marT="38680" marB="3868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218640"/>
                  </a:ext>
                </a:extLst>
              </a:tr>
              <a:tr h="425803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Full Name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Chomsky Normal Form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Greibach Normal Form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3494371326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Rule Form (Mathematical)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(A \</a:t>
                      </a:r>
                      <a:r>
                        <a:rPr lang="en-US" sz="2000" b="0" dirty="0" err="1">
                          <a:latin typeface="Baskerville Old Face" panose="02020602080505020303" pitchFamily="18" charset="0"/>
                        </a:rPr>
                        <a:t>rightarrow</a:t>
                      </a:r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 BC) or (A \</a:t>
                      </a:r>
                      <a:r>
                        <a:rPr lang="en-US" sz="2000" b="0" dirty="0" err="1">
                          <a:latin typeface="Baskerville Old Face" panose="02020602080505020303" pitchFamily="18" charset="0"/>
                        </a:rPr>
                        <a:t>rightarrow</a:t>
                      </a:r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 a)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(A \rightarrow aN^*)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1076964723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First Symbol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Non-terminal (or terminal alone)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Must be a terminal (word)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981089612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Structure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Two variables or one terminal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One terminal followed by variables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2082678709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Used In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CYK Parsing, bottom-up parsing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Top-down parsing, NLP parsing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730121151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Left Recursion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Allowed (after conversion)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Not allowed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2255889317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Parsing Type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Bottom-up parsers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Top-down / predictive parsers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3465803521"/>
                  </a:ext>
                </a:extLst>
              </a:tr>
              <a:tr h="640997"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Derivation Start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May start with variable</a:t>
                      </a:r>
                    </a:p>
                  </a:txBody>
                  <a:tcPr marL="77359" marR="77359" marT="38680" marB="38680" anchor="ctr"/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Always starts with terminal</a:t>
                      </a:r>
                    </a:p>
                  </a:txBody>
                  <a:tcPr marL="77359" marR="77359" marT="38680" marB="38680" anchor="ctr"/>
                </a:tc>
                <a:extLst>
                  <a:ext uri="{0D108BD9-81ED-4DB2-BD59-A6C34878D82A}">
                    <a16:rowId xmlns:a16="http://schemas.microsoft.com/office/drawing/2014/main" val="2336571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9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31524</TotalTime>
  <Words>790</Words>
  <Application>Microsoft Office PowerPoint</Application>
  <PresentationFormat>On-screen Show (4:3)</PresentationFormat>
  <Paragraphs>198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Times New Roman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Contd..</vt:lpstr>
      <vt:lpstr>Contd..</vt:lpstr>
      <vt:lpstr>Contd..</vt:lpstr>
      <vt:lpstr>Contd..</vt:lpstr>
      <vt:lpstr>Contd..</vt:lpstr>
      <vt:lpstr>Contd..</vt:lpstr>
      <vt:lpstr>Contd..</vt:lpstr>
      <vt:lpstr>Types of Normal Forms in NLP</vt:lpstr>
      <vt:lpstr>Contd..</vt:lpstr>
      <vt:lpstr>Contd..</vt:lpstr>
      <vt:lpstr>Contd..</vt:lpstr>
      <vt:lpstr>Contd..</vt:lpstr>
      <vt:lpstr>Architecture of CNF</vt:lpstr>
      <vt:lpstr>Contd..</vt:lpstr>
      <vt:lpstr>Steps Convert CFG to CNF</vt:lpstr>
      <vt:lpstr>Steps Convert CFG to CNF</vt:lpstr>
      <vt:lpstr>Example of CFG to CNF</vt:lpstr>
      <vt:lpstr>Example of CFG to CNF</vt:lpstr>
      <vt:lpstr>Example of CFG to CNF</vt:lpstr>
      <vt:lpstr>Example of CFG to CNF</vt:lpstr>
      <vt:lpstr>Example of CFG to CNF</vt:lpstr>
      <vt:lpstr>Example of CFG to CNF</vt:lpstr>
      <vt:lpstr>Example of CFG to CNF</vt:lpstr>
      <vt:lpstr>Example of CFG to CNF</vt:lpstr>
      <vt:lpstr>Step by Step Derivation NLP Parsing</vt:lpstr>
      <vt:lpstr>Step by Step Derivation NLP Parsing</vt:lpstr>
      <vt:lpstr>Step by Step Derivation NLP Parsing</vt:lpstr>
      <vt:lpstr>Greibach Normal Form (GNF)</vt:lpstr>
      <vt:lpstr>Greibach Normal Form (GNF)</vt:lpstr>
      <vt:lpstr>Greibach Normal Form (GNF)</vt:lpstr>
      <vt:lpstr>Greibach Normal Form (GNF)</vt:lpstr>
      <vt:lpstr>Rules for Greibach Normal Form (GNF)</vt:lpstr>
      <vt:lpstr>Rules for Greibach Normal Form (GNF)</vt:lpstr>
      <vt:lpstr>Rules for Greibach Normal Form (GNF)</vt:lpstr>
      <vt:lpstr>Rules for Greibach Normal Form (GNF)</vt:lpstr>
      <vt:lpstr>Rules for Greibach Normal Form (GNF)</vt:lpstr>
      <vt:lpstr>Example for Greibach Normal Form (GNF)</vt:lpstr>
      <vt:lpstr>Example for Greibach Normal Form (GNF)</vt:lpstr>
      <vt:lpstr>Example for Greibach Normal Form (GNF)</vt:lpstr>
      <vt:lpstr>Example for Greibach Normal Form (GNF)</vt:lpstr>
      <vt:lpstr>Example for Greibach Normal Form (GNF)</vt:lpstr>
      <vt:lpstr>Contd..</vt:lpstr>
      <vt:lpstr>Complete LINK</vt:lpstr>
      <vt:lpstr>Complete LINK</vt:lpstr>
      <vt:lpstr>Complete LINK</vt:lpstr>
      <vt:lpstr>Complete LINK</vt:lpstr>
      <vt:lpstr>Complete LINK</vt:lpstr>
      <vt:lpstr>Complete LINK</vt:lpstr>
      <vt:lpstr>Complete LINK</vt:lpstr>
      <vt:lpstr>Complete LINK</vt:lpstr>
      <vt:lpstr>Complete LINK</vt:lpstr>
      <vt:lpstr>Comparison between CNF and GNF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2241</cp:revision>
  <dcterms:created xsi:type="dcterms:W3CDTF">2013-11-07T06:07:38Z</dcterms:created>
  <dcterms:modified xsi:type="dcterms:W3CDTF">2026-02-24T06:29:22Z</dcterms:modified>
</cp:coreProperties>
</file>