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094" r:id="rId1"/>
  </p:sldMasterIdLst>
  <p:notesMasterIdLst>
    <p:notesMasterId r:id="rId20"/>
  </p:notesMasterIdLst>
  <p:handoutMasterIdLst>
    <p:handoutMasterId r:id="rId21"/>
  </p:handoutMasterIdLst>
  <p:sldIdLst>
    <p:sldId id="256" r:id="rId2"/>
    <p:sldId id="367" r:id="rId3"/>
    <p:sldId id="769" r:id="rId4"/>
    <p:sldId id="770" r:id="rId5"/>
    <p:sldId id="771" r:id="rId6"/>
    <p:sldId id="856" r:id="rId7"/>
    <p:sldId id="772" r:id="rId8"/>
    <p:sldId id="857" r:id="rId9"/>
    <p:sldId id="858" r:id="rId10"/>
    <p:sldId id="860" r:id="rId11"/>
    <p:sldId id="859" r:id="rId12"/>
    <p:sldId id="862" r:id="rId13"/>
    <p:sldId id="865" r:id="rId14"/>
    <p:sldId id="863" r:id="rId15"/>
    <p:sldId id="866" r:id="rId16"/>
    <p:sldId id="867" r:id="rId17"/>
    <p:sldId id="868" r:id="rId18"/>
    <p:sldId id="754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FF0066"/>
    <a:srgbClr val="990000"/>
    <a:srgbClr val="0000FF"/>
    <a:srgbClr val="FF0000"/>
    <a:srgbClr val="0000CC"/>
    <a:srgbClr val="FF3399"/>
    <a:srgbClr val="004821"/>
    <a:srgbClr val="7166FC"/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3/2/2024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095" r:id="rId1"/>
    <p:sldLayoutId id="2147485096" r:id="rId2"/>
    <p:sldLayoutId id="2147485097" r:id="rId3"/>
    <p:sldLayoutId id="2147485098" r:id="rId4"/>
    <p:sldLayoutId id="2147485099" r:id="rId5"/>
    <p:sldLayoutId id="2147485100" r:id="rId6"/>
    <p:sldLayoutId id="2147485101" r:id="rId7"/>
    <p:sldLayoutId id="2147485102" r:id="rId8"/>
    <p:sldLayoutId id="2147485103" r:id="rId9"/>
    <p:sldLayoutId id="2147485104" r:id="rId10"/>
    <p:sldLayoutId id="214748510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086" y="1905000"/>
            <a:ext cx="1563914" cy="2667000"/>
          </a:xfrm>
          <a:prstGeom prst="rect">
            <a:avLst/>
          </a:prstGeom>
          <a:noFill/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247900"/>
            <a:ext cx="8458200" cy="1981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FF0066"/>
                </a:solidFill>
                <a:latin typeface="Book Antiqua" pitchFamily="18" charset="0"/>
                <a:ea typeface="+mn-ea"/>
                <a:cs typeface="Arial" pitchFamily="34" charset="0"/>
              </a:rPr>
              <a:t>(Cluster Evaluation Measures)</a:t>
            </a:r>
            <a:endParaRPr lang="en-US" dirty="0">
              <a:solidFill>
                <a:srgbClr val="FF0066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52400" y="381000"/>
            <a:ext cx="8763000" cy="5486400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Cluster Evaluation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1. Cohesion and Separation</a:t>
            </a:r>
          </a:p>
          <a:p>
            <a:pPr lvl="2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2. </a:t>
            </a:r>
            <a:r>
              <a:rPr lang="en-US" sz="2400" b="1" dirty="0">
                <a:solidFill>
                  <a:srgbClr val="00B050"/>
                </a:solidFill>
                <a:latin typeface="Book Antiqua" panose="02040602050305030304" pitchFamily="18" charset="0"/>
                <a:cs typeface="Times New Roman" pitchFamily="18" charset="0"/>
              </a:rPr>
              <a:t>Silhouette Coefficient</a:t>
            </a:r>
          </a:p>
          <a:p>
            <a:pPr>
              <a:lnSpc>
                <a:spcPct val="150000"/>
              </a:lnSpc>
              <a:defRPr/>
            </a:pP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 Evaluation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84732" y="838200"/>
            <a:ext cx="8603668" cy="5632311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lusters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are evaluated based on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some similarity or dissimilarity measure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such as the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distance between cluster points.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clustering algorithm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separates dissimilar observations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apart and similar observations together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then it has performed well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we have to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finding the group of objects in data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such that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objects in a group will be similar(or related) to another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different from(or unrelated to) the objects in other. 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33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609600"/>
          </a:xfrm>
        </p:spPr>
        <p:txBody>
          <a:bodyPr>
            <a:noAutofit/>
          </a:bodyPr>
          <a:lstStyle/>
          <a:p>
            <a:pPr algn="r" fontAlgn="base"/>
            <a:r>
              <a:rPr lang="en-IN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  <a:endParaRPr lang="en-IN" sz="4000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29" y="914400"/>
            <a:ext cx="8022771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8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21934" y="184666"/>
            <a:ext cx="9143999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3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84732" y="760274"/>
            <a:ext cx="873066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two most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internal evaluation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metrics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1. </a:t>
            </a:r>
            <a:r>
              <a:rPr lang="en-IN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Cohesion </a:t>
            </a:r>
            <a:r>
              <a:rPr lang="en-IN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and Separation</a:t>
            </a:r>
            <a:r>
              <a:rPr lang="en-IN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</a:p>
          <a:p>
            <a:pPr marL="8001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dirty="0" smtClean="0">
                <a:latin typeface="Book Antiqua" panose="02040602050305030304" pitchFamily="18" charset="0"/>
                <a:cs typeface="Times New Roman" pitchFamily="18" charset="0"/>
              </a:rPr>
              <a:t>2.  </a:t>
            </a:r>
            <a:r>
              <a:rPr lang="en-IN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Silhouette </a:t>
            </a:r>
            <a:r>
              <a:rPr lang="en-IN" sz="2400" b="1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Coefficient</a:t>
            </a:r>
            <a:r>
              <a:rPr lang="en-IN" sz="240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analysis is broadly used in many applications such as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market research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pattern recognition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 analysis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image processing.</a:t>
            </a:r>
          </a:p>
        </p:txBody>
      </p:sp>
    </p:spTree>
    <p:extLst>
      <p:ext uri="{BB962C8B-B14F-4D97-AF65-F5344CB8AC3E}">
        <p14:creationId xmlns:p14="http://schemas.microsoft.com/office/powerpoint/2010/main" val="503267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1083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1. Cohesion and Separation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84732" y="760274"/>
            <a:ext cx="87306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two most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popular evaluation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metrics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clustering algorithms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are the </a:t>
            </a:r>
            <a:r>
              <a:rPr lang="en-IN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Cohesion and Separation</a:t>
            </a:r>
            <a:r>
              <a:rPr lang="en-IN" sz="2400" dirty="0">
                <a:latin typeface="Book Antiqua" panose="02040602050305030304" pitchFamily="18" charset="0"/>
                <a:cs typeface="Times New Roman" pitchFamily="18" charset="0"/>
              </a:rPr>
              <a:t> and </a:t>
            </a:r>
            <a:r>
              <a:rPr lang="en-IN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IN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Silhouette Coefficient</a:t>
            </a:r>
            <a:r>
              <a:rPr lang="en-IN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IN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Clustering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analysis is broadly used in many applications such as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market research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pattern recognition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data analysis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and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image processing.</a:t>
            </a:r>
          </a:p>
        </p:txBody>
      </p:sp>
    </p:spTree>
    <p:extLst>
      <p:ext uri="{BB962C8B-B14F-4D97-AF65-F5344CB8AC3E}">
        <p14:creationId xmlns:p14="http://schemas.microsoft.com/office/powerpoint/2010/main" val="38845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0"/>
            <a:ext cx="9143999" cy="381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Cluster Evaluation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95189" y="5029200"/>
            <a:ext cx="8730668" cy="114422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</a:rPr>
              <a:t>In the above 2  cluster figures which cluster is better?</a:t>
            </a:r>
            <a:endParaRPr lang="en-US" sz="2400" b="1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89" y="614362"/>
            <a:ext cx="8458200" cy="4257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85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above figure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points with in the cluster </a:t>
            </a:r>
            <a:r>
              <a:rPr lang="en-US" sz="2400" b="1" dirty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are more close to each other.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This is called as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“ Cohesion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”.</a:t>
            </a:r>
          </a:p>
          <a:p>
            <a:pPr algn="just">
              <a:lnSpc>
                <a:spcPct val="150000"/>
              </a:lnSpc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765" y="1854200"/>
            <a:ext cx="2514599" cy="2819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53222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Formal Definitions of Cohesion and Separation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302657"/>
            <a:ext cx="8534399" cy="5174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888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the above formulas, Cohesion is measured by within cluster sum of squares.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Ie, Here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</a:t>
            </a:r>
            <a:r>
              <a:rPr lang="en-US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actually indicates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cluster number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And the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indicates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 mean or centroid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err="1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ith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cluster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By using              ie,     first of all for each cluster we are finding the distance of the points with in the cluster or from the  mean of that clusters. 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Suppose if have 10  clusters then we have to sum of all clusters.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443490"/>
            <a:ext cx="4114800" cy="828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8058" y="2667763"/>
            <a:ext cx="333375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2" y="3615194"/>
            <a:ext cx="96678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5424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Q: How separation is measured?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Ans: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here we have to take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overall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mean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then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finding out that how the individual means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further from the overall mean.</a:t>
            </a:r>
          </a:p>
          <a:p>
            <a:pPr lvl="6"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	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OR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Separation is measured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between sum of squares.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3619880"/>
            <a:ext cx="3554671" cy="837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4724400"/>
            <a:ext cx="5605236" cy="191581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3281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By calculating the Cohesion 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65" y="1219200"/>
            <a:ext cx="4114800" cy="828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476500"/>
            <a:ext cx="41910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476500"/>
            <a:ext cx="4070545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0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By calculating the Cohesion </a:t>
            </a: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665" y="1219200"/>
            <a:ext cx="4114800" cy="8286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476500"/>
            <a:ext cx="3838575" cy="3400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064" y="2667000"/>
            <a:ext cx="4365335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608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By calculating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Separation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" y="2476500"/>
            <a:ext cx="4070545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276600"/>
            <a:ext cx="32766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1219200"/>
            <a:ext cx="3554671" cy="837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88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1" y="225902"/>
            <a:ext cx="87306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By calculating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Separation</a:t>
            </a: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\begin{array}{|c|c|} \hline \textbf { Item } &amp; \textbf { Frequency } \\ \hline \mathbf{A} &amp; \mathbf{1} \\ \hline \mathbf{C} &amp; \mathbf{2} \\ \hline \mathbf{D} &amp; \mathbf{1} \\ \hline \mathbf{E} &amp; \mathbf{4} \\ \hline \mathbf{I} &amp; \mathbf{1} \\ \hline \mathbf{K} &amp; \mathbf{5} \\ \hline \mathbf{M} &amp; \mathbf{3} \\ \hline \mathbf{N} &amp; \mathbf{2} \\ \hline \mathbf{0} &amp; \mathbf{3} \\ \hline \mathbf{U} &amp; \mathbf{1} \\ \hline \mathbf{Y} &amp; \mathbf{3} \\ \hline \end{array}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799" y="1219200"/>
            <a:ext cx="3554671" cy="8374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6391" y="2818040"/>
            <a:ext cx="4063334" cy="2152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21" y="2362200"/>
            <a:ext cx="3838575" cy="3400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876800" y="51054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Ans: 9</a:t>
            </a:r>
            <a:endParaRPr lang="en-IN" sz="2400" b="1" dirty="0"/>
          </a:p>
        </p:txBody>
      </p:sp>
    </p:spTree>
    <p:extLst>
      <p:ext uri="{BB962C8B-B14F-4D97-AF65-F5344CB8AC3E}">
        <p14:creationId xmlns:p14="http://schemas.microsoft.com/office/powerpoint/2010/main" val="171583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1083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2. Silhouette Coefficient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961" y="914400"/>
            <a:ext cx="8777839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968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201083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838200"/>
            <a:ext cx="8686800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76400" y="5715000"/>
            <a:ext cx="685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/>
              <a:t>Here Delta value is by taking more than 3/2</a:t>
            </a: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188880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81175"/>
            <a:ext cx="2219325" cy="317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8189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26564</TotalTime>
  <Words>341</Words>
  <Application>Microsoft Office PowerPoint</Application>
  <PresentationFormat>On-screen Show (4:3)</PresentationFormat>
  <Paragraphs>89</Paragraphs>
  <Slides>18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Concourse</vt:lpstr>
      <vt:lpstr>  UNIT-IV (Cluster Evaluation Measures)</vt:lpstr>
      <vt:lpstr>PowerPoint Presentation</vt:lpstr>
      <vt:lpstr>Cluster Evaluation</vt:lpstr>
      <vt:lpstr>Contd..</vt:lpstr>
      <vt:lpstr>Contd..</vt:lpstr>
      <vt:lpstr>1. Cohesion and Separation</vt:lpstr>
      <vt:lpstr>Cluster Evaluation</vt:lpstr>
      <vt:lpstr>PowerPoint Presentation</vt:lpstr>
      <vt:lpstr>Formal Definitions of Cohesion and Separation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2. Silhouette Coefficient</vt:lpstr>
      <vt:lpstr>Example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2055</cp:revision>
  <dcterms:created xsi:type="dcterms:W3CDTF">2013-11-07T06:07:38Z</dcterms:created>
  <dcterms:modified xsi:type="dcterms:W3CDTF">2024-03-02T09:53:43Z</dcterms:modified>
</cp:coreProperties>
</file>