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35FAB-9C8D-41C8-9A17-18922E548963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11D9-C714-4EE3-BA1F-AD3D705DA3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1863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35FAB-9C8D-41C8-9A17-18922E548963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11D9-C714-4EE3-BA1F-AD3D705DA3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9953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35FAB-9C8D-41C8-9A17-18922E548963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11D9-C714-4EE3-BA1F-AD3D705DA3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2539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35FAB-9C8D-41C8-9A17-18922E548963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11D9-C714-4EE3-BA1F-AD3D705DA3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3262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35FAB-9C8D-41C8-9A17-18922E548963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11D9-C714-4EE3-BA1F-AD3D705DA3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6830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35FAB-9C8D-41C8-9A17-18922E548963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11D9-C714-4EE3-BA1F-AD3D705DA3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0102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35FAB-9C8D-41C8-9A17-18922E548963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11D9-C714-4EE3-BA1F-AD3D705DA3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6588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35FAB-9C8D-41C8-9A17-18922E548963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11D9-C714-4EE3-BA1F-AD3D705DA3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2846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35FAB-9C8D-41C8-9A17-18922E548963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11D9-C714-4EE3-BA1F-AD3D705DA3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5235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35FAB-9C8D-41C8-9A17-18922E548963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11D9-C714-4EE3-BA1F-AD3D705DA3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2154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35FAB-9C8D-41C8-9A17-18922E548963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11D9-C714-4EE3-BA1F-AD3D705DA3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2413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35FAB-9C8D-41C8-9A17-18922E548963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411D9-C714-4EE3-BA1F-AD3D705DA3D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616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xpressjs.com/en/5x/api.html#app.all" TargetMode="External"/><Relationship Id="rId2" Type="http://schemas.openxmlformats.org/officeDocument/2006/relationships/hyperlink" Target="https://expressjs.com/en/5x/api.html#app.METHOD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xpressjs.com/en/5x/api.html#app.use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nodejs.org/api/http.html#http_http_methods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localhost:3000/plantae/Prunus.persica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expressjs.com/en/guide/using-middleware.html" TargetMode="Externa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Express Server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6579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521430-38EA-498F-EA69-084E20091E97}"/>
              </a:ext>
            </a:extLst>
          </p:cNvPr>
          <p:cNvSpPr txBox="1"/>
          <p:nvPr/>
        </p:nvSpPr>
        <p:spPr>
          <a:xfrm>
            <a:off x="1088571" y="3072339"/>
            <a:ext cx="963167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Getting Started with Express</a:t>
            </a:r>
            <a:r>
              <a:rPr lang="en-US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</a:t>
            </a:r>
            <a:r>
              <a:rPr lang="en-US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IN" sz="5400" dirty="0"/>
          </a:p>
        </p:txBody>
      </p:sp>
    </p:spTree>
    <p:extLst>
      <p:ext uri="{BB962C8B-B14F-4D97-AF65-F5344CB8AC3E}">
        <p14:creationId xmlns:p14="http://schemas.microsoft.com/office/powerpoint/2010/main" val="3322439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BA1945-49F4-B7AC-FA39-CF41483109D1}"/>
              </a:ext>
            </a:extLst>
          </p:cNvPr>
          <p:cNvSpPr txBox="1"/>
          <p:nvPr/>
        </p:nvSpPr>
        <p:spPr>
          <a:xfrm>
            <a:off x="1724296" y="467338"/>
            <a:ext cx="9187544" cy="602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3900"/>
              </a:lnSpc>
              <a:spcAft>
                <a:spcPts val="2400"/>
              </a:spcAft>
            </a:pPr>
            <a:r>
              <a:rPr lang="en-US" sz="4000" b="1" i="0" dirty="0">
                <a:solidFill>
                  <a:srgbClr val="242424"/>
                </a:solidFill>
                <a:effectLst/>
                <a:latin typeface="sohne"/>
              </a:rPr>
              <a:t>Setting up Your First Express.js Server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7BDD64-08C0-B628-017F-D701A83E8D57}"/>
              </a:ext>
            </a:extLst>
          </p:cNvPr>
          <p:cNvSpPr txBox="1"/>
          <p:nvPr/>
        </p:nvSpPr>
        <p:spPr>
          <a:xfrm>
            <a:off x="130628" y="1338260"/>
            <a:ext cx="11904617" cy="1302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lnSpc>
                <a:spcPts val="2250"/>
              </a:lnSpc>
              <a:buAutoNum type="arabicPeriod"/>
            </a:pPr>
            <a:r>
              <a:rPr lang="en-US" sz="2400" b="1" i="0" dirty="0">
                <a:solidFill>
                  <a:srgbClr val="242424"/>
                </a:solidFill>
                <a:effectLst/>
                <a:latin typeface="sohne"/>
              </a:rPr>
              <a:t>Installation: Getting Node.js and Express.js</a:t>
            </a:r>
          </a:p>
          <a:p>
            <a:pPr algn="l">
              <a:lnSpc>
                <a:spcPts val="2250"/>
              </a:lnSpc>
            </a:pPr>
            <a:endParaRPr lang="en-US" sz="2400" b="1" i="0" dirty="0">
              <a:solidFill>
                <a:srgbClr val="242424"/>
              </a:solidFill>
              <a:effectLst/>
              <a:latin typeface="sohne"/>
            </a:endParaRPr>
          </a:p>
          <a:p>
            <a:pPr algn="l">
              <a:lnSpc>
                <a:spcPts val="2400"/>
              </a:lnSpc>
            </a:pPr>
            <a:r>
              <a:rPr lang="en-US" sz="2400" b="0" i="0" dirty="0">
                <a:solidFill>
                  <a:srgbClr val="242424"/>
                </a:solidFill>
                <a:effectLst/>
                <a:latin typeface="source-serif-pro"/>
              </a:rPr>
              <a:t>Before we can set up an Express server, we need Node.js and the Node Package Manager (</a:t>
            </a:r>
            <a:r>
              <a:rPr lang="en-US" sz="2400" b="0" i="0" dirty="0" err="1">
                <a:solidFill>
                  <a:srgbClr val="242424"/>
                </a:solidFill>
                <a:effectLst/>
                <a:latin typeface="source-serif-pro"/>
              </a:rPr>
              <a:t>npm</a:t>
            </a:r>
            <a:r>
              <a:rPr lang="en-US" sz="2400" b="0" i="0" dirty="0">
                <a:solidFill>
                  <a:srgbClr val="242424"/>
                </a:solidFill>
                <a:effectLst/>
                <a:latin typeface="source-serif-pro"/>
              </a:rPr>
              <a:t>) installed. They are the foundational building blocks upon which Express.js operates.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59B285-2567-1E33-DD08-FD9AF38B6CFB}"/>
              </a:ext>
            </a:extLst>
          </p:cNvPr>
          <p:cNvSpPr txBox="1"/>
          <p:nvPr/>
        </p:nvSpPr>
        <p:spPr>
          <a:xfrm>
            <a:off x="3048000" y="2882427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7400"/>
                </a:solidFill>
                <a:effectLst/>
                <a:latin typeface="source-code-pro"/>
              </a:rPr>
              <a:t># Check if Node.js and </a:t>
            </a:r>
            <a:r>
              <a:rPr lang="en-US" b="0" i="0" dirty="0" err="1">
                <a:solidFill>
                  <a:srgbClr val="007400"/>
                </a:solidFill>
                <a:effectLst/>
                <a:latin typeface="source-code-pro"/>
              </a:rPr>
              <a:t>npm</a:t>
            </a:r>
            <a:r>
              <a:rPr lang="en-US" b="0" i="0" dirty="0">
                <a:solidFill>
                  <a:srgbClr val="007400"/>
                </a:solidFill>
                <a:effectLst/>
                <a:latin typeface="source-code-pro"/>
              </a:rPr>
              <a:t> are installed</a:t>
            </a:r>
            <a:r>
              <a:rPr lang="en-US" dirty="0"/>
              <a:t/>
            </a:r>
            <a:br>
              <a:rPr lang="en-US" dirty="0"/>
            </a:b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node -v</a:t>
            </a:r>
            <a:r>
              <a:rPr lang="en-US" dirty="0"/>
              <a:t/>
            </a:r>
            <a:br>
              <a:rPr lang="en-US" dirty="0"/>
            </a:b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npm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-v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161A38-E3F1-04D3-505A-4F34B5C55BE1}"/>
              </a:ext>
            </a:extLst>
          </p:cNvPr>
          <p:cNvSpPr txBox="1"/>
          <p:nvPr/>
        </p:nvSpPr>
        <p:spPr>
          <a:xfrm>
            <a:off x="383171" y="4073827"/>
            <a:ext cx="89872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0" i="0" dirty="0">
                <a:solidFill>
                  <a:srgbClr val="242424"/>
                </a:solidFill>
                <a:effectLst/>
                <a:latin typeface="source-serif-pro"/>
              </a:rPr>
              <a:t>Once Node.js and </a:t>
            </a:r>
            <a:r>
              <a:rPr lang="en-US" sz="2800" b="0" i="0" dirty="0" err="1">
                <a:solidFill>
                  <a:srgbClr val="242424"/>
                </a:solidFill>
                <a:effectLst/>
                <a:latin typeface="source-serif-pro"/>
              </a:rPr>
              <a:t>npm</a:t>
            </a:r>
            <a:r>
              <a:rPr lang="en-US" sz="2800" b="0" i="0" dirty="0">
                <a:solidFill>
                  <a:srgbClr val="242424"/>
                </a:solidFill>
                <a:effectLst/>
                <a:latin typeface="source-serif-pro"/>
              </a:rPr>
              <a:t> are ready, we can install Express.js:</a:t>
            </a:r>
            <a:endParaRPr lang="en-IN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F86AF3-3EE1-26D5-4C06-B25D06FD2C22}"/>
              </a:ext>
            </a:extLst>
          </p:cNvPr>
          <p:cNvSpPr txBox="1"/>
          <p:nvPr/>
        </p:nvSpPr>
        <p:spPr>
          <a:xfrm>
            <a:off x="3048000" y="491069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7400"/>
                </a:solidFill>
                <a:effectLst/>
                <a:latin typeface="source-code-pro"/>
              </a:rPr>
              <a:t>Install Express.js globally</a:t>
            </a:r>
            <a:r>
              <a:rPr lang="en-US" dirty="0"/>
              <a:t/>
            </a:r>
            <a:br>
              <a:rPr lang="en-US" dirty="0"/>
            </a:b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npm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 install express -g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65187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1D655F-2CCF-E968-0AF3-5458BFAD3571}"/>
              </a:ext>
            </a:extLst>
          </p:cNvPr>
          <p:cNvSpPr txBox="1"/>
          <p:nvPr/>
        </p:nvSpPr>
        <p:spPr>
          <a:xfrm>
            <a:off x="261257" y="795460"/>
            <a:ext cx="11652069" cy="994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250"/>
              </a:lnSpc>
            </a:pPr>
            <a:r>
              <a:rPr lang="en-US" sz="2400" b="1" i="0" dirty="0">
                <a:solidFill>
                  <a:srgbClr val="242424"/>
                </a:solidFill>
                <a:effectLst/>
                <a:latin typeface="sohne"/>
              </a:rPr>
              <a:t>2. Setting Up a New Project</a:t>
            </a:r>
          </a:p>
          <a:p>
            <a:pPr algn="l">
              <a:lnSpc>
                <a:spcPts val="2250"/>
              </a:lnSpc>
            </a:pPr>
            <a:endParaRPr lang="en-US" sz="2400" b="1" i="0" dirty="0">
              <a:solidFill>
                <a:srgbClr val="242424"/>
              </a:solidFill>
              <a:effectLst/>
              <a:latin typeface="sohne"/>
            </a:endParaRPr>
          </a:p>
          <a:p>
            <a:pPr algn="l">
              <a:lnSpc>
                <a:spcPts val="2400"/>
              </a:lnSpc>
            </a:pPr>
            <a:r>
              <a:rPr lang="en-US" sz="2400" b="0" i="0" dirty="0">
                <a:solidFill>
                  <a:srgbClr val="242424"/>
                </a:solidFill>
                <a:effectLst/>
                <a:latin typeface="source-serif-pro"/>
              </a:rPr>
              <a:t>Create a new directory for your project, navigate into it, and initialize a new Node.js project: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18A500-E651-1338-F557-0CD113E9BA65}"/>
              </a:ext>
            </a:extLst>
          </p:cNvPr>
          <p:cNvSpPr txBox="1"/>
          <p:nvPr/>
        </p:nvSpPr>
        <p:spPr>
          <a:xfrm>
            <a:off x="3048000" y="2020276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0" i="0" dirty="0" err="1">
                <a:solidFill>
                  <a:srgbClr val="5C2699"/>
                </a:solidFill>
                <a:effectLst/>
                <a:latin typeface="source-code-pro"/>
              </a:rPr>
              <a:t>mkdir</a:t>
            </a:r>
            <a:r>
              <a:rPr lang="en-IN" sz="2000" b="0" i="0" dirty="0">
                <a:solidFill>
                  <a:srgbClr val="242424"/>
                </a:solidFill>
                <a:effectLst/>
                <a:latin typeface="source-code-pro"/>
              </a:rPr>
              <a:t> </a:t>
            </a:r>
            <a:r>
              <a:rPr lang="en-IN" sz="2000" b="0" i="0" dirty="0" err="1">
                <a:solidFill>
                  <a:srgbClr val="242424"/>
                </a:solidFill>
                <a:effectLst/>
                <a:latin typeface="source-code-pro"/>
              </a:rPr>
              <a:t>myExpressApp</a:t>
            </a:r>
            <a:r>
              <a:rPr lang="en-IN" sz="2000" dirty="0"/>
              <a:t/>
            </a:r>
            <a:br>
              <a:rPr lang="en-IN" sz="2000" dirty="0"/>
            </a:br>
            <a:r>
              <a:rPr lang="en-IN" sz="2000" b="0" i="0" dirty="0">
                <a:solidFill>
                  <a:srgbClr val="5C2699"/>
                </a:solidFill>
                <a:effectLst/>
                <a:latin typeface="source-code-pro"/>
              </a:rPr>
              <a:t>cd</a:t>
            </a:r>
            <a:r>
              <a:rPr lang="en-IN" sz="2000" b="0" i="0" dirty="0">
                <a:solidFill>
                  <a:srgbClr val="242424"/>
                </a:solidFill>
                <a:effectLst/>
                <a:latin typeface="source-code-pro"/>
              </a:rPr>
              <a:t> </a:t>
            </a:r>
            <a:r>
              <a:rPr lang="en-IN" sz="2000" b="0" i="0" dirty="0" err="1">
                <a:solidFill>
                  <a:srgbClr val="242424"/>
                </a:solidFill>
                <a:effectLst/>
                <a:latin typeface="source-code-pro"/>
              </a:rPr>
              <a:t>myExpressApp</a:t>
            </a:r>
            <a:r>
              <a:rPr lang="en-IN" sz="2000" dirty="0"/>
              <a:t/>
            </a:r>
            <a:br>
              <a:rPr lang="en-IN" sz="2000" dirty="0"/>
            </a:br>
            <a:r>
              <a:rPr lang="en-IN" sz="2000" b="0" i="0" dirty="0" err="1">
                <a:solidFill>
                  <a:srgbClr val="242424"/>
                </a:solidFill>
                <a:effectLst/>
                <a:latin typeface="source-code-pro"/>
              </a:rPr>
              <a:t>npm</a:t>
            </a:r>
            <a:r>
              <a:rPr lang="en-IN" sz="2000" b="0" i="0" dirty="0">
                <a:solidFill>
                  <a:srgbClr val="242424"/>
                </a:solidFill>
                <a:effectLst/>
                <a:latin typeface="source-code-pro"/>
              </a:rPr>
              <a:t> </a:t>
            </a:r>
            <a:r>
              <a:rPr lang="en-IN" sz="2000" b="0" i="0" dirty="0" err="1">
                <a:solidFill>
                  <a:srgbClr val="242424"/>
                </a:solidFill>
                <a:effectLst/>
                <a:latin typeface="source-code-pro"/>
              </a:rPr>
              <a:t>init</a:t>
            </a:r>
            <a:r>
              <a:rPr lang="en-IN" sz="2000" b="0" i="0" dirty="0">
                <a:solidFill>
                  <a:srgbClr val="242424"/>
                </a:solidFill>
                <a:effectLst/>
                <a:latin typeface="source-code-pro"/>
              </a:rPr>
              <a:t> -y</a:t>
            </a:r>
            <a:endParaRPr lang="en-IN" sz="2000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561E6785-9387-5AA8-4F2E-4E2F878AD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8324"/>
            <a:ext cx="10424520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1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source-serif-pro"/>
              </a:rPr>
              <a:t>Note: The </a:t>
            </a:r>
            <a:r>
              <a:rPr kumimoji="0" lang="en-US" altLang="en-US" sz="2400" b="0" i="1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source-code-pro"/>
              </a:rPr>
              <a:t>npm init -y</a:t>
            </a:r>
            <a:r>
              <a:rPr kumimoji="0" lang="en-US" altLang="en-US" sz="2400" b="0" i="1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source-serif-pro"/>
              </a:rPr>
              <a:t> command initializes a new Node project with default values.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</a:rPr>
              <a:t> </a:t>
            </a:r>
            <a:endParaRPr kumimoji="0" lang="en-US" alt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E342F3-150A-56C0-9C27-F080FA17ACC2}"/>
              </a:ext>
            </a:extLst>
          </p:cNvPr>
          <p:cNvSpPr txBox="1"/>
          <p:nvPr/>
        </p:nvSpPr>
        <p:spPr>
          <a:xfrm>
            <a:off x="154572" y="4274124"/>
            <a:ext cx="61438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rgbClr val="242424"/>
                </a:solidFill>
                <a:effectLst/>
                <a:latin typeface="source-serif-pro"/>
              </a:rPr>
              <a:t>Now, let’s install Express locally for our project:</a:t>
            </a:r>
            <a:endParaRPr lang="en-IN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169F73-B47C-50AF-7CFA-E7379FDCA645}"/>
              </a:ext>
            </a:extLst>
          </p:cNvPr>
          <p:cNvSpPr txBox="1"/>
          <p:nvPr/>
        </p:nvSpPr>
        <p:spPr>
          <a:xfrm>
            <a:off x="2976155" y="5232070"/>
            <a:ext cx="61438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0" i="0" dirty="0" err="1">
                <a:solidFill>
                  <a:srgbClr val="242424"/>
                </a:solidFill>
                <a:effectLst/>
                <a:latin typeface="source-code-pro"/>
              </a:rPr>
              <a:t>npm</a:t>
            </a:r>
            <a:r>
              <a:rPr lang="en-IN" sz="2000" b="0" i="0" dirty="0">
                <a:solidFill>
                  <a:srgbClr val="242424"/>
                </a:solidFill>
                <a:effectLst/>
                <a:latin typeface="source-code-pro"/>
              </a:rPr>
              <a:t> install express </a:t>
            </a:r>
            <a:r>
              <a:rPr lang="en-IN" sz="2000" b="0" i="0" dirty="0">
                <a:solidFill>
                  <a:srgbClr val="836C28"/>
                </a:solidFill>
                <a:effectLst/>
                <a:latin typeface="source-code-pro"/>
              </a:rPr>
              <a:t>--save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085595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F751307-95F9-2E68-B567-2B5ADE4B5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" y="-173610"/>
            <a:ext cx="11321143" cy="174494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09465" rIns="0" bIns="-44436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ohne"/>
              </a:rPr>
              <a:t>3. Creating Your First Server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ource-serif-pro"/>
              </a:rPr>
              <a:t>			Let’s create our first basic Express server: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ource-serif-pro"/>
              </a:rPr>
              <a:t>Create a new file named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ource-code-pro"/>
              </a:rPr>
              <a:t>server.js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ource-serif-pro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D56095-42CB-133C-3E63-61CF98850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2411" y="1258337"/>
            <a:ext cx="9829166" cy="46166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ource-serif-pro"/>
              </a:rPr>
              <a:t>Now, open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ource-code-pro"/>
              </a:rPr>
              <a:t>server.js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ource-serif-pro"/>
              </a:rPr>
              <a:t> in your favorite text editor and insert the following code: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09A684-1DCE-73FF-214D-349853405E43}"/>
              </a:ext>
            </a:extLst>
          </p:cNvPr>
          <p:cNvSpPr txBox="1"/>
          <p:nvPr/>
        </p:nvSpPr>
        <p:spPr>
          <a:xfrm>
            <a:off x="1698170" y="1964353"/>
            <a:ext cx="8926286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0" i="0" dirty="0" err="1">
                <a:solidFill>
                  <a:srgbClr val="AA0D91"/>
                </a:solidFill>
                <a:effectLst/>
                <a:latin typeface="source-code-pro"/>
              </a:rPr>
              <a:t>const</a:t>
            </a:r>
            <a:r>
              <a:rPr lang="en-IN" sz="2400" b="0" i="0" dirty="0">
                <a:solidFill>
                  <a:srgbClr val="242424"/>
                </a:solidFill>
                <a:effectLst/>
                <a:latin typeface="source-code-pro"/>
              </a:rPr>
              <a:t> express = </a:t>
            </a:r>
            <a:r>
              <a:rPr lang="en-IN" sz="2400" b="0" i="0" dirty="0">
                <a:solidFill>
                  <a:srgbClr val="5C2699"/>
                </a:solidFill>
                <a:effectLst/>
                <a:latin typeface="source-code-pro"/>
              </a:rPr>
              <a:t>require</a:t>
            </a:r>
            <a:r>
              <a:rPr lang="en-IN" sz="2400" b="0" i="0" dirty="0">
                <a:solidFill>
                  <a:srgbClr val="242424"/>
                </a:solidFill>
                <a:effectLst/>
                <a:latin typeface="source-code-pro"/>
              </a:rPr>
              <a:t>(</a:t>
            </a:r>
            <a:r>
              <a:rPr lang="en-IN" sz="2400" b="0" i="0" dirty="0">
                <a:solidFill>
                  <a:srgbClr val="C41A16"/>
                </a:solidFill>
                <a:effectLst/>
                <a:latin typeface="source-code-pro"/>
              </a:rPr>
              <a:t>'express'</a:t>
            </a:r>
            <a:r>
              <a:rPr lang="en-IN" sz="2400" b="0" i="0" dirty="0">
                <a:solidFill>
                  <a:srgbClr val="242424"/>
                </a:solidFill>
                <a:effectLst/>
                <a:latin typeface="source-code-pro"/>
              </a:rPr>
              <a:t>); </a:t>
            </a:r>
            <a:r>
              <a:rPr lang="en-IN" sz="2400" b="0" i="0" dirty="0">
                <a:solidFill>
                  <a:srgbClr val="007400"/>
                </a:solidFill>
                <a:effectLst/>
                <a:latin typeface="source-code-pro"/>
              </a:rPr>
              <a:t>// Import Express.js</a:t>
            </a:r>
            <a:r>
              <a:rPr lang="en-IN" sz="2400" dirty="0"/>
              <a:t/>
            </a:r>
            <a:br>
              <a:rPr lang="en-IN" sz="2400" dirty="0"/>
            </a:br>
            <a:r>
              <a:rPr lang="en-IN" sz="2400" dirty="0"/>
              <a:t/>
            </a:r>
            <a:br>
              <a:rPr lang="en-IN" sz="2400" dirty="0"/>
            </a:br>
            <a:r>
              <a:rPr lang="en-IN" sz="2400" b="0" i="0" dirty="0" err="1">
                <a:solidFill>
                  <a:srgbClr val="AA0D91"/>
                </a:solidFill>
                <a:effectLst/>
                <a:latin typeface="source-code-pro"/>
              </a:rPr>
              <a:t>const</a:t>
            </a:r>
            <a:r>
              <a:rPr lang="en-IN" sz="2400" b="0" i="0" dirty="0">
                <a:solidFill>
                  <a:srgbClr val="242424"/>
                </a:solidFill>
                <a:effectLst/>
                <a:latin typeface="source-code-pro"/>
              </a:rPr>
              <a:t> app = express(); </a:t>
            </a:r>
            <a:r>
              <a:rPr lang="en-IN" sz="2400" b="0" i="0" dirty="0">
                <a:solidFill>
                  <a:srgbClr val="007400"/>
                </a:solidFill>
                <a:effectLst/>
                <a:latin typeface="source-code-pro"/>
              </a:rPr>
              <a:t>// Create an instance of an Express application</a:t>
            </a:r>
            <a:r>
              <a:rPr lang="en-IN" sz="2400" dirty="0"/>
              <a:t/>
            </a:r>
            <a:br>
              <a:rPr lang="en-IN" sz="2400" dirty="0"/>
            </a:br>
            <a:r>
              <a:rPr lang="en-IN" sz="2400" dirty="0"/>
              <a:t/>
            </a:r>
            <a:br>
              <a:rPr lang="en-IN" sz="2400" dirty="0"/>
            </a:br>
            <a:r>
              <a:rPr lang="en-IN" sz="2400" b="0" i="0" dirty="0">
                <a:solidFill>
                  <a:srgbClr val="007400"/>
                </a:solidFill>
                <a:effectLst/>
                <a:latin typeface="source-code-pro"/>
              </a:rPr>
              <a:t>// Define a basic route</a:t>
            </a:r>
            <a:r>
              <a:rPr lang="en-IN" sz="2400" dirty="0"/>
              <a:t/>
            </a:r>
            <a:br>
              <a:rPr lang="en-IN" sz="2400" dirty="0"/>
            </a:br>
            <a:r>
              <a:rPr lang="en-IN" sz="2400" b="0" i="0" dirty="0" err="1">
                <a:solidFill>
                  <a:srgbClr val="242424"/>
                </a:solidFill>
                <a:effectLst/>
                <a:latin typeface="source-code-pro"/>
              </a:rPr>
              <a:t>app.get</a:t>
            </a:r>
            <a:r>
              <a:rPr lang="en-IN" sz="2400" b="0" i="0" dirty="0">
                <a:solidFill>
                  <a:srgbClr val="242424"/>
                </a:solidFill>
                <a:effectLst/>
                <a:latin typeface="source-code-pro"/>
              </a:rPr>
              <a:t>(</a:t>
            </a:r>
            <a:r>
              <a:rPr lang="en-IN" sz="2400" b="0" i="0" dirty="0">
                <a:solidFill>
                  <a:srgbClr val="C41A16"/>
                </a:solidFill>
                <a:effectLst/>
                <a:latin typeface="source-code-pro"/>
              </a:rPr>
              <a:t>'/'</a:t>
            </a:r>
            <a:r>
              <a:rPr lang="en-IN" sz="2400" b="0" i="0" dirty="0">
                <a:solidFill>
                  <a:srgbClr val="242424"/>
                </a:solidFill>
                <a:effectLst/>
                <a:latin typeface="source-code-pro"/>
              </a:rPr>
              <a:t>, (</a:t>
            </a:r>
            <a:r>
              <a:rPr lang="en-IN" sz="2400" b="0" i="0" dirty="0" err="1">
                <a:solidFill>
                  <a:srgbClr val="5C2699"/>
                </a:solidFill>
                <a:effectLst/>
                <a:latin typeface="source-code-pro"/>
              </a:rPr>
              <a:t>req</a:t>
            </a:r>
            <a:r>
              <a:rPr lang="en-IN" sz="2400" b="0" i="0" dirty="0">
                <a:solidFill>
                  <a:srgbClr val="5C2699"/>
                </a:solidFill>
                <a:effectLst/>
                <a:latin typeface="source-code-pro"/>
              </a:rPr>
              <a:t>, res</a:t>
            </a:r>
            <a:r>
              <a:rPr lang="en-IN" sz="2400" b="0" i="0" dirty="0">
                <a:solidFill>
                  <a:srgbClr val="242424"/>
                </a:solidFill>
                <a:effectLst/>
                <a:latin typeface="source-code-pro"/>
              </a:rPr>
              <a:t>) =&gt; {</a:t>
            </a:r>
            <a:r>
              <a:rPr lang="en-IN" sz="2400" dirty="0"/>
              <a:t/>
            </a:r>
            <a:br>
              <a:rPr lang="en-IN" sz="2400" dirty="0"/>
            </a:br>
            <a:r>
              <a:rPr lang="en-IN" sz="2400" b="0" i="0" dirty="0" err="1">
                <a:solidFill>
                  <a:srgbClr val="242424"/>
                </a:solidFill>
                <a:effectLst/>
                <a:latin typeface="source-code-pro"/>
              </a:rPr>
              <a:t>res.send</a:t>
            </a:r>
            <a:r>
              <a:rPr lang="en-IN" sz="2400" b="0" i="0" dirty="0">
                <a:solidFill>
                  <a:srgbClr val="242424"/>
                </a:solidFill>
                <a:effectLst/>
                <a:latin typeface="source-code-pro"/>
              </a:rPr>
              <a:t>(</a:t>
            </a:r>
            <a:r>
              <a:rPr lang="en-IN" sz="2400" b="0" i="0" dirty="0">
                <a:solidFill>
                  <a:srgbClr val="C41A16"/>
                </a:solidFill>
                <a:effectLst/>
                <a:latin typeface="source-code-pro"/>
              </a:rPr>
              <a:t>'Hello, Express World!'</a:t>
            </a:r>
            <a:r>
              <a:rPr lang="en-IN" sz="2400" b="0" i="0" dirty="0">
                <a:solidFill>
                  <a:srgbClr val="242424"/>
                </a:solidFill>
                <a:effectLst/>
                <a:latin typeface="source-code-pro"/>
              </a:rPr>
              <a:t>); </a:t>
            </a:r>
            <a:r>
              <a:rPr lang="en-IN" sz="2400" b="0" i="0" dirty="0">
                <a:solidFill>
                  <a:srgbClr val="007400"/>
                </a:solidFill>
                <a:effectLst/>
                <a:latin typeface="source-code-pro"/>
              </a:rPr>
              <a:t>// Send a response</a:t>
            </a:r>
            <a:r>
              <a:rPr lang="en-IN" sz="2400" dirty="0"/>
              <a:t/>
            </a:r>
            <a:br>
              <a:rPr lang="en-IN" sz="2400" dirty="0"/>
            </a:br>
            <a:r>
              <a:rPr lang="en-IN" sz="2400" b="0" i="0" dirty="0">
                <a:solidFill>
                  <a:srgbClr val="242424"/>
                </a:solidFill>
                <a:effectLst/>
                <a:latin typeface="source-code-pro"/>
              </a:rPr>
              <a:t>});</a:t>
            </a:r>
            <a:r>
              <a:rPr lang="en-IN" sz="2400" dirty="0"/>
              <a:t/>
            </a:r>
            <a:br>
              <a:rPr lang="en-IN" sz="2400" dirty="0"/>
            </a:br>
            <a:r>
              <a:rPr lang="en-IN" sz="2400" dirty="0"/>
              <a:t/>
            </a:r>
            <a:br>
              <a:rPr lang="en-IN" sz="2400" dirty="0"/>
            </a:br>
            <a:r>
              <a:rPr lang="en-IN" sz="2400" b="0" i="0" dirty="0" err="1">
                <a:solidFill>
                  <a:srgbClr val="AA0D91"/>
                </a:solidFill>
                <a:effectLst/>
                <a:latin typeface="source-code-pro"/>
              </a:rPr>
              <a:t>const</a:t>
            </a:r>
            <a:r>
              <a:rPr lang="en-IN" sz="2400" b="0" i="0" dirty="0">
                <a:solidFill>
                  <a:srgbClr val="242424"/>
                </a:solidFill>
                <a:effectLst/>
                <a:latin typeface="source-code-pro"/>
              </a:rPr>
              <a:t> PORT = </a:t>
            </a:r>
            <a:r>
              <a:rPr lang="en-IN" sz="2400" b="0" i="0" dirty="0">
                <a:solidFill>
                  <a:srgbClr val="1C00CF"/>
                </a:solidFill>
                <a:effectLst/>
                <a:latin typeface="source-code-pro"/>
              </a:rPr>
              <a:t>3000</a:t>
            </a:r>
            <a:r>
              <a:rPr lang="en-IN" sz="2400" b="0" i="0" dirty="0">
                <a:solidFill>
                  <a:srgbClr val="242424"/>
                </a:solidFill>
                <a:effectLst/>
                <a:latin typeface="source-code-pro"/>
              </a:rPr>
              <a:t>;</a:t>
            </a:r>
            <a:r>
              <a:rPr lang="en-IN" sz="2400" dirty="0"/>
              <a:t/>
            </a:r>
            <a:br>
              <a:rPr lang="en-IN" sz="2400" dirty="0"/>
            </a:br>
            <a:r>
              <a:rPr lang="en-IN" sz="2400" b="0" i="0" dirty="0" err="1">
                <a:solidFill>
                  <a:srgbClr val="242424"/>
                </a:solidFill>
                <a:effectLst/>
                <a:latin typeface="source-code-pro"/>
              </a:rPr>
              <a:t>app.listen</a:t>
            </a:r>
            <a:r>
              <a:rPr lang="en-IN" sz="2400" b="0" i="0" dirty="0">
                <a:solidFill>
                  <a:srgbClr val="242424"/>
                </a:solidFill>
                <a:effectLst/>
                <a:latin typeface="source-code-pro"/>
              </a:rPr>
              <a:t>(PORT, () =&gt; { </a:t>
            </a:r>
            <a:r>
              <a:rPr lang="en-IN" sz="2400" b="0" i="0" dirty="0">
                <a:solidFill>
                  <a:srgbClr val="007400"/>
                </a:solidFill>
                <a:effectLst/>
                <a:latin typeface="source-code-pro"/>
              </a:rPr>
              <a:t>// Listen on port 3000</a:t>
            </a:r>
            <a:r>
              <a:rPr lang="en-IN" sz="2400" dirty="0"/>
              <a:t/>
            </a:r>
            <a:br>
              <a:rPr lang="en-IN" sz="2400" dirty="0"/>
            </a:br>
            <a:r>
              <a:rPr lang="en-IN" sz="2400" b="0" i="0" dirty="0">
                <a:solidFill>
                  <a:srgbClr val="242424"/>
                </a:solidFill>
                <a:effectLst/>
                <a:latin typeface="source-code-pro"/>
              </a:rPr>
              <a:t>console.log(</a:t>
            </a:r>
            <a:r>
              <a:rPr lang="en-IN" sz="2400" b="0" i="0" dirty="0">
                <a:solidFill>
                  <a:srgbClr val="C41A16"/>
                </a:solidFill>
                <a:effectLst/>
                <a:latin typeface="source-code-pro"/>
              </a:rPr>
              <a:t>`Server is running at http://localhost:</a:t>
            </a:r>
            <a:r>
              <a:rPr lang="en-IN" sz="2400" b="0" i="0" dirty="0">
                <a:solidFill>
                  <a:srgbClr val="000000"/>
                </a:solidFill>
                <a:effectLst/>
                <a:latin typeface="source-code-pro"/>
              </a:rPr>
              <a:t>${PORT}</a:t>
            </a:r>
            <a:r>
              <a:rPr lang="en-IN" sz="2400" b="0" i="0" dirty="0">
                <a:solidFill>
                  <a:srgbClr val="C41A16"/>
                </a:solidFill>
                <a:effectLst/>
                <a:latin typeface="source-code-pro"/>
              </a:rPr>
              <a:t>`</a:t>
            </a:r>
            <a:r>
              <a:rPr lang="en-IN" sz="2400" b="0" i="0" dirty="0">
                <a:solidFill>
                  <a:srgbClr val="242424"/>
                </a:solidFill>
                <a:effectLst/>
                <a:latin typeface="source-code-pro"/>
              </a:rPr>
              <a:t>);</a:t>
            </a:r>
            <a:r>
              <a:rPr lang="en-IN" sz="2400" dirty="0"/>
              <a:t/>
            </a:r>
            <a:br>
              <a:rPr lang="en-IN" sz="2400" dirty="0"/>
            </a:br>
            <a:r>
              <a:rPr lang="en-IN" sz="2400" b="0" i="0" dirty="0">
                <a:solidFill>
                  <a:srgbClr val="242424"/>
                </a:solidFill>
                <a:effectLst/>
                <a:latin typeface="source-code-pro"/>
              </a:rPr>
              <a:t>});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917494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813453-75B6-292F-4E96-D29F84B43046}"/>
              </a:ext>
            </a:extLst>
          </p:cNvPr>
          <p:cNvSpPr txBox="1"/>
          <p:nvPr/>
        </p:nvSpPr>
        <p:spPr>
          <a:xfrm>
            <a:off x="261257" y="984354"/>
            <a:ext cx="1153885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sz="2400" b="1" i="0" dirty="0">
                <a:solidFill>
                  <a:srgbClr val="273239"/>
                </a:solidFill>
                <a:effectLst/>
                <a:latin typeface="Nunito" pitchFamily="2" charset="0"/>
              </a:rPr>
              <a:t>Setting GET request route on the root URL</a:t>
            </a:r>
          </a:p>
          <a:p>
            <a:pPr algn="l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Use </a:t>
            </a:r>
            <a:r>
              <a:rPr lang="en-US" sz="24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app.get</a:t>
            </a: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() to configure the route with the path ‘/’ and a callback function.</a:t>
            </a:r>
          </a:p>
          <a:p>
            <a:pPr algn="l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The callback function receives req (request) and res (response) objects provided by Express.</a:t>
            </a:r>
          </a:p>
          <a:p>
            <a:pPr algn="l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req is the incoming request object containing client data, and res is the response object used to send data back to the client.</a:t>
            </a:r>
          </a:p>
          <a:p>
            <a:pPr algn="l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Use </a:t>
            </a:r>
            <a:r>
              <a:rPr lang="en-US" sz="24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res.status</a:t>
            </a: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() to set the HTTP status code before sending the response.</a:t>
            </a:r>
          </a:p>
          <a:p>
            <a:pPr algn="l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Use </a:t>
            </a:r>
            <a:r>
              <a:rPr lang="en-US" sz="24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res.send</a:t>
            </a: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() to send the response back to the client. You can send a string, object, array, or buffer. Other response methods include </a:t>
            </a:r>
            <a:r>
              <a:rPr lang="en-US" sz="24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res.json</a:t>
            </a: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() for JSON objects and </a:t>
            </a:r>
            <a:r>
              <a:rPr lang="en-US" sz="24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res.sendFile</a:t>
            </a: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() files.</a:t>
            </a:r>
          </a:p>
        </p:txBody>
      </p:sp>
    </p:spTree>
    <p:extLst>
      <p:ext uri="{BB962C8B-B14F-4D97-AF65-F5344CB8AC3E}">
        <p14:creationId xmlns:p14="http://schemas.microsoft.com/office/powerpoint/2010/main" val="2116801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9A4726-A57C-CAC7-6F4A-BBEBDB1F5A6E}"/>
              </a:ext>
            </a:extLst>
          </p:cNvPr>
          <p:cNvSpPr txBox="1"/>
          <p:nvPr/>
        </p:nvSpPr>
        <p:spPr>
          <a:xfrm>
            <a:off x="113211" y="252660"/>
            <a:ext cx="9030789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250"/>
              </a:lnSpc>
            </a:pPr>
            <a:r>
              <a:rPr lang="en-US" sz="2400" b="1" i="0" dirty="0">
                <a:solidFill>
                  <a:srgbClr val="242424"/>
                </a:solidFill>
                <a:effectLst/>
                <a:latin typeface="sohne"/>
              </a:rPr>
              <a:t>4. Running the Server</a:t>
            </a:r>
          </a:p>
          <a:p>
            <a:pPr algn="l">
              <a:lnSpc>
                <a:spcPts val="2400"/>
              </a:lnSpc>
            </a:pPr>
            <a:r>
              <a:rPr lang="en-US" sz="2400" b="0" i="0" dirty="0">
                <a:solidFill>
                  <a:srgbClr val="242424"/>
                </a:solidFill>
                <a:effectLst/>
                <a:latin typeface="source-serif-pro"/>
              </a:rPr>
              <a:t>To get your server up and running, use the following command: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5D0320-BB57-0BAC-745C-FB5073C3EB94}"/>
              </a:ext>
            </a:extLst>
          </p:cNvPr>
          <p:cNvSpPr txBox="1"/>
          <p:nvPr/>
        </p:nvSpPr>
        <p:spPr>
          <a:xfrm>
            <a:off x="3048000" y="1365456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800" b="0" i="0" dirty="0">
                <a:solidFill>
                  <a:srgbClr val="242424"/>
                </a:solidFill>
                <a:effectLst/>
                <a:latin typeface="source-code-pro"/>
              </a:rPr>
              <a:t>node server.js</a:t>
            </a:r>
            <a:endParaRPr lang="en-IN" sz="2800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65D7B0E-CE74-856E-1024-F333B24A6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42930"/>
            <a:ext cx="11942064" cy="120032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ource-serif-pro"/>
              </a:rPr>
              <a:t>Once executed, you should see the message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ource-code-pro"/>
              </a:rPr>
              <a:t>Server is running at http://localhost:3000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ource-serif-pro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42424"/>
                </a:solidFill>
                <a:effectLst/>
                <a:latin typeface="source-serif-pro"/>
              </a:rPr>
              <a:t>Open your browser and navigate to that URL. Voila! You'll be greeted by your server's warm "Hello, Express World!"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9742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8D0EC1-2532-E3A9-4454-11B51C6C295C}"/>
              </a:ext>
            </a:extLst>
          </p:cNvPr>
          <p:cNvSpPr txBox="1"/>
          <p:nvPr/>
        </p:nvSpPr>
        <p:spPr>
          <a:xfrm>
            <a:off x="478971" y="-38123"/>
            <a:ext cx="10737669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dirty="0"/>
              <a:t>//app.js</a:t>
            </a:r>
          </a:p>
          <a:p>
            <a:endParaRPr lang="en-IN" sz="2000" dirty="0"/>
          </a:p>
          <a:p>
            <a:r>
              <a:rPr lang="en-IN" sz="2000" dirty="0" err="1"/>
              <a:t>const</a:t>
            </a:r>
            <a:r>
              <a:rPr lang="en-IN" sz="2000" dirty="0"/>
              <a:t> express = require('express');</a:t>
            </a:r>
          </a:p>
          <a:p>
            <a:endParaRPr lang="en-IN" sz="2000" dirty="0"/>
          </a:p>
          <a:p>
            <a:r>
              <a:rPr lang="en-IN" sz="2000" dirty="0" err="1"/>
              <a:t>const</a:t>
            </a:r>
            <a:r>
              <a:rPr lang="en-IN" sz="2000" dirty="0"/>
              <a:t> app = express();</a:t>
            </a:r>
          </a:p>
          <a:p>
            <a:r>
              <a:rPr lang="en-IN" sz="2000" dirty="0" err="1"/>
              <a:t>const</a:t>
            </a:r>
            <a:r>
              <a:rPr lang="en-IN" sz="2000" dirty="0"/>
              <a:t> PORT = 3000;</a:t>
            </a:r>
          </a:p>
          <a:p>
            <a:endParaRPr lang="en-IN" sz="2000" dirty="0"/>
          </a:p>
          <a:p>
            <a:r>
              <a:rPr lang="en-IN" sz="2000" dirty="0" err="1"/>
              <a:t>app.get</a:t>
            </a:r>
            <a:r>
              <a:rPr lang="en-IN" sz="2000" dirty="0"/>
              <a:t>('/', (</a:t>
            </a:r>
            <a:r>
              <a:rPr lang="en-IN" sz="2000" dirty="0" err="1"/>
              <a:t>req</a:t>
            </a:r>
            <a:r>
              <a:rPr lang="en-IN" sz="2000" dirty="0"/>
              <a:t>, res)=&gt;{</a:t>
            </a:r>
          </a:p>
          <a:p>
            <a:r>
              <a:rPr lang="en-IN" sz="2000" dirty="0"/>
              <a:t>    </a:t>
            </a:r>
            <a:r>
              <a:rPr lang="en-IN" sz="2000" dirty="0" err="1"/>
              <a:t>res.status</a:t>
            </a:r>
            <a:r>
              <a:rPr lang="en-IN" sz="2000" dirty="0"/>
              <a:t>(200);</a:t>
            </a:r>
          </a:p>
          <a:p>
            <a:r>
              <a:rPr lang="en-IN" sz="2000" dirty="0"/>
              <a:t>    </a:t>
            </a:r>
            <a:r>
              <a:rPr lang="en-IN" sz="2000" dirty="0" err="1"/>
              <a:t>res.send</a:t>
            </a:r>
            <a:r>
              <a:rPr lang="en-IN" sz="2000" dirty="0"/>
              <a:t>("Welcome to root URL of Server");</a:t>
            </a:r>
          </a:p>
          <a:p>
            <a:r>
              <a:rPr lang="en-IN" sz="2000" dirty="0"/>
              <a:t>});</a:t>
            </a:r>
          </a:p>
          <a:p>
            <a:endParaRPr lang="en-IN" sz="2000" dirty="0"/>
          </a:p>
          <a:p>
            <a:r>
              <a:rPr lang="en-IN" sz="2000" dirty="0" err="1"/>
              <a:t>app.listen</a:t>
            </a:r>
            <a:r>
              <a:rPr lang="en-IN" sz="2000" dirty="0"/>
              <a:t>(PORT, (error) =&gt;{</a:t>
            </a:r>
          </a:p>
          <a:p>
            <a:r>
              <a:rPr lang="en-IN" sz="2000" dirty="0"/>
              <a:t>    if(!error)</a:t>
            </a:r>
          </a:p>
          <a:p>
            <a:r>
              <a:rPr lang="en-IN" sz="2000" dirty="0"/>
              <a:t>        console.log("Server is Successfully Running,</a:t>
            </a:r>
          </a:p>
          <a:p>
            <a:r>
              <a:rPr lang="en-IN" sz="2000" dirty="0"/>
              <a:t>                    and App is listening on port "+ PORT)</a:t>
            </a:r>
          </a:p>
          <a:p>
            <a:r>
              <a:rPr lang="en-IN" sz="2000" dirty="0"/>
              <a:t>    else </a:t>
            </a:r>
          </a:p>
          <a:p>
            <a:r>
              <a:rPr lang="en-IN" sz="2000" dirty="0"/>
              <a:t>        console.log("Error occurred, server can't start", error);</a:t>
            </a:r>
          </a:p>
          <a:p>
            <a:r>
              <a:rPr lang="en-IN" sz="2000" dirty="0"/>
              <a:t>    }</a:t>
            </a:r>
          </a:p>
          <a:p>
            <a:r>
              <a:rPr lang="en-IN" sz="2000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252177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E5C44F-A72E-DEAA-CB30-79FD8117B40B}"/>
              </a:ext>
            </a:extLst>
          </p:cNvPr>
          <p:cNvSpPr txBox="1"/>
          <p:nvPr/>
        </p:nvSpPr>
        <p:spPr>
          <a:xfrm>
            <a:off x="531223" y="753521"/>
            <a:ext cx="9065623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dirty="0"/>
              <a:t>//app.js</a:t>
            </a:r>
          </a:p>
          <a:p>
            <a:endParaRPr lang="en-IN" sz="2000" dirty="0"/>
          </a:p>
          <a:p>
            <a:r>
              <a:rPr lang="en-IN" sz="2000" dirty="0" err="1"/>
              <a:t>const</a:t>
            </a:r>
            <a:r>
              <a:rPr lang="en-IN" sz="2000" dirty="0"/>
              <a:t> express = require('express');</a:t>
            </a:r>
          </a:p>
          <a:p>
            <a:r>
              <a:rPr lang="en-IN" sz="2000" dirty="0" err="1"/>
              <a:t>const</a:t>
            </a:r>
            <a:r>
              <a:rPr lang="en-IN" sz="2000" dirty="0"/>
              <a:t> app = express();</a:t>
            </a:r>
          </a:p>
          <a:p>
            <a:r>
              <a:rPr lang="en-IN" sz="2000" dirty="0" err="1"/>
              <a:t>const</a:t>
            </a:r>
            <a:r>
              <a:rPr lang="en-IN" sz="2000" dirty="0"/>
              <a:t> PORT = 3000;</a:t>
            </a:r>
          </a:p>
          <a:p>
            <a:endParaRPr lang="en-IN" sz="2000" dirty="0"/>
          </a:p>
          <a:p>
            <a:r>
              <a:rPr lang="en-IN" sz="2000" dirty="0" err="1"/>
              <a:t>app.get</a:t>
            </a:r>
            <a:r>
              <a:rPr lang="en-IN" sz="2000" dirty="0"/>
              <a:t>('/hello', (</a:t>
            </a:r>
            <a:r>
              <a:rPr lang="en-IN" sz="2000" dirty="0" err="1"/>
              <a:t>req</a:t>
            </a:r>
            <a:r>
              <a:rPr lang="en-IN" sz="2000" dirty="0"/>
              <a:t>, res)=&gt;{</a:t>
            </a:r>
          </a:p>
          <a:p>
            <a:r>
              <a:rPr lang="en-IN" sz="2000" dirty="0"/>
              <a:t>    </a:t>
            </a:r>
            <a:r>
              <a:rPr lang="en-IN" sz="2000" dirty="0" err="1"/>
              <a:t>res.set</a:t>
            </a:r>
            <a:r>
              <a:rPr lang="en-IN" sz="2000" dirty="0"/>
              <a:t>('Content-Type', 'text/html');</a:t>
            </a:r>
          </a:p>
          <a:p>
            <a:r>
              <a:rPr lang="en-IN" sz="2000" dirty="0"/>
              <a:t>    </a:t>
            </a:r>
            <a:r>
              <a:rPr lang="en-IN" sz="2000" dirty="0" err="1"/>
              <a:t>res.status</a:t>
            </a:r>
            <a:r>
              <a:rPr lang="en-IN" sz="2000" dirty="0"/>
              <a:t>(200).send("&lt;h1&gt;Hello &lt;/h1&gt;");</a:t>
            </a:r>
          </a:p>
          <a:p>
            <a:r>
              <a:rPr lang="en-IN" sz="2000" dirty="0"/>
              <a:t>});</a:t>
            </a:r>
          </a:p>
          <a:p>
            <a:endParaRPr lang="en-IN" sz="2000" dirty="0"/>
          </a:p>
          <a:p>
            <a:r>
              <a:rPr lang="en-IN" sz="2000" dirty="0" err="1"/>
              <a:t>app.listen</a:t>
            </a:r>
            <a:r>
              <a:rPr lang="en-IN" sz="2000" dirty="0"/>
              <a:t>(PORT, (error) =&gt;{</a:t>
            </a:r>
          </a:p>
          <a:p>
            <a:r>
              <a:rPr lang="en-IN" sz="2000" dirty="0"/>
              <a:t>    if(!error)</a:t>
            </a:r>
          </a:p>
          <a:p>
            <a:r>
              <a:rPr lang="en-IN" sz="2000" dirty="0"/>
              <a:t>        console.log("Server is Successfully Running, and App is</a:t>
            </a:r>
          </a:p>
          <a:p>
            <a:r>
              <a:rPr lang="en-IN" sz="2000" dirty="0"/>
              <a:t>                      listening on port "+ PORT)</a:t>
            </a:r>
          </a:p>
          <a:p>
            <a:r>
              <a:rPr lang="en-IN" sz="2000" dirty="0"/>
              <a:t>    else </a:t>
            </a:r>
          </a:p>
          <a:p>
            <a:r>
              <a:rPr lang="en-IN" sz="2000" dirty="0"/>
              <a:t>        console.log("Error occurred, server can't start", error);</a:t>
            </a:r>
          </a:p>
          <a:p>
            <a:r>
              <a:rPr lang="en-IN" sz="2000" dirty="0"/>
              <a:t>    }</a:t>
            </a:r>
          </a:p>
          <a:p>
            <a:r>
              <a:rPr lang="en-IN" sz="2000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122697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BA1608-B210-EB20-899F-76246BD8CCD9}"/>
              </a:ext>
            </a:extLst>
          </p:cNvPr>
          <p:cNvSpPr txBox="1"/>
          <p:nvPr/>
        </p:nvSpPr>
        <p:spPr>
          <a:xfrm>
            <a:off x="296091" y="501073"/>
            <a:ext cx="12000412" cy="669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7950" algn="just">
              <a:lnSpc>
                <a:spcPct val="150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US" sz="2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Configuring Routes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Implementing Routes, Applying Parameters in Routes, </a:t>
            </a:r>
            <a:endParaRPr lang="en-IN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945A9E-0F4E-D252-1788-569BE23F27E7}"/>
              </a:ext>
            </a:extLst>
          </p:cNvPr>
          <p:cNvSpPr txBox="1"/>
          <p:nvPr/>
        </p:nvSpPr>
        <p:spPr>
          <a:xfrm>
            <a:off x="687977" y="1610973"/>
            <a:ext cx="112166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dirty="0">
                <a:solidFill>
                  <a:srgbClr val="273239"/>
                </a:solidFill>
                <a:effectLst/>
                <a:latin typeface="Nunito" pitchFamily="2" charset="0"/>
              </a:rPr>
              <a:t>In a web address, route parameters are like special slots that grab important values for the server. </a:t>
            </a:r>
          </a:p>
          <a:p>
            <a:r>
              <a:rPr lang="en-US" sz="2000" b="0" i="0" dirty="0">
                <a:solidFill>
                  <a:srgbClr val="273239"/>
                </a:solidFill>
                <a:effectLst/>
                <a:latin typeface="Nunito" pitchFamily="2" charset="0"/>
              </a:rPr>
              <a:t>We mark these slots with a colon and give them a name in the route.</a:t>
            </a:r>
            <a:endParaRPr lang="en-IN" sz="2000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C409834C-8A97-52A7-BF67-534CD642B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34" y="2979362"/>
            <a:ext cx="11286309" cy="1535017"/>
          </a:xfrm>
          <a:prstGeom prst="rect">
            <a:avLst/>
          </a:prstGeom>
          <a:solidFill>
            <a:srgbClr val="E0E0E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5713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app.get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('/users/: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userId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', (req, res) =&gt; {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</a:b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const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userId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req.params.userId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</a:b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// Rest of the logic to handle the user with the specified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userId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/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</a:b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});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CB7A49-904B-0AB9-6BBD-B658091DF679}"/>
              </a:ext>
            </a:extLst>
          </p:cNvPr>
          <p:cNvSpPr txBox="1"/>
          <p:nvPr/>
        </p:nvSpPr>
        <p:spPr>
          <a:xfrm>
            <a:off x="801188" y="4816572"/>
            <a:ext cx="1014548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In this route, `:</a:t>
            </a:r>
            <a:r>
              <a:rPr lang="en-US" sz="24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userId</a:t>
            </a: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` is a route parameter that can capture any value in the URL. </a:t>
            </a:r>
          </a:p>
          <a:p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Express automatically parses these parameters and makes them available in the `</a:t>
            </a:r>
            <a:r>
              <a:rPr lang="en-US" sz="2400" b="0" i="0" dirty="0" err="1">
                <a:solidFill>
                  <a:srgbClr val="273239"/>
                </a:solidFill>
                <a:effectLst/>
                <a:latin typeface="Nunito" pitchFamily="2" charset="0"/>
              </a:rPr>
              <a:t>req.params</a:t>
            </a:r>
            <a:r>
              <a:rPr lang="en-US" sz="2400" b="0" i="0" dirty="0">
                <a:solidFill>
                  <a:srgbClr val="273239"/>
                </a:solidFill>
                <a:effectLst/>
                <a:latin typeface="Nunito" pitchFamily="2" charset="0"/>
              </a:rPr>
              <a:t>` object.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915758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B72145-3F42-CB57-ECD1-9A67ACB4B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36" y="-249300"/>
            <a:ext cx="12115800" cy="7161530"/>
          </a:xfrm>
          <a:prstGeom prst="rect">
            <a:avLst/>
          </a:prstGeom>
          <a:solidFill>
            <a:srgbClr val="01040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566" rIns="0" bIns="114264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Routing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Routing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 refers to how an application’s endpoints (URIs) respond to client requests.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 You define routing using methods of the Express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app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 object that correspond to HTTP methods;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for example, 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app.get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()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 to handle GET requests and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app.post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 to handle POST requests.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59DFF"/>
                </a:solidFill>
                <a:effectLst/>
                <a:latin typeface="Open Sans" panose="020B0606030504020204" pitchFamily="34" charset="0"/>
                <a:hlinkClick r:id="rId2"/>
              </a:rPr>
              <a:t>app.METHOD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59DFF"/>
                </a:solidFill>
                <a:effectLst/>
                <a:latin typeface="Open Sans" panose="020B0606030504020204" pitchFamily="34" charset="0"/>
                <a:hlinkClick r:id="rId3"/>
              </a:rPr>
              <a:t>app.all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59DFF"/>
                </a:solidFill>
                <a:effectLst/>
                <a:latin typeface="Open Sans" panose="020B0606030504020204" pitchFamily="34" charset="0"/>
                <a:hlinkClick r:id="rId3"/>
              </a:rPr>
              <a:t>()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 to handle all HTTP methods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and 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259DFF"/>
                </a:solidFill>
                <a:effectLst/>
                <a:latin typeface="Open Sans" panose="020B0606030504020204" pitchFamily="34" charset="0"/>
                <a:hlinkClick r:id="rId4"/>
              </a:rPr>
              <a:t>app.use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59DFF"/>
                </a:solidFill>
                <a:effectLst/>
                <a:latin typeface="Open Sans" panose="020B0606030504020204" pitchFamily="34" charset="0"/>
                <a:hlinkClick r:id="rId4"/>
              </a:rPr>
              <a:t>()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 to specify middleware as the callback function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These routing methods specify a callback function (sometimes called “handler functions”) called when the application receives a request to the specified route (endpoint) and HTTP method.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In other words, the application “listens” for requests that match the specified route(s) and method(s), and when it detects a match, it calls the specified callback function.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In fact, the routing methods can have more than one callback function as arguments. With multiple callback functions, it is important to provide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next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 as an argument to the callback function and then call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next()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 within the body of the function to hand off control to the next callback.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97929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923AF7-9294-4E1E-D28F-E33685230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002672"/>
            <a:ext cx="12191999" cy="3607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9350" rIns="0" bIns="7935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Open Sans" panose="020B0606030504020204" pitchFamily="34" charset="0"/>
              </a:rPr>
              <a:t>The following code is an example of a very basic route.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const express = require('express’)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const app = express()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// respond with "hello world" when a GET request is made to the homepage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effectLst/>
                <a:latin typeface="Consolas" panose="020B0609020204030204" pitchFamily="49" charset="0"/>
              </a:rPr>
              <a:t>app.get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('/', (req, res) =&gt; {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effectLst/>
                <a:latin typeface="Consolas" panose="020B0609020204030204" pitchFamily="49" charset="0"/>
              </a:rPr>
              <a:t>res.send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('hello world’)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})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202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E0E6D23-3406-47AE-BD65-1485979865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" y="367865"/>
            <a:ext cx="11834948" cy="2212126"/>
          </a:xfrm>
          <a:prstGeom prst="rect">
            <a:avLst/>
          </a:prstGeom>
          <a:solidFill>
            <a:srgbClr val="01040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566" rIns="0" bIns="28566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Route methods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A route method is derived from one of the HTTP methods, and is attached to an instance of the 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express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 class.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The following code is an example of routes that are defined for the 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GET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 and the 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POST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 methods to the root of the app.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6246BC-B74F-6042-AF9A-E17D6A430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657" y="3099169"/>
            <a:ext cx="8551812" cy="3176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9350" rIns="0" bIns="7935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708090"/>
                </a:solidFill>
                <a:effectLst/>
                <a:latin typeface="Consolas" panose="020B0609020204030204" pitchFamily="49" charset="0"/>
              </a:rPr>
              <a:t>// GET method route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'/'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res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send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'GET request to the homepage'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708090"/>
                </a:solidFill>
                <a:effectLst/>
                <a:latin typeface="Consolas" panose="020B0609020204030204" pitchFamily="49" charset="0"/>
              </a:rPr>
              <a:t>// POST method route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post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'/'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res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send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'POST request to the homepage'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721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9EC7787-2211-B3FF-DED9-E696A27D7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9247"/>
            <a:ext cx="113777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Open Sans" panose="020B0606030504020204" pitchFamily="34" charset="0"/>
              </a:rPr>
              <a:t>Express supports methods that correspond to all HTTP request methods: 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Arial Unicode MS"/>
              </a:rPr>
              <a:t>get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Open Sans" panose="020B0606030504020204" pitchFamily="34" charset="0"/>
              </a:rPr>
              <a:t>, 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Arial Unicode MS"/>
              </a:rPr>
              <a:t>post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  <a:latin typeface="Open Sans" panose="020B0606030504020204" pitchFamily="34" charset="0"/>
              </a:rPr>
              <a:t>, and so on.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effectLst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E0430B-8F71-0BD1-DFEA-4D75122DF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808843"/>
            <a:ext cx="12097511" cy="1569660"/>
          </a:xfrm>
          <a:prstGeom prst="rect">
            <a:avLst/>
          </a:prstGeom>
          <a:solidFill>
            <a:srgbClr val="01040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There is a special routing method, 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app.all()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, used to load middleware functions at a path for </a:t>
            </a:r>
            <a:r>
              <a:rPr kumimoji="0" lang="en-US" altLang="en-US" sz="2400" b="1" i="1" u="none" strike="noStrike" cap="none" normalizeH="0" baseline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all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 HTTP request methods. For example, the following handler is executed for requests to the route 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"/secret"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 whether using 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GET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POST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PUT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DELETE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, or any other HTTP request method supported in the 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259DFF"/>
                </a:solidFill>
                <a:effectLst/>
                <a:latin typeface="Open Sans" panose="020B0606030504020204" pitchFamily="34" charset="0"/>
                <a:hlinkClick r:id="rId2"/>
              </a:rPr>
              <a:t>http module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.</a:t>
            </a: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A38268-DB69-C378-532E-FB0109B1D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613" y="2691763"/>
            <a:ext cx="10162903" cy="1883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9350" rIns="0" bIns="7935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all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'/secret'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res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next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console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log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'Accessing the secret section ...'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next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b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708090"/>
                </a:solidFill>
                <a:effectLst/>
                <a:latin typeface="Consolas" panose="020B0609020204030204" pitchFamily="49" charset="0"/>
              </a:rPr>
              <a:t>// pass control to the next handler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284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62CECA-60B3-3161-4514-B73BD793F188}"/>
              </a:ext>
            </a:extLst>
          </p:cNvPr>
          <p:cNvSpPr txBox="1"/>
          <p:nvPr/>
        </p:nvSpPr>
        <p:spPr>
          <a:xfrm>
            <a:off x="243840" y="560342"/>
            <a:ext cx="11129554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75"/>
              </a:spcBef>
              <a:spcAft>
                <a:spcPts val="375"/>
              </a:spcAft>
            </a:pPr>
            <a:r>
              <a:rPr lang="en-US" sz="2400" b="1" i="0" dirty="0">
                <a:effectLst/>
                <a:latin typeface="Open Sans" panose="020B0606030504020204" pitchFamily="34" charset="0"/>
              </a:rPr>
              <a:t>Route paths</a:t>
            </a:r>
          </a:p>
          <a:p>
            <a:pPr algn="l">
              <a:spcBef>
                <a:spcPts val="750"/>
              </a:spcBef>
              <a:spcAft>
                <a:spcPts val="750"/>
              </a:spcAft>
            </a:pPr>
            <a:r>
              <a:rPr lang="en-US" sz="2400" b="0" i="0" dirty="0">
                <a:effectLst/>
                <a:latin typeface="Open Sans" panose="020B0606030504020204" pitchFamily="34" charset="0"/>
              </a:rPr>
              <a:t>Route paths, in combination with a request method, define the endpoints at which requests can be made. Route paths can be strings, string patterns, or regular expressions.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10D4D28-C1CD-23D7-9FEB-570C0D78D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097" y="2473230"/>
            <a:ext cx="10807337" cy="3853569"/>
          </a:xfrm>
          <a:prstGeom prst="rect">
            <a:avLst/>
          </a:prstGeom>
          <a:solidFill>
            <a:srgbClr val="01040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Route paths based on strings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This route path will match requests to the root route,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/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app.g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et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'/'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req, res)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{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res.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send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'root'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This route path will match requests to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/about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app.g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et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'/about'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req, res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{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res.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send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'about'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This route path will match requests to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random.text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app.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random.text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req, res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{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res.send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random.text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1385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2BE32F4-EA5D-3A51-40B1-66B556D1DD45}"/>
              </a:ext>
            </a:extLst>
          </p:cNvPr>
          <p:cNvSpPr txBox="1"/>
          <p:nvPr/>
        </p:nvSpPr>
        <p:spPr>
          <a:xfrm>
            <a:off x="208999" y="6687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375"/>
              </a:spcBef>
              <a:spcAft>
                <a:spcPts val="375"/>
              </a:spcAft>
            </a:pPr>
            <a:r>
              <a:rPr lang="en-US" b="1" i="0" dirty="0">
                <a:effectLst/>
                <a:latin typeface="Open Sans" panose="020B0606030504020204" pitchFamily="34" charset="0"/>
              </a:rPr>
              <a:t>Route paths based on string patterns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40D0586-B81E-ED38-F45A-DDFB84D46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806" y="1769620"/>
            <a:ext cx="10728960" cy="3484237"/>
          </a:xfrm>
          <a:prstGeom prst="rect">
            <a:avLst/>
          </a:prstGeom>
          <a:solidFill>
            <a:srgbClr val="01040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This route path will match 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acd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 and 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abcd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app.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ab?cd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req, res)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res.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send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ab?cd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This route path will match 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abcd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abbcd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abbbcd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, and so on.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app.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'/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ab+cd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req, res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send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ab+cd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This route path will match 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abcd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abxcd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abRANDOMcd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ab123cd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, and so 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'/ab*cd'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req, res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res.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send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'ab*cd'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5169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A889C2-D832-3356-4C4C-39463022F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34" y="65869"/>
            <a:ext cx="11974285" cy="6438892"/>
          </a:xfrm>
          <a:prstGeom prst="rect">
            <a:avLst/>
          </a:prstGeom>
          <a:solidFill>
            <a:srgbClr val="01040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935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Route parameters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Route parameters are named URL segments that are used to capture the values specified at their position in the URL. The captured values are populated in the 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req.params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 object, with the name of the route parameter specified in the path as their respective keys.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555555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Unicode MS"/>
              </a:rPr>
              <a:t>Route path: /users/: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 Unicode MS"/>
              </a:rPr>
              <a:t>userId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Unicode MS"/>
              </a:rPr>
              <a:t>/books/: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 Unicode MS"/>
              </a:rPr>
              <a:t>bookId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Unicode M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Unicode MS"/>
              </a:rPr>
              <a:t>Request URL: http://localhost:3000/users/34/books/8989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 Unicode MS"/>
              </a:rPr>
              <a:t>req.params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Unicode MS"/>
              </a:rPr>
              <a:t>: { 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 Unicode MS"/>
              </a:rPr>
              <a:t>userId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Unicode MS"/>
              </a:rPr>
              <a:t>": "34", "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 Unicode MS"/>
              </a:rPr>
              <a:t>bookId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Unicode MS"/>
              </a:rPr>
              <a:t>": "8989" }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To define routes with route parameters, simply specify the route parameters in the path of the route as shown below.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app.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'/users/: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userId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/books/: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bookId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req, res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res.s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end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req.params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The name of route parameters must be made up of “word characters” ([A-Za-z0-9_]).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Since the hyphen 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-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) and the dot 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.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) are interpreted literally, they can be used along with route parameters for useful purposes.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555555"/>
              </a:solidFill>
              <a:effectLst/>
              <a:latin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4171721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EC985B-4075-0697-A946-34381BBC9FCE}"/>
              </a:ext>
            </a:extLst>
          </p:cNvPr>
          <p:cNvSpPr txBox="1"/>
          <p:nvPr/>
        </p:nvSpPr>
        <p:spPr>
          <a:xfrm>
            <a:off x="182878" y="559749"/>
            <a:ext cx="1045028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555555"/>
                </a:solidFill>
                <a:effectLst/>
                <a:latin typeface="Arial Unicode MS"/>
              </a:rPr>
              <a:t>Route path: /flights/:from-:to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555555"/>
                </a:solidFill>
                <a:effectLst/>
                <a:latin typeface="Arial Unicode MS"/>
              </a:rPr>
              <a:t>Request URL: http://localhost:3000/flights/LAX-SFO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555555"/>
                </a:solidFill>
                <a:effectLst/>
                <a:latin typeface="Arial Unicode MS"/>
              </a:rPr>
              <a:t>req.params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555555"/>
                </a:solidFill>
                <a:effectLst/>
                <a:latin typeface="Arial Unicode MS"/>
              </a:rPr>
              <a:t>: { "from": "LAX", "to": "SFO" }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555555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555555"/>
                </a:solidFill>
                <a:effectLst/>
                <a:latin typeface="Arial Unicode MS"/>
              </a:rPr>
              <a:t>Route path: /plantae/: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555555"/>
                </a:solidFill>
                <a:effectLst/>
                <a:latin typeface="Arial Unicode MS"/>
              </a:rPr>
              <a:t>genus.:species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555555"/>
                </a:solidFill>
                <a:effectLst/>
                <a:latin typeface="Arial Unicode M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555555"/>
                </a:solidFill>
                <a:effectLst/>
                <a:latin typeface="Arial Unicode MS"/>
              </a:rPr>
              <a:t>Request URL: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555555"/>
                </a:solidFill>
                <a:effectLst/>
                <a:latin typeface="Arial Unicode MS"/>
                <a:hlinkClick r:id="rId2"/>
              </a:rPr>
              <a:t>http://localhost:3000/plantae/Prunus.persica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555555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555555"/>
                </a:solidFill>
                <a:effectLst/>
                <a:latin typeface="Arial Unicode M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555555"/>
                </a:solidFill>
                <a:effectLst/>
                <a:latin typeface="Arial Unicode MS"/>
              </a:rPr>
              <a:t>req.params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555555"/>
                </a:solidFill>
                <a:effectLst/>
                <a:latin typeface="Arial Unicode MS"/>
              </a:rPr>
              <a:t>: { "genus": "Prunus", "species": "persica" }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0471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F2C645-80C2-E25E-E0D6-2C9DE4835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0349"/>
            <a:ext cx="12192000" cy="585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3738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8DA563-47C2-C48C-DB7D-1B6458DD2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94" y="272070"/>
            <a:ext cx="11399519" cy="2212126"/>
          </a:xfrm>
          <a:prstGeom prst="rect">
            <a:avLst/>
          </a:prstGeom>
          <a:solidFill>
            <a:srgbClr val="01040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566" rIns="0" bIns="28566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app.route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You can create chainable route handlers for a route path by using 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app.route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()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Because the path is specified at a single location, creating modular routes is helpful, as is reducing redundancy and typos.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CAD44C-DB93-B552-E22C-05E5F1878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5260" y="2945279"/>
            <a:ext cx="8429894" cy="34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9350" rIns="0" bIns="7935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route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'/book’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res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send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'Get a random book’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endParaRPr lang="en-US" altLang="en-US" sz="2400" dirty="0">
              <a:solidFill>
                <a:srgbClr val="999999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.post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res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send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'Add a book’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endParaRPr lang="en-US" altLang="en-US" sz="2400" dirty="0">
              <a:solidFill>
                <a:srgbClr val="999999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.put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res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send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'Update the book’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8071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E59B13-BB4D-EB00-D9B5-673517E170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052" y="-414718"/>
            <a:ext cx="11686901" cy="1965905"/>
          </a:xfrm>
          <a:prstGeom prst="rect">
            <a:avLst/>
          </a:prstGeom>
          <a:solidFill>
            <a:srgbClr val="01040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566" rIns="0" bIns="28566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Express.Router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rgbClr val="E6EDF3"/>
              </a:solidFill>
              <a:effectLst/>
              <a:latin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Use the 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express.Router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 class to create modular, mountable route handlers. A 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Router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 instance is a complete middleware and routing system; for this reason, it is often referred to as a “mini-app”.</a:t>
            </a: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</a:b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The following example creates a router as a module, loads a middleware function in it, defines some routes, and mounts the router module on a path in the main app.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5D6727-1C56-3D54-7646-0FE9C9D4D4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06" y="1878318"/>
            <a:ext cx="9535885" cy="4869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9350" rIns="0" bIns="7935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express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require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'express’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router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express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Router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708090"/>
                </a:solidFill>
                <a:effectLst/>
                <a:latin typeface="Consolas" panose="020B0609020204030204" pitchFamily="49" charset="0"/>
              </a:rPr>
              <a:t>// middleware that is specific to this router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timeLog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res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next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console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log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'Time: '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Date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now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())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next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router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use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timeLog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708090"/>
                </a:solidFill>
                <a:effectLst/>
                <a:latin typeface="Consolas" panose="020B0609020204030204" pitchFamily="49" charset="0"/>
              </a:rPr>
              <a:t>// define the home page route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router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'/'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res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send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'Birds home page’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})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708090"/>
                </a:solidFill>
                <a:effectLst/>
                <a:latin typeface="Consolas" panose="020B0609020204030204" pitchFamily="49" charset="0"/>
              </a:rPr>
              <a:t>// define the about route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router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'/about'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res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send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'About birds’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})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module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exports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router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5982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55329D-F48E-A4A2-4245-7FA8FD472B6F}"/>
              </a:ext>
            </a:extLst>
          </p:cNvPr>
          <p:cNvSpPr txBox="1"/>
          <p:nvPr/>
        </p:nvSpPr>
        <p:spPr>
          <a:xfrm>
            <a:off x="2952206" y="87085"/>
            <a:ext cx="5495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/>
              <a:t>API creation using Express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583779-0A85-AB8B-F586-0FFE2EB5E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217" y="695187"/>
            <a:ext cx="9988732" cy="58682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DB2363-0B5F-5AB7-37B8-CC7969BF8662}"/>
              </a:ext>
            </a:extLst>
          </p:cNvPr>
          <p:cNvSpPr txBox="1"/>
          <p:nvPr/>
        </p:nvSpPr>
        <p:spPr>
          <a:xfrm>
            <a:off x="10485120" y="2699657"/>
            <a:ext cx="1471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Node App.js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806E9A-DA83-FF92-8B24-CC39D2E0654D}"/>
              </a:ext>
            </a:extLst>
          </p:cNvPr>
          <p:cNvSpPr txBox="1"/>
          <p:nvPr/>
        </p:nvSpPr>
        <p:spPr>
          <a:xfrm>
            <a:off x="4458789" y="3429000"/>
            <a:ext cx="2847702" cy="374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Count : </a:t>
            </a:r>
            <a:r>
              <a:rPr lang="en-IN" dirty="0" err="1">
                <a:solidFill>
                  <a:schemeClr val="bg1"/>
                </a:solidFill>
              </a:rPr>
              <a:t>movies.length</a:t>
            </a:r>
            <a:r>
              <a:rPr lang="en-IN" dirty="0">
                <a:solidFill>
                  <a:schemeClr val="bg1"/>
                </a:solidFill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351673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AF5C73-514B-A140-EAB5-487C7DEF6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22" y="662133"/>
            <a:ext cx="4372585" cy="57253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8D9B74-173F-3B7F-2D0E-5042F09EB2AB}"/>
              </a:ext>
            </a:extLst>
          </p:cNvPr>
          <p:cNvSpPr txBox="1"/>
          <p:nvPr/>
        </p:nvSpPr>
        <p:spPr>
          <a:xfrm>
            <a:off x="6296297" y="1445623"/>
            <a:ext cx="37272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Data folder</a:t>
            </a:r>
          </a:p>
          <a:p>
            <a:r>
              <a:rPr lang="en-IN" dirty="0"/>
              <a:t>Under </a:t>
            </a:r>
            <a:r>
              <a:rPr lang="en-IN" dirty="0" err="1"/>
              <a:t>data.json</a:t>
            </a:r>
            <a:r>
              <a:rPr lang="en-IN" dirty="0"/>
              <a:t> file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74835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F9369B-B13E-466D-03F5-41AA08E1D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31" y="2231121"/>
            <a:ext cx="11521440" cy="32465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2A4C38-A4E6-5854-90E6-57F9F59EBAFF}"/>
              </a:ext>
            </a:extLst>
          </p:cNvPr>
          <p:cNvSpPr txBox="1"/>
          <p:nvPr/>
        </p:nvSpPr>
        <p:spPr>
          <a:xfrm>
            <a:off x="1480457" y="783771"/>
            <a:ext cx="3814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/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4677667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0561A5-9D09-055A-2ECA-9C74A536C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434" y="0"/>
            <a:ext cx="61781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5614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59301C-6361-F060-5C9D-5264432F2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7534"/>
            <a:ext cx="12070080" cy="273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Middleware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Express.js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middleware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is a function that runs during the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request-response cycle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It has access to: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request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object 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req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)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response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object 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)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next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middleware function 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next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)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2F6274-97DA-F453-BBAE-56941842C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338" y="2399335"/>
            <a:ext cx="1032836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Middleware functions can: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Execute any code.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Modify the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req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and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res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objects.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End the request-response cycle.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Call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next()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to pass control to the next middleware.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Syntax: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6CC9D6-AA92-2C73-C821-2324C6AF2CF8}"/>
              </a:ext>
            </a:extLst>
          </p:cNvPr>
          <p:cNvSpPr txBox="1"/>
          <p:nvPr/>
        </p:nvSpPr>
        <p:spPr>
          <a:xfrm>
            <a:off x="2976155" y="5173625"/>
            <a:ext cx="78050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>
                <a:solidFill>
                  <a:srgbClr val="FF0000"/>
                </a:solidFill>
              </a:rPr>
              <a:t>function middleware(</a:t>
            </a:r>
            <a:r>
              <a:rPr lang="en-IN" sz="2400" dirty="0" err="1">
                <a:solidFill>
                  <a:srgbClr val="FF0000"/>
                </a:solidFill>
              </a:rPr>
              <a:t>req</a:t>
            </a:r>
            <a:r>
              <a:rPr lang="en-IN" sz="2400" dirty="0">
                <a:solidFill>
                  <a:srgbClr val="FF0000"/>
                </a:solidFill>
              </a:rPr>
              <a:t>, res, next) {</a:t>
            </a:r>
          </a:p>
          <a:p>
            <a:r>
              <a:rPr lang="en-IN" sz="2400" dirty="0">
                <a:solidFill>
                  <a:srgbClr val="FF0000"/>
                </a:solidFill>
              </a:rPr>
              <a:t>  console.log('Middleware is working');</a:t>
            </a:r>
          </a:p>
          <a:p>
            <a:r>
              <a:rPr lang="en-IN" sz="2400" dirty="0">
                <a:solidFill>
                  <a:srgbClr val="FF0000"/>
                </a:solidFill>
              </a:rPr>
              <a:t>  next(); // Pass control to the next middleware</a:t>
            </a:r>
          </a:p>
          <a:p>
            <a:r>
              <a:rPr lang="en-IN" sz="2400" dirty="0">
                <a:solidFill>
                  <a:srgbClr val="FF0000"/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14256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881618-866B-4665-8621-EE7EB51E6814}"/>
              </a:ext>
            </a:extLst>
          </p:cNvPr>
          <p:cNvSpPr txBox="1"/>
          <p:nvPr/>
        </p:nvSpPr>
        <p:spPr>
          <a:xfrm>
            <a:off x="304800" y="918476"/>
            <a:ext cx="88392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 err="1"/>
              <a:t>const</a:t>
            </a:r>
            <a:r>
              <a:rPr lang="en-IN" sz="2800" dirty="0"/>
              <a:t> express = require('express');</a:t>
            </a:r>
          </a:p>
          <a:p>
            <a:r>
              <a:rPr lang="en-IN" sz="2800" dirty="0" err="1"/>
              <a:t>const</a:t>
            </a:r>
            <a:r>
              <a:rPr lang="en-IN" sz="2800" dirty="0"/>
              <a:t> app = express();</a:t>
            </a:r>
          </a:p>
          <a:p>
            <a:endParaRPr lang="en-IN" sz="2800" dirty="0"/>
          </a:p>
          <a:p>
            <a:r>
              <a:rPr lang="en-IN" sz="2800" dirty="0" err="1"/>
              <a:t>app.use</a:t>
            </a:r>
            <a:r>
              <a:rPr lang="en-IN" sz="2800" dirty="0"/>
              <a:t>(middleware); // Use for all routes</a:t>
            </a:r>
          </a:p>
          <a:p>
            <a:endParaRPr lang="en-IN" sz="2800" dirty="0"/>
          </a:p>
          <a:p>
            <a:r>
              <a:rPr lang="en-IN" sz="2800" dirty="0" err="1"/>
              <a:t>app.get</a:t>
            </a:r>
            <a:r>
              <a:rPr lang="en-IN" sz="2800" dirty="0"/>
              <a:t>('/', (</a:t>
            </a:r>
            <a:r>
              <a:rPr lang="en-IN" sz="2800" dirty="0" err="1"/>
              <a:t>req</a:t>
            </a:r>
            <a:r>
              <a:rPr lang="en-IN" sz="2800" dirty="0"/>
              <a:t>, res) =&gt; {</a:t>
            </a:r>
          </a:p>
          <a:p>
            <a:r>
              <a:rPr lang="en-IN" sz="2800" dirty="0"/>
              <a:t>  </a:t>
            </a:r>
            <a:r>
              <a:rPr lang="en-IN" sz="2800" dirty="0" err="1"/>
              <a:t>res.send</a:t>
            </a:r>
            <a:r>
              <a:rPr lang="en-IN" sz="2800" dirty="0"/>
              <a:t>('Hello World');</a:t>
            </a:r>
          </a:p>
          <a:p>
            <a:r>
              <a:rPr lang="en-IN" sz="2800" dirty="0"/>
              <a:t>});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EE0C17-FA89-1693-D2D1-212DF70A420E}"/>
              </a:ext>
            </a:extLst>
          </p:cNvPr>
          <p:cNvSpPr txBox="1"/>
          <p:nvPr/>
        </p:nvSpPr>
        <p:spPr>
          <a:xfrm>
            <a:off x="60957" y="339634"/>
            <a:ext cx="6348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/>
              <a:t>Use in </a:t>
            </a:r>
            <a:r>
              <a:rPr lang="en-IN" sz="2800" b="1" dirty="0" err="1"/>
              <a:t>ur</a:t>
            </a:r>
            <a:r>
              <a:rPr lang="en-IN" sz="2800" b="1" dirty="0"/>
              <a:t> apps: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A22C57-2513-953A-BFFA-4B97CBEBFE1D}"/>
              </a:ext>
            </a:extLst>
          </p:cNvPr>
          <p:cNvSpPr txBox="1"/>
          <p:nvPr/>
        </p:nvSpPr>
        <p:spPr>
          <a:xfrm>
            <a:off x="3002279" y="4747740"/>
            <a:ext cx="689065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/>
              <a:t>Real-World Examples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Logging</a:t>
            </a:r>
            <a:r>
              <a:rPr lang="en-US" sz="2400" dirty="0"/>
              <a:t>: Track incoming requests.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Authentication</a:t>
            </a:r>
            <a:r>
              <a:rPr lang="en-US" sz="2400" dirty="0"/>
              <a:t>: Check if user is logged in.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Parsing</a:t>
            </a:r>
            <a:r>
              <a:rPr lang="en-US" sz="2400" dirty="0"/>
              <a:t>: Convert request body to JSON.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Error handling</a:t>
            </a:r>
            <a:r>
              <a:rPr lang="en-US" sz="2400" dirty="0"/>
              <a:t>: Catch and process errors.</a:t>
            </a:r>
          </a:p>
        </p:txBody>
      </p:sp>
    </p:spTree>
    <p:extLst>
      <p:ext uri="{BB962C8B-B14F-4D97-AF65-F5344CB8AC3E}">
        <p14:creationId xmlns:p14="http://schemas.microsoft.com/office/powerpoint/2010/main" val="33547440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790D9F6-BDB1-76D5-154A-E46B6284C02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38200" y="1798024"/>
          <a:ext cx="10515600" cy="396240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143861848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57362828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631057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sz="2800" dirty="0"/>
                        <a:t>Type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2800"/>
                        <a:t>Purpose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2800"/>
                        <a:t>Example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825742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2800" dirty="0"/>
                        <a:t>Application-level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2800" dirty="0"/>
                        <a:t>Used globally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2800"/>
                        <a:t>app.use(...)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0739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2800"/>
                        <a:t>Router-level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2800"/>
                        <a:t>Used with express.Router()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2800"/>
                        <a:t>router.use(...)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09113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2800"/>
                        <a:t>Built-in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2800"/>
                        <a:t>Provided by Express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2800"/>
                        <a:t>express.json()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2326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2800"/>
                        <a:t>Third-party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2800" dirty="0"/>
                        <a:t>Installed via </a:t>
                      </a:r>
                      <a:r>
                        <a:rPr lang="en-IN" sz="2800" dirty="0" err="1"/>
                        <a:t>npm</a:t>
                      </a:r>
                      <a:endParaRPr lang="en-IN" sz="2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2800"/>
                        <a:t>morgan, cors, helmet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31031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2800"/>
                        <a:t>Error-handling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2800"/>
                        <a:t>Catches errors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2800" dirty="0"/>
                        <a:t>Function with 4 params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059875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169A404-C149-D577-921F-C385414019B3}"/>
              </a:ext>
            </a:extLst>
          </p:cNvPr>
          <p:cNvSpPr txBox="1"/>
          <p:nvPr/>
        </p:nvSpPr>
        <p:spPr>
          <a:xfrm>
            <a:off x="1053737" y="1071154"/>
            <a:ext cx="6191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/>
              <a:t>Types of Middleware:</a:t>
            </a:r>
          </a:p>
        </p:txBody>
      </p:sp>
    </p:spTree>
    <p:extLst>
      <p:ext uri="{BB962C8B-B14F-4D97-AF65-F5344CB8AC3E}">
        <p14:creationId xmlns:p14="http://schemas.microsoft.com/office/powerpoint/2010/main" val="31581092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0955C-F3C7-9AAD-6C66-D2A81D23B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383" y="1223359"/>
            <a:ext cx="11408227" cy="4489672"/>
          </a:xfrm>
          <a:prstGeom prst="rect">
            <a:avLst/>
          </a:prstGeom>
          <a:solidFill>
            <a:srgbClr val="01040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566" rIns="0" bIns="28566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Route handlers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rgbClr val="E6EDF3"/>
              </a:solidFill>
              <a:effectLst/>
              <a:latin typeface="Open Sans" panose="020B060603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You can provide multiple callback functions that behave like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259DFF"/>
                </a:solidFill>
                <a:effectLst/>
                <a:latin typeface="Open Sans" panose="020B0606030504020204" pitchFamily="34" charset="0"/>
                <a:hlinkClick r:id="rId2"/>
              </a:rPr>
              <a:t>middleware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 to handle a request. The only exception is that these callbacks might invoke 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next('route')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 to bypass the remaining route callbacks. You can use this mechanism to impose pre-conditions on a route, then pass control to subsequent routes if there’s no reason to proceed with the current route.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Route handlers can be in the form of a function, an array of functions, or combinations of both, as shown in the following examples.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A single callback function can handle a route. For example: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D272D7-F59F-7F12-69C2-5A609A57E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646" y="5850820"/>
            <a:ext cx="11283538" cy="529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79350" rIns="0" bIns="7935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'/example/a'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res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send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'Hello from A!'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5643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0B4775D-EBC0-3066-8ACB-DB429FDD4A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098" y="1059466"/>
            <a:ext cx="11051176" cy="4469122"/>
          </a:xfrm>
          <a:prstGeom prst="rect">
            <a:avLst/>
          </a:prstGeom>
          <a:solidFill>
            <a:srgbClr val="01040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9350" rIns="0" bIns="7935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More than one callback function can handle a route (make sure you specify the 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Arial Unicode MS"/>
              </a:rPr>
              <a:t>next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 object). For example: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app.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'/example/b'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req, res, next)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console.l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og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'the response will be sent by the next function ...’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next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req, res) =&gt;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{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send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'Hello from B!’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5923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673650-B26A-A782-D5DC-11A4CE771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309" y="1151089"/>
            <a:ext cx="10067107" cy="5330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9350" rIns="0" bIns="7935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Open Sans" panose="020B0606030504020204" pitchFamily="34" charset="0"/>
              </a:rPr>
              <a:t>An array of callback functions can handle a route. For example: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cb0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function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res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next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console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log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'CB0’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next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cb1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function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res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next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console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log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'CB1’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next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cb2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function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res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send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'Hello from C!’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'/example/c'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cb0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cb1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cb2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])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8662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351415-86C2-CE2D-D629-AC40AD946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84" y="-67732"/>
            <a:ext cx="12043956" cy="7054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9350" rIns="0" bIns="7935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Open Sans" panose="020B0606030504020204" pitchFamily="34" charset="0"/>
              </a:rPr>
              <a:t>A combination of independent functions and arrays of functions can handle a route. For example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6EDF3"/>
                </a:solidFill>
                <a:effectLst/>
                <a:latin typeface="Open Sans" panose="020B0606030504020204" pitchFamily="34" charset="0"/>
              </a:rPr>
              <a:t>: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0077AA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cb0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function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res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next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console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log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'CB0’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next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cb1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function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res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next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console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log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'CB1’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next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get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'/example/d'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cb0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cb1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],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res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next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console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log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'the response will be sent by the next function ...’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next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req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,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res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A67F59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rgbClr val="DD4A68"/>
                </a:solidFill>
                <a:effectLst/>
                <a:latin typeface="Consolas" panose="020B0609020204030204" pitchFamily="49" charset="0"/>
              </a:rPr>
              <a:t>send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669900"/>
                </a:solidFill>
                <a:effectLst/>
                <a:latin typeface="Consolas" panose="020B0609020204030204" pitchFamily="49" charset="0"/>
              </a:rPr>
              <a:t>'Hello from D!’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999999"/>
                </a:solidFill>
                <a:effectLst/>
                <a:latin typeface="Consolas" panose="020B0609020204030204" pitchFamily="49" charset="0"/>
              </a:rPr>
              <a:t>})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010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1467</Words>
  <Application>Microsoft Office PowerPoint</Application>
  <PresentationFormat>Widescreen</PresentationFormat>
  <Paragraphs>272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4" baseType="lpstr">
      <vt:lpstr>Arial</vt:lpstr>
      <vt:lpstr>Arial Unicode MS</vt:lpstr>
      <vt:lpstr>Calibri</vt:lpstr>
      <vt:lpstr>Calibri Light</vt:lpstr>
      <vt:lpstr>Consolas</vt:lpstr>
      <vt:lpstr>Nunito</vt:lpstr>
      <vt:lpstr>Open Sans</vt:lpstr>
      <vt:lpstr>sohne</vt:lpstr>
      <vt:lpstr>source-code-pro</vt:lpstr>
      <vt:lpstr>source-serif-pro</vt:lpstr>
      <vt:lpstr>Times New Roman</vt:lpstr>
      <vt:lpstr>Office Theme</vt:lpstr>
      <vt:lpstr>Express Server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Express Server</dc:title>
  <dc:creator>DELL</dc:creator>
  <cp:lastModifiedBy>DELL</cp:lastModifiedBy>
  <cp:revision>1</cp:revision>
  <dcterms:created xsi:type="dcterms:W3CDTF">2026-10-15T08:54:40Z</dcterms:created>
  <dcterms:modified xsi:type="dcterms:W3CDTF">2026-10-15T08:54:44Z</dcterms:modified>
</cp:coreProperties>
</file>