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9"/>
  </p:notesMasterIdLst>
  <p:handoutMasterIdLst>
    <p:handoutMasterId r:id="rId40"/>
  </p:handoutMasterIdLst>
  <p:sldIdLst>
    <p:sldId id="735" r:id="rId2"/>
    <p:sldId id="718" r:id="rId3"/>
    <p:sldId id="783" r:id="rId4"/>
    <p:sldId id="784" r:id="rId5"/>
    <p:sldId id="786" r:id="rId6"/>
    <p:sldId id="787" r:id="rId7"/>
    <p:sldId id="788" r:id="rId8"/>
    <p:sldId id="812" r:id="rId9"/>
    <p:sldId id="813" r:id="rId10"/>
    <p:sldId id="814" r:id="rId11"/>
    <p:sldId id="815" r:id="rId12"/>
    <p:sldId id="816" r:id="rId13"/>
    <p:sldId id="817" r:id="rId14"/>
    <p:sldId id="818" r:id="rId15"/>
    <p:sldId id="796" r:id="rId16"/>
    <p:sldId id="789" r:id="rId17"/>
    <p:sldId id="790" r:id="rId18"/>
    <p:sldId id="791" r:id="rId19"/>
    <p:sldId id="792" r:id="rId20"/>
    <p:sldId id="795" r:id="rId21"/>
    <p:sldId id="797" r:id="rId22"/>
    <p:sldId id="798" r:id="rId23"/>
    <p:sldId id="799" r:id="rId24"/>
    <p:sldId id="800" r:id="rId25"/>
    <p:sldId id="801" r:id="rId26"/>
    <p:sldId id="802" r:id="rId27"/>
    <p:sldId id="803" r:id="rId28"/>
    <p:sldId id="804" r:id="rId29"/>
    <p:sldId id="805" r:id="rId30"/>
    <p:sldId id="806" r:id="rId31"/>
    <p:sldId id="807" r:id="rId32"/>
    <p:sldId id="808" r:id="rId33"/>
    <p:sldId id="809" r:id="rId34"/>
    <p:sldId id="810" r:id="rId35"/>
    <p:sldId id="811" r:id="rId36"/>
    <p:sldId id="819" r:id="rId37"/>
    <p:sldId id="628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0033"/>
    <a:srgbClr val="FF0066"/>
    <a:srgbClr val="0000CC"/>
    <a:srgbClr val="870581"/>
    <a:srgbClr val="005024"/>
    <a:srgbClr val="CC3300"/>
    <a:srgbClr val="990000"/>
    <a:srgbClr val="0099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86380" autoAdjust="0"/>
  </p:normalViewPr>
  <p:slideViewPr>
    <p:cSldViewPr>
      <p:cViewPr varScale="1">
        <p:scale>
          <a:sx n="73" d="100"/>
          <a:sy n="73" d="100"/>
        </p:scale>
        <p:origin x="13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12/30/2025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geeksforgeeks.org/nlp/subword-tokenization-in-nlp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41675" y="2909620"/>
            <a:ext cx="5867400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660033"/>
                </a:solidFill>
                <a:latin typeface="Algerian" panose="04020705040A02060702" pitchFamily="82" charset="0"/>
              </a:rPr>
              <a:t>TOKENIZATION </a:t>
            </a:r>
          </a:p>
          <a:p>
            <a:pPr algn="ctr"/>
            <a:r>
              <a:rPr lang="en-US" sz="6000" b="1" dirty="0" smtClean="0">
                <a:solidFill>
                  <a:srgbClr val="660033"/>
                </a:solidFill>
                <a:latin typeface="Algerian" panose="04020705040A02060702" pitchFamily="82" charset="0"/>
              </a:rPr>
              <a:t>IN</a:t>
            </a:r>
          </a:p>
          <a:p>
            <a:pPr algn="ctr"/>
            <a:r>
              <a:rPr lang="en-US" sz="6000" b="1" dirty="0" smtClean="0">
                <a:solidFill>
                  <a:srgbClr val="660033"/>
                </a:solidFill>
                <a:latin typeface="Algerian" panose="04020705040A02060702" pitchFamily="82" charset="0"/>
              </a:rPr>
              <a:t> NLP</a:t>
            </a:r>
            <a:endParaRPr lang="en-US" sz="6000" b="1" dirty="0">
              <a:solidFill>
                <a:srgbClr val="660033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000" b="1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Contents</a:t>
            </a:r>
            <a:endParaRPr lang="en-US" sz="4000" b="1" dirty="0">
              <a:solidFill>
                <a:srgbClr val="0000CC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914400"/>
            <a:ext cx="8382000" cy="5867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109728" indent="0">
              <a:lnSpc>
                <a:spcPct val="150000"/>
              </a:lnSpc>
              <a:buNone/>
              <a:defRPr/>
            </a:pPr>
            <a:r>
              <a:rPr lang="en-US" sz="4000" b="1" u="sng" dirty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Introduction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Why Tokenization needed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Mathematical Representation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How Tokenization works in NLP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Types of Tokenization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Tokenization in Different Languages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Common Challenges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Applications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Use cases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5024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08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Tokenization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Tokenization</a:t>
            </a:r>
            <a:r>
              <a:rPr lang="en-US" dirty="0">
                <a:latin typeface="Baskerville Old Face" panose="02020602080505020303" pitchFamily="18" charset="0"/>
              </a:rPr>
              <a:t> is the process of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breaking a given text into smaller units </a:t>
            </a:r>
            <a:r>
              <a:rPr lang="en-US" dirty="0">
                <a:latin typeface="Baskerville Old Face" panose="02020602080505020303" pitchFamily="18" charset="0"/>
              </a:rPr>
              <a:t>called </a:t>
            </a:r>
            <a:r>
              <a:rPr lang="en-US" b="1" dirty="0">
                <a:latin typeface="Baskerville Old Face" panose="02020602080505020303" pitchFamily="18" charset="0"/>
              </a:rPr>
              <a:t>tokens.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These tokens can be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words, phrases, symbols, or other meaningful elements </a:t>
            </a:r>
            <a:r>
              <a:rPr lang="en-US" dirty="0">
                <a:latin typeface="Baskerville Old Face" panose="02020602080505020303" pitchFamily="18" charset="0"/>
              </a:rPr>
              <a:t>depending on the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task or application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It is the </a:t>
            </a:r>
            <a:r>
              <a:rPr lang="en-US" b="1" dirty="0">
                <a:latin typeface="Baskerville Old Face" panose="02020602080505020303" pitchFamily="18" charset="0"/>
              </a:rPr>
              <a:t>first and most important step </a:t>
            </a:r>
            <a:r>
              <a:rPr lang="en-US" dirty="0">
                <a:latin typeface="Baskerville Old Face" panose="02020602080505020303" pitchFamily="18" charset="0"/>
              </a:rPr>
              <a:t>in the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NLP preprocessing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pipeline.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main purpose is, </a:t>
            </a:r>
            <a:r>
              <a:rPr lang="en-US" dirty="0">
                <a:latin typeface="Baskerville Old Face" panose="02020602080505020303" pitchFamily="18" charset="0"/>
              </a:rPr>
              <a:t>It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converts unstructured text </a:t>
            </a:r>
            <a:r>
              <a:rPr lang="en-US" dirty="0">
                <a:latin typeface="Baskerville Old Face" panose="02020602080505020303" pitchFamily="18" charset="0"/>
              </a:rPr>
              <a:t>into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numerical data</a:t>
            </a:r>
            <a:r>
              <a:rPr lang="en-US" dirty="0">
                <a:latin typeface="Baskerville Old Face" panose="02020602080505020303" pitchFamily="18" charset="0"/>
              </a:rPr>
              <a:t>, allowing </a:t>
            </a:r>
            <a:r>
              <a:rPr lang="en-US" b="1" dirty="0">
                <a:latin typeface="Baskerville Old Face" panose="02020602080505020303" pitchFamily="18" charset="0"/>
              </a:rPr>
              <a:t>machine learning models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to analyze language patterns and also converts into </a:t>
            </a:r>
            <a:r>
              <a:rPr lang="en-US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structured, numerical, or categorical data for analysis.</a:t>
            </a:r>
          </a:p>
          <a:p>
            <a:pPr marL="0" indent="0" algn="just">
              <a:buNone/>
            </a:pPr>
            <a:endParaRPr lang="en-US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Why Tokenization Needed?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Converts Unstructured Data to a Structured Format: </a:t>
            </a:r>
            <a:r>
              <a:rPr lang="en-US" b="1" dirty="0">
                <a:latin typeface="Baskerville Old Face" panose="02020602080505020303" pitchFamily="18" charset="0"/>
              </a:rPr>
              <a:t>Raw text is a continuous stream of characters</a:t>
            </a:r>
            <a:r>
              <a:rPr lang="en-US" dirty="0">
                <a:latin typeface="Baskerville Old Face" panose="02020602080505020303" pitchFamily="18" charset="0"/>
              </a:rPr>
              <a:t> that is </a:t>
            </a:r>
            <a:r>
              <a:rPr lang="en-US" b="1" dirty="0">
                <a:solidFill>
                  <a:srgbClr val="00B050"/>
                </a:solidFill>
                <a:latin typeface="Baskerville Old Face" panose="02020602080505020303" pitchFamily="18" charset="0"/>
              </a:rPr>
              <a:t>difficult for computers to interpret</a:t>
            </a:r>
            <a:r>
              <a:rPr lang="en-US" dirty="0">
                <a:latin typeface="Baskerville Old Face" panose="02020602080505020303" pitchFamily="18" charset="0"/>
              </a:rPr>
              <a:t>. Tokenization creates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 structured representation </a:t>
            </a:r>
            <a:r>
              <a:rPr lang="en-US" dirty="0">
                <a:latin typeface="Baskerville Old Face" panose="02020602080505020303" pitchFamily="18" charset="0"/>
              </a:rPr>
              <a:t>(a sequence of tokens) that </a:t>
            </a:r>
            <a:r>
              <a:rPr lang="en-US" b="1" dirty="0">
                <a:latin typeface="Baskerville Old Face" panose="02020602080505020303" pitchFamily="18" charset="0"/>
              </a:rPr>
              <a:t>algorithms can process efficiently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Enables Machine Comprehension: </a:t>
            </a:r>
            <a:r>
              <a:rPr lang="en-US" dirty="0">
                <a:latin typeface="Baskerville Old Face" panose="02020602080505020303" pitchFamily="18" charset="0"/>
              </a:rPr>
              <a:t>Models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operate on numbers, not words.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sz="2400" dirty="0" smtClean="0">
                <a:latin typeface="Baskerville Old Face" panose="02020602080505020303" pitchFamily="18" charset="0"/>
              </a:rPr>
              <a:t>Tokenization </a:t>
            </a:r>
            <a:r>
              <a:rPr lang="en-US" sz="2400" dirty="0">
                <a:latin typeface="Baskerville Old Face" panose="02020602080505020303" pitchFamily="18" charset="0"/>
              </a:rPr>
              <a:t>assigns a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unique numerical ID to each token</a:t>
            </a:r>
            <a:r>
              <a:rPr lang="en-US" sz="2400" dirty="0">
                <a:latin typeface="Baskerville Old Face" panose="02020602080505020303" pitchFamily="18" charset="0"/>
              </a:rPr>
              <a:t>, which is 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then mapped to vector representations </a:t>
            </a:r>
            <a:r>
              <a:rPr lang="en-US" sz="2400" dirty="0" smtClean="0">
                <a:latin typeface="Baskerville Old Face" panose="02020602080505020303" pitchFamily="18" charset="0"/>
              </a:rPr>
              <a:t>(embedding's) </a:t>
            </a:r>
            <a:r>
              <a:rPr lang="en-US" sz="2400" dirty="0">
                <a:latin typeface="Baskerville Old Face" panose="02020602080505020303" pitchFamily="18" charset="0"/>
              </a:rPr>
              <a:t>that </a:t>
            </a:r>
            <a:r>
              <a:rPr lang="en-US" sz="2400" b="1" dirty="0">
                <a:latin typeface="Baskerville Old Face" panose="02020602080505020303" pitchFamily="18" charset="0"/>
              </a:rPr>
              <a:t>capture the meaning and context of the words</a:t>
            </a:r>
            <a:r>
              <a:rPr lang="en-US" sz="2400" dirty="0"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 fontAlgn="auto"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.</a:t>
            </a: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92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Improves Accuracy: </a:t>
            </a:r>
            <a:r>
              <a:rPr lang="en-US" dirty="0">
                <a:latin typeface="Baskerville Old Face" panose="02020602080505020303" pitchFamily="18" charset="0"/>
              </a:rPr>
              <a:t>Models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learn patterns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at the word </a:t>
            </a:r>
            <a:r>
              <a:rPr lang="en-US" dirty="0">
                <a:latin typeface="Baskerville Old Face" panose="02020602080505020303" pitchFamily="18" charset="0"/>
              </a:rPr>
              <a:t>or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subword level,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not from raw text</a:t>
            </a:r>
            <a:r>
              <a:rPr lang="en-US" dirty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Foundation of NLP Pipeline: </a:t>
            </a:r>
            <a:r>
              <a:rPr lang="en-US" dirty="0">
                <a:latin typeface="Baskerville Old Face" panose="02020602080505020303" pitchFamily="18" charset="0"/>
              </a:rPr>
              <a:t>All NLP tasks </a:t>
            </a:r>
            <a:r>
              <a:rPr lang="en-US" b="1" dirty="0">
                <a:latin typeface="Baskerville Old Face" panose="02020602080505020303" pitchFamily="18" charset="0"/>
              </a:rPr>
              <a:t>such as stemming, POS tagging, and parsing</a:t>
            </a:r>
            <a:r>
              <a:rPr lang="en-US" dirty="0">
                <a:latin typeface="Baskerville Old Face" panose="02020602080505020303" pitchFamily="18" charset="0"/>
              </a:rPr>
              <a:t> depend on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tokenized input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Vocabulary Management: </a:t>
            </a:r>
            <a:r>
              <a:rPr lang="en-US" dirty="0">
                <a:latin typeface="Baskerville Old Face" panose="02020602080505020303" pitchFamily="18" charset="0"/>
              </a:rPr>
              <a:t>It helps create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 finite set of unique tokens (a vocabulary)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for a model to learn </a:t>
            </a:r>
            <a:r>
              <a:rPr lang="en-US" dirty="0">
                <a:latin typeface="Baskerville Old Face" panose="02020602080505020303" pitchFamily="18" charset="0"/>
              </a:rPr>
              <a:t>from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Feature Extraction: </a:t>
            </a:r>
            <a:r>
              <a:rPr lang="en-US" dirty="0">
                <a:latin typeface="Baskerville Old Face" panose="02020602080505020303" pitchFamily="18" charset="0"/>
              </a:rPr>
              <a:t>Tokens serve as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input features for various machine learning models </a:t>
            </a:r>
            <a:r>
              <a:rPr lang="en-US" dirty="0">
                <a:latin typeface="Baskerville Old Face" panose="02020602080505020303" pitchFamily="18" charset="0"/>
              </a:rPr>
              <a:t>used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in sentiment analysis, spam detection, and translation.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fontAlgn="auto"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11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Mathematical Representation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66800"/>
            <a:ext cx="7671816" cy="55557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71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Ex:  </a:t>
            </a:r>
            <a:r>
              <a:rPr lang="en-US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S1= I LOVE NLP</a:t>
            </a:r>
            <a:endParaRPr lang="en-US" dirty="0" smtClean="0">
              <a:solidFill>
                <a:srgbClr val="660033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fontAlgn="auto"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046" y="1499440"/>
            <a:ext cx="7379970" cy="49775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990600"/>
            <a:ext cx="1066800" cy="5088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29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How Tokenization work in NLP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Tokenization unfolds through a series of deliberate steps</a:t>
            </a:r>
            <a:r>
              <a:rPr lang="en-US" dirty="0">
                <a:latin typeface="Baskerville Old Face" panose="02020602080505020303" pitchFamily="18" charset="0"/>
              </a:rPr>
              <a:t>, each designed to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progressively refine raw input into useful data points </a:t>
            </a:r>
            <a:r>
              <a:rPr lang="en-US" dirty="0">
                <a:latin typeface="Baskerville Old Face" panose="02020602080505020303" pitchFamily="18" charset="0"/>
              </a:rPr>
              <a:t>for NLP tasks:</a:t>
            </a:r>
          </a:p>
          <a:p>
            <a:pPr marL="0" indent="0" fontAlgn="auto"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2641854"/>
            <a:ext cx="7581900" cy="36134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273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How Tokenization work in NLP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Input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of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Text : </a:t>
            </a: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tokenization process starts with raw textual input,</a:t>
            </a:r>
            <a:r>
              <a:rPr lang="en-US" dirty="0">
                <a:latin typeface="Baskerville Old Face" panose="02020602080505020303" pitchFamily="18" charset="0"/>
              </a:rPr>
              <a:t> which could come from </a:t>
            </a:r>
            <a:r>
              <a:rPr lang="en-US" b="1" dirty="0">
                <a:latin typeface="Baskerville Old Face" panose="02020602080505020303" pitchFamily="18" charset="0"/>
              </a:rPr>
              <a:t>various sources </a:t>
            </a:r>
            <a:r>
              <a:rPr lang="en-US" dirty="0">
                <a:latin typeface="Baskerville Old Face" panose="02020602080505020303" pitchFamily="18" charset="0"/>
              </a:rPr>
              <a:t>like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user queries, documents, emails, or speech transcripts. </a:t>
            </a:r>
            <a:endParaRPr lang="en-US" b="1" dirty="0" smtClean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This </a:t>
            </a:r>
            <a:r>
              <a:rPr lang="en-US" dirty="0">
                <a:latin typeface="Baskerville Old Face" panose="02020602080505020303" pitchFamily="18" charset="0"/>
              </a:rPr>
              <a:t>raw </a:t>
            </a:r>
            <a:r>
              <a:rPr lang="en-US" dirty="0" smtClean="0">
                <a:latin typeface="Baskerville Old Face" panose="02020602080505020303" pitchFamily="18" charset="0"/>
              </a:rPr>
              <a:t>data </a:t>
            </a:r>
            <a:r>
              <a:rPr lang="en-US" dirty="0">
                <a:latin typeface="Baskerville Old Face" panose="02020602080505020303" pitchFamily="18" charset="0"/>
              </a:rPr>
              <a:t>may </a:t>
            </a:r>
            <a:r>
              <a:rPr lang="en-US" dirty="0" smtClean="0">
                <a:latin typeface="Baskerville Old Face" panose="02020602080505020303" pitchFamily="18" charset="0"/>
              </a:rPr>
              <a:t>include </a:t>
            </a:r>
            <a:r>
              <a:rPr lang="en-US" b="1" dirty="0" smtClean="0">
                <a:latin typeface="Baskerville Old Face" panose="02020602080505020303" pitchFamily="18" charset="0"/>
              </a:rPr>
              <a:t>irregular punctuation, </a:t>
            </a:r>
            <a:r>
              <a:rPr lang="en-US" b="1" dirty="0">
                <a:latin typeface="Baskerville Old Face" panose="02020602080505020303" pitchFamily="18" charset="0"/>
              </a:rPr>
              <a:t>inconsistent casing, or noise,</a:t>
            </a:r>
            <a:r>
              <a:rPr lang="en-US" dirty="0">
                <a:latin typeface="Baskerville Old Face" panose="02020602080505020303" pitchFamily="18" charset="0"/>
              </a:rPr>
              <a:t> all of which must be </a:t>
            </a:r>
            <a:r>
              <a:rPr lang="en-US" b="1" dirty="0">
                <a:latin typeface="Baskerville Old Face" panose="02020602080505020303" pitchFamily="18" charset="0"/>
              </a:rPr>
              <a:t>prepared for tokenization to ensure meaningful downstream analysis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271768"/>
            <a:ext cx="4991797" cy="11384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486726"/>
            <a:ext cx="7325747" cy="1198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552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2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Preprocessing : </a:t>
            </a:r>
            <a:r>
              <a:rPr lang="en-US" dirty="0">
                <a:latin typeface="Baskerville Old Face" panose="02020602080505020303" pitchFamily="18" charset="0"/>
              </a:rPr>
              <a:t>Before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splitting into tokens</a:t>
            </a:r>
            <a:r>
              <a:rPr lang="en-US" dirty="0">
                <a:latin typeface="Baskerville Old Face" panose="02020602080505020303" pitchFamily="18" charset="0"/>
              </a:rPr>
              <a:t>, the </a:t>
            </a:r>
            <a:r>
              <a:rPr lang="en-US" b="1" dirty="0">
                <a:latin typeface="Baskerville Old Face" panose="02020602080505020303" pitchFamily="18" charset="0"/>
              </a:rPr>
              <a:t>text is normalized to reduce variability.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This </a:t>
            </a:r>
            <a:r>
              <a:rPr lang="en-US" dirty="0">
                <a:latin typeface="Baskerville Old Face" panose="02020602080505020303" pitchFamily="18" charset="0"/>
              </a:rPr>
              <a:t>may include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lowercasing, removing </a:t>
            </a:r>
            <a:r>
              <a:rPr lang="en-US" b="1" dirty="0" err="1">
                <a:solidFill>
                  <a:srgbClr val="0000CC"/>
                </a:solidFill>
                <a:latin typeface="Baskerville Old Face" panose="02020602080505020303" pitchFamily="18" charset="0"/>
              </a:rPr>
              <a:t>stopwords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, correcting misspellings, or eliminating special characters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These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adjustments improve consistency,</a:t>
            </a:r>
            <a:r>
              <a:rPr lang="en-US" dirty="0">
                <a:latin typeface="Baskerville Old Face" panose="02020602080505020303" pitchFamily="18" charset="0"/>
              </a:rPr>
              <a:t> allowing 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tokenization algorithm to identify true linguistic units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improving the accuracy of further natural language processing tasks.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092" y="5071059"/>
            <a:ext cx="5766816" cy="1184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271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3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Specifying Token Delimiters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>
                <a:latin typeface="Baskerville Old Face" panose="02020602080505020303" pitchFamily="18" charset="0"/>
              </a:rPr>
              <a:t>Delimiters—like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whitespace, punctuation, or symbols—guide</a:t>
            </a:r>
            <a:r>
              <a:rPr lang="en-US" dirty="0">
                <a:latin typeface="Baskerville Old Face" panose="02020602080505020303" pitchFamily="18" charset="0"/>
              </a:rPr>
              <a:t> where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tokens begin and 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end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Baskerville Old Face" panose="02020602080505020303" pitchFamily="18" charset="0"/>
              </a:rPr>
              <a:t>Depending </a:t>
            </a:r>
            <a:r>
              <a:rPr lang="en-US" b="1" dirty="0">
                <a:latin typeface="Baskerville Old Face" panose="02020602080505020303" pitchFamily="18" charset="0"/>
              </a:rPr>
              <a:t>on the language or application</a:t>
            </a:r>
            <a:r>
              <a:rPr lang="en-US" dirty="0">
                <a:latin typeface="Baskerville Old Face" panose="02020602080505020303" pitchFamily="18" charset="0"/>
              </a:rPr>
              <a:t>, these </a:t>
            </a:r>
            <a:r>
              <a:rPr lang="en-US" b="1" dirty="0">
                <a:latin typeface="Baskerville Old Face" panose="02020602080505020303" pitchFamily="18" charset="0"/>
              </a:rPr>
              <a:t>boundaries may vary. </a:t>
            </a:r>
            <a:endParaRPr lang="en-US" b="1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Some </a:t>
            </a:r>
            <a:r>
              <a:rPr lang="en-US" dirty="0">
                <a:latin typeface="Baskerville Old Face" panose="02020602080505020303" pitchFamily="18" charset="0"/>
              </a:rPr>
              <a:t>tokenizers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use custom rules or pre-learned models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determine delimiters that best preserve the structure and meaning of the original input text.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35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4. Tokenization Algorithm:</a:t>
            </a:r>
            <a:r>
              <a:rPr lang="en-US" b="1" dirty="0"/>
              <a:t> </a:t>
            </a:r>
            <a:r>
              <a:rPr lang="en-US" dirty="0" smtClean="0">
                <a:latin typeface="Baskerville Old Face" panose="02020602080505020303" pitchFamily="18" charset="0"/>
              </a:rPr>
              <a:t>An </a:t>
            </a:r>
            <a:r>
              <a:rPr lang="en-US" dirty="0">
                <a:latin typeface="Baskerville Old Face" panose="02020602080505020303" pitchFamily="18" charset="0"/>
              </a:rPr>
              <a:t>algorithm, such as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rule-based or statistical tokenization,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latin typeface="Baskerville Old Face" panose="02020602080505020303" pitchFamily="18" charset="0"/>
              </a:rPr>
              <a:t>processes the text </a:t>
            </a:r>
            <a:r>
              <a:rPr lang="en-US" dirty="0">
                <a:latin typeface="Baskerville Old Face" panose="02020602080505020303" pitchFamily="18" charset="0"/>
              </a:rPr>
              <a:t>using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the chosen delimiters or learned patterns. </a:t>
            </a:r>
            <a:endParaRPr lang="en-US" b="1" dirty="0" smtClean="0">
              <a:solidFill>
                <a:srgbClr val="660033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It </a:t>
            </a:r>
            <a:r>
              <a:rPr lang="en-US" dirty="0">
                <a:latin typeface="Baskerville Old Face" panose="02020602080505020303" pitchFamily="18" charset="0"/>
              </a:rPr>
              <a:t>converts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input into distinct tokens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, handling language-specific nuances, abbreviations, or ambiguous cases. </a:t>
            </a:r>
            <a:endParaRPr lang="en-US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dirty="0">
                <a:latin typeface="Baskerville Old Face" panose="02020602080505020303" pitchFamily="18" charset="0"/>
              </a:rPr>
              <a:t>precision of this algorithm significantly affects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NLP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outcomes like classification, translation, or parsing</a:t>
            </a:r>
            <a:r>
              <a:rPr lang="en-US" dirty="0"/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88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5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Output Tokens	:</a:t>
            </a:r>
            <a:r>
              <a:rPr lang="en-US" b="1" dirty="0" smtClean="0"/>
              <a:t> </a:t>
            </a:r>
            <a:r>
              <a:rPr lang="en-US" dirty="0">
                <a:latin typeface="Baskerville Old Face" panose="02020602080505020303" pitchFamily="18" charset="0"/>
              </a:rPr>
              <a:t>After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processing</a:t>
            </a:r>
            <a:r>
              <a:rPr lang="en-US" dirty="0">
                <a:latin typeface="Baskerville Old Face" panose="02020602080505020303" pitchFamily="18" charset="0"/>
              </a:rPr>
              <a:t>, the tokenizer returns a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structured list or sequence of tokens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These </a:t>
            </a:r>
            <a:r>
              <a:rPr lang="en-US" dirty="0">
                <a:latin typeface="Baskerville Old Face" panose="02020602080505020303" pitchFamily="18" charset="0"/>
              </a:rPr>
              <a:t>are 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fundamental elements that models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will analyze. Each token carries syntactic or semantic value</a:t>
            </a:r>
            <a:r>
              <a:rPr lang="en-US" dirty="0">
                <a:latin typeface="Baskerville Old Face" panose="02020602080505020303" pitchFamily="18" charset="0"/>
              </a:rPr>
              <a:t> and becomes an </a:t>
            </a:r>
            <a:r>
              <a:rPr lang="en-US" b="1" dirty="0">
                <a:latin typeface="Baskerville Old Face" panose="02020602080505020303" pitchFamily="18" charset="0"/>
              </a:rPr>
              <a:t>atomic unit for further processes like tagging, embedding, sentiment analysis, or model input representation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4514680"/>
            <a:ext cx="6477000" cy="14289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101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6. After Preprocessing:</a:t>
            </a:r>
            <a:r>
              <a:rPr lang="en-US" b="1" dirty="0" smtClean="0"/>
              <a:t>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Post-tokenization steps </a:t>
            </a:r>
            <a:r>
              <a:rPr lang="en-US" dirty="0">
                <a:latin typeface="Baskerville Old Face" panose="02020602080505020303" pitchFamily="18" charset="0"/>
              </a:rPr>
              <a:t>like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stemming, lemmatization, or token filtering may be applied. </a:t>
            </a:r>
            <a:endParaRPr lang="en-US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These </a:t>
            </a:r>
            <a:r>
              <a:rPr lang="en-US" b="1" dirty="0">
                <a:latin typeface="Baskerville Old Face" panose="02020602080505020303" pitchFamily="18" charset="0"/>
              </a:rPr>
              <a:t>refine token quality by reducing redundancy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standardizing word forms, or removing uninformative 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items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This </a:t>
            </a:r>
            <a:r>
              <a:rPr lang="en-US" dirty="0">
                <a:latin typeface="Baskerville Old Face" panose="02020602080505020303" pitchFamily="18" charset="0"/>
              </a:rPr>
              <a:t>stage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optimizes tokens for modeling</a:t>
            </a:r>
            <a:r>
              <a:rPr lang="en-US" dirty="0">
                <a:latin typeface="Baskerville Old Face" panose="02020602080505020303" pitchFamily="18" charset="0"/>
              </a:rPr>
              <a:t>, ensuring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they capture useful linguistic patterns without unnecessary noise or duplication.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4388097"/>
            <a:ext cx="5715000" cy="20889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469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Types of Tokenization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fontAlgn="auto"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37" y="1184910"/>
            <a:ext cx="7629525" cy="50703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164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Sentence Tokenization: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Segments large blocks of text into individual sentences, </a:t>
            </a:r>
            <a:r>
              <a:rPr lang="en-US" dirty="0">
                <a:latin typeface="Baskerville Old Face" panose="02020602080505020303" pitchFamily="18" charset="0"/>
              </a:rPr>
              <a:t>essential for tasks </a:t>
            </a:r>
            <a:r>
              <a:rPr lang="en-US" b="1" dirty="0">
                <a:latin typeface="Baskerville Old Face" panose="02020602080505020303" pitchFamily="18" charset="0"/>
              </a:rPr>
              <a:t>like document summarization.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A) Raw Text/ Documentation: </a:t>
            </a:r>
            <a:r>
              <a:rPr lang="en-US" dirty="0">
                <a:latin typeface="Baskerville Old Face" panose="02020602080505020303" pitchFamily="18" charset="0"/>
              </a:rPr>
              <a:t>This is </a:t>
            </a:r>
            <a:r>
              <a:rPr lang="en-US" dirty="0" smtClean="0">
                <a:latin typeface="Baskerville Old Face" panose="02020602080505020303" pitchFamily="18" charset="0"/>
              </a:rPr>
              <a:t>the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latin typeface="Baskerville Old Face" panose="02020602080505020303" pitchFamily="18" charset="0"/>
              </a:rPr>
              <a:t>input </a:t>
            </a:r>
            <a:r>
              <a:rPr lang="en-US" b="1" dirty="0">
                <a:latin typeface="Baskerville Old Face" panose="02020602080505020303" pitchFamily="18" charset="0"/>
              </a:rPr>
              <a:t>text containing one or more sentences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 smtClean="0">
                <a:latin typeface="Baskerville Old Face" panose="02020602080505020303" pitchFamily="18" charset="0"/>
              </a:rPr>
              <a:t>  It </a:t>
            </a:r>
            <a:r>
              <a:rPr lang="en-US" dirty="0">
                <a:latin typeface="Baskerville Old Face" panose="02020602080505020303" pitchFamily="18" charset="0"/>
              </a:rPr>
              <a:t>may include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punctuation, </a:t>
            </a:r>
            <a:r>
              <a:rPr lang="en-US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abbreviations,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line breaks.</a:t>
            </a:r>
            <a:r>
              <a:rPr lang="en-US" dirty="0">
                <a:latin typeface="Baskerville Old Face" panose="02020602080505020303" pitchFamily="18" charset="0"/>
              </a:rPr>
              <a:t/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b="1" u="sng" dirty="0" smtClean="0">
                <a:latin typeface="Baskerville Old Face" panose="02020602080505020303" pitchFamily="18" charset="0"/>
              </a:rPr>
              <a:t>Ex: </a:t>
            </a:r>
            <a:r>
              <a:rPr lang="en-US" dirty="0">
                <a:latin typeface="Baskerville Old Face" panose="02020602080505020303" pitchFamily="18" charset="0"/>
              </a:rPr>
              <a:t>input can be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paragraph or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document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text is not yet separated into sentences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</a:p>
          <a:p>
            <a:pPr marL="0" indent="0" fontAlgn="auto"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2057400"/>
            <a:ext cx="2590800" cy="44996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166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B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) Text Normalization: </a:t>
            </a: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text is cleaned for consistent processing. </a:t>
            </a:r>
            <a:endParaRPr lang="en-US" b="1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Extra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spaces are removed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text may be converted to lowercase. </a:t>
            </a:r>
            <a:r>
              <a:rPr lang="en-US" dirty="0">
                <a:latin typeface="Baskerville Old Face" panose="02020602080505020303" pitchFamily="18" charset="0"/>
              </a:rPr>
              <a:t>This step </a:t>
            </a:r>
            <a:r>
              <a:rPr lang="en-US" b="1" dirty="0">
                <a:latin typeface="Baskerville Old Face" panose="02020602080505020303" pitchFamily="18" charset="0"/>
              </a:rPr>
              <a:t>reduces ambiguity in sentence detection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/>
              <a:t>Example: </a:t>
            </a:r>
            <a:r>
              <a:rPr lang="en-US" b="1" dirty="0" smtClean="0">
                <a:latin typeface="Baskerville Old Face" panose="02020602080505020303" pitchFamily="18" charset="0"/>
              </a:rPr>
              <a:t>fixing </a:t>
            </a:r>
            <a:r>
              <a:rPr lang="en-US" b="1" dirty="0">
                <a:latin typeface="Baskerville Old Face" panose="02020602080505020303" pitchFamily="18" charset="0"/>
              </a:rPr>
              <a:t>spacing after punctuation</a:t>
            </a:r>
            <a:r>
              <a:rPr lang="en-US" b="1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C) Sentence Boundary Detection: </a:t>
            </a:r>
            <a:r>
              <a:rPr lang="en-US" dirty="0">
                <a:latin typeface="Baskerville Old Face" panose="02020602080505020303" pitchFamily="18" charset="0"/>
              </a:rPr>
              <a:t>This is the </a:t>
            </a:r>
            <a:r>
              <a:rPr lang="en-US" b="1" dirty="0">
                <a:latin typeface="Baskerville Old Face" panose="02020602080505020303" pitchFamily="18" charset="0"/>
              </a:rPr>
              <a:t>core step of sentence tokenization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 system identify the sentences like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/>
              <a:t>Special rules handle abbreviations </a:t>
            </a:r>
            <a:r>
              <a:rPr lang="en-US" sz="2000" dirty="0"/>
              <a:t>such as “Dr.”, “U.S</a:t>
            </a:r>
            <a:r>
              <a:rPr lang="en-US" sz="2000" dirty="0" smtClean="0"/>
              <a:t>.”.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/>
              <a:t>Prevents </a:t>
            </a:r>
            <a:r>
              <a:rPr lang="en-US" sz="2000" b="1" dirty="0">
                <a:solidFill>
                  <a:srgbClr val="CC3300"/>
                </a:solidFill>
              </a:rPr>
              <a:t>incorrect sentence splitting</a:t>
            </a:r>
            <a:r>
              <a:rPr lang="en-US" sz="2000" dirty="0"/>
              <a:t>.</a:t>
            </a:r>
            <a:endParaRPr lang="en-US" sz="2000" dirty="0">
              <a:latin typeface="Baskerville Old Face" panose="020206020805050203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5029200"/>
            <a:ext cx="137160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9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D) Sentence Splitter: </a:t>
            </a:r>
            <a:r>
              <a:rPr lang="en-US" dirty="0">
                <a:latin typeface="Baskerville Old Face" panose="02020602080505020303" pitchFamily="18" charset="0"/>
              </a:rPr>
              <a:t>Based on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detected boundaries, the text is split.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Each sentence is </a:t>
            </a:r>
            <a:r>
              <a:rPr lang="en-US" b="1" dirty="0">
                <a:latin typeface="Baskerville Old Face" panose="02020602080505020303" pitchFamily="18" charset="0"/>
              </a:rPr>
              <a:t>extracted as a separate unit</a:t>
            </a:r>
            <a:r>
              <a:rPr lang="en-US" dirty="0">
                <a:latin typeface="Baskerville Old Face" panose="02020602080505020303" pitchFamily="18" charset="0"/>
              </a:rPr>
              <a:t>. This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produces a list of sentences. </a:t>
            </a:r>
            <a:r>
              <a:rPr lang="en-US" dirty="0">
                <a:latin typeface="Baskerville Old Face" panose="02020602080505020303" pitchFamily="18" charset="0"/>
              </a:rPr>
              <a:t>These sentences become inputs for further NLP tasks</a:t>
            </a:r>
            <a:r>
              <a:rPr lang="en-US" sz="2000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E)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Output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Sentences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>
                <a:latin typeface="Baskerville Old Face" panose="02020602080505020303" pitchFamily="18" charset="0"/>
              </a:rPr>
              <a:t>The final output is a set or list of sentences. ach sentence is a sentence token. </a:t>
            </a:r>
            <a:r>
              <a:rPr lang="en-US" dirty="0" smtClean="0">
                <a:latin typeface="Baskerville Old Face" panose="02020602080505020303" pitchFamily="18" charset="0"/>
              </a:rPr>
              <a:t>It is Used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in summarization, translation, parsing, etc.</a:t>
            </a:r>
          </a:p>
        </p:txBody>
      </p:sp>
    </p:spTree>
    <p:extLst>
      <p:ext uri="{BB962C8B-B14F-4D97-AF65-F5344CB8AC3E}">
        <p14:creationId xmlns:p14="http://schemas.microsoft.com/office/powerpoint/2010/main" val="330941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85800" y="1295132"/>
            <a:ext cx="7239000" cy="19052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657600"/>
            <a:ext cx="44958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733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2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Word Tokenization: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dirty="0">
                <a:latin typeface="Baskerville Old Face" panose="02020602080505020303" pitchFamily="18" charset="0"/>
              </a:rPr>
              <a:t>most common method, where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text is </a:t>
            </a:r>
            <a:endParaRPr lang="en-US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   split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into individual words </a:t>
            </a:r>
            <a:r>
              <a:rPr lang="en-US" dirty="0">
                <a:latin typeface="Baskerville Old Face" panose="02020602080505020303" pitchFamily="18" charset="0"/>
              </a:rPr>
              <a:t>using </a:t>
            </a:r>
            <a:r>
              <a:rPr lang="en-US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spaces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   or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punctuation as delimiters.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635" y="984540"/>
            <a:ext cx="2350879" cy="52685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544" y="3601393"/>
            <a:ext cx="4934639" cy="24958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290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3. Character Tokenization: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In Character Tokenization, the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textual </a:t>
            </a:r>
            <a:endParaRPr lang="en-US" b="1" dirty="0" smtClean="0">
              <a:solidFill>
                <a:srgbClr val="005024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   data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is split and converted to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a sequence </a:t>
            </a:r>
            <a:endParaRPr lang="en-US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   of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individual characters. </a:t>
            </a:r>
            <a:endParaRPr lang="en-US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This </a:t>
            </a:r>
            <a:r>
              <a:rPr lang="en-US" dirty="0">
                <a:latin typeface="Baskerville Old Face" panose="02020602080505020303" pitchFamily="18" charset="0"/>
              </a:rPr>
              <a:t>is beneficial for tasks that require </a:t>
            </a:r>
            <a:r>
              <a:rPr lang="en-US" dirty="0" smtClean="0">
                <a:latin typeface="Baskerville Old Face" panose="02020602080505020303" pitchFamily="18" charset="0"/>
              </a:rPr>
              <a:t>a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latin typeface="Baskerville Old Face" panose="02020602080505020303" pitchFamily="18" charset="0"/>
              </a:rPr>
              <a:t> 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detailed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analysis,</a:t>
            </a:r>
            <a:r>
              <a:rPr lang="en-US" dirty="0">
                <a:latin typeface="Baskerville Old Face" panose="02020602080505020303" pitchFamily="18" charset="0"/>
              </a:rPr>
              <a:t> such as 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   </a:t>
            </a:r>
            <a:r>
              <a:rPr lang="en-US" b="1" dirty="0" smtClean="0">
                <a:latin typeface="Baskerville Old Face" panose="02020602080505020303" pitchFamily="18" charset="0"/>
              </a:rPr>
              <a:t>spelling </a:t>
            </a:r>
            <a:r>
              <a:rPr lang="en-US" b="1" dirty="0">
                <a:latin typeface="Baskerville Old Face" panose="02020602080505020303" pitchFamily="18" charset="0"/>
              </a:rPr>
              <a:t>correction or for tasks </a:t>
            </a:r>
            <a:r>
              <a:rPr lang="en-US" b="1" dirty="0" smtClean="0">
                <a:latin typeface="Baskerville Old Face" panose="02020602080505020303" pitchFamily="18" charset="0"/>
              </a:rPr>
              <a:t>with </a:t>
            </a:r>
            <a:r>
              <a:rPr lang="en-US" b="1" dirty="0">
                <a:latin typeface="Baskerville Old Face" panose="02020602080505020303" pitchFamily="18" charset="0"/>
              </a:rPr>
              <a:t>unclear </a:t>
            </a:r>
            <a:endParaRPr lang="en-US" b="1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latin typeface="Baskerville Old Face" panose="02020602080505020303" pitchFamily="18" charset="0"/>
              </a:rPr>
              <a:t>  boundaries</a:t>
            </a:r>
            <a:r>
              <a:rPr lang="en-US" b="1" dirty="0">
                <a:latin typeface="Baskerville Old Face" panose="02020602080505020303" pitchFamily="18" charset="0"/>
              </a:rPr>
              <a:t>. </a:t>
            </a:r>
            <a:endParaRPr lang="en-US" b="1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048352"/>
            <a:ext cx="2490216" cy="542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63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Ex: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57" y="1600200"/>
            <a:ext cx="7290816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459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4. Sub Word Tokenization: </a:t>
            </a:r>
            <a:r>
              <a:rPr lang="en-US" dirty="0" smtClean="0">
                <a:latin typeface="Baskerville Old Face" panose="02020602080505020303" pitchFamily="18" charset="0"/>
              </a:rPr>
              <a:t>This </a:t>
            </a:r>
            <a:r>
              <a:rPr lang="en-US" dirty="0">
                <a:latin typeface="Baskerville Old Face" panose="02020602080505020303" pitchFamily="18" charset="0"/>
              </a:rPr>
              <a:t>strikes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balance between word and character tokenization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by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breaking down text into units </a:t>
            </a:r>
            <a:r>
              <a:rPr lang="en-US" dirty="0">
                <a:latin typeface="Baskerville Old Face" panose="02020602080505020303" pitchFamily="18" charset="0"/>
              </a:rPr>
              <a:t>that </a:t>
            </a:r>
            <a:r>
              <a:rPr lang="en-US" b="1" dirty="0">
                <a:latin typeface="Baskerville Old Face" panose="02020602080505020303" pitchFamily="18" charset="0"/>
              </a:rPr>
              <a:t>are larger than a single character but smaller than a full word. </a:t>
            </a:r>
            <a:endParaRPr lang="en-US" b="1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This </a:t>
            </a:r>
            <a:r>
              <a:rPr lang="en-US" dirty="0">
                <a:latin typeface="Baskerville Old Face" panose="02020602080505020303" pitchFamily="18" charset="0"/>
              </a:rPr>
              <a:t>is useful when dealing with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morphologically rich languages or rare words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  <a:hlinkClick r:id="rId2"/>
              </a:rPr>
              <a:t>Sub-word tokenization</a:t>
            </a:r>
            <a:r>
              <a:rPr lang="en-US" dirty="0">
                <a:latin typeface="Baskerville Old Face" panose="02020602080505020303" pitchFamily="18" charset="0"/>
              </a:rPr>
              <a:t> helps to handle </a:t>
            </a:r>
            <a:r>
              <a:rPr lang="en-US" b="1" dirty="0">
                <a:latin typeface="Baskerville Old Face" panose="02020602080505020303" pitchFamily="18" charset="0"/>
              </a:rPr>
              <a:t>out-of-vocabulary words </a:t>
            </a:r>
            <a:r>
              <a:rPr lang="en-US" dirty="0">
                <a:latin typeface="Baskerville Old Face" panose="02020602080505020303" pitchFamily="18" charset="0"/>
              </a:rPr>
              <a:t>in NLP tasks and for languages that form words by combining smaller units</a:t>
            </a:r>
            <a:r>
              <a:rPr lang="en-US" dirty="0" smtClean="0">
                <a:latin typeface="Baskerville Old Face" panose="02020602080505020303" pitchFamily="18" charset="0"/>
              </a:rPr>
              <a:t>. 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1" y="4935592"/>
            <a:ext cx="1828800" cy="15969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5138664"/>
            <a:ext cx="3657600" cy="13938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762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5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n-gram Tokenization: </a:t>
            </a:r>
            <a:r>
              <a:rPr lang="en-US" dirty="0">
                <a:latin typeface="Baskerville Old Face" panose="02020602080505020303" pitchFamily="18" charset="0"/>
              </a:rPr>
              <a:t>N-gram tokenization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splits words into fixed-sized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chunks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(size = n) of data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fontAlgn="auto"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6. Custom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Tokenization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>
                <a:latin typeface="Baskerville Old Face" panose="02020602080505020303" pitchFamily="18" charset="0"/>
              </a:rPr>
              <a:t>Tokenization can be customized based on </a:t>
            </a:r>
            <a:r>
              <a:rPr lang="en-US" b="1" dirty="0">
                <a:latin typeface="Baskerville Old Face" panose="02020602080505020303" pitchFamily="18" charset="0"/>
              </a:rPr>
              <a:t>specific requirements or </a:t>
            </a:r>
            <a:r>
              <a:rPr lang="en-US" b="1" dirty="0" smtClean="0">
                <a:latin typeface="Baskerville Old Face" panose="02020602080505020303" pitchFamily="18" charset="0"/>
              </a:rPr>
              <a:t>domain-specific needs.</a:t>
            </a:r>
          </a:p>
          <a:p>
            <a:pPr algn="just" fontAlgn="auto"/>
            <a:r>
              <a:rPr lang="en-US" dirty="0">
                <a:latin typeface="Baskerville Old Face" panose="02020602080505020303" pitchFamily="18" charset="0"/>
              </a:rPr>
              <a:t>This may involve handling special cases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such as URLs, email addresses, </a:t>
            </a:r>
            <a:r>
              <a:rPr lang="en-US" b="1" dirty="0" err="1" smtClean="0">
                <a:latin typeface="Baskerville Old Face" panose="02020602080505020303" pitchFamily="18" charset="0"/>
              </a:rPr>
              <a:t>emojis</a:t>
            </a:r>
            <a:r>
              <a:rPr lang="en-US" b="1" dirty="0">
                <a:latin typeface="Baskerville Old Face" panose="02020602080505020303" pitchFamily="18" charset="0"/>
              </a:rPr>
              <a:t>, or numerical expressions differently</a:t>
            </a:r>
            <a:r>
              <a:rPr lang="en-US" b="1" dirty="0"/>
              <a:t>. </a:t>
            </a:r>
          </a:p>
          <a:p>
            <a:pPr marL="0" indent="0" fontAlgn="auto"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362200"/>
            <a:ext cx="6986016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673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Algorithms and Techniques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Rule-Based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:</a:t>
            </a:r>
            <a:r>
              <a:rPr lang="en-US" dirty="0">
                <a:latin typeface="Baskerville Old Face" panose="02020602080505020303" pitchFamily="18" charset="0"/>
              </a:rPr>
              <a:t> Uses predefined rules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like whitespace or specific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punctuation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534" y="1600200"/>
            <a:ext cx="4115066" cy="45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365819"/>
            <a:ext cx="5562600" cy="40107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422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2. Byte Pair Encoding (BPE):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Iteratively merges the most frequent pairs of character</a:t>
            </a:r>
            <a:r>
              <a:rPr lang="en-US" dirty="0">
                <a:latin typeface="Baskerville Old Face" panose="02020602080505020303" pitchFamily="18" charset="0"/>
              </a:rPr>
              <a:t>s to create a </a:t>
            </a:r>
            <a:r>
              <a:rPr lang="en-US" b="1" dirty="0">
                <a:latin typeface="Baskerville Old Face" panose="02020602080505020303" pitchFamily="18" charset="0"/>
              </a:rPr>
              <a:t>flexible subword vocabulary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endParaRPr lang="en-US" dirty="0" smtClean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86000"/>
            <a:ext cx="3392150" cy="19403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549" y="2383920"/>
            <a:ext cx="4172532" cy="16721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992" y="4521466"/>
            <a:ext cx="2063808" cy="17337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238" y="4547711"/>
            <a:ext cx="2040843" cy="1853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905" y="4547712"/>
            <a:ext cx="2953162" cy="18530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16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3.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Word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Piece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: </a:t>
            </a:r>
            <a:r>
              <a:rPr lang="en-US" b="1" dirty="0">
                <a:latin typeface="Baskerville Old Face" panose="02020602080505020303" pitchFamily="18" charset="0"/>
              </a:rPr>
              <a:t>Similar to BPE </a:t>
            </a:r>
            <a:r>
              <a:rPr lang="en-US" dirty="0">
                <a:latin typeface="Baskerville Old Face" panose="02020602080505020303" pitchFamily="18" charset="0"/>
              </a:rPr>
              <a:t>but uses a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likelihood-based approach</a:t>
            </a:r>
            <a:r>
              <a:rPr lang="en-US" dirty="0">
                <a:latin typeface="Baskerville Old Face" panose="02020602080505020303" pitchFamily="18" charset="0"/>
              </a:rPr>
              <a:t> to decide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which units to merge (used by BERT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).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286000"/>
            <a:ext cx="5943600" cy="39692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898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Tokenization in Different Languages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English- Space based Tokenization: </a:t>
            </a:r>
            <a:r>
              <a:rPr lang="en-US" dirty="0">
                <a:latin typeface="Baskerville Old Face" panose="02020602080505020303" pitchFamily="18" charset="0"/>
              </a:rPr>
              <a:t>English words are usually </a:t>
            </a:r>
            <a:r>
              <a:rPr lang="en-US" b="1" dirty="0">
                <a:latin typeface="Baskerville Old Face" panose="02020602080505020303" pitchFamily="18" charset="0"/>
              </a:rPr>
              <a:t>separated by spaces</a:t>
            </a:r>
            <a:r>
              <a:rPr lang="en-US" dirty="0">
                <a:latin typeface="Baskerville Old Face" panose="02020602080505020303" pitchFamily="18" charset="0"/>
              </a:rPr>
              <a:t>, so tokenization is done </a:t>
            </a:r>
            <a:r>
              <a:rPr lang="en-US" b="1" dirty="0">
                <a:latin typeface="Baskerville Old Face" panose="02020602080505020303" pitchFamily="18" charset="0"/>
              </a:rPr>
              <a:t>by splitting on spaces and punctuation.</a:t>
            </a: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667000"/>
            <a:ext cx="5867400" cy="38485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511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2.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Chinese – Dictionary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based Tokenization: </a:t>
            </a:r>
            <a:r>
              <a:rPr lang="en-US" dirty="0">
                <a:latin typeface="Baskerville Old Face" panose="02020602080505020303" pitchFamily="18" charset="0"/>
              </a:rPr>
              <a:t>Chinese text does </a:t>
            </a:r>
            <a:r>
              <a:rPr lang="en-US" b="1" dirty="0">
                <a:latin typeface="Baskerville Old Face" panose="02020602080505020303" pitchFamily="18" charset="0"/>
              </a:rPr>
              <a:t>not contain spaces</a:t>
            </a:r>
            <a:r>
              <a:rPr lang="en-US" dirty="0">
                <a:latin typeface="Baskerville Old Face" panose="02020602080505020303" pitchFamily="18" charset="0"/>
              </a:rPr>
              <a:t> between words. Tokens are identified using a </a:t>
            </a:r>
            <a:r>
              <a:rPr lang="en-US" b="1" dirty="0">
                <a:latin typeface="Baskerville Old Face" panose="02020602080505020303" pitchFamily="18" charset="0"/>
              </a:rPr>
              <a:t>dictionary of known words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628682"/>
            <a:ext cx="6267669" cy="36439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001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3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Indian Languages – Morphology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based Tokenization: </a:t>
            </a:r>
            <a:r>
              <a:rPr lang="en-US" dirty="0">
                <a:latin typeface="Baskerville Old Face" panose="02020602080505020303" pitchFamily="18" charset="0"/>
              </a:rPr>
              <a:t>Indian languages have </a:t>
            </a:r>
            <a:r>
              <a:rPr lang="en-US" b="1" dirty="0">
                <a:latin typeface="Baskerville Old Face" panose="02020602080505020303" pitchFamily="18" charset="0"/>
              </a:rPr>
              <a:t>rich morphology</a:t>
            </a:r>
            <a:r>
              <a:rPr lang="en-US" dirty="0">
                <a:latin typeface="Baskerville Old Face" panose="02020602080505020303" pitchFamily="18" charset="0"/>
              </a:rPr>
              <a:t>, where a single word may contain root + suffixes. Tokenization uses </a:t>
            </a:r>
            <a:r>
              <a:rPr lang="en-US" b="1" dirty="0">
                <a:latin typeface="Baskerville Old Face" panose="02020602080505020303" pitchFamily="18" charset="0"/>
              </a:rPr>
              <a:t>morphological analysis</a:t>
            </a:r>
            <a:r>
              <a:rPr lang="en-US" dirty="0">
                <a:latin typeface="Baskerville Old Face" panose="02020602080505020303" pitchFamily="18" charset="0"/>
              </a:rPr>
              <a:t> to split meaningful units.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2815313"/>
            <a:ext cx="4343400" cy="3737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58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4. Arabic Root based Tokenization: </a:t>
            </a:r>
            <a:r>
              <a:rPr lang="en-US" dirty="0">
                <a:latin typeface="Baskerville Old Face" panose="02020602080505020303" pitchFamily="18" charset="0"/>
              </a:rPr>
              <a:t>Arabic words are </a:t>
            </a:r>
            <a:r>
              <a:rPr lang="en-US" b="1" dirty="0">
                <a:latin typeface="Baskerville Old Face" panose="02020602080505020303" pitchFamily="18" charset="0"/>
              </a:rPr>
              <a:t>formed from roots with prefixes and </a:t>
            </a:r>
            <a:r>
              <a:rPr lang="en-US" b="1" dirty="0" smtClean="0">
                <a:latin typeface="Baskerville Old Face" panose="02020602080505020303" pitchFamily="18" charset="0"/>
              </a:rPr>
              <a:t>suffixes. </a:t>
            </a:r>
            <a:r>
              <a:rPr lang="en-US" dirty="0" smtClean="0">
                <a:latin typeface="Baskerville Old Face" panose="02020602080505020303" pitchFamily="18" charset="0"/>
              </a:rPr>
              <a:t>Tokenization </a:t>
            </a:r>
            <a:r>
              <a:rPr lang="en-US" b="1" dirty="0">
                <a:latin typeface="Baskerville Old Face" panose="02020602080505020303" pitchFamily="18" charset="0"/>
              </a:rPr>
              <a:t>extracts the root word for better understanding.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743200"/>
            <a:ext cx="2895600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2304739"/>
            <a:ext cx="3048000" cy="32578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627016" y="5809988"/>
            <a:ext cx="77549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Baskerville Old Face" panose="02020602080505020303" pitchFamily="18" charset="0"/>
              </a:rPr>
              <a:t>Root-based tokenization 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improves search and semantic analysis</a:t>
            </a:r>
            <a:r>
              <a:rPr lang="en-US" b="1" dirty="0">
                <a:solidFill>
                  <a:srgbClr val="0000CC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930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13" y="1320165"/>
            <a:ext cx="8101149" cy="381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9189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Common Challenges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Ambiguity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>
                <a:latin typeface="Baskerville Old Face" panose="02020602080505020303" pitchFamily="18" charset="0"/>
              </a:rPr>
              <a:t>Deciding if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"San Francisco" should be one token or two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Wingdings"/>
              <a:buAutoNum type="arabicPeriod"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Language Variability: </a:t>
            </a:r>
            <a:r>
              <a:rPr lang="en-US" dirty="0">
                <a:latin typeface="Baskerville Old Face" panose="02020602080505020303" pitchFamily="18" charset="0"/>
              </a:rPr>
              <a:t>Languages like </a:t>
            </a:r>
            <a:r>
              <a:rPr lang="en-US" b="1" dirty="0">
                <a:latin typeface="Baskerville Old Face" panose="02020602080505020303" pitchFamily="18" charset="0"/>
              </a:rPr>
              <a:t>Japanese or Thai do not use spaces, </a:t>
            </a:r>
            <a:r>
              <a:rPr lang="en-US" dirty="0">
                <a:latin typeface="Baskerville Old Face" panose="02020602080505020303" pitchFamily="18" charset="0"/>
              </a:rPr>
              <a:t>making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boundary identification difficult without statistical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models.</a:t>
            </a:r>
          </a:p>
          <a:p>
            <a:pPr marL="457200" indent="-457200">
              <a:lnSpc>
                <a:spcPct val="150000"/>
              </a:lnSpc>
              <a:buFont typeface="Wingdings"/>
              <a:buAutoNum type="arabicPeriod"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Special Characters: </a:t>
            </a:r>
            <a:r>
              <a:rPr lang="en-US" dirty="0" smtClean="0"/>
              <a:t> </a:t>
            </a:r>
            <a:r>
              <a:rPr lang="en-US" dirty="0"/>
              <a:t> </a:t>
            </a:r>
            <a:r>
              <a:rPr lang="en-US" dirty="0">
                <a:latin typeface="Baskerville Old Face" panose="02020602080505020303" pitchFamily="18" charset="0"/>
              </a:rPr>
              <a:t>Handling </a:t>
            </a:r>
            <a:r>
              <a:rPr lang="en-US" b="1" dirty="0" err="1">
                <a:latin typeface="Baskerville Old Face" panose="02020602080505020303" pitchFamily="18" charset="0"/>
              </a:rPr>
              <a:t>emojis</a:t>
            </a:r>
            <a:r>
              <a:rPr lang="en-US" b="1" dirty="0">
                <a:latin typeface="Baskerville Old Face" panose="02020602080505020303" pitchFamily="18" charset="0"/>
              </a:rPr>
              <a:t>, hashtags, and </a:t>
            </a:r>
            <a:r>
              <a:rPr lang="en-US" b="1" dirty="0" smtClean="0">
                <a:latin typeface="Baskerville Old Face" panose="02020602080505020303" pitchFamily="18" charset="0"/>
              </a:rPr>
              <a:t>contractions (Don’t etc. )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requires special rules</a:t>
            </a:r>
          </a:p>
          <a:p>
            <a:pPr marL="457200" indent="-457200">
              <a:lnSpc>
                <a:spcPct val="150000"/>
              </a:lnSpc>
              <a:buFont typeface="Wingdings"/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  <p:sp>
        <p:nvSpPr>
          <p:cNvPr id="15" name="AutoShape 8" descr="data:image/gif;base64,R0lGODlhAQABAIAAAP///wAAACH5BAEAAAAALAAAAAABAAEAAAICRAEAOw=="/>
          <p:cNvSpPr>
            <a:spLocks noChangeAspect="1" noChangeArrowheads="1"/>
          </p:cNvSpPr>
          <p:nvPr/>
        </p:nvSpPr>
        <p:spPr bwMode="auto">
          <a:xfrm>
            <a:off x="155575" y="-4111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2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Applications of Tokenization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15" name="AutoShape 8" descr="data:image/gif;base64,R0lGODlhAQABAIAAAP///wAAACH5BAEAAAAALAAAAAABAAEAAAICRAEAOw=="/>
          <p:cNvSpPr>
            <a:spLocks noChangeAspect="1" noChangeArrowheads="1"/>
          </p:cNvSpPr>
          <p:nvPr/>
        </p:nvSpPr>
        <p:spPr bwMode="auto">
          <a:xfrm>
            <a:off x="155575" y="-4111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sz="quarter" idx="1"/>
          </p:nvPr>
        </p:nvSpPr>
        <p:spPr bwMode="auto">
          <a:xfrm>
            <a:off x="411045" y="924969"/>
            <a:ext cx="8001000" cy="563231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Information Retrieval: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 Tokenization helps match user queries with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870581"/>
                </a:solidFill>
                <a:effectLst/>
                <a:latin typeface="Baskerville Old Face" panose="02020602080505020303" pitchFamily="18" charset="0"/>
              </a:rPr>
              <a:t>relevant documents in search engines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Text Classification: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 Tokenization enables categorizing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870581"/>
                </a:solidFill>
                <a:effectLst/>
                <a:latin typeface="Baskerville Old Face" panose="02020602080505020303" pitchFamily="18" charset="0"/>
              </a:rPr>
              <a:t>text into classes such as spam or non-spam.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Sentiment Analysis: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 Tokenization helps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5024"/>
                </a:solidFill>
                <a:effectLst/>
                <a:latin typeface="Baskerville Old Face" panose="02020602080505020303" pitchFamily="18" charset="0"/>
              </a:rPr>
              <a:t>identify opinion words to determine sentiment polarity.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Machine Translation: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 Tokenization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Baskerville Old Face" panose="02020602080505020303" pitchFamily="18" charset="0"/>
              </a:rPr>
              <a:t>breaks sentences into units for accurate language translation.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Speech Recognition: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 Tokenization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Baskerville Old Face" panose="02020602080505020303" pitchFamily="18" charset="0"/>
              </a:rPr>
              <a:t>converts recognized speech    text into meaningful words.</a:t>
            </a:r>
          </a:p>
        </p:txBody>
      </p:sp>
    </p:spTree>
    <p:extLst>
      <p:ext uri="{BB962C8B-B14F-4D97-AF65-F5344CB8AC3E}">
        <p14:creationId xmlns:p14="http://schemas.microsoft.com/office/powerpoint/2010/main" val="275887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Applications of Tokenization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15" name="AutoShape 8" descr="data:image/gif;base64,R0lGODlhAQABAIAAAP///wAAACH5BAEAAAAALAAAAAABAAEAAAICRAEAOw=="/>
          <p:cNvSpPr>
            <a:spLocks noChangeAspect="1" noChangeArrowheads="1"/>
          </p:cNvSpPr>
          <p:nvPr/>
        </p:nvSpPr>
        <p:spPr bwMode="auto">
          <a:xfrm>
            <a:off x="155575" y="-4111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sz="quarter" idx="1"/>
          </p:nvPr>
        </p:nvSpPr>
        <p:spPr bwMode="auto">
          <a:xfrm>
            <a:off x="433251" y="944563"/>
            <a:ext cx="8305365" cy="563231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Text Summarization: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 Tokenization helps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Baskerville Old Face" panose="02020602080505020303" pitchFamily="18" charset="0"/>
              </a:rPr>
              <a:t>extract important words for generating summaries.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Named Entity Recognition: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 Tokenization helps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Baskerville Old Face" panose="02020602080505020303" pitchFamily="18" charset="0"/>
              </a:rPr>
              <a:t>identify names, places, and organizations in text.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Chatbots: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 Tokenization helps understand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Baskerville Old Face" panose="02020602080505020303" pitchFamily="18" charset="0"/>
              </a:rPr>
              <a:t>user intent and generate appropriate responses.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Language Modeling: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 Tokenization provides basic units for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Baskerville Old Face" panose="02020602080505020303" pitchFamily="18" charset="0"/>
              </a:rPr>
              <a:t>predicting the next word or token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Spell Checking: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 Tokenization helps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latin typeface="Baskerville Old Face" panose="02020602080505020303" pitchFamily="18" charset="0"/>
              </a:rPr>
              <a:t>detect misspelled words in text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anose="020206020805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207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Use cases of Tokenization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15" name="AutoShape 8" descr="data:image/gif;base64,R0lGODlhAQABAIAAAP///wAAACH5BAEAAAAALAAAAAABAAEAAAICRAEAOw=="/>
          <p:cNvSpPr>
            <a:spLocks noChangeAspect="1" noChangeArrowheads="1"/>
          </p:cNvSpPr>
          <p:nvPr/>
        </p:nvSpPr>
        <p:spPr bwMode="auto">
          <a:xfrm>
            <a:off x="155575" y="-4111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16" y="1143000"/>
            <a:ext cx="8001000" cy="4591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738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27631</TotalTime>
  <Words>1459</Words>
  <Application>Microsoft Office PowerPoint</Application>
  <PresentationFormat>On-screen Show (4:3)</PresentationFormat>
  <Paragraphs>199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Tokenization</vt:lpstr>
      <vt:lpstr>Why Tokenization Needed?</vt:lpstr>
      <vt:lpstr>Contd..</vt:lpstr>
      <vt:lpstr>Mathematical Representation</vt:lpstr>
      <vt:lpstr>Contd..</vt:lpstr>
      <vt:lpstr>How Tokenization work in NLP</vt:lpstr>
      <vt:lpstr>How Tokenization work in NLP</vt:lpstr>
      <vt:lpstr>Contd..</vt:lpstr>
      <vt:lpstr>Contd..</vt:lpstr>
      <vt:lpstr>Contd..</vt:lpstr>
      <vt:lpstr>Contd..</vt:lpstr>
      <vt:lpstr>Contd..</vt:lpstr>
      <vt:lpstr>Types of Tokenization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Algorithms and Techniques</vt:lpstr>
      <vt:lpstr>Contd..</vt:lpstr>
      <vt:lpstr>Contd..</vt:lpstr>
      <vt:lpstr>Tokenization in Different Languages</vt:lpstr>
      <vt:lpstr>Contd..</vt:lpstr>
      <vt:lpstr>Contd..</vt:lpstr>
      <vt:lpstr>Contd..</vt:lpstr>
      <vt:lpstr>Contd..</vt:lpstr>
      <vt:lpstr>Common Challenges</vt:lpstr>
      <vt:lpstr>Applications of Tokenization</vt:lpstr>
      <vt:lpstr>Applications of Tokenization</vt:lpstr>
      <vt:lpstr>Use cases of Tokenization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2024</cp:revision>
  <dcterms:created xsi:type="dcterms:W3CDTF">2013-11-07T06:07:38Z</dcterms:created>
  <dcterms:modified xsi:type="dcterms:W3CDTF">2025-12-30T07:30:28Z</dcterms:modified>
</cp:coreProperties>
</file>