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8" r:id="rId1"/>
  </p:sldMasterIdLst>
  <p:notesMasterIdLst>
    <p:notesMasterId r:id="rId28"/>
  </p:notesMasterIdLst>
  <p:sldIdLst>
    <p:sldId id="256" r:id="rId2"/>
    <p:sldId id="318" r:id="rId3"/>
    <p:sldId id="312" r:id="rId4"/>
    <p:sldId id="309" r:id="rId5"/>
    <p:sldId id="319" r:id="rId6"/>
    <p:sldId id="337" r:id="rId7"/>
    <p:sldId id="338" r:id="rId8"/>
    <p:sldId id="339" r:id="rId9"/>
    <p:sldId id="340" r:id="rId10"/>
    <p:sldId id="320" r:id="rId11"/>
    <p:sldId id="321" r:id="rId12"/>
    <p:sldId id="322" r:id="rId13"/>
    <p:sldId id="323" r:id="rId14"/>
    <p:sldId id="324" r:id="rId15"/>
    <p:sldId id="325" r:id="rId16"/>
    <p:sldId id="326" r:id="rId17"/>
    <p:sldId id="327" r:id="rId18"/>
    <p:sldId id="328" r:id="rId19"/>
    <p:sldId id="329" r:id="rId20"/>
    <p:sldId id="330" r:id="rId21"/>
    <p:sldId id="331" r:id="rId22"/>
    <p:sldId id="332" r:id="rId23"/>
    <p:sldId id="333" r:id="rId24"/>
    <p:sldId id="334" r:id="rId25"/>
    <p:sldId id="335" r:id="rId26"/>
    <p:sldId id="336" r:id="rId2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77FFED1-248D-4685-9EC4-C66FC9043769}">
  <a:tblStyle styleId="{C77FFED1-248D-4685-9EC4-C66FC9043769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43"/>
    <p:restoredTop sz="86427"/>
  </p:normalViewPr>
  <p:slideViewPr>
    <p:cSldViewPr snapToGrid="0" snapToObjects="1">
      <p:cViewPr varScale="1">
        <p:scale>
          <a:sx n="120" d="100"/>
          <a:sy n="120" d="100"/>
        </p:scale>
        <p:origin x="200" y="1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2152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3688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1131985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7491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352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4212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0031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0655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5596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271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996630" y="2003888"/>
            <a:ext cx="4523699" cy="11597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3600"/>
            </a:lvl1pPr>
            <a:lvl2pPr lvl="1">
              <a:spcBef>
                <a:spcPts val="0"/>
              </a:spcBef>
              <a:buSzPct val="100000"/>
              <a:defRPr sz="3600"/>
            </a:lvl2pPr>
            <a:lvl3pPr lvl="2">
              <a:spcBef>
                <a:spcPts val="0"/>
              </a:spcBef>
              <a:buSzPct val="100000"/>
              <a:defRPr sz="3600"/>
            </a:lvl3pPr>
            <a:lvl4pPr lvl="3">
              <a:spcBef>
                <a:spcPts val="0"/>
              </a:spcBef>
              <a:buSzPct val="100000"/>
              <a:defRPr sz="3600"/>
            </a:lvl4pPr>
            <a:lvl5pPr lvl="4">
              <a:spcBef>
                <a:spcPts val="0"/>
              </a:spcBef>
              <a:buSzPct val="100000"/>
              <a:defRPr sz="3600"/>
            </a:lvl5pPr>
            <a:lvl6pPr lvl="5">
              <a:spcBef>
                <a:spcPts val="0"/>
              </a:spcBef>
              <a:buSzPct val="100000"/>
              <a:defRPr sz="3600"/>
            </a:lvl6pPr>
            <a:lvl7pPr lvl="6">
              <a:spcBef>
                <a:spcPts val="0"/>
              </a:spcBef>
              <a:buSzPct val="100000"/>
              <a:defRPr sz="3600"/>
            </a:lvl7pPr>
            <a:lvl8pPr lvl="7">
              <a:spcBef>
                <a:spcPts val="0"/>
              </a:spcBef>
              <a:buSzPct val="100000"/>
              <a:defRPr sz="3600"/>
            </a:lvl8pPr>
            <a:lvl9pPr lvl="8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cxnSp>
        <p:nvCxnSpPr>
          <p:cNvPr id="10" name="Shape 10"/>
          <p:cNvCxnSpPr/>
          <p:nvPr/>
        </p:nvCxnSpPr>
        <p:spPr>
          <a:xfrm>
            <a:off x="-6025" y="3676511"/>
            <a:ext cx="9161999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1" name="Shape 11"/>
          <p:cNvSpPr/>
          <p:nvPr/>
        </p:nvSpPr>
        <p:spPr>
          <a:xfrm>
            <a:off x="1117950" y="3393000"/>
            <a:ext cx="566999" cy="566999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hape 24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5" name="Shape 25"/>
          <p:cNvSpPr/>
          <p:nvPr/>
        </p:nvSpPr>
        <p:spPr>
          <a:xfrm>
            <a:off x="817475" y="928766"/>
            <a:ext cx="405899" cy="405899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399" cy="4355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rtl="0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1pPr>
            <a:lvl2pPr lvl="1" rtl="0">
              <a:spcBef>
                <a:spcPts val="0"/>
              </a:spcBef>
              <a:buSzPct val="100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2pPr>
            <a:lvl3pPr lvl="2" rtl="0">
              <a:spcBef>
                <a:spcPts val="0"/>
              </a:spcBef>
              <a:buSzPct val="100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3pPr>
            <a:lvl4pPr lvl="3" rtl="0">
              <a:spcBef>
                <a:spcPts val="0"/>
              </a:spcBef>
              <a:buSzPct val="100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4pPr>
            <a:lvl5pPr lvl="4" rtl="0">
              <a:spcBef>
                <a:spcPts val="0"/>
              </a:spcBef>
              <a:buSzPct val="100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5pPr>
            <a:lvl6pPr lvl="5" rtl="0">
              <a:spcBef>
                <a:spcPts val="0"/>
              </a:spcBef>
              <a:buSzPct val="100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6pPr>
            <a:lvl7pPr lvl="6" rtl="0">
              <a:spcBef>
                <a:spcPts val="0"/>
              </a:spcBef>
              <a:buSzPct val="100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7pPr>
            <a:lvl8pPr lvl="7" rtl="0">
              <a:spcBef>
                <a:spcPts val="0"/>
              </a:spcBef>
              <a:buSzPct val="100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8pPr>
            <a:lvl9pPr lvl="8" rtl="0">
              <a:spcBef>
                <a:spcPts val="0"/>
              </a:spcBef>
              <a:buSzPct val="100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600"/>
              </a:spcBef>
              <a:buClr>
                <a:srgbClr val="FFCD00"/>
              </a:buClr>
              <a:buSzPct val="100000"/>
              <a:buFont typeface="Quattrocento Sans"/>
              <a:buChar char="◉"/>
              <a:defRPr sz="240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rtl="0">
              <a:spcBef>
                <a:spcPts val="480"/>
              </a:spcBef>
              <a:buClr>
                <a:srgbClr val="FFCD00"/>
              </a:buClr>
              <a:buSzPct val="100000"/>
              <a:buFont typeface="Quattrocento Sans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rtl="0">
              <a:spcBef>
                <a:spcPts val="480"/>
              </a:spcBef>
              <a:buClr>
                <a:srgbClr val="FFCD00"/>
              </a:buClr>
              <a:buSzPct val="100000"/>
              <a:buFont typeface="Quattrocento Sans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rtl="0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rtl="0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rtl="0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rtl="0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rtl="0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rtl="0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cxnSp>
        <p:nvCxnSpPr>
          <p:cNvPr id="28" name="Shape 28"/>
          <p:cNvCxnSpPr/>
          <p:nvPr/>
        </p:nvCxnSpPr>
        <p:spPr>
          <a:xfrm>
            <a:off x="5265650" y="1131725"/>
            <a:ext cx="3878399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600"/>
              </a:spcBef>
              <a:buClr>
                <a:srgbClr val="FFCD00"/>
              </a:buClr>
              <a:buSzPct val="100000"/>
              <a:buFont typeface="Quattrocento Sans"/>
              <a:buChar char="◉"/>
              <a:defRPr sz="240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480"/>
              </a:spcBef>
              <a:buClr>
                <a:srgbClr val="FFCD00"/>
              </a:buClr>
              <a:buSzPct val="100000"/>
              <a:buFont typeface="Quattrocento Sans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>
              <a:spcBef>
                <a:spcPts val="480"/>
              </a:spcBef>
              <a:buClr>
                <a:srgbClr val="FFCD00"/>
              </a:buClr>
              <a:buSzPct val="100000"/>
              <a:buFont typeface="Quattrocento Sans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title"/>
          </p:nvPr>
        </p:nvSpPr>
        <p:spPr>
          <a:xfrm>
            <a:off x="1381250" y="937116"/>
            <a:ext cx="6809700" cy="435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2pPr>
            <a:lvl3pPr lvl="2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3pPr>
            <a:lvl4pPr lvl="3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4pPr>
            <a:lvl5pPr lvl="4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5pPr>
            <a:lvl6pPr lvl="5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6pPr>
            <a:lvl7pPr lvl="6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7pPr>
            <a:lvl8pPr lvl="7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8pPr>
            <a:lvl9pPr lvl="8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ctrTitle"/>
          </p:nvPr>
        </p:nvSpPr>
        <p:spPr>
          <a:xfrm>
            <a:off x="925033" y="744278"/>
            <a:ext cx="8113459" cy="767999"/>
          </a:xfrm>
          <a:prstGeom prst="rect">
            <a:avLst/>
          </a:prstGeom>
          <a:solidFill>
            <a:srgbClr val="FFC000"/>
          </a:solidFill>
        </p:spPr>
        <p:txBody>
          <a:bodyPr lIns="91425" tIns="91425" rIns="91425" bIns="91425" anchor="b" anchorCtr="0">
            <a:noAutofit/>
          </a:bodyPr>
          <a:lstStyle/>
          <a:p>
            <a:pPr lvl="0" algn="ctr"/>
            <a:r>
              <a:rPr lang="en-US" sz="3200" dirty="0"/>
              <a:t>Artificial Intelligence</a:t>
            </a:r>
            <a:endParaRPr lang="en" sz="3200" dirty="0"/>
          </a:p>
        </p:txBody>
      </p:sp>
      <p:grpSp>
        <p:nvGrpSpPr>
          <p:cNvPr id="62" name="Shape 62"/>
          <p:cNvGrpSpPr/>
          <p:nvPr/>
        </p:nvGrpSpPr>
        <p:grpSpPr>
          <a:xfrm>
            <a:off x="1299164" y="3511423"/>
            <a:ext cx="215966" cy="342398"/>
            <a:chOff x="6718575" y="2318625"/>
            <a:chExt cx="256950" cy="407375"/>
          </a:xfrm>
        </p:grpSpPr>
        <p:sp>
          <p:nvSpPr>
            <p:cNvPr id="63" name="Shape 63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0" t="0" r="0" b="0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4" name="Shape 64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0" t="0" r="0" b="0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5" name="Shape 65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0" t="0" r="0" b="0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6" name="Shape 66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0" t="0" r="0" b="0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7" name="Shape 67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0" t="0" r="0" b="0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8" name="Shape 68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0" t="0" r="0" b="0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9" name="Shape 69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0" t="0" r="0" b="0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0" name="Shape 70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0" t="0" r="0" b="0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2" name="Shape 61"/>
          <p:cNvSpPr txBox="1">
            <a:spLocks/>
          </p:cNvSpPr>
          <p:nvPr/>
        </p:nvSpPr>
        <p:spPr>
          <a:xfrm>
            <a:off x="3475211" y="2477108"/>
            <a:ext cx="5316264" cy="258557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Lora"/>
              <a:buNone/>
              <a:defRPr sz="36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buSzPct val="100000"/>
              <a:buFont typeface="Lora"/>
              <a:buNone/>
              <a:defRPr sz="3600" b="1">
                <a:latin typeface="Lora"/>
                <a:ea typeface="Lora"/>
                <a:cs typeface="Lora"/>
                <a:sym typeface="Lora"/>
              </a:defRPr>
            </a:lvl2pPr>
            <a:lvl3pPr lvl="2">
              <a:spcBef>
                <a:spcPts val="0"/>
              </a:spcBef>
              <a:buSzPct val="100000"/>
              <a:buFont typeface="Lora"/>
              <a:buNone/>
              <a:defRPr sz="3600" b="1">
                <a:latin typeface="Lora"/>
                <a:ea typeface="Lora"/>
                <a:cs typeface="Lora"/>
                <a:sym typeface="Lora"/>
              </a:defRPr>
            </a:lvl3pPr>
            <a:lvl4pPr lvl="3">
              <a:spcBef>
                <a:spcPts val="0"/>
              </a:spcBef>
              <a:buSzPct val="100000"/>
              <a:buFont typeface="Lora"/>
              <a:buNone/>
              <a:defRPr sz="3600" b="1">
                <a:latin typeface="Lora"/>
                <a:ea typeface="Lora"/>
                <a:cs typeface="Lora"/>
                <a:sym typeface="Lora"/>
              </a:defRPr>
            </a:lvl4pPr>
            <a:lvl5pPr lvl="4">
              <a:spcBef>
                <a:spcPts val="0"/>
              </a:spcBef>
              <a:buSzPct val="100000"/>
              <a:buFont typeface="Lora"/>
              <a:buNone/>
              <a:defRPr sz="3600" b="1">
                <a:latin typeface="Lora"/>
                <a:ea typeface="Lora"/>
                <a:cs typeface="Lora"/>
                <a:sym typeface="Lora"/>
              </a:defRPr>
            </a:lvl5pPr>
            <a:lvl6pPr lvl="5">
              <a:spcBef>
                <a:spcPts val="0"/>
              </a:spcBef>
              <a:buSzPct val="100000"/>
              <a:buFont typeface="Lora"/>
              <a:buNone/>
              <a:defRPr sz="3600" b="1">
                <a:latin typeface="Lora"/>
                <a:ea typeface="Lora"/>
                <a:cs typeface="Lora"/>
                <a:sym typeface="Lora"/>
              </a:defRPr>
            </a:lvl6pPr>
            <a:lvl7pPr lvl="6">
              <a:spcBef>
                <a:spcPts val="0"/>
              </a:spcBef>
              <a:buSzPct val="100000"/>
              <a:buFont typeface="Lora"/>
              <a:buNone/>
              <a:defRPr sz="3600" b="1">
                <a:latin typeface="Lora"/>
                <a:ea typeface="Lora"/>
                <a:cs typeface="Lora"/>
                <a:sym typeface="Lora"/>
              </a:defRPr>
            </a:lvl7pPr>
            <a:lvl8pPr lvl="7">
              <a:spcBef>
                <a:spcPts val="0"/>
              </a:spcBef>
              <a:buSzPct val="100000"/>
              <a:buFont typeface="Lora"/>
              <a:buNone/>
              <a:defRPr sz="3600" b="1">
                <a:latin typeface="Lora"/>
                <a:ea typeface="Lora"/>
                <a:cs typeface="Lora"/>
                <a:sym typeface="Lora"/>
              </a:defRPr>
            </a:lvl8pPr>
            <a:lvl9pPr lvl="8">
              <a:spcBef>
                <a:spcPts val="0"/>
              </a:spcBef>
              <a:buSzPct val="100000"/>
              <a:buFont typeface="Lora"/>
              <a:buNone/>
              <a:defRPr sz="3600" b="1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en-IN" sz="1400" dirty="0" err="1"/>
              <a:t>Dr.</a:t>
            </a:r>
            <a:r>
              <a:rPr lang="en-IN" sz="1400" dirty="0"/>
              <a:t> PARVATHANENI NAGA SRINIVASU </a:t>
            </a:r>
            <a:r>
              <a:rPr lang="en-IN" sz="700" dirty="0"/>
              <a:t>[</a:t>
            </a:r>
            <a:r>
              <a:rPr lang="en-IN" sz="700" dirty="0" err="1"/>
              <a:t>B.Tech</a:t>
            </a:r>
            <a:r>
              <a:rPr lang="en-IN" sz="700" dirty="0"/>
              <a:t>, </a:t>
            </a:r>
            <a:r>
              <a:rPr lang="en-IN" sz="700" dirty="0" err="1"/>
              <a:t>M.Tech</a:t>
            </a:r>
            <a:r>
              <a:rPr lang="en-IN" sz="700" dirty="0"/>
              <a:t>, Ph.D.]</a:t>
            </a:r>
          </a:p>
          <a:p>
            <a:r>
              <a:rPr lang="en-IN" sz="1100" b="0" dirty="0"/>
              <a:t>Associate Professor,</a:t>
            </a:r>
          </a:p>
          <a:p>
            <a:r>
              <a:rPr lang="en-IN" sz="1100" b="0" dirty="0"/>
              <a:t>Department of Computer Science and Engineering,</a:t>
            </a:r>
          </a:p>
          <a:p>
            <a:r>
              <a:rPr lang="en-IN" sz="1100" b="0" dirty="0"/>
              <a:t>Prasad V. Potluri Siddhartha Institute of Technology,</a:t>
            </a:r>
          </a:p>
          <a:p>
            <a:r>
              <a:rPr lang="en-IN" sz="1100" b="0" dirty="0"/>
              <a:t>Vijayawada-520007, Andhra Pradesh</a:t>
            </a:r>
          </a:p>
          <a:p>
            <a:r>
              <a:rPr lang="en-IN" sz="1100" b="0" dirty="0"/>
              <a:t>Honorary Member- London Journal Press</a:t>
            </a:r>
          </a:p>
          <a:p>
            <a:r>
              <a:rPr lang="en-IN" sz="1100" b="0" dirty="0"/>
              <a:t>Life Member-Computer Society of India</a:t>
            </a:r>
          </a:p>
          <a:p>
            <a:r>
              <a:rPr lang="en-IN" sz="1100" b="0" dirty="0"/>
              <a:t>Life Member-IAENG</a:t>
            </a:r>
          </a:p>
          <a:p>
            <a:r>
              <a:rPr lang="en-IN" sz="1100" b="0" dirty="0"/>
              <a:t>Life Member-International Association of Engineers</a:t>
            </a:r>
          </a:p>
          <a:p>
            <a:r>
              <a:rPr lang="en-IN" sz="1100" b="0" dirty="0"/>
              <a:t>Life Member-Engineering Research and Publications</a:t>
            </a:r>
          </a:p>
          <a:p>
            <a:r>
              <a:rPr lang="en-IN" sz="1100" b="0" dirty="0"/>
              <a:t>Member-Indian Academicians and Research Associates</a:t>
            </a:r>
          </a:p>
          <a:p>
            <a:r>
              <a:rPr lang="en-IN" sz="1100" b="0" dirty="0"/>
              <a:t>Mobile:+91-9000595535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dirty="0"/>
              <a:t>Topics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6888" y="1616470"/>
            <a:ext cx="8697820" cy="3112200"/>
          </a:xfrm>
        </p:spPr>
        <p:txBody>
          <a:bodyPr/>
          <a:lstStyle/>
          <a:p>
            <a:pPr marL="342900" indent="-342900">
              <a:buFont typeface="Wingdings" pitchFamily="2" charset="2"/>
              <a:buChar char="Ø"/>
            </a:pPr>
            <a:r>
              <a:rPr lang="en-IN" sz="2000" dirty="0"/>
              <a:t>Defining Artificial Intelligence.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/>
              <a:t>Foundations of AI,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/>
              <a:t>Applications of AI.</a:t>
            </a:r>
            <a:endParaRPr lang="en-IN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b="1" dirty="0"/>
              <a:t>Intelligent agents: </a:t>
            </a:r>
            <a:r>
              <a:rPr lang="en-US" dirty="0"/>
              <a:t>Agents and Environments.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/>
              <a:t>Structure of agents.</a:t>
            </a:r>
            <a:r>
              <a:rPr lang="en-IN" sz="2000" dirty="0"/>
              <a:t> </a:t>
            </a:r>
            <a:endParaRPr lang="en-US" sz="2000" dirty="0"/>
          </a:p>
        </p:txBody>
      </p:sp>
      <p:grpSp>
        <p:nvGrpSpPr>
          <p:cNvPr id="6" name="Shape 358"/>
          <p:cNvGrpSpPr/>
          <p:nvPr/>
        </p:nvGrpSpPr>
        <p:grpSpPr>
          <a:xfrm>
            <a:off x="889983" y="1007707"/>
            <a:ext cx="270225" cy="238343"/>
            <a:chOff x="5247525" y="3007275"/>
            <a:chExt cx="517575" cy="456510"/>
          </a:xfrm>
        </p:grpSpPr>
        <p:sp>
          <p:nvSpPr>
            <p:cNvPr id="7" name="Shape 359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0" t="0" r="0" b="0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" name="Shape 360"/>
            <p:cNvSpPr/>
            <p:nvPr/>
          </p:nvSpPr>
          <p:spPr>
            <a:xfrm>
              <a:off x="5566575" y="3265260"/>
              <a:ext cx="198525" cy="198525"/>
            </a:xfrm>
            <a:custGeom>
              <a:avLst/>
              <a:gdLst/>
              <a:ahLst/>
              <a:cxnLst/>
              <a:rect l="0" t="0" r="0" b="0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67342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8087" y="939813"/>
            <a:ext cx="4394415" cy="435599"/>
          </a:xfrm>
          <a:solidFill>
            <a:srgbClr val="FFC000"/>
          </a:solidFill>
        </p:spPr>
        <p:txBody>
          <a:bodyPr/>
          <a:lstStyle/>
          <a:p>
            <a:r>
              <a:rPr lang="en-US" dirty="0"/>
              <a:t>Introduction to AI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261" y="1616470"/>
            <a:ext cx="8158171" cy="3112200"/>
          </a:xfrm>
        </p:spPr>
        <p:txBody>
          <a:bodyPr/>
          <a:lstStyle/>
          <a:p>
            <a:r>
              <a:rPr lang="en-IN" sz="1600" dirty="0">
                <a:latin typeface="Hoefler Text" panose="02030602050506020203" pitchFamily="18" charset="77"/>
                <a:cs typeface="Apple Chancery" panose="03020702040506060504" pitchFamily="66" charset="-79"/>
              </a:rPr>
              <a:t>A branch of Computer Science named Artificial Intelligence (AI) pursues creating the computers / machines as intelligent as human beings. </a:t>
            </a:r>
          </a:p>
          <a:p>
            <a:pPr>
              <a:buNone/>
            </a:pPr>
            <a:r>
              <a:rPr lang="en-IN" sz="1600" dirty="0">
                <a:latin typeface="Hoefler Text" panose="02030602050506020203" pitchFamily="18" charset="77"/>
                <a:cs typeface="Apple Chancery" panose="03020702040506060504" pitchFamily="66" charset="-79"/>
              </a:rPr>
              <a:t>John McCarthy the father of Artificial Intelligence described AI as, “</a:t>
            </a:r>
            <a:r>
              <a:rPr lang="en-IN" sz="1600" b="1" i="1" dirty="0">
                <a:latin typeface="Hoefler Text" panose="02030602050506020203" pitchFamily="18" charset="77"/>
                <a:cs typeface="APPLE CHANCERY" panose="03020702040506060504" pitchFamily="66" charset="-79"/>
              </a:rPr>
              <a:t>The science and engineering of making intelligent machines, especially intelligent computer programs</a:t>
            </a:r>
            <a:r>
              <a:rPr lang="en-IN" sz="1600" dirty="0">
                <a:latin typeface="Hoefler Text" panose="02030602050506020203" pitchFamily="18" charset="77"/>
                <a:cs typeface="Apple Chancery" panose="03020702040506060504" pitchFamily="66" charset="-79"/>
              </a:rPr>
              <a:t>”. </a:t>
            </a:r>
          </a:p>
          <a:p>
            <a:pPr>
              <a:buNone/>
            </a:pPr>
            <a:r>
              <a:rPr lang="en-IN" sz="1600" dirty="0">
                <a:latin typeface="Hoefler Text" panose="02030602050506020203" pitchFamily="18" charset="77"/>
                <a:cs typeface="Apple Chancery" panose="03020702040506060504" pitchFamily="66" charset="-79"/>
              </a:rPr>
              <a:t>Artificial Intelligence (AI) is a branch of Science which deals with helping machines find solutions to complex problems in a more human-like fashion. </a:t>
            </a:r>
          </a:p>
          <a:p>
            <a:r>
              <a:rPr lang="en-IN" sz="1600" dirty="0">
                <a:latin typeface="Hoefler Text" panose="02030602050506020203" pitchFamily="18" charset="77"/>
                <a:cs typeface="Apple Chancery" panose="03020702040506060504" pitchFamily="66" charset="-79"/>
              </a:rPr>
              <a:t>This generally involves borrowing characteristics from human intelligence, and applying them as algorithms in a computer friendly way. </a:t>
            </a:r>
          </a:p>
          <a:p>
            <a:r>
              <a:rPr lang="en-IN" sz="1600" dirty="0">
                <a:latin typeface="Hoefler Text" panose="02030602050506020203" pitchFamily="18" charset="77"/>
                <a:cs typeface="Apple Chancery" panose="03020702040506060504" pitchFamily="66" charset="-79"/>
              </a:rPr>
              <a:t> A more or less flexible or efficient approach can be taken depending on the requirements established, which influences how artificial the intelligent behaviour appears.</a:t>
            </a:r>
            <a:endParaRPr lang="en-US" sz="1600" dirty="0">
              <a:latin typeface="Hoefler Text" panose="02030602050506020203" pitchFamily="18" charset="77"/>
              <a:cs typeface="Apple Chancery" panose="03020702040506060504" pitchFamily="66" charset="-79"/>
            </a:endParaRPr>
          </a:p>
        </p:txBody>
      </p:sp>
      <p:grpSp>
        <p:nvGrpSpPr>
          <p:cNvPr id="4" name="Shape 779"/>
          <p:cNvGrpSpPr/>
          <p:nvPr/>
        </p:nvGrpSpPr>
        <p:grpSpPr>
          <a:xfrm>
            <a:off x="904157" y="969268"/>
            <a:ext cx="215966" cy="342398"/>
            <a:chOff x="6718575" y="2318625"/>
            <a:chExt cx="256950" cy="407375"/>
          </a:xfrm>
        </p:grpSpPr>
        <p:sp>
          <p:nvSpPr>
            <p:cNvPr id="5" name="Shape 780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0" t="0" r="0" b="0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" name="Shape 781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0" t="0" r="0" b="0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" name="Shape 782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0" t="0" r="0" b="0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" name="Shape 783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0" t="0" r="0" b="0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" name="Shape 784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0" t="0" r="0" b="0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0" name="Shape 785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0" t="0" r="0" b="0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" name="Shape 786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0" t="0" r="0" b="0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2" name="Shape 787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0" t="0" r="0" b="0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pic>
        <p:nvPicPr>
          <p:cNvPr id="17" name="Picture 4">
            <a:extLst>
              <a:ext uri="{FF2B5EF4-FFF2-40B4-BE49-F238E27FC236}">
                <a16:creationId xmlns:a16="http://schemas.microsoft.com/office/drawing/2014/main" id="{35E057E1-5DE9-1949-A1D2-DFEA5CBF1D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889" y="-1086"/>
            <a:ext cx="1204111" cy="1667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742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IN" dirty="0"/>
              <a:t>Defining AI techniques.</a:t>
            </a:r>
          </a:p>
        </p:txBody>
      </p:sp>
      <p:grpSp>
        <p:nvGrpSpPr>
          <p:cNvPr id="4" name="Shape 358"/>
          <p:cNvGrpSpPr/>
          <p:nvPr/>
        </p:nvGrpSpPr>
        <p:grpSpPr>
          <a:xfrm>
            <a:off x="889983" y="1007707"/>
            <a:ext cx="270225" cy="238343"/>
            <a:chOff x="5247525" y="3007275"/>
            <a:chExt cx="517575" cy="456510"/>
          </a:xfrm>
        </p:grpSpPr>
        <p:sp>
          <p:nvSpPr>
            <p:cNvPr id="5" name="Shape 359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0" t="0" r="0" b="0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" name="Shape 360"/>
            <p:cNvSpPr/>
            <p:nvPr/>
          </p:nvSpPr>
          <p:spPr>
            <a:xfrm>
              <a:off x="5566575" y="3265260"/>
              <a:ext cx="198525" cy="198525"/>
            </a:xfrm>
            <a:custGeom>
              <a:avLst/>
              <a:gdLst/>
              <a:ahLst/>
              <a:cxnLst/>
              <a:rect l="0" t="0" r="0" b="0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9" name="Group 3">
            <a:extLst>
              <a:ext uri="{FF2B5EF4-FFF2-40B4-BE49-F238E27FC236}">
                <a16:creationId xmlns:a16="http://schemas.microsoft.com/office/drawing/2014/main" id="{12BCBB7F-8853-8648-8579-8B0CD3EDDC73}"/>
              </a:ext>
            </a:extLst>
          </p:cNvPr>
          <p:cNvGrpSpPr>
            <a:grpSpLocks/>
          </p:cNvGrpSpPr>
          <p:nvPr/>
        </p:nvGrpSpPr>
        <p:grpSpPr bwMode="auto">
          <a:xfrm>
            <a:off x="2894099" y="1665989"/>
            <a:ext cx="4266221" cy="2830115"/>
            <a:chOff x="1822" y="881"/>
            <a:chExt cx="4286" cy="2642"/>
          </a:xfrm>
        </p:grpSpPr>
        <p:sp>
          <p:nvSpPr>
            <p:cNvPr id="10" name="Line 4">
              <a:extLst>
                <a:ext uri="{FF2B5EF4-FFF2-40B4-BE49-F238E27FC236}">
                  <a16:creationId xmlns:a16="http://schemas.microsoft.com/office/drawing/2014/main" id="{C017D221-B6F3-1545-84E1-4D7D51566D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85" y="2214"/>
              <a:ext cx="410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050"/>
            </a:p>
          </p:txBody>
        </p:sp>
        <p:sp>
          <p:nvSpPr>
            <p:cNvPr id="11" name="Line 5">
              <a:extLst>
                <a:ext uri="{FF2B5EF4-FFF2-40B4-BE49-F238E27FC236}">
                  <a16:creationId xmlns:a16="http://schemas.microsoft.com/office/drawing/2014/main" id="{1238A47F-DD1A-DE46-BF47-1DF2D3F0C1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2" y="889"/>
              <a:ext cx="0" cy="26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050"/>
            </a:p>
          </p:txBody>
        </p:sp>
        <p:grpSp>
          <p:nvGrpSpPr>
            <p:cNvPr id="12" name="Group 6">
              <a:extLst>
                <a:ext uri="{FF2B5EF4-FFF2-40B4-BE49-F238E27FC236}">
                  <a16:creationId xmlns:a16="http://schemas.microsoft.com/office/drawing/2014/main" id="{3F7F5A85-63FB-B144-80AA-A972ADC6AD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22" y="881"/>
              <a:ext cx="4286" cy="2641"/>
              <a:chOff x="1752" y="998"/>
              <a:chExt cx="4286" cy="2641"/>
            </a:xfrm>
          </p:grpSpPr>
          <p:sp>
            <p:nvSpPr>
              <p:cNvPr id="13" name="Rectangle 7">
                <a:extLst>
                  <a:ext uri="{FF2B5EF4-FFF2-40B4-BE49-F238E27FC236}">
                    <a16:creationId xmlns:a16="http://schemas.microsoft.com/office/drawing/2014/main" id="{277D6618-F7D7-D342-B41E-80455EB25F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3" y="998"/>
                <a:ext cx="4107" cy="264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9pPr>
              </a:lstStyle>
              <a:p>
                <a:endParaRPr lang="ar-JO" altLang="ar-JO" sz="2100"/>
              </a:p>
            </p:txBody>
          </p:sp>
          <p:sp>
            <p:nvSpPr>
              <p:cNvPr id="14" name="Text Box 8">
                <a:extLst>
                  <a:ext uri="{FF2B5EF4-FFF2-40B4-BE49-F238E27FC236}">
                    <a16:creationId xmlns:a16="http://schemas.microsoft.com/office/drawing/2014/main" id="{501C3FA7-E053-1D43-BEA9-DC40341C69E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99" y="2664"/>
                <a:ext cx="2028" cy="6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9pPr>
              </a:lstStyle>
              <a:p>
                <a:pPr algn="ctr"/>
                <a:r>
                  <a:rPr lang="en-GB" altLang="ar-JO" sz="1800" b="1">
                    <a:latin typeface="Arial" panose="020B0604020202020204" pitchFamily="34" charset="0"/>
                  </a:rPr>
                  <a:t>Systems that act</a:t>
                </a:r>
                <a:br>
                  <a:rPr lang="en-GB" altLang="ar-JO" sz="1800" b="1">
                    <a:latin typeface="Arial" panose="020B0604020202020204" pitchFamily="34" charset="0"/>
                  </a:rPr>
                </a:br>
                <a:r>
                  <a:rPr lang="en-GB" altLang="ar-JO" sz="1800" b="1">
                    <a:latin typeface="Arial" panose="020B0604020202020204" pitchFamily="34" charset="0"/>
                  </a:rPr>
                  <a:t> rationally</a:t>
                </a:r>
              </a:p>
            </p:txBody>
          </p:sp>
          <p:sp>
            <p:nvSpPr>
              <p:cNvPr id="15" name="Text Box 9">
                <a:extLst>
                  <a:ext uri="{FF2B5EF4-FFF2-40B4-BE49-F238E27FC236}">
                    <a16:creationId xmlns:a16="http://schemas.microsoft.com/office/drawing/2014/main" id="{3F81C581-9324-2141-88F3-20ABCADCFA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52" y="1357"/>
                <a:ext cx="2247" cy="6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9pPr>
              </a:lstStyle>
              <a:p>
                <a:pPr algn="ctr"/>
                <a:r>
                  <a:rPr lang="en-GB" altLang="ar-JO" sz="1800" b="1" dirty="0">
                    <a:latin typeface="Arial" panose="020B0604020202020204" pitchFamily="34" charset="0"/>
                  </a:rPr>
                  <a:t>Systems that think</a:t>
                </a:r>
                <a:br>
                  <a:rPr lang="en-GB" altLang="ar-JO" sz="1800" b="1" dirty="0">
                    <a:latin typeface="Arial" panose="020B0604020202020204" pitchFamily="34" charset="0"/>
                  </a:rPr>
                </a:br>
                <a:r>
                  <a:rPr lang="en-GB" altLang="ar-JO" sz="1800" b="1" dirty="0">
                    <a:latin typeface="Arial" panose="020B0604020202020204" pitchFamily="34" charset="0"/>
                  </a:rPr>
                  <a:t> like humans</a:t>
                </a:r>
              </a:p>
            </p:txBody>
          </p:sp>
          <p:sp>
            <p:nvSpPr>
              <p:cNvPr id="16" name="Text Box 10">
                <a:extLst>
                  <a:ext uri="{FF2B5EF4-FFF2-40B4-BE49-F238E27FC236}">
                    <a16:creationId xmlns:a16="http://schemas.microsoft.com/office/drawing/2014/main" id="{44830B02-14E7-184F-893C-26EB404FFA3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91" y="1357"/>
                <a:ext cx="2247" cy="6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9pPr>
              </a:lstStyle>
              <a:p>
                <a:pPr algn="ctr"/>
                <a:r>
                  <a:rPr lang="en-GB" altLang="ar-JO" sz="1800" b="1">
                    <a:latin typeface="Arial" panose="020B0604020202020204" pitchFamily="34" charset="0"/>
                  </a:rPr>
                  <a:t>Systems that think</a:t>
                </a:r>
                <a:br>
                  <a:rPr lang="en-GB" altLang="ar-JO" sz="1800" b="1">
                    <a:latin typeface="Arial" panose="020B0604020202020204" pitchFamily="34" charset="0"/>
                  </a:rPr>
                </a:br>
                <a:r>
                  <a:rPr lang="en-GB" altLang="ar-JO" sz="1800" b="1">
                    <a:latin typeface="Arial" panose="020B0604020202020204" pitchFamily="34" charset="0"/>
                  </a:rPr>
                  <a:t> rationally</a:t>
                </a:r>
              </a:p>
            </p:txBody>
          </p:sp>
          <p:sp>
            <p:nvSpPr>
              <p:cNvPr id="17" name="Text Box 11">
                <a:extLst>
                  <a:ext uri="{FF2B5EF4-FFF2-40B4-BE49-F238E27FC236}">
                    <a16:creationId xmlns:a16="http://schemas.microsoft.com/office/drawing/2014/main" id="{0DB42397-6705-0C48-BC5A-95DEF96A8E6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19" y="2664"/>
                <a:ext cx="2028" cy="6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" pitchFamily="2" charset="0"/>
                  </a:defRPr>
                </a:lvl9pPr>
              </a:lstStyle>
              <a:p>
                <a:pPr algn="ctr"/>
                <a:r>
                  <a:rPr lang="en-GB" altLang="ar-JO" sz="1800" b="1">
                    <a:solidFill>
                      <a:srgbClr val="E92A25"/>
                    </a:solidFill>
                    <a:latin typeface="Arial" panose="020B0604020202020204" pitchFamily="34" charset="0"/>
                  </a:rPr>
                  <a:t>Systems that act</a:t>
                </a:r>
                <a:br>
                  <a:rPr lang="en-GB" altLang="ar-JO" sz="1800" b="1">
                    <a:solidFill>
                      <a:srgbClr val="E92A25"/>
                    </a:solidFill>
                    <a:latin typeface="Arial" panose="020B0604020202020204" pitchFamily="34" charset="0"/>
                  </a:rPr>
                </a:br>
                <a:r>
                  <a:rPr lang="en-GB" altLang="ar-JO" sz="1800" b="1">
                    <a:solidFill>
                      <a:srgbClr val="E92A25"/>
                    </a:solidFill>
                    <a:latin typeface="Arial" panose="020B0604020202020204" pitchFamily="34" charset="0"/>
                  </a:rPr>
                  <a:t> like humans</a:t>
                </a:r>
              </a:p>
            </p:txBody>
          </p:sp>
        </p:grpSp>
      </p:grpSp>
      <p:sp>
        <p:nvSpPr>
          <p:cNvPr id="18" name="Text Box 12">
            <a:extLst>
              <a:ext uri="{FF2B5EF4-FFF2-40B4-BE49-F238E27FC236}">
                <a16:creationId xmlns:a16="http://schemas.microsoft.com/office/drawing/2014/main" id="{ED6020F2-2BB9-1A4C-AE7A-B49EE8D1D2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1250" y="2004185"/>
            <a:ext cx="13260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" pitchFamily="2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itchFamily="2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itchFamily="2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itchFamily="2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itchFamily="2" charset="0"/>
              </a:defRPr>
            </a:lvl9pPr>
          </a:lstStyle>
          <a:p>
            <a:r>
              <a:rPr lang="en-GB" altLang="ar-JO" sz="1800" b="1">
                <a:latin typeface="Arial" panose="020B0604020202020204" pitchFamily="34" charset="0"/>
              </a:rPr>
              <a:t>THOUGHT</a:t>
            </a:r>
            <a:endParaRPr lang="en-GB" altLang="ar-JO" sz="1800">
              <a:latin typeface="Arial" panose="020B0604020202020204" pitchFamily="34" charset="0"/>
            </a:endParaRPr>
          </a:p>
        </p:txBody>
      </p:sp>
      <p:sp>
        <p:nvSpPr>
          <p:cNvPr id="19" name="Text Box 13">
            <a:extLst>
              <a:ext uri="{FF2B5EF4-FFF2-40B4-BE49-F238E27FC236}">
                <a16:creationId xmlns:a16="http://schemas.microsoft.com/office/drawing/2014/main" id="{11BE56E3-31D9-E341-A018-E51383788A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4118" y="3588912"/>
            <a:ext cx="15696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" pitchFamily="2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itchFamily="2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itchFamily="2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itchFamily="2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itchFamily="2" charset="0"/>
              </a:defRPr>
            </a:lvl9pPr>
          </a:lstStyle>
          <a:p>
            <a:r>
              <a:rPr lang="en-GB" altLang="ar-JO" sz="1800" b="1" dirty="0">
                <a:latin typeface="Arial" panose="020B0604020202020204" pitchFamily="34" charset="0"/>
              </a:rPr>
              <a:t>BEHAVIOUR</a:t>
            </a:r>
            <a:endParaRPr lang="en-GB" altLang="ar-JO" sz="1350" dirty="0">
              <a:latin typeface="Arial" panose="020B0604020202020204" pitchFamily="34" charset="0"/>
            </a:endParaRPr>
          </a:p>
        </p:txBody>
      </p:sp>
      <p:sp>
        <p:nvSpPr>
          <p:cNvPr id="20" name="Text Box 14">
            <a:extLst>
              <a:ext uri="{FF2B5EF4-FFF2-40B4-BE49-F238E27FC236}">
                <a16:creationId xmlns:a16="http://schemas.microsoft.com/office/drawing/2014/main" id="{4294B6DD-D83E-F843-A886-05DABEBA2F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8124" y="4591448"/>
            <a:ext cx="10438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" pitchFamily="2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itchFamily="2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itchFamily="2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itchFamily="2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itchFamily="2" charset="0"/>
              </a:defRPr>
            </a:lvl9pPr>
          </a:lstStyle>
          <a:p>
            <a:r>
              <a:rPr lang="en-GB" altLang="ar-JO" sz="1800" b="1">
                <a:latin typeface="Arial" panose="020B0604020202020204" pitchFamily="34" charset="0"/>
              </a:rPr>
              <a:t>HUMAN</a:t>
            </a:r>
          </a:p>
        </p:txBody>
      </p:sp>
      <p:sp>
        <p:nvSpPr>
          <p:cNvPr id="21" name="Text Box 15">
            <a:extLst>
              <a:ext uri="{FF2B5EF4-FFF2-40B4-BE49-F238E27FC236}">
                <a16:creationId xmlns:a16="http://schemas.microsoft.com/office/drawing/2014/main" id="{D71BE3E9-6FD5-FA47-A99D-D92925E5B5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5934" y="4591448"/>
            <a:ext cx="13773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" pitchFamily="2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itchFamily="2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itchFamily="2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itchFamily="2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itchFamily="2" charset="0"/>
              </a:defRPr>
            </a:lvl9pPr>
          </a:lstStyle>
          <a:p>
            <a:r>
              <a:rPr lang="en-GB" altLang="ar-JO" sz="1800" b="1" dirty="0">
                <a:latin typeface="Arial" panose="020B0604020202020204" pitchFamily="34" charset="0"/>
              </a:rPr>
              <a:t>RATIONAL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7552BE4-15C2-594A-B6B5-600EBBF0CE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2580" y="-5493"/>
            <a:ext cx="2841420" cy="156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552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 autoUpdateAnimBg="0"/>
      <p:bldP spid="19" grpId="0" build="p" autoUpdateAnimBg="0"/>
      <p:bldP spid="20" grpId="0" build="p" autoUpdateAnimBg="0"/>
      <p:bldP spid="21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2FCDA-7D4E-5943-A414-0B40781A67E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dirty="0"/>
              <a:t>Thinking Humanly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63A2F5-3B1B-BB47-902A-7D06F97D30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7385" y="1697951"/>
            <a:ext cx="6809700" cy="3112200"/>
          </a:xfrm>
        </p:spPr>
        <p:txBody>
          <a:bodyPr/>
          <a:lstStyle/>
          <a:p>
            <a:pPr marL="285750" indent="-285750">
              <a:lnSpc>
                <a:spcPct val="80000"/>
              </a:lnSpc>
              <a:defRPr/>
            </a:pPr>
            <a:r>
              <a:rPr lang="en-GB" altLang="ar-JO" sz="1600" dirty="0">
                <a:solidFill>
                  <a:srgbClr val="FF0000"/>
                </a:solidFill>
                <a:latin typeface="Hoefler Text" panose="02030602050506020203" pitchFamily="18" charset="77"/>
                <a:cs typeface="Apple Chancery" panose="03020702040506060504" pitchFamily="66" charset="-79"/>
              </a:rPr>
              <a:t>Humans as observed from ‘inside’</a:t>
            </a:r>
          </a:p>
          <a:p>
            <a:pPr marL="285750" indent="-285750">
              <a:lnSpc>
                <a:spcPct val="80000"/>
              </a:lnSpc>
              <a:defRPr/>
            </a:pPr>
            <a:r>
              <a:rPr lang="en-GB" altLang="ar-JO" sz="1600" dirty="0">
                <a:latin typeface="Hoefler Text" panose="02030602050506020203" pitchFamily="18" charset="77"/>
                <a:cs typeface="Apple Chancery" panose="03020702040506060504" pitchFamily="66" charset="-79"/>
              </a:rPr>
              <a:t>How do we know how humans think?</a:t>
            </a:r>
            <a:endParaRPr lang="en-US" sz="1600" dirty="0">
              <a:latin typeface="Hoefler Text" panose="02030602050506020203" pitchFamily="18" charset="77"/>
              <a:cs typeface="Apple Chancery" panose="03020702040506060504" pitchFamily="66" charset="-79"/>
            </a:endParaRPr>
          </a:p>
          <a:p>
            <a:pPr marL="285750" indent="-285750">
              <a:lnSpc>
                <a:spcPct val="80000"/>
              </a:lnSpc>
              <a:defRPr/>
            </a:pPr>
            <a:r>
              <a:rPr lang="en-US" sz="1600" dirty="0">
                <a:latin typeface="Hoefler Text" panose="02030602050506020203" pitchFamily="18" charset="77"/>
                <a:cs typeface="Apple Chancery" panose="03020702040506060504" pitchFamily="66" charset="-79"/>
              </a:rPr>
              <a:t>Cognitive science: modeling the processes of human thought.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600" dirty="0">
                <a:latin typeface="Hoefler Text" panose="02030602050506020203" pitchFamily="18" charset="77"/>
                <a:cs typeface="Apple Chancery" panose="03020702040506060504" pitchFamily="66" charset="-79"/>
              </a:rPr>
              <a:t>Through a set of experiments and computational models, trying to build good explanations of what we do when we solve a particular task.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600" dirty="0">
                <a:latin typeface="Hoefler Text" panose="02030602050506020203" pitchFamily="18" charset="77"/>
                <a:cs typeface="Apple Chancery" panose="03020702040506060504" pitchFamily="66" charset="-79"/>
              </a:rPr>
              <a:t>Relevance to AI: to solve a problem that humans (or other living being) are capable of, it's good to know how we go about solving it.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384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4A2897-17AF-D146-8030-6D94E9F840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80000"/>
              </a:lnSpc>
              <a:defRPr/>
            </a:pPr>
            <a:r>
              <a:rPr lang="en-US" sz="1600" dirty="0">
                <a:latin typeface="Hoefler Text" panose="02030602050506020203" pitchFamily="18" charset="77"/>
                <a:cs typeface="Apple Chancery" panose="03020702040506060504" pitchFamily="66" charset="-79"/>
              </a:rPr>
              <a:t>How do you distinguish intelligent behavior from intelligence?</a:t>
            </a:r>
          </a:p>
          <a:p>
            <a:pPr marL="342900" indent="-342900">
              <a:lnSpc>
                <a:spcPct val="80000"/>
              </a:lnSpc>
              <a:defRPr/>
            </a:pPr>
            <a:r>
              <a:rPr lang="en-US" sz="1600" dirty="0">
                <a:latin typeface="Hoefler Text" panose="02030602050506020203" pitchFamily="18" charset="77"/>
                <a:cs typeface="Apple Chancery" panose="03020702040506060504" pitchFamily="66" charset="-79"/>
              </a:rPr>
              <a:t>Turing test, by A. Turing, 1950: determining if a program qualifies as artificially intelligent by subjecting it to an interrogation along with a human counterpart. </a:t>
            </a:r>
          </a:p>
          <a:p>
            <a:pPr marL="342900" indent="-342900">
              <a:lnSpc>
                <a:spcPct val="80000"/>
              </a:lnSpc>
              <a:defRPr/>
            </a:pPr>
            <a:r>
              <a:rPr lang="en-US" sz="1600" dirty="0">
                <a:latin typeface="Hoefler Text" panose="02030602050506020203" pitchFamily="18" charset="77"/>
                <a:cs typeface="Apple Chancery" panose="03020702040506060504" pitchFamily="66" charset="-79"/>
              </a:rPr>
              <a:t>The program passes the test if a human judge cannot distinguish between the answers of the program and the answers of the human subject.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1EB0D44-015E-C349-9957-2FB7D63203CE}"/>
              </a:ext>
            </a:extLst>
          </p:cNvPr>
          <p:cNvSpPr txBox="1">
            <a:spLocks/>
          </p:cNvSpPr>
          <p:nvPr/>
        </p:nvSpPr>
        <p:spPr>
          <a:xfrm>
            <a:off x="1381250" y="875892"/>
            <a:ext cx="3878399" cy="43559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lIns="91425" tIns="91425" rIns="91425" bIns="91425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rtl="0">
              <a:spcBef>
                <a:spcPts val="0"/>
              </a:spcBef>
              <a:buSzPct val="100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2pPr>
            <a:lvl3pPr lvl="2" rtl="0">
              <a:spcBef>
                <a:spcPts val="0"/>
              </a:spcBef>
              <a:buSzPct val="100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3pPr>
            <a:lvl4pPr lvl="3" rtl="0">
              <a:spcBef>
                <a:spcPts val="0"/>
              </a:spcBef>
              <a:buSzPct val="100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4pPr>
            <a:lvl5pPr lvl="4" rtl="0">
              <a:spcBef>
                <a:spcPts val="0"/>
              </a:spcBef>
              <a:buSzPct val="100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5pPr>
            <a:lvl6pPr lvl="5" rtl="0">
              <a:spcBef>
                <a:spcPts val="0"/>
              </a:spcBef>
              <a:buSzPct val="100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6pPr>
            <a:lvl7pPr lvl="6" rtl="0">
              <a:spcBef>
                <a:spcPts val="0"/>
              </a:spcBef>
              <a:buSzPct val="100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7pPr>
            <a:lvl8pPr lvl="7" rtl="0">
              <a:spcBef>
                <a:spcPts val="0"/>
              </a:spcBef>
              <a:buSzPct val="100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8pPr>
            <a:lvl9pPr lvl="8" rtl="0">
              <a:spcBef>
                <a:spcPts val="0"/>
              </a:spcBef>
              <a:buSzPct val="100000"/>
              <a:buFont typeface="Lora"/>
              <a:buNone/>
              <a:defRPr sz="20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en-US" dirty="0"/>
              <a:t>Acting Humanly</a:t>
            </a:r>
          </a:p>
        </p:txBody>
      </p:sp>
    </p:spTree>
    <p:extLst>
      <p:ext uri="{BB962C8B-B14F-4D97-AF65-F5344CB8AC3E}">
        <p14:creationId xmlns:p14="http://schemas.microsoft.com/office/powerpoint/2010/main" val="1105829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7F5F3-7A1F-B94A-AF5A-BCB3111F02F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dirty="0"/>
              <a:t>Thinking Rationally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79BCC0-6E94-F145-BFB2-7826278006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972" y="1616470"/>
            <a:ext cx="7348978" cy="3112200"/>
          </a:xfrm>
        </p:spPr>
        <p:txBody>
          <a:bodyPr/>
          <a:lstStyle/>
          <a:p>
            <a:pPr marL="342900" indent="-342900">
              <a:lnSpc>
                <a:spcPct val="80000"/>
              </a:lnSpc>
              <a:defRPr/>
            </a:pPr>
            <a:r>
              <a:rPr lang="en-GB" altLang="ar-JO" sz="1800" dirty="0">
                <a:latin typeface="Hoefler Text" panose="02030602050506020203" pitchFamily="18" charset="77"/>
                <a:cs typeface="Apple Chancery" panose="03020702040506060504" pitchFamily="66" charset="-79"/>
              </a:rPr>
              <a:t>Humans are not always ‘rational’</a:t>
            </a:r>
          </a:p>
          <a:p>
            <a:pPr marL="342900" indent="-342900">
              <a:lnSpc>
                <a:spcPct val="80000"/>
              </a:lnSpc>
              <a:defRPr/>
            </a:pPr>
            <a:r>
              <a:rPr lang="en-GB" altLang="ar-JO" sz="1800" dirty="0">
                <a:solidFill>
                  <a:srgbClr val="FF0000"/>
                </a:solidFill>
                <a:latin typeface="Hoefler Text" panose="02030602050506020203" pitchFamily="18" charset="77"/>
                <a:cs typeface="Apple Chancery" panose="03020702040506060504" pitchFamily="66" charset="-79"/>
              </a:rPr>
              <a:t>Rational thinking- </a:t>
            </a:r>
            <a:r>
              <a:rPr lang="en-GB" altLang="ar-JO" sz="1800" dirty="0">
                <a:latin typeface="Hoefler Text" panose="02030602050506020203" pitchFamily="18" charset="77"/>
                <a:cs typeface="Apple Chancery" panose="03020702040506060504" pitchFamily="66" charset="-79"/>
              </a:rPr>
              <a:t>defined in terms of logic?</a:t>
            </a:r>
            <a:endParaRPr lang="en-US" sz="1800" dirty="0">
              <a:latin typeface="Hoefler Text" panose="02030602050506020203" pitchFamily="18" charset="77"/>
              <a:cs typeface="Apple Chancery" panose="03020702040506060504" pitchFamily="66" charset="-79"/>
            </a:endParaRPr>
          </a:p>
          <a:p>
            <a:pPr marL="342900" indent="-342900" eaLnBrk="1" hangingPunct="1">
              <a:lnSpc>
                <a:spcPct val="80000"/>
              </a:lnSpc>
              <a:defRPr/>
            </a:pPr>
            <a:r>
              <a:rPr lang="en-US" sz="1800" dirty="0">
                <a:latin typeface="Hoefler Text" panose="02030602050506020203" pitchFamily="18" charset="77"/>
                <a:cs typeface="Apple Chancery" panose="03020702040506060504" pitchFamily="66" charset="-79"/>
              </a:rPr>
              <a:t>Systems capable of reasoning, capable of making logical deductions from a knowledge base.</a:t>
            </a:r>
          </a:p>
          <a:p>
            <a:pPr marL="342900" indent="-342900" eaLnBrk="1" hangingPunct="1">
              <a:lnSpc>
                <a:spcPct val="80000"/>
              </a:lnSpc>
              <a:defRPr/>
            </a:pPr>
            <a:r>
              <a:rPr lang="en-US" sz="1800" dirty="0">
                <a:latin typeface="Hoefler Text" panose="02030602050506020203" pitchFamily="18" charset="77"/>
                <a:cs typeface="Apple Chancery" panose="03020702040506060504" pitchFamily="66" charset="-79"/>
              </a:rPr>
              <a:t>This requires some capacity to make logical inferences, like "All humans are mortal; Socrates is a human; thus Socrates is mortal".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937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8F2F4-DB75-FD4F-8C08-D684354334D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dirty="0"/>
              <a:t>Acting Rationally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3D74BD-74E8-F441-9545-9BA18A075E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81662" y="1598363"/>
            <a:ext cx="6809700" cy="3112200"/>
          </a:xfrm>
        </p:spPr>
        <p:txBody>
          <a:bodyPr/>
          <a:lstStyle/>
          <a:p>
            <a:pPr marL="342900" indent="-342900">
              <a:lnSpc>
                <a:spcPct val="80000"/>
              </a:lnSpc>
              <a:defRPr/>
            </a:pPr>
            <a:r>
              <a:rPr lang="en-US" altLang="ar-JO" sz="1800" dirty="0">
                <a:solidFill>
                  <a:srgbClr val="FF0000"/>
                </a:solidFill>
                <a:latin typeface="Hoefler Text" panose="02030602050506020203" pitchFamily="18" charset="77"/>
                <a:cs typeface="Apple Chancery" panose="03020702040506060504" pitchFamily="66" charset="-79"/>
              </a:rPr>
              <a:t>Rational behavior</a:t>
            </a:r>
            <a:r>
              <a:rPr lang="en-US" altLang="ar-JO" sz="1800" dirty="0">
                <a:latin typeface="Hoefler Text" panose="02030602050506020203" pitchFamily="18" charset="77"/>
                <a:cs typeface="Apple Chancery" panose="03020702040506060504" pitchFamily="66" charset="-79"/>
              </a:rPr>
              <a:t>: doing the right thing.</a:t>
            </a:r>
            <a:endParaRPr lang="en-US" sz="1800" dirty="0">
              <a:latin typeface="Hoefler Text" panose="02030602050506020203" pitchFamily="18" charset="77"/>
              <a:cs typeface="Apple Chancery" panose="03020702040506060504" pitchFamily="66" charset="-79"/>
            </a:endParaRPr>
          </a:p>
          <a:p>
            <a:pPr marL="342900" indent="-342900">
              <a:lnSpc>
                <a:spcPct val="80000"/>
              </a:lnSpc>
              <a:defRPr/>
            </a:pPr>
            <a:r>
              <a:rPr lang="en-US" sz="1800" dirty="0">
                <a:latin typeface="Hoefler Text" panose="02030602050506020203" pitchFamily="18" charset="77"/>
                <a:cs typeface="Apple Chancery" panose="03020702040506060504" pitchFamily="66" charset="-79"/>
              </a:rPr>
              <a:t>Many AI applications adopt the intelligent agent approach.</a:t>
            </a:r>
          </a:p>
          <a:p>
            <a:pPr marL="342900" indent="-342900">
              <a:lnSpc>
                <a:spcPct val="80000"/>
              </a:lnSpc>
              <a:defRPr/>
            </a:pPr>
            <a:r>
              <a:rPr lang="en-US" sz="1800" dirty="0">
                <a:latin typeface="Hoefler Text" panose="02030602050506020203" pitchFamily="18" charset="77"/>
                <a:cs typeface="Apple Chancery" panose="03020702040506060504" pitchFamily="66" charset="-79"/>
              </a:rPr>
              <a:t>An agent is an entity capable of generating action.</a:t>
            </a:r>
          </a:p>
          <a:p>
            <a:pPr marL="342900" indent="-342900">
              <a:lnSpc>
                <a:spcPct val="80000"/>
              </a:lnSpc>
              <a:defRPr/>
            </a:pPr>
            <a:r>
              <a:rPr lang="en-US" sz="1800" dirty="0">
                <a:latin typeface="Hoefler Text" panose="02030602050506020203" pitchFamily="18" charset="77"/>
                <a:cs typeface="Apple Chancery" panose="03020702040506060504" pitchFamily="66" charset="-79"/>
              </a:rPr>
              <a:t>In AI a rational agent must be autonomous, capable of perceiving its environment, adaptable, with a given goal.</a:t>
            </a:r>
          </a:p>
          <a:p>
            <a:pPr marL="342900" indent="-342900">
              <a:lnSpc>
                <a:spcPct val="80000"/>
              </a:lnSpc>
              <a:defRPr/>
            </a:pPr>
            <a:r>
              <a:rPr lang="en-US" sz="1800" dirty="0">
                <a:latin typeface="Hoefler Text" panose="02030602050506020203" pitchFamily="18" charset="77"/>
                <a:cs typeface="Apple Chancery" panose="03020702040506060504" pitchFamily="66" charset="-79"/>
              </a:rPr>
              <a:t>Most often the agents are small pieces of code with a specific proficiency. The problem is solved by combining the skills of several agents</a:t>
            </a:r>
            <a:r>
              <a:rPr lang="en-US" dirty="0"/>
              <a:t>.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163D9FD-5C73-0044-8D2E-292C0B9AA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859" y="0"/>
            <a:ext cx="3159660" cy="1426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9805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7E247-9AC7-890E-8BD3-608D705D3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567FD6-7696-AE1D-F388-B2AED4E5EB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E29091-2224-FD20-8BDF-05C4CEE74B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410" b="3779"/>
          <a:stretch/>
        </p:blipFill>
        <p:spPr>
          <a:xfrm>
            <a:off x="0" y="531628"/>
            <a:ext cx="9144000" cy="461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36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8D082-7186-E421-F1A7-384E3BBC7D7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Agents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A96D3D-239B-7764-E86B-9D3F792EEC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sz="2100" dirty="0">
                <a:ea typeface="ＭＳ Ｐゴシック" panose="020B0600070205080204" pitchFamily="34" charset="-128"/>
              </a:rPr>
              <a:t>An </a:t>
            </a:r>
            <a:r>
              <a:rPr lang="en-US" altLang="en-US" sz="21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agent</a:t>
            </a:r>
            <a:r>
              <a:rPr lang="en-US" altLang="en-US" sz="2100" dirty="0">
                <a:ea typeface="ＭＳ Ｐゴシック" panose="020B0600070205080204" pitchFamily="34" charset="-128"/>
              </a:rPr>
              <a:t> is anything that can be viewed as </a:t>
            </a:r>
            <a:r>
              <a:rPr lang="en-US" altLang="en-US" sz="21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perceiving</a:t>
            </a:r>
            <a:r>
              <a:rPr lang="en-US" altLang="en-US" sz="2100" dirty="0">
                <a:ea typeface="ＭＳ Ｐゴシック" panose="020B0600070205080204" pitchFamily="34" charset="-128"/>
              </a:rPr>
              <a:t> its </a:t>
            </a:r>
            <a:r>
              <a:rPr lang="en-US" altLang="en-US" sz="21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environment</a:t>
            </a:r>
            <a:r>
              <a:rPr lang="en-US" altLang="en-US" sz="2100" dirty="0">
                <a:ea typeface="ＭＳ Ｐゴシック" panose="020B0600070205080204" pitchFamily="34" charset="-128"/>
              </a:rPr>
              <a:t> through </a:t>
            </a:r>
            <a:r>
              <a:rPr lang="en-US" altLang="en-US" sz="21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sensors</a:t>
            </a:r>
            <a:r>
              <a:rPr lang="en-US" altLang="en-US" sz="2100" dirty="0">
                <a:ea typeface="ＭＳ Ｐゴシック" panose="020B0600070205080204" pitchFamily="34" charset="-128"/>
              </a:rPr>
              <a:t> and </a:t>
            </a:r>
            <a:r>
              <a:rPr lang="en-US" altLang="en-US" sz="21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acting</a:t>
            </a:r>
            <a:r>
              <a:rPr lang="en-US" altLang="en-US" sz="2100" dirty="0">
                <a:ea typeface="ＭＳ Ｐゴシック" panose="020B0600070205080204" pitchFamily="34" charset="-128"/>
              </a:rPr>
              <a:t> upon that environment through </a:t>
            </a:r>
            <a:r>
              <a:rPr lang="en-US" altLang="en-US" sz="21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actuators</a:t>
            </a:r>
            <a:endParaRPr lang="en-US" altLang="en-US" sz="21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altLang="en-US" sz="21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sz="2100" dirty="0">
                <a:ea typeface="ＭＳ Ｐゴシック" panose="020B0600070205080204" pitchFamily="34" charset="-128"/>
              </a:rPr>
              <a:t>Human agent: </a:t>
            </a:r>
          </a:p>
          <a:p>
            <a:pPr lvl="1" eaLnBrk="1" hangingPunct="1">
              <a:lnSpc>
                <a:spcPct val="80000"/>
              </a:lnSpc>
              <a:buFont typeface="Arial" panose="020B0604020202020204" pitchFamily="34" charset="0"/>
              <a:buChar char="–"/>
            </a:pPr>
            <a:r>
              <a:rPr lang="en-US" altLang="en-US" sz="1800" dirty="0">
                <a:ea typeface="ＭＳ Ｐゴシック" panose="020B0600070205080204" pitchFamily="34" charset="-128"/>
              </a:rPr>
              <a:t>eyes, ears, and other organs for sensors; </a:t>
            </a:r>
          </a:p>
          <a:p>
            <a:pPr lvl="1" eaLnBrk="1" hangingPunct="1">
              <a:lnSpc>
                <a:spcPct val="80000"/>
              </a:lnSpc>
              <a:buFont typeface="Arial" panose="020B0604020202020204" pitchFamily="34" charset="0"/>
              <a:buChar char="–"/>
            </a:pPr>
            <a:r>
              <a:rPr lang="en-US" altLang="en-US" sz="1800" dirty="0">
                <a:ea typeface="ＭＳ Ｐゴシック" panose="020B0600070205080204" pitchFamily="34" charset="-128"/>
              </a:rPr>
              <a:t>hands, legs, mouth, and other body parts for actuators</a:t>
            </a:r>
          </a:p>
          <a:p>
            <a:pPr lvl="1" eaLnBrk="1" hangingPunct="1">
              <a:lnSpc>
                <a:spcPct val="80000"/>
              </a:lnSpc>
              <a:buFont typeface="Arial" panose="020B0604020202020204" pitchFamily="34" charset="0"/>
              <a:buChar char="–"/>
            </a:pPr>
            <a:endParaRPr lang="en-US" altLang="en-US" sz="18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sz="2100" dirty="0">
                <a:ea typeface="ＭＳ Ｐゴシック" panose="020B0600070205080204" pitchFamily="34" charset="-128"/>
              </a:rPr>
              <a:t>Robotic agent:</a:t>
            </a:r>
          </a:p>
          <a:p>
            <a:pPr lvl="1" eaLnBrk="1" hangingPunct="1">
              <a:lnSpc>
                <a:spcPct val="80000"/>
              </a:lnSpc>
              <a:buFont typeface="Arial" panose="020B0604020202020204" pitchFamily="34" charset="0"/>
              <a:buChar char="–"/>
            </a:pPr>
            <a:r>
              <a:rPr lang="en-US" altLang="en-US" sz="1800" dirty="0">
                <a:ea typeface="ＭＳ Ｐゴシック" panose="020B0600070205080204" pitchFamily="34" charset="-128"/>
              </a:rPr>
              <a:t>cameras and infrared range finders for sensors </a:t>
            </a:r>
          </a:p>
          <a:p>
            <a:pPr lvl="1" eaLnBrk="1" hangingPunct="1">
              <a:lnSpc>
                <a:spcPct val="80000"/>
              </a:lnSpc>
              <a:buFont typeface="Arial" panose="020B0604020202020204" pitchFamily="34" charset="0"/>
              <a:buChar char="–"/>
            </a:pPr>
            <a:r>
              <a:rPr lang="en-US" altLang="en-US" sz="1800" dirty="0">
                <a:ea typeface="ＭＳ Ｐゴシック" panose="020B0600070205080204" pitchFamily="34" charset="-128"/>
              </a:rPr>
              <a:t>various motors for actuators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588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E4BAF-02BD-9D94-9DFF-DCBFABD11BE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dirty="0"/>
              <a:t>Continued…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DF9E04-13FD-A4C3-ADF3-8DE1AB7F6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1250" y="2945219"/>
            <a:ext cx="6809700" cy="17834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ＭＳ Ｐゴシック" panose="020B0600070205080204" pitchFamily="34" charset="-128"/>
              </a:rPr>
              <a:t>The </a:t>
            </a:r>
            <a:r>
              <a:rPr lang="en-US" altLang="en-US" sz="2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agent</a:t>
            </a:r>
            <a:r>
              <a:rPr lang="en-US" altLang="en-US" sz="2000" dirty="0">
                <a:ea typeface="ＭＳ Ｐゴシック" panose="020B0600070205080204" pitchFamily="34" charset="-128"/>
              </a:rPr>
              <a:t> </a:t>
            </a:r>
            <a:r>
              <a:rPr lang="en-US" altLang="en-US" sz="2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function</a:t>
            </a:r>
            <a:r>
              <a:rPr lang="en-US" altLang="en-US" sz="2000" dirty="0">
                <a:ea typeface="ＭＳ Ｐゴシック" panose="020B0600070205080204" pitchFamily="34" charset="-128"/>
              </a:rPr>
              <a:t> maps from percept histories to actions: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en-US" sz="2000" dirty="0">
                <a:ea typeface="ＭＳ Ｐゴシック" panose="020B0600070205080204" pitchFamily="34" charset="-128"/>
              </a:rPr>
              <a:t>[</a:t>
            </a:r>
            <a:r>
              <a:rPr lang="en-US" altLang="en-US" sz="2000" i="1" dirty="0">
                <a:ea typeface="ＭＳ Ｐゴシック" panose="020B0600070205080204" pitchFamily="34" charset="-128"/>
              </a:rPr>
              <a:t>f</a:t>
            </a:r>
            <a:r>
              <a:rPr lang="en-US" altLang="en-US" sz="2000" dirty="0">
                <a:ea typeface="ＭＳ Ｐゴシック" panose="020B0600070205080204" pitchFamily="34" charset="-128"/>
              </a:rPr>
              <a:t>: </a:t>
            </a:r>
            <a:r>
              <a:rPr lang="en-US" altLang="en-US" sz="2000" dirty="0">
                <a:latin typeface="Monotype Corsiva" panose="03010101010201010101" pitchFamily="66" charset="0"/>
                <a:ea typeface="ＭＳ Ｐゴシック" panose="020B0600070205080204" pitchFamily="34" charset="-128"/>
              </a:rPr>
              <a:t>P*</a:t>
            </a:r>
            <a:r>
              <a:rPr lang="en-US" altLang="en-US" sz="2000" dirty="0">
                <a:ea typeface="ＭＳ Ｐゴシック" panose="020B0600070205080204" pitchFamily="34" charset="-128"/>
              </a:rPr>
              <a:t> </a:t>
            </a:r>
            <a:r>
              <a:rPr lang="en-US" altLang="en-US" sz="2000" dirty="0">
                <a:ea typeface="ＭＳ Ｐゴシック" panose="020B0600070205080204" pitchFamily="34" charset="-128"/>
                <a:sym typeface="Wingdings" pitchFamily="2" charset="2"/>
              </a:rPr>
              <a:t> </a:t>
            </a:r>
            <a:r>
              <a:rPr lang="en-US" altLang="en-US" sz="2000" dirty="0">
                <a:latin typeface="Monotype Corsiva" panose="03010101010201010101" pitchFamily="66" charset="0"/>
                <a:ea typeface="ＭＳ Ｐゴシック" panose="020B0600070205080204" pitchFamily="34" charset="-128"/>
              </a:rPr>
              <a:t>A</a:t>
            </a:r>
            <a:r>
              <a:rPr lang="en-US" altLang="en-US" sz="2000" dirty="0">
                <a:ea typeface="ＭＳ Ｐゴシック" panose="020B0600070205080204" pitchFamily="34" charset="-128"/>
              </a:rPr>
              <a:t>]
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ＭＳ Ｐゴシック" panose="020B0600070205080204" pitchFamily="34" charset="-128"/>
              </a:rPr>
              <a:t>The </a:t>
            </a:r>
            <a:r>
              <a:rPr lang="en-US" altLang="en-US" sz="2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agent</a:t>
            </a:r>
            <a:r>
              <a:rPr lang="en-US" altLang="en-US" sz="2000" dirty="0">
                <a:ea typeface="ＭＳ Ｐゴシック" panose="020B0600070205080204" pitchFamily="34" charset="-128"/>
              </a:rPr>
              <a:t> </a:t>
            </a:r>
            <a:r>
              <a:rPr lang="en-US" altLang="en-US" sz="2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program</a:t>
            </a:r>
            <a:r>
              <a:rPr lang="en-US" altLang="en-US" sz="2000" dirty="0">
                <a:ea typeface="ＭＳ Ｐゴシック" panose="020B0600070205080204" pitchFamily="34" charset="-128"/>
              </a:rPr>
              <a:t> runs on the physical </a:t>
            </a:r>
            <a:r>
              <a:rPr lang="en-US" altLang="en-US" sz="2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architecture</a:t>
            </a:r>
            <a:r>
              <a:rPr lang="en-US" altLang="en-US" sz="2000" dirty="0">
                <a:ea typeface="ＭＳ Ｐゴシック" panose="020B0600070205080204" pitchFamily="34" charset="-128"/>
              </a:rPr>
              <a:t> to produce </a:t>
            </a:r>
            <a:r>
              <a:rPr lang="en-US" altLang="en-US" sz="2000" i="1" dirty="0">
                <a:ea typeface="ＭＳ Ｐゴシック" panose="020B0600070205080204" pitchFamily="34" charset="-128"/>
              </a:rPr>
              <a:t>f</a:t>
            </a:r>
            <a:endParaRPr lang="en-US" altLang="en-US" sz="20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ea typeface="ＭＳ Ｐゴシック" panose="020B0600070205080204" pitchFamily="34" charset="-128"/>
              </a:rPr>
              <a:t>agent = architecture + program</a:t>
            </a:r>
          </a:p>
          <a:p>
            <a:endParaRPr lang="en-US" sz="2000" dirty="0"/>
          </a:p>
        </p:txBody>
      </p:sp>
      <p:pic>
        <p:nvPicPr>
          <p:cNvPr id="4" name="Picture 4" descr="agent-environment">
            <a:extLst>
              <a:ext uri="{FF2B5EF4-FFF2-40B4-BE49-F238E27FC236}">
                <a16:creationId xmlns:a16="http://schemas.microsoft.com/office/drawing/2014/main" id="{F63541A0-3B83-B936-92CB-42060BD058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219" y="1390074"/>
            <a:ext cx="3733800" cy="161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7324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81FF2-64E5-6875-2835-02ECBE523E1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Vacuum-cleaner world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A6F477-DA72-E0B3-8FA3-D516F5E215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1800" dirty="0">
                <a:ea typeface="ＭＳ Ｐゴシック" panose="020B0600070205080204" pitchFamily="34" charset="-128"/>
              </a:rPr>
              <a:t>Percepts: location and contents, e.g., [</a:t>
            </a:r>
            <a:r>
              <a:rPr lang="en-US" altLang="en-US" sz="1800" dirty="0" err="1">
                <a:ea typeface="ＭＳ Ｐゴシック" panose="020B0600070205080204" pitchFamily="34" charset="-128"/>
              </a:rPr>
              <a:t>A,Dirty</a:t>
            </a:r>
            <a:r>
              <a:rPr lang="en-US" altLang="en-US" sz="1800" dirty="0">
                <a:ea typeface="ＭＳ Ｐゴシック" panose="020B0600070205080204" pitchFamily="34" charset="-128"/>
              </a:rPr>
              <a:t>]</a:t>
            </a:r>
          </a:p>
          <a:p>
            <a:pPr eaLnBrk="1" hangingPunct="1"/>
            <a:r>
              <a:rPr lang="en-US" altLang="en-US" sz="1800" dirty="0">
                <a:ea typeface="ＭＳ Ｐゴシック" panose="020B0600070205080204" pitchFamily="34" charset="-128"/>
              </a:rPr>
              <a:t>Actions: </a:t>
            </a:r>
            <a:r>
              <a:rPr lang="en-US" altLang="en-US" sz="1800" i="1" dirty="0">
                <a:ea typeface="ＭＳ Ｐゴシック" panose="020B0600070205080204" pitchFamily="34" charset="-128"/>
              </a:rPr>
              <a:t>Left</a:t>
            </a:r>
            <a:r>
              <a:rPr lang="en-US" altLang="en-US" sz="1800" dirty="0">
                <a:ea typeface="ＭＳ Ｐゴシック" panose="020B0600070205080204" pitchFamily="34" charset="-128"/>
              </a:rPr>
              <a:t>, </a:t>
            </a:r>
            <a:r>
              <a:rPr lang="en-US" altLang="en-US" sz="1800" i="1" dirty="0">
                <a:ea typeface="ＭＳ Ｐゴシック" panose="020B0600070205080204" pitchFamily="34" charset="-128"/>
              </a:rPr>
              <a:t>Right</a:t>
            </a:r>
            <a:r>
              <a:rPr lang="en-US" altLang="en-US" sz="1800" dirty="0">
                <a:ea typeface="ＭＳ Ｐゴシック" panose="020B0600070205080204" pitchFamily="34" charset="-128"/>
              </a:rPr>
              <a:t>, </a:t>
            </a:r>
            <a:r>
              <a:rPr lang="en-US" altLang="en-US" sz="1800" i="1" dirty="0">
                <a:ea typeface="ＭＳ Ｐゴシック" panose="020B0600070205080204" pitchFamily="34" charset="-128"/>
              </a:rPr>
              <a:t>Suck</a:t>
            </a:r>
            <a:r>
              <a:rPr lang="en-US" altLang="en-US" sz="1800" dirty="0">
                <a:ea typeface="ＭＳ Ｐゴシック" panose="020B0600070205080204" pitchFamily="34" charset="-128"/>
              </a:rPr>
              <a:t>, </a:t>
            </a:r>
            <a:r>
              <a:rPr lang="en-US" altLang="en-US" sz="1800" i="1" dirty="0" err="1">
                <a:ea typeface="ＭＳ Ｐゴシック" panose="020B0600070205080204" pitchFamily="34" charset="-128"/>
              </a:rPr>
              <a:t>NoOp</a:t>
            </a:r>
            <a:endParaRPr lang="en-US" altLang="en-US" sz="1800" i="1" dirty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1800" i="1" dirty="0">
                <a:ea typeface="ＭＳ Ｐゴシック" panose="020B0600070205080204" pitchFamily="34" charset="-128"/>
              </a:rPr>
              <a:t>Agent’s function </a:t>
            </a:r>
            <a:r>
              <a:rPr lang="en-US" altLang="en-US" sz="1800" i="1" dirty="0">
                <a:ea typeface="ＭＳ Ｐゴシック" panose="020B0600070205080204" pitchFamily="34" charset="-128"/>
                <a:sym typeface="Wingdings" pitchFamily="2" charset="2"/>
              </a:rPr>
              <a:t> look-up </a:t>
            </a:r>
            <a:r>
              <a:rPr lang="en-US" altLang="en-US" sz="1800" i="1" dirty="0">
                <a:ea typeface="ＭＳ Ｐゴシック" panose="020B0600070205080204" pitchFamily="34" charset="-128"/>
              </a:rPr>
              <a:t>table</a:t>
            </a:r>
          </a:p>
          <a:p>
            <a:pPr lvl="1" eaLnBrk="1" hangingPunct="1"/>
            <a:r>
              <a:rPr lang="en-US" altLang="en-US" sz="1500" i="1" dirty="0">
                <a:ea typeface="ＭＳ Ｐゴシック" panose="020B0600070205080204" pitchFamily="34" charset="-128"/>
              </a:rPr>
              <a:t>For many agents this is a very large table</a:t>
            </a:r>
            <a:endParaRPr lang="en-US" altLang="en-US" sz="1500" dirty="0">
              <a:ea typeface="ＭＳ Ｐゴシック" panose="020B0600070205080204" pitchFamily="34" charset="-128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AE3EEF-63BC-23A1-97C6-C3A694231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100" y="3487478"/>
            <a:ext cx="5053013" cy="1656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vacuum2-environment">
            <a:extLst>
              <a:ext uri="{FF2B5EF4-FFF2-40B4-BE49-F238E27FC236}">
                <a16:creationId xmlns:a16="http://schemas.microsoft.com/office/drawing/2014/main" id="{62375B76-9A2E-6FAE-3719-BC9CFF9EE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885" y="1376832"/>
            <a:ext cx="1385888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1258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2BC72-1248-22FF-0274-003660AD9A7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dirty="0"/>
              <a:t>PEAS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B7BBD5-D083-F119-1E84-40DEB4AB44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6525" y="1453507"/>
            <a:ext cx="8190950" cy="3517977"/>
          </a:xfrm>
        </p:spPr>
        <p:txBody>
          <a:bodyPr/>
          <a:lstStyle/>
          <a:p>
            <a:pPr eaLnBrk="1" hangingPunct="1">
              <a:lnSpc>
                <a:spcPct val="70000"/>
              </a:lnSpc>
              <a:buNone/>
            </a:pPr>
            <a:r>
              <a:rPr lang="en-US" altLang="en-US" sz="2800" b="1" i="1" dirty="0">
                <a:ea typeface="ＭＳ Ｐゴシック" panose="020B0600070205080204" pitchFamily="34" charset="-128"/>
              </a:rPr>
              <a:t>PEAS</a:t>
            </a:r>
            <a:r>
              <a:rPr lang="en-US" altLang="en-US" sz="2800" i="1" dirty="0">
                <a:ea typeface="ＭＳ Ｐゴシック" panose="020B0600070205080204" pitchFamily="34" charset="-128"/>
              </a:rPr>
              <a:t>:</a:t>
            </a:r>
            <a:r>
              <a:rPr lang="en-US" altLang="en-US" sz="2800" dirty="0">
                <a:ea typeface="ＭＳ Ｐゴシック" panose="020B0600070205080204" pitchFamily="34" charset="-128"/>
              </a:rPr>
              <a:t> Performance measure, Environment, Actuators, Sensors</a:t>
            </a:r>
          </a:p>
          <a:p>
            <a:pPr marL="457200" indent="-457200" eaLnBrk="1" hangingPunct="1">
              <a:buFont typeface="Wingdings" pitchFamily="2" charset="2"/>
              <a:buChar char="Ø"/>
            </a:pPr>
            <a:r>
              <a:rPr lang="en-US" altLang="en-US" sz="2000" dirty="0">
                <a:ea typeface="ＭＳ Ｐゴシック" panose="020B0600070205080204" pitchFamily="34" charset="-128"/>
              </a:rPr>
              <a:t>Must first specify the setting for intelligent agent design</a:t>
            </a:r>
          </a:p>
          <a:p>
            <a:pPr marL="457200" indent="-457200" eaLnBrk="1" hangingPunct="1">
              <a:buFont typeface="Wingdings" pitchFamily="2" charset="2"/>
              <a:buChar char="Ø"/>
            </a:pPr>
            <a:r>
              <a:rPr lang="en-US" altLang="en-US" sz="2000" dirty="0">
                <a:ea typeface="ＭＳ Ｐゴシック" panose="020B0600070205080204" pitchFamily="34" charset="-128"/>
              </a:rPr>
              <a:t>Consider, e.g., </a:t>
            </a:r>
            <a:r>
              <a:rPr lang="en-US" altLang="en-US" sz="2000" i="1" dirty="0">
                <a:ea typeface="ＭＳ Ｐゴシック" panose="020B0600070205080204" pitchFamily="34" charset="-128"/>
              </a:rPr>
              <a:t>the task of designing an automated taxi driver</a:t>
            </a:r>
            <a:r>
              <a:rPr lang="en-US" altLang="en-US" sz="2000" dirty="0">
                <a:ea typeface="ＭＳ Ｐゴシック" panose="020B0600070205080204" pitchFamily="34" charset="-128"/>
              </a:rPr>
              <a:t>:</a:t>
            </a:r>
          </a:p>
          <a:p>
            <a:pPr marL="342900" lvl="1" indent="-342900" eaLnBrk="1" hangingPunct="1">
              <a:buFont typeface="Wingdings" pitchFamily="2" charset="2"/>
              <a:buChar char="v"/>
            </a:pPr>
            <a:r>
              <a:rPr lang="en-US" altLang="en-US" b="1" i="1" dirty="0">
                <a:ea typeface="ＭＳ Ｐゴシック" panose="020B0600070205080204" pitchFamily="34" charset="-128"/>
              </a:rPr>
              <a:t>Performance measure: </a:t>
            </a:r>
            <a:r>
              <a:rPr lang="en-US" altLang="en-US" dirty="0">
                <a:ea typeface="ＭＳ Ｐゴシック" panose="020B0600070205080204" pitchFamily="34" charset="-128"/>
              </a:rPr>
              <a:t>Safe, fast, legal, comfortable trip, maximize profits</a:t>
            </a:r>
          </a:p>
          <a:p>
            <a:pPr marL="342900" lvl="1" indent="-342900" eaLnBrk="1" hangingPunct="1">
              <a:buFont typeface="Wingdings" pitchFamily="2" charset="2"/>
              <a:buChar char="v"/>
            </a:pPr>
            <a:r>
              <a:rPr lang="en-US" altLang="en-US" b="1" i="1" dirty="0">
                <a:ea typeface="ＭＳ Ｐゴシック" panose="020B0600070205080204" pitchFamily="34" charset="-128"/>
              </a:rPr>
              <a:t>Environment: </a:t>
            </a:r>
            <a:r>
              <a:rPr lang="en-US" altLang="en-US" dirty="0">
                <a:ea typeface="ＭＳ Ｐゴシック" panose="020B0600070205080204" pitchFamily="34" charset="-128"/>
              </a:rPr>
              <a:t>Roads, other traffic, pedestrians, customers</a:t>
            </a:r>
          </a:p>
          <a:p>
            <a:pPr marL="342900" lvl="1" indent="-342900" eaLnBrk="1" hangingPunct="1">
              <a:buFont typeface="Wingdings" pitchFamily="2" charset="2"/>
              <a:buChar char="v"/>
            </a:pPr>
            <a:r>
              <a:rPr lang="en-US" altLang="en-US" b="1" i="1" dirty="0">
                <a:ea typeface="ＭＳ Ｐゴシック" panose="020B0600070205080204" pitchFamily="34" charset="-128"/>
              </a:rPr>
              <a:t>Actuators: </a:t>
            </a:r>
            <a:r>
              <a:rPr lang="en-US" altLang="en-US" dirty="0">
                <a:ea typeface="ＭＳ Ｐゴシック" panose="020B0600070205080204" pitchFamily="34" charset="-128"/>
              </a:rPr>
              <a:t>Steering wheel, accelerator, brake, signal, horn</a:t>
            </a:r>
          </a:p>
          <a:p>
            <a:pPr marL="342900" lvl="1" indent="-342900" eaLnBrk="1" hangingPunct="1">
              <a:buFont typeface="Wingdings" pitchFamily="2" charset="2"/>
              <a:buChar char="v"/>
            </a:pPr>
            <a:r>
              <a:rPr lang="en-US" altLang="en-US" b="1" i="1" dirty="0">
                <a:ea typeface="ＭＳ Ｐゴシック" panose="020B0600070205080204" pitchFamily="34" charset="-128"/>
              </a:rPr>
              <a:t>Sensors: </a:t>
            </a:r>
            <a:r>
              <a:rPr lang="en-US" altLang="en-US" dirty="0">
                <a:ea typeface="ＭＳ Ｐゴシック" panose="020B0600070205080204" pitchFamily="34" charset="-128"/>
              </a:rPr>
              <a:t>Cameras, sonar, speedometer, GPS, odometer, engine sensors, keyboard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67082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E6644-99D4-19AB-44DB-E4F3459FCBB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dirty="0"/>
              <a:t>Continued…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0DEA31-29D5-4E3B-26EC-CE1CCE64B1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ea typeface="ＭＳ Ｐゴシック" panose="020B0600070205080204" pitchFamily="34" charset="-128"/>
              </a:rPr>
              <a:t>Agent: </a:t>
            </a:r>
            <a:r>
              <a:rPr lang="en-US" altLang="en-US" dirty="0">
                <a:ea typeface="ＭＳ Ｐゴシック" panose="020B0600070205080204" pitchFamily="34" charset="-128"/>
              </a:rPr>
              <a:t>Interactive English tutor</a:t>
            </a:r>
          </a:p>
          <a:p>
            <a:pPr eaLnBrk="1" hangingPunct="1"/>
            <a:r>
              <a:rPr lang="en-US" altLang="en-US" b="1" dirty="0">
                <a:ea typeface="ＭＳ Ｐゴシック" panose="020B0600070205080204" pitchFamily="34" charset="-128"/>
              </a:rPr>
              <a:t>Performance measure: </a:t>
            </a:r>
            <a:r>
              <a:rPr lang="en-US" altLang="en-US" dirty="0">
                <a:ea typeface="ＭＳ Ｐゴシック" panose="020B0600070205080204" pitchFamily="34" charset="-128"/>
              </a:rPr>
              <a:t>Maximize student's score on test</a:t>
            </a:r>
          </a:p>
          <a:p>
            <a:pPr eaLnBrk="1" hangingPunct="1"/>
            <a:r>
              <a:rPr lang="en-US" altLang="en-US" b="1" dirty="0">
                <a:ea typeface="ＭＳ Ｐゴシック" panose="020B0600070205080204" pitchFamily="34" charset="-128"/>
              </a:rPr>
              <a:t>Environment: </a:t>
            </a:r>
            <a:r>
              <a:rPr lang="en-US" altLang="en-US" dirty="0">
                <a:ea typeface="ＭＳ Ｐゴシック" panose="020B0600070205080204" pitchFamily="34" charset="-128"/>
              </a:rPr>
              <a:t>Set of students</a:t>
            </a:r>
          </a:p>
          <a:p>
            <a:pPr eaLnBrk="1" hangingPunct="1"/>
            <a:r>
              <a:rPr lang="en-US" altLang="en-US" b="1" dirty="0">
                <a:ea typeface="ＭＳ Ｐゴシック" panose="020B0600070205080204" pitchFamily="34" charset="-128"/>
              </a:rPr>
              <a:t>Actuators: </a:t>
            </a:r>
            <a:r>
              <a:rPr lang="en-US" altLang="en-US" dirty="0">
                <a:ea typeface="ＭＳ Ｐゴシック" panose="020B0600070205080204" pitchFamily="34" charset="-128"/>
              </a:rPr>
              <a:t>Screen display (exercises, suggestions, corrections)</a:t>
            </a:r>
          </a:p>
          <a:p>
            <a:pPr eaLnBrk="1" hangingPunct="1"/>
            <a:r>
              <a:rPr lang="en-US" altLang="en-US" b="1" dirty="0">
                <a:ea typeface="ＭＳ Ｐゴシック" panose="020B0600070205080204" pitchFamily="34" charset="-128"/>
              </a:rPr>
              <a:t>Sensors: </a:t>
            </a:r>
            <a:r>
              <a:rPr lang="en-US" altLang="en-US" dirty="0">
                <a:ea typeface="ＭＳ Ｐゴシック" panose="020B0600070205080204" pitchFamily="34" charset="-128"/>
              </a:rPr>
              <a:t>Keyboard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3312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E356D-35E6-0532-6DC3-D78C6AE589D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Environment types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630A02-A376-E22F-8FC8-4C7B2F48BB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Fully observable</a:t>
            </a:r>
            <a:r>
              <a:rPr lang="en-US" altLang="en-US" dirty="0">
                <a:ea typeface="ＭＳ Ｐゴシック" panose="020B0600070205080204" pitchFamily="34" charset="-128"/>
              </a:rPr>
              <a:t> (vs. partially observable)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Deterministic</a:t>
            </a:r>
            <a:r>
              <a:rPr lang="en-US" altLang="en-US" dirty="0">
                <a:ea typeface="ＭＳ Ｐゴシック" panose="020B0600070205080204" pitchFamily="34" charset="-128"/>
              </a:rPr>
              <a:t> (vs. stochastic) 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Episodic </a:t>
            </a:r>
            <a:r>
              <a:rPr lang="en-US" altLang="en-US" dirty="0">
                <a:ea typeface="ＭＳ Ｐゴシック" panose="020B0600070205080204" pitchFamily="34" charset="-128"/>
              </a:rPr>
              <a:t>(vs. sequential)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Static </a:t>
            </a:r>
            <a:r>
              <a:rPr lang="en-US" altLang="en-US" dirty="0">
                <a:ea typeface="ＭＳ Ｐゴシック" panose="020B0600070205080204" pitchFamily="34" charset="-128"/>
              </a:rPr>
              <a:t>(vs. dynamic)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Discrete</a:t>
            </a:r>
            <a:r>
              <a:rPr lang="en-US" altLang="en-US" dirty="0">
                <a:ea typeface="ＭＳ Ｐゴシック" panose="020B0600070205080204" pitchFamily="34" charset="-128"/>
              </a:rPr>
              <a:t> (vs. continuous)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Single agent</a:t>
            </a:r>
            <a:r>
              <a:rPr lang="en-US" altLang="en-US" dirty="0">
                <a:ea typeface="ＭＳ Ｐゴシック" panose="020B0600070205080204" pitchFamily="34" charset="-128"/>
              </a:rPr>
              <a:t> (vs. multiagent):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8526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5132A-ED6A-F8CD-EB32-24505523507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dirty="0"/>
              <a:t>Continued…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4BED20-B539-D182-2F2D-E30A9DCB1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1250" y="1616470"/>
            <a:ext cx="6809700" cy="1941542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rgbClr val="FF0000"/>
                </a:solidFill>
              </a:rPr>
              <a:t>1) Fully observable / Partially observable</a:t>
            </a:r>
            <a:r>
              <a:rPr lang="en-US" dirty="0"/>
              <a:t> </a:t>
            </a:r>
          </a:p>
          <a:p>
            <a:pPr lvl="1" eaLnBrk="1" hangingPunct="1">
              <a:defRPr/>
            </a:pPr>
            <a:r>
              <a:rPr lang="en-US" b="1" dirty="0"/>
              <a:t>If an agent</a:t>
            </a:r>
            <a:r>
              <a:rPr lang="en-US" b="1" dirty="0">
                <a:latin typeface="Arial"/>
              </a:rPr>
              <a:t>’</a:t>
            </a:r>
            <a:r>
              <a:rPr lang="en-US" b="1" dirty="0"/>
              <a:t>s sensors give it access to the </a:t>
            </a:r>
            <a:r>
              <a:rPr lang="en-US" b="1" dirty="0">
                <a:solidFill>
                  <a:schemeClr val="accent2"/>
                </a:solidFill>
              </a:rPr>
              <a:t>complete state of the environment</a:t>
            </a:r>
            <a:r>
              <a:rPr lang="en-US" b="1" dirty="0"/>
              <a:t> needed to choose an action, the environment is </a:t>
            </a:r>
            <a:r>
              <a:rPr lang="en-US" b="1" dirty="0">
                <a:solidFill>
                  <a:srgbClr val="FF0000"/>
                </a:solidFill>
              </a:rPr>
              <a:t>fully observable. </a:t>
            </a:r>
          </a:p>
          <a:p>
            <a:pPr lvl="1">
              <a:defRPr/>
            </a:pPr>
            <a:r>
              <a:rPr lang="en-US" b="1" dirty="0"/>
              <a:t>    (e.g. chess)</a:t>
            </a:r>
            <a:endParaRPr lang="en-US" dirty="0">
              <a:solidFill>
                <a:srgbClr val="FF0000"/>
              </a:solidFill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B045CF-CFD6-67F5-F6AF-715117DC63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0239" y="2778659"/>
            <a:ext cx="2971800" cy="2232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209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991DE-DE29-BABE-EE40-7B21B328BD6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dirty="0"/>
              <a:t>Continued…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38423C-FF29-5146-CBF8-9138D24021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None/>
              <a:defRPr/>
            </a:pPr>
            <a:r>
              <a:rPr lang="en-US" sz="1800" b="1" dirty="0">
                <a:solidFill>
                  <a:srgbClr val="FF0000"/>
                </a:solidFill>
              </a:rPr>
              <a:t>Deterministic / Stochastic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</a:p>
          <a:p>
            <a:pPr marL="285750" lvl="1" indent="-285750" eaLnBrk="1" hangingPunct="1">
              <a:buFont typeface="Wingdings" pitchFamily="2" charset="2"/>
              <a:buChar char="Ø"/>
              <a:defRPr/>
            </a:pPr>
            <a:r>
              <a:rPr lang="en-US" sz="1800" dirty="0"/>
              <a:t>An environment is </a:t>
            </a:r>
            <a:r>
              <a:rPr lang="en-US" sz="1800" b="1" dirty="0">
                <a:solidFill>
                  <a:schemeClr val="accent2"/>
                </a:solidFill>
              </a:rPr>
              <a:t>deterministic</a:t>
            </a:r>
            <a:r>
              <a:rPr lang="en-US" sz="1800" dirty="0"/>
              <a:t> if the next state of the environment is completely determined by the </a:t>
            </a:r>
            <a:r>
              <a:rPr lang="en-US" sz="1800" u="sng" dirty="0"/>
              <a:t>current state</a:t>
            </a:r>
            <a:r>
              <a:rPr lang="en-US" sz="1800" dirty="0"/>
              <a:t> of the environment and the </a:t>
            </a:r>
            <a:r>
              <a:rPr lang="en-US" sz="1800" u="sng" dirty="0"/>
              <a:t>action</a:t>
            </a:r>
            <a:r>
              <a:rPr lang="en-US" sz="1800" dirty="0"/>
              <a:t> of the agent; </a:t>
            </a:r>
          </a:p>
          <a:p>
            <a:pPr marL="285750" lvl="1" indent="-285750" eaLnBrk="1" hangingPunct="1">
              <a:buFont typeface="Wingdings" pitchFamily="2" charset="2"/>
              <a:buChar char="Ø"/>
              <a:defRPr/>
            </a:pPr>
            <a:r>
              <a:rPr lang="en-US" sz="1800" dirty="0"/>
              <a:t>In a </a:t>
            </a:r>
            <a:r>
              <a:rPr lang="en-US" sz="1800" b="1" dirty="0">
                <a:solidFill>
                  <a:schemeClr val="accent2"/>
                </a:solidFill>
              </a:rPr>
              <a:t>stochastic</a:t>
            </a:r>
            <a:r>
              <a:rPr lang="en-US" sz="1800" dirty="0"/>
              <a:t> environment, there are multiple, unpredictable outcomes. (If the environment is deterministic except for the actions of other agents, then the environment is </a:t>
            </a:r>
            <a:r>
              <a:rPr lang="en-US" sz="1800" b="1" dirty="0">
                <a:solidFill>
                  <a:schemeClr val="accent2"/>
                </a:solidFill>
              </a:rPr>
              <a:t>strategic</a:t>
            </a:r>
            <a:r>
              <a:rPr lang="en-US" sz="1800" dirty="0"/>
              <a:t>).</a:t>
            </a:r>
          </a:p>
          <a:p>
            <a:pPr marL="285750" lvl="1" indent="-285750">
              <a:buFont typeface="Wingdings" pitchFamily="2" charset="2"/>
              <a:buChar char="Ø"/>
              <a:defRPr/>
            </a:pPr>
            <a:r>
              <a:rPr lang="en-US" sz="1800" dirty="0"/>
              <a:t>In a fully observable, deterministic environment, the agent need not deal with uncertainty. 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8280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991DE-DE29-BABE-EE40-7B21B328BD6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dirty="0"/>
              <a:t>Continued…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38423C-FF29-5146-CBF8-9138D24021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6298" y="1358267"/>
            <a:ext cx="7244652" cy="337040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1600" b="1" dirty="0">
                <a:solidFill>
                  <a:srgbClr val="FF0000"/>
                </a:solidFill>
              </a:rPr>
              <a:t>Episodic / Sequential</a:t>
            </a:r>
            <a:endParaRPr lang="en-US" sz="1600" dirty="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sz="1600" dirty="0"/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600" b="1" dirty="0"/>
              <a:t>In an </a:t>
            </a:r>
            <a:r>
              <a:rPr lang="en-US" sz="1600" b="1" dirty="0">
                <a:solidFill>
                  <a:schemeClr val="accent2"/>
                </a:solidFill>
              </a:rPr>
              <a:t>episodic</a:t>
            </a:r>
            <a:r>
              <a:rPr lang="en-US" sz="1600" b="1" dirty="0"/>
              <a:t> environment, the agent’s experience is divided into atomic</a:t>
            </a:r>
          </a:p>
          <a:p>
            <a:pPr marL="457200" lvl="1">
              <a:lnSpc>
                <a:spcPct val="80000"/>
              </a:lnSpc>
              <a:defRPr/>
            </a:pPr>
            <a:r>
              <a:rPr lang="en-US" sz="1600" b="1" dirty="0"/>
              <a:t>     episodes. Each </a:t>
            </a:r>
            <a:r>
              <a:rPr lang="en-US" sz="1600" b="1" dirty="0">
                <a:solidFill>
                  <a:schemeClr val="accent2"/>
                </a:solidFill>
              </a:rPr>
              <a:t>episode</a:t>
            </a:r>
            <a:r>
              <a:rPr lang="en-US" sz="1600" b="1" dirty="0"/>
              <a:t> consists of the agent perceiving and then performing a single action.</a:t>
            </a:r>
          </a:p>
          <a:p>
            <a:pPr marL="457200" lvl="1">
              <a:lnSpc>
                <a:spcPct val="80000"/>
              </a:lnSpc>
              <a:defRPr/>
            </a:pPr>
            <a:endParaRPr lang="en-US" sz="1600" b="1" dirty="0"/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600" b="1" dirty="0"/>
              <a:t>Subsequent episodes do not depend on what actions occurred in previous episodes. C</a:t>
            </a:r>
            <a:r>
              <a:rPr lang="en-US" sz="1600" b="1" dirty="0">
                <a:sym typeface="Wingdings" charset="0"/>
              </a:rPr>
              <a:t>hoice of action in each episode depends only on the episode itself.</a:t>
            </a:r>
          </a:p>
          <a:p>
            <a:pPr marL="457200" lvl="1">
              <a:lnSpc>
                <a:spcPct val="80000"/>
              </a:lnSpc>
              <a:defRPr/>
            </a:pPr>
            <a:r>
              <a:rPr lang="en-US" sz="1600" b="1" dirty="0"/>
              <a:t>   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(E.g., classifying images.)</a:t>
            </a:r>
            <a:endParaRPr lang="en-US" sz="1600" b="1" dirty="0">
              <a:solidFill>
                <a:schemeClr val="accent1">
                  <a:lumMod val="75000"/>
                </a:schemeClr>
              </a:solidFill>
              <a:sym typeface="Wingdings" charset="0"/>
            </a:endParaRPr>
          </a:p>
          <a:p>
            <a:pPr marL="457200" lvl="1">
              <a:lnSpc>
                <a:spcPct val="80000"/>
              </a:lnSpc>
              <a:defRPr/>
            </a:pPr>
            <a:r>
              <a:rPr lang="en-US" sz="1600" b="1" dirty="0">
                <a:sym typeface="Wingdings" charset="0"/>
              </a:rPr>
              <a:t>   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600" b="1" dirty="0"/>
              <a:t>In a </a:t>
            </a:r>
            <a:r>
              <a:rPr lang="en-US" sz="1600" b="1" dirty="0">
                <a:solidFill>
                  <a:schemeClr val="accent2"/>
                </a:solidFill>
              </a:rPr>
              <a:t>sequential</a:t>
            </a:r>
            <a:r>
              <a:rPr lang="en-US" sz="1600" b="1" dirty="0"/>
              <a:t> environment, the agent engages in a series of connected </a:t>
            </a:r>
          </a:p>
          <a:p>
            <a:pPr marL="457200" lvl="1">
              <a:lnSpc>
                <a:spcPct val="80000"/>
              </a:lnSpc>
              <a:defRPr/>
            </a:pPr>
            <a:r>
              <a:rPr lang="en-US" sz="1600" b="1" dirty="0"/>
              <a:t>     episodes. Current decision can affect future decisions. </a:t>
            </a:r>
            <a:r>
              <a:rPr lang="en-US" sz="1600" b="1" dirty="0">
                <a:solidFill>
                  <a:srgbClr val="009973"/>
                </a:solidFill>
              </a:rPr>
              <a:t>(E.g., chess  and driving)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718855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991DE-DE29-BABE-EE40-7B21B328BD6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dirty="0"/>
              <a:t>Continued…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38423C-FF29-5146-CBF8-9138D24021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1800" b="1" dirty="0">
                <a:solidFill>
                  <a:srgbClr val="FF0000"/>
                </a:solidFill>
              </a:rPr>
              <a:t>Static / Dynamic</a:t>
            </a:r>
            <a:endParaRPr lang="en-US" sz="1600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  <a:buNone/>
              <a:defRPr/>
            </a:pPr>
            <a:endParaRPr lang="en-US" sz="1600" b="1" dirty="0"/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800" b="1" dirty="0"/>
              <a:t>A </a:t>
            </a:r>
            <a:r>
              <a:rPr lang="en-US" sz="1800" b="1" dirty="0">
                <a:solidFill>
                  <a:schemeClr val="accent2"/>
                </a:solidFill>
              </a:rPr>
              <a:t>static</a:t>
            </a:r>
            <a:r>
              <a:rPr lang="en-US" sz="1800" b="1" dirty="0"/>
              <a:t> environment does not change while the agent is thinking.</a:t>
            </a:r>
          </a:p>
          <a:p>
            <a:pPr marL="457200" lvl="1">
              <a:lnSpc>
                <a:spcPct val="80000"/>
              </a:lnSpc>
              <a:defRPr/>
            </a:pPr>
            <a:endParaRPr lang="en-US" sz="1800" b="1" dirty="0"/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800" b="1" dirty="0"/>
              <a:t>The passage of time as an agent deliberates is irrelevant.</a:t>
            </a:r>
          </a:p>
          <a:p>
            <a:pPr lvl="1" eaLnBrk="1" hangingPunct="1">
              <a:lnSpc>
                <a:spcPct val="80000"/>
              </a:lnSpc>
              <a:defRPr/>
            </a:pPr>
            <a:endParaRPr lang="en-US" sz="1800" b="1" dirty="0"/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800" b="1" dirty="0"/>
              <a:t>The environment is </a:t>
            </a:r>
            <a:r>
              <a:rPr lang="en-US" sz="1800" b="1" dirty="0" err="1">
                <a:solidFill>
                  <a:srgbClr val="FF0000"/>
                </a:solidFill>
              </a:rPr>
              <a:t>semidynamic</a:t>
            </a:r>
            <a:r>
              <a:rPr lang="en-US" sz="1800" b="1" dirty="0"/>
              <a:t> if the environment itself does not change</a:t>
            </a:r>
          </a:p>
          <a:p>
            <a:pPr marL="457200" lvl="1">
              <a:lnSpc>
                <a:spcPct val="80000"/>
              </a:lnSpc>
              <a:defRPr/>
            </a:pPr>
            <a:r>
              <a:rPr lang="en-US" sz="1800" b="1" dirty="0"/>
              <a:t>      with the passage of time but the agent's performance score does.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6771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991DE-DE29-BABE-EE40-7B21B328BD6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dirty="0"/>
              <a:t>Continued…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38423C-FF29-5146-CBF8-9138D24021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4669" y="1358267"/>
            <a:ext cx="8644270" cy="3112200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en-US" b="1" dirty="0">
                <a:solidFill>
                  <a:srgbClr val="FF0000"/>
                </a:solidFill>
              </a:rPr>
              <a:t>Discrete / Continuous</a:t>
            </a:r>
            <a:endParaRPr lang="en-US" sz="1800" dirty="0"/>
          </a:p>
          <a:p>
            <a:pPr lvl="1" eaLnBrk="1" hangingPunct="1">
              <a:defRPr/>
            </a:pPr>
            <a:r>
              <a:rPr lang="en-US" b="1" dirty="0"/>
              <a:t>If the number of distinct percepts and actions is limited, the environment is </a:t>
            </a:r>
            <a:r>
              <a:rPr lang="en-US" b="1" dirty="0">
                <a:solidFill>
                  <a:schemeClr val="accent2"/>
                </a:solidFill>
              </a:rPr>
              <a:t>discrete</a:t>
            </a:r>
            <a:r>
              <a:rPr lang="en-US" b="1" dirty="0"/>
              <a:t>, otherwise it is </a:t>
            </a:r>
            <a:r>
              <a:rPr lang="en-US" b="1" dirty="0">
                <a:solidFill>
                  <a:schemeClr val="accent2"/>
                </a:solidFill>
              </a:rPr>
              <a:t>continuous</a:t>
            </a:r>
            <a:r>
              <a:rPr lang="en-US" b="1" dirty="0"/>
              <a:t>.</a:t>
            </a:r>
          </a:p>
          <a:p>
            <a:pPr eaLnBrk="1" hangingPunct="1">
              <a:buNone/>
              <a:defRPr/>
            </a:pPr>
            <a:r>
              <a:rPr lang="en-US" b="1" dirty="0">
                <a:solidFill>
                  <a:srgbClr val="FF0000"/>
                </a:solidFill>
              </a:rPr>
              <a:t>Single agent / Multi-agent</a:t>
            </a:r>
            <a:r>
              <a:rPr lang="en-US" sz="1800" dirty="0"/>
              <a:t> </a:t>
            </a:r>
          </a:p>
          <a:p>
            <a:pPr lvl="1" eaLnBrk="1" hangingPunct="1">
              <a:defRPr/>
            </a:pPr>
            <a:r>
              <a:rPr lang="en-US" b="1" dirty="0"/>
              <a:t>If the </a:t>
            </a:r>
            <a:r>
              <a:rPr lang="en-US" b="1" dirty="0">
                <a:solidFill>
                  <a:schemeClr val="accent2"/>
                </a:solidFill>
              </a:rPr>
              <a:t>environment contains other intelligent agents</a:t>
            </a:r>
            <a:r>
              <a:rPr lang="en-US" b="1" dirty="0"/>
              <a:t>, the agent needs to be concerned about strategic, game-theoretic aspects of the environment (for either cooperative </a:t>
            </a:r>
            <a:r>
              <a:rPr lang="en-US" b="1" i="1" dirty="0"/>
              <a:t>or</a:t>
            </a:r>
            <a:r>
              <a:rPr lang="en-US" b="1" dirty="0"/>
              <a:t> competitive agents).</a:t>
            </a:r>
          </a:p>
          <a:p>
            <a:pPr lvl="1" eaLnBrk="1" hangingPunct="1">
              <a:defRPr/>
            </a:pPr>
            <a:r>
              <a:rPr lang="en-US" b="1" dirty="0"/>
              <a:t>Most </a:t>
            </a:r>
            <a:r>
              <a:rPr lang="en-US" b="1" dirty="0">
                <a:solidFill>
                  <a:schemeClr val="accent2"/>
                </a:solidFill>
              </a:rPr>
              <a:t>engineering environments</a:t>
            </a:r>
            <a:r>
              <a:rPr lang="en-US" b="1" dirty="0"/>
              <a:t> don</a:t>
            </a:r>
            <a:r>
              <a:rPr lang="en-US" b="1" dirty="0">
                <a:latin typeface="Arial"/>
              </a:rPr>
              <a:t>’</a:t>
            </a:r>
            <a:r>
              <a:rPr lang="en-US" b="1" dirty="0"/>
              <a:t>t have multi-agent properties, whereas most </a:t>
            </a:r>
            <a:r>
              <a:rPr lang="en-US" b="1" dirty="0">
                <a:solidFill>
                  <a:schemeClr val="accent2"/>
                </a:solidFill>
              </a:rPr>
              <a:t>social and economic systems</a:t>
            </a:r>
            <a:r>
              <a:rPr lang="en-US" b="1" dirty="0"/>
              <a:t> get their complexity from the interactions of (more or less) rational agents.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5646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991DE-DE29-BABE-EE40-7B21B328BD6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dirty="0"/>
              <a:t>Continued…</a:t>
            </a:r>
          </a:p>
        </p:txBody>
      </p:sp>
      <p:pic>
        <p:nvPicPr>
          <p:cNvPr id="4" name="Picture 11">
            <a:extLst>
              <a:ext uri="{FF2B5EF4-FFF2-40B4-BE49-F238E27FC236}">
                <a16:creationId xmlns:a16="http://schemas.microsoft.com/office/drawing/2014/main" id="{93205544-786D-646E-7240-3BDA99A46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314" y="1458686"/>
            <a:ext cx="6707372" cy="3684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88203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991DE-DE29-BABE-EE40-7B21B328BD6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dirty="0"/>
              <a:t>Types of Agents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38423C-FF29-5146-CBF8-9138D24021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1" indent="-342900" eaLnBrk="1" hangingPunct="1">
              <a:buFont typeface="Wingdings" pitchFamily="2" charset="2"/>
              <a:buChar char="Ø"/>
            </a:pPr>
            <a:r>
              <a:rPr lang="en-US" altLang="en-US" dirty="0">
                <a:ea typeface="ＭＳ Ｐゴシック" panose="020B0600070205080204" pitchFamily="34" charset="-128"/>
              </a:rPr>
              <a:t>Simple reflex agents	</a:t>
            </a:r>
          </a:p>
          <a:p>
            <a:pPr marL="342900" lvl="1" indent="-342900" eaLnBrk="1" hangingPunct="1">
              <a:buFont typeface="Wingdings" pitchFamily="2" charset="2"/>
              <a:buChar char="Ø"/>
            </a:pPr>
            <a:r>
              <a:rPr lang="en-US" altLang="en-US" dirty="0">
                <a:ea typeface="ＭＳ Ｐゴシック" panose="020B0600070205080204" pitchFamily="34" charset="-128"/>
              </a:rPr>
              <a:t> Reflex agents with state/model</a:t>
            </a:r>
          </a:p>
          <a:p>
            <a:pPr marL="342900" lvl="1" indent="-342900" eaLnBrk="1" hangingPunct="1">
              <a:buFont typeface="Wingdings" pitchFamily="2" charset="2"/>
              <a:buChar char="Ø"/>
            </a:pPr>
            <a:r>
              <a:rPr lang="en-US" altLang="en-US" dirty="0">
                <a:ea typeface="ＭＳ Ｐゴシック" panose="020B0600070205080204" pitchFamily="34" charset="-128"/>
              </a:rPr>
              <a:t>Goal-based agents</a:t>
            </a:r>
          </a:p>
          <a:p>
            <a:pPr marL="342900" lvl="1" indent="-342900" eaLnBrk="1" hangingPunct="1">
              <a:buFont typeface="Wingdings" pitchFamily="2" charset="2"/>
              <a:buChar char="Ø"/>
            </a:pPr>
            <a:r>
              <a:rPr lang="en-US" altLang="en-US" dirty="0">
                <a:ea typeface="ＭＳ Ｐゴシック" panose="020B0600070205080204" pitchFamily="34" charset="-128"/>
              </a:rPr>
              <a:t>Utility-based agents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8306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D9ECE-89C8-9CAF-5CD1-9775F383751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Simple reflex agents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4" descr="simple-reflex-agent">
            <a:extLst>
              <a:ext uri="{FF2B5EF4-FFF2-40B4-BE49-F238E27FC236}">
                <a16:creationId xmlns:a16="http://schemas.microsoft.com/office/drawing/2014/main" id="{955BAB4D-66B2-D726-312E-43609386D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2744" y="1600200"/>
            <a:ext cx="4526905" cy="2185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DAE321EC-DB9D-4FF2-98F1-FC7D6ED884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944" y="3916032"/>
            <a:ext cx="7496175" cy="1224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CAFA241-7F2A-2C23-2289-382A25890F33}"/>
              </a:ext>
            </a:extLst>
          </p:cNvPr>
          <p:cNvSpPr txBox="1"/>
          <p:nvPr/>
        </p:nvSpPr>
        <p:spPr>
          <a:xfrm>
            <a:off x="5682342" y="2094696"/>
            <a:ext cx="34670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9700" indent="-13970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>
                <a:ea typeface="ＭＳ Ｐゴシック" panose="020B0600070205080204" pitchFamily="34" charset="-128"/>
              </a:rPr>
              <a:t>Simple but very limited intelligence.</a:t>
            </a:r>
          </a:p>
          <a:p>
            <a:pPr marL="139700" indent="-139700" eaLnBrk="1" hangingPunct="1">
              <a:buFont typeface="Arial" panose="020B0604020202020204" pitchFamily="34" charset="0"/>
              <a:buChar char="•"/>
            </a:pPr>
            <a:r>
              <a:rPr lang="en-US" altLang="en-US" sz="1400" b="1" dirty="0">
                <a:solidFill>
                  <a:schemeClr val="accent2">
                    <a:lumMod val="75000"/>
                  </a:schemeClr>
                </a:solidFill>
                <a:ea typeface="ＭＳ Ｐゴシック" panose="020B0600070205080204" pitchFamily="34" charset="-128"/>
              </a:rPr>
              <a:t>Action does not depend on percept history, only on current percept. </a:t>
            </a:r>
          </a:p>
          <a:p>
            <a:pPr marL="139700" indent="-13970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>
                <a:ea typeface="ＭＳ Ｐゴシック" panose="020B0600070205080204" pitchFamily="34" charset="-128"/>
              </a:rPr>
              <a:t>Therefore no memory requirements.</a:t>
            </a:r>
          </a:p>
        </p:txBody>
      </p:sp>
    </p:spTree>
    <p:extLst>
      <p:ext uri="{BB962C8B-B14F-4D97-AF65-F5344CB8AC3E}">
        <p14:creationId xmlns:p14="http://schemas.microsoft.com/office/powerpoint/2010/main" val="5737546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3AD07-205C-2D92-EB8C-2A481B9D2F4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Model-based reflex agents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4" descr="reflex+state-agent">
            <a:extLst>
              <a:ext uri="{FF2B5EF4-FFF2-40B4-BE49-F238E27FC236}">
                <a16:creationId xmlns:a16="http://schemas.microsoft.com/office/drawing/2014/main" id="{C068B1A8-417C-3479-797A-293EF62B192A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1447800"/>
            <a:ext cx="4495800" cy="286226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7A0C51-55D9-98FD-8E32-CF827B1E881B}"/>
              </a:ext>
            </a:extLst>
          </p:cNvPr>
          <p:cNvSpPr txBox="1"/>
          <p:nvPr/>
        </p:nvSpPr>
        <p:spPr>
          <a:xfrm>
            <a:off x="5031922" y="1447800"/>
            <a:ext cx="4577442" cy="1920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</a:pPr>
            <a:r>
              <a:rPr lang="en-US" altLang="en-US" sz="1800" dirty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rPr>
              <a:t>Know how world evolves</a:t>
            </a:r>
          </a:p>
          <a:p>
            <a:pPr lvl="1"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</a:pPr>
            <a:r>
              <a:rPr lang="en-US" altLang="en-US" sz="1600" dirty="0">
                <a:solidFill>
                  <a:schemeClr val="tx2"/>
                </a:solidFill>
                <a:latin typeface="Georgia" panose="02040502050405020303" pitchFamily="18" charset="0"/>
              </a:rPr>
              <a:t>Overtaking car gets closer from behind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</a:pPr>
            <a:r>
              <a:rPr lang="en-US" altLang="en-US" sz="1800" dirty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rPr>
              <a:t>How agents actions affect the world</a:t>
            </a:r>
          </a:p>
          <a:p>
            <a:pPr lvl="1"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</a:pPr>
            <a:r>
              <a:rPr lang="en-US" altLang="en-US" sz="1600" dirty="0">
                <a:solidFill>
                  <a:schemeClr val="tx2"/>
                </a:solidFill>
                <a:latin typeface="Georgia" panose="02040502050405020303" pitchFamily="18" charset="0"/>
              </a:rPr>
              <a:t>Wheel turned clockwise takes you right</a:t>
            </a:r>
          </a:p>
          <a:p>
            <a:pPr lvl="1" eaLnBrk="1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</a:pPr>
            <a:endParaRPr lang="en-US" altLang="en-US" sz="1600" dirty="0">
              <a:solidFill>
                <a:schemeClr val="tx2"/>
              </a:solidFill>
              <a:latin typeface="Georgia" panose="02040502050405020303" pitchFamily="18" charset="0"/>
            </a:endParaRP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2" charset="2"/>
              <a:buChar char=""/>
            </a:pPr>
            <a:r>
              <a:rPr lang="en-US" altLang="en-US" sz="1800" dirty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rPr>
              <a:t>Model base agents update their state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F57EDCE8-8F6F-6813-C40B-47132B5CF7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" t="7782" r="37415" b="14819"/>
          <a:stretch/>
        </p:blipFill>
        <p:spPr bwMode="auto">
          <a:xfrm>
            <a:off x="5031922" y="3368326"/>
            <a:ext cx="3878399" cy="1562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73139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72CC6-20BD-A836-E9AA-D00514A262F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Goal-based agents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5" descr="goal-based-agent">
            <a:extLst>
              <a:ext uri="{FF2B5EF4-FFF2-40B4-BE49-F238E27FC236}">
                <a16:creationId xmlns:a16="http://schemas.microsoft.com/office/drawing/2014/main" id="{545242E0-87D0-44B6-C838-FA694B43F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616470"/>
            <a:ext cx="4908550" cy="31242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5B61D0-E509-C2AA-1CD0-5FF3E5936355}"/>
              </a:ext>
            </a:extLst>
          </p:cNvPr>
          <p:cNvSpPr txBox="1"/>
          <p:nvPr/>
        </p:nvSpPr>
        <p:spPr>
          <a:xfrm>
            <a:off x="5137150" y="1616470"/>
            <a:ext cx="457744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accent2">
                    <a:lumMod val="75000"/>
                  </a:schemeClr>
                </a:solidFill>
                <a:ea typeface="ＭＳ Ｐゴシック" panose="020B0600070205080204" pitchFamily="34" charset="-128"/>
              </a:rPr>
              <a:t>knowing state and environment? Enough?</a:t>
            </a:r>
          </a:p>
          <a:p>
            <a:pPr lvl="1" eaLnBrk="1" hangingPunct="1">
              <a:buFont typeface="Arial" panose="020B0604020202020204" pitchFamily="34" charset="0"/>
              <a:buChar char="–"/>
            </a:pPr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Taxi can go left, right, straight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accent2">
                    <a:lumMod val="75000"/>
                  </a:schemeClr>
                </a:solidFill>
                <a:ea typeface="ＭＳ Ｐゴシック" panose="020B0600070205080204" pitchFamily="34" charset="-128"/>
              </a:rPr>
              <a:t>Have a goal</a:t>
            </a:r>
            <a:r>
              <a:rPr lang="en-US" altLang="en-US" dirty="0">
                <a:ea typeface="ＭＳ Ｐゴシック" panose="020B0600070205080204" pitchFamily="34" charset="-128"/>
              </a:rPr>
              <a:t>	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A destination to get to</a:t>
            </a:r>
          </a:p>
          <a:p>
            <a:pPr eaLnBrk="1" hangingPunct="1"/>
            <a:r>
              <a:rPr lang="en-GB" altLang="en-US" dirty="0">
                <a:solidFill>
                  <a:schemeClr val="accent2">
                    <a:lumMod val="75000"/>
                  </a:schemeClr>
                </a:solidFill>
                <a:ea typeface="ＭＳ Ｐゴシック" panose="020B0600070205080204" pitchFamily="34" charset="-128"/>
              </a:rPr>
              <a:t>Uses knowledge about a goal to guide its actions</a:t>
            </a:r>
          </a:p>
          <a:p>
            <a:pPr lvl="1" eaLnBrk="1" hangingPunct="1"/>
            <a:r>
              <a:rPr lang="en-GB" altLang="en-US" dirty="0">
                <a:ea typeface="ＭＳ Ｐゴシック" panose="020B0600070205080204" pitchFamily="34" charset="-128"/>
              </a:rPr>
              <a:t>E.g., Search, planning</a:t>
            </a:r>
          </a:p>
        </p:txBody>
      </p:sp>
    </p:spTree>
    <p:extLst>
      <p:ext uri="{BB962C8B-B14F-4D97-AF65-F5344CB8AC3E}">
        <p14:creationId xmlns:p14="http://schemas.microsoft.com/office/powerpoint/2010/main" val="7462626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13DA5-3ABE-AA84-6AF2-877E1694D3F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Utility-based agents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5" descr="utility-based-agent">
            <a:extLst>
              <a:ext uri="{FF2B5EF4-FFF2-40B4-BE49-F238E27FC236}">
                <a16:creationId xmlns:a16="http://schemas.microsoft.com/office/drawing/2014/main" id="{A94560A9-A845-9D7B-6999-1D433CA4E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349" y="1652755"/>
            <a:ext cx="5025300" cy="319897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DE303C-4847-5DF7-945E-4066CABE26DB}"/>
              </a:ext>
            </a:extLst>
          </p:cNvPr>
          <p:cNvSpPr txBox="1"/>
          <p:nvPr/>
        </p:nvSpPr>
        <p:spPr>
          <a:xfrm>
            <a:off x="5259649" y="1529791"/>
            <a:ext cx="388435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1600" dirty="0">
                <a:solidFill>
                  <a:schemeClr val="accent2">
                    <a:lumMod val="75000"/>
                  </a:schemeClr>
                </a:solidFill>
                <a:ea typeface="ＭＳ Ｐゴシック" panose="020B0600070205080204" pitchFamily="34" charset="-128"/>
              </a:rPr>
              <a:t>Goals are not always enough</a:t>
            </a:r>
          </a:p>
          <a:p>
            <a:pPr marL="285750" lvl="1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600" dirty="0">
                <a:ea typeface="ＭＳ Ｐゴシック" panose="020B0600070205080204" pitchFamily="34" charset="-128"/>
              </a:rPr>
              <a:t>Many action sequences get taxi to destination</a:t>
            </a:r>
          </a:p>
          <a:p>
            <a:pPr marL="285750" lvl="1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600" dirty="0">
                <a:ea typeface="ＭＳ Ｐゴシック" panose="020B0600070205080204" pitchFamily="34" charset="-128"/>
              </a:rPr>
              <a:t>Consider other things. How fast, how safe…..</a:t>
            </a:r>
          </a:p>
          <a:p>
            <a:pPr eaLnBrk="1" hangingPunct="1"/>
            <a:r>
              <a:rPr lang="en-US" altLang="en-US" sz="1600" dirty="0">
                <a:solidFill>
                  <a:schemeClr val="accent2">
                    <a:lumMod val="75000"/>
                  </a:schemeClr>
                </a:solidFill>
                <a:ea typeface="ＭＳ Ｐゴシック" panose="020B0600070205080204" pitchFamily="34" charset="-128"/>
              </a:rPr>
              <a:t>A utility function maps a state onto a real number which describes the associated degree of “happiness”, “goodness”, “success”.</a:t>
            </a:r>
          </a:p>
        </p:txBody>
      </p:sp>
    </p:spTree>
    <p:extLst>
      <p:ext uri="{BB962C8B-B14F-4D97-AF65-F5344CB8AC3E}">
        <p14:creationId xmlns:p14="http://schemas.microsoft.com/office/powerpoint/2010/main" val="2698327891"/>
      </p:ext>
    </p:extLst>
  </p:cSld>
  <p:clrMapOvr>
    <a:masterClrMapping/>
  </p:clrMapOvr>
</p:sld>
</file>

<file path=ppt/theme/theme1.xml><?xml version="1.0" encoding="utf-8"?>
<a:theme xmlns:a="http://schemas.openxmlformats.org/drawingml/2006/main" name="Viol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13256</TotalTime>
  <Words>1376</Words>
  <Application>Microsoft Macintosh PowerPoint</Application>
  <PresentationFormat>On-screen Show (16:9)</PresentationFormat>
  <Paragraphs>161</Paragraphs>
  <Slides>26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Arial</vt:lpstr>
      <vt:lpstr>Georgia</vt:lpstr>
      <vt:lpstr>Hoefler Text</vt:lpstr>
      <vt:lpstr>Lora</vt:lpstr>
      <vt:lpstr>Monotype Corsiva</vt:lpstr>
      <vt:lpstr>Quattrocento Sans</vt:lpstr>
      <vt:lpstr>Times</vt:lpstr>
      <vt:lpstr>Wingdings</vt:lpstr>
      <vt:lpstr>Wingdings 2</vt:lpstr>
      <vt:lpstr>Viola template</vt:lpstr>
      <vt:lpstr>Artificial Intelligence</vt:lpstr>
      <vt:lpstr>Topics</vt:lpstr>
      <vt:lpstr>Introduction to AI </vt:lpstr>
      <vt:lpstr>Defining AI techniques.</vt:lpstr>
      <vt:lpstr>Thinking Humanly</vt:lpstr>
      <vt:lpstr>PowerPoint Presentation</vt:lpstr>
      <vt:lpstr>Thinking Rationally </vt:lpstr>
      <vt:lpstr>Acting Rationally </vt:lpstr>
      <vt:lpstr>PowerPoint Presentation</vt:lpstr>
      <vt:lpstr>Agents</vt:lpstr>
      <vt:lpstr>Continued…</vt:lpstr>
      <vt:lpstr>Vacuum-cleaner world</vt:lpstr>
      <vt:lpstr>PEAS</vt:lpstr>
      <vt:lpstr>Continued…</vt:lpstr>
      <vt:lpstr>Environment types</vt:lpstr>
      <vt:lpstr>Continued…</vt:lpstr>
      <vt:lpstr>Continued…</vt:lpstr>
      <vt:lpstr>Continued…</vt:lpstr>
      <vt:lpstr>Continued…</vt:lpstr>
      <vt:lpstr>Continued…</vt:lpstr>
      <vt:lpstr>Continued…</vt:lpstr>
      <vt:lpstr>Types of Agents</vt:lpstr>
      <vt:lpstr>Simple reflex agents</vt:lpstr>
      <vt:lpstr>Model-based reflex agents</vt:lpstr>
      <vt:lpstr>Goal-based agents</vt:lpstr>
      <vt:lpstr>Utility-based agents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Tools  Introduction To Artificial Intelligence</dc:title>
  <cp:lastModifiedBy>Microsoft Office User</cp:lastModifiedBy>
  <cp:revision>92</cp:revision>
  <dcterms:modified xsi:type="dcterms:W3CDTF">2022-09-09T09:54:39Z</dcterms:modified>
</cp:coreProperties>
</file>