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92" r:id="rId15"/>
    <p:sldId id="291" r:id="rId16"/>
    <p:sldId id="274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315" r:id="rId32"/>
    <p:sldId id="316" r:id="rId33"/>
    <p:sldId id="318" r:id="rId34"/>
    <p:sldId id="319" r:id="rId35"/>
    <p:sldId id="320" r:id="rId36"/>
    <p:sldId id="317" r:id="rId37"/>
    <p:sldId id="321" r:id="rId38"/>
    <p:sldId id="322" r:id="rId39"/>
    <p:sldId id="323" r:id="rId40"/>
    <p:sldId id="325" r:id="rId41"/>
    <p:sldId id="326" r:id="rId42"/>
    <p:sldId id="327" r:id="rId43"/>
    <p:sldId id="328" r:id="rId44"/>
    <p:sldId id="293" r:id="rId45"/>
    <p:sldId id="324" r:id="rId46"/>
    <p:sldId id="294" r:id="rId47"/>
    <p:sldId id="340" r:id="rId48"/>
    <p:sldId id="341" r:id="rId49"/>
    <p:sldId id="342" r:id="rId50"/>
    <p:sldId id="343" r:id="rId51"/>
    <p:sldId id="344" r:id="rId52"/>
    <p:sldId id="295" r:id="rId53"/>
    <p:sldId id="296" r:id="rId54"/>
    <p:sldId id="297" r:id="rId55"/>
    <p:sldId id="347" r:id="rId56"/>
    <p:sldId id="348" r:id="rId57"/>
    <p:sldId id="349" r:id="rId58"/>
    <p:sldId id="345" r:id="rId59"/>
    <p:sldId id="346" r:id="rId60"/>
    <p:sldId id="311" r:id="rId61"/>
    <p:sldId id="312" r:id="rId62"/>
    <p:sldId id="313" r:id="rId63"/>
    <p:sldId id="314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50" r:id="rId75"/>
    <p:sldId id="351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/>
            <a:fld id="{81D60167-4931-47E6-BA6A-407CBD079E47}" type="slidenum">
              <a:rPr lang="en-US" spc="-5" smtClean="0"/>
              <a:pPr marL="38100"/>
              <a:t>‹#›</a:t>
            </a:fld>
            <a:endParaRPr lang="en-US" spc="-5" dirty="0"/>
          </a:p>
        </p:txBody>
      </p:sp>
    </p:spTree>
    <p:extLst>
      <p:ext uri="{BB962C8B-B14F-4D97-AF65-F5344CB8AC3E}">
        <p14:creationId xmlns:p14="http://schemas.microsoft.com/office/powerpoint/2010/main" val="286672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9445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3340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Inheritance is the backbone of object-oriented programming (OOP). </a:t>
            </a:r>
            <a:endParaRPr lang="en-US" dirty="0" smtClean="0"/>
          </a:p>
          <a:p>
            <a:pPr algn="just"/>
            <a:r>
              <a:rPr lang="en-US" dirty="0" smtClean="0"/>
              <a:t>It </a:t>
            </a:r>
            <a:r>
              <a:rPr lang="en-US" dirty="0"/>
              <a:t>is the mechanism by which a class can acquire properties and methods of another class. </a:t>
            </a:r>
            <a:endParaRPr lang="en-US" dirty="0" smtClean="0"/>
          </a:p>
          <a:p>
            <a:pPr algn="just"/>
            <a:r>
              <a:rPr lang="en-US" dirty="0" smtClean="0"/>
              <a:t>Using </a:t>
            </a:r>
            <a:r>
              <a:rPr lang="en-US" dirty="0"/>
              <a:t>inheritance, an already tested and debugged class program can be reused for some other application. 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smtClean="0"/>
              <a:t>Super class: </a:t>
            </a:r>
          </a:p>
          <a:p>
            <a:pPr lvl="1" algn="just"/>
            <a:r>
              <a:rPr lang="en-US" dirty="0" smtClean="0"/>
              <a:t>This </a:t>
            </a:r>
            <a:r>
              <a:rPr lang="en-US" dirty="0"/>
              <a:t>is the existing class from which another class, that is, the subclass is generally derived. </a:t>
            </a:r>
            <a:endParaRPr lang="en-US" dirty="0" smtClean="0"/>
          </a:p>
          <a:p>
            <a:pPr lvl="1" algn="just"/>
            <a:r>
              <a:rPr lang="en-US" dirty="0" smtClean="0"/>
              <a:t>In </a:t>
            </a:r>
            <a:r>
              <a:rPr lang="en-US" dirty="0"/>
              <a:t>Java, several derived classes can have the same super class. </a:t>
            </a:r>
            <a:endParaRPr lang="en-US" dirty="0" smtClean="0"/>
          </a:p>
          <a:p>
            <a:pPr marL="0" indent="0" algn="just">
              <a:buNone/>
            </a:pPr>
            <a:r>
              <a:rPr lang="en-US" b="1" dirty="0" smtClean="0"/>
              <a:t>Subclass</a:t>
            </a:r>
            <a:r>
              <a:rPr lang="en-US" dirty="0" smtClean="0"/>
              <a:t> :</a:t>
            </a:r>
          </a:p>
          <a:p>
            <a:pPr lvl="1" algn="just"/>
            <a:r>
              <a:rPr lang="en-US" dirty="0" smtClean="0"/>
              <a:t>A </a:t>
            </a:r>
            <a:r>
              <a:rPr lang="en-US" dirty="0"/>
              <a:t>class that is derived from another class is called subclass. </a:t>
            </a:r>
            <a:endParaRPr lang="en-US" dirty="0" smtClean="0"/>
          </a:p>
          <a:p>
            <a:pPr lvl="1" algn="just"/>
            <a:r>
              <a:rPr lang="en-US" dirty="0" smtClean="0"/>
              <a:t>In </a:t>
            </a:r>
            <a:r>
              <a:rPr lang="en-US" dirty="0"/>
              <a:t>Java, a subclass can have only one super class. </a:t>
            </a:r>
          </a:p>
        </p:txBody>
      </p:sp>
    </p:spTree>
    <p:extLst>
      <p:ext uri="{BB962C8B-B14F-4D97-AF65-F5344CB8AC3E}">
        <p14:creationId xmlns:p14="http://schemas.microsoft.com/office/powerpoint/2010/main" val="33590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1" t="30757" r="27684" b="35304"/>
          <a:stretch/>
        </p:blipFill>
        <p:spPr bwMode="auto">
          <a:xfrm>
            <a:off x="381000" y="1295400"/>
            <a:ext cx="860516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780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Benefits of </a:t>
            </a:r>
            <a:r>
              <a:rPr lang="en-US" b="1" dirty="0" smtClean="0"/>
              <a:t>Inheritance</a:t>
            </a:r>
          </a:p>
          <a:p>
            <a:pPr algn="just"/>
            <a:r>
              <a:rPr lang="en-US" dirty="0"/>
              <a:t>It allows the reuse of already developed and debugged class program without any modification. </a:t>
            </a:r>
          </a:p>
          <a:p>
            <a:pPr algn="just"/>
            <a:r>
              <a:rPr lang="en-US" dirty="0" smtClean="0"/>
              <a:t>It </a:t>
            </a:r>
            <a:r>
              <a:rPr lang="en-US" dirty="0"/>
              <a:t>allows a number of subclasses to fulfil the needs of several subgroups. </a:t>
            </a:r>
            <a:endParaRPr lang="en-US" dirty="0" smtClean="0"/>
          </a:p>
          <a:p>
            <a:pPr algn="just"/>
            <a:r>
              <a:rPr lang="en-US" dirty="0" smtClean="0"/>
              <a:t> </a:t>
            </a:r>
            <a:r>
              <a:rPr lang="en-US" dirty="0"/>
              <a:t>A large program may be divided into suitable classes and subclasses that may be developed by separate teams of programmers. 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8667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Process of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Inheritance means deriving some characteristics from something that is generic.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context of Java, it implies deriving a new class from an existing old class, that is, the super class.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super class describes general characteristics of a class of objects.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subset of these objects may have characteristics different from others.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two ways of dealing with this problem. </a:t>
            </a:r>
            <a:endParaRPr lang="en-US" dirty="0" smtClean="0"/>
          </a:p>
          <a:p>
            <a:r>
              <a:rPr lang="en-US" dirty="0" smtClean="0"/>
              <a:t>Either</a:t>
            </a:r>
            <a:r>
              <a:rPr lang="en-US" dirty="0"/>
              <a:t>, make a separate class for the subset to include all the characteristics or, to have another class that inherits the existing class, extend this class to include the special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380113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3" y="457200"/>
            <a:ext cx="865324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59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Types of Inheritances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following types of inheritances are supported by Java.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1</a:t>
            </a:r>
            <a:r>
              <a:rPr lang="en-US" dirty="0"/>
              <a:t>. Single inheritance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2</a:t>
            </a:r>
            <a:r>
              <a:rPr lang="en-US" dirty="0"/>
              <a:t>. Multilevel inheritance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3</a:t>
            </a:r>
            <a:r>
              <a:rPr lang="en-US" dirty="0"/>
              <a:t>. Hierarchical inheritance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4</a:t>
            </a:r>
            <a:r>
              <a:rPr lang="en-US" dirty="0"/>
              <a:t>. Multiple inheritance using interfaces </a:t>
            </a:r>
          </a:p>
        </p:txBody>
      </p:sp>
    </p:spTree>
    <p:extLst>
      <p:ext uri="{BB962C8B-B14F-4D97-AF65-F5344CB8AC3E}">
        <p14:creationId xmlns:p14="http://schemas.microsoft.com/office/powerpoint/2010/main" val="3451850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/>
            </a:r>
            <a:br>
              <a:rPr lang="en-IN" dirty="0" smtClean="0">
                <a:solidFill>
                  <a:srgbClr val="FF0000"/>
                </a:solidFill>
              </a:rPr>
            </a:br>
            <a:r>
              <a:rPr lang="en-IN" dirty="0" smtClean="0">
                <a:solidFill>
                  <a:srgbClr val="FF0000"/>
                </a:solidFill>
              </a:rPr>
              <a:t>Single </a:t>
            </a:r>
            <a:r>
              <a:rPr lang="en-IN" dirty="0">
                <a:solidFill>
                  <a:srgbClr val="FF0000"/>
                </a:solidFill>
              </a:rPr>
              <a:t>Inheritance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153400" cy="4800600"/>
          </a:xfrm>
        </p:spPr>
        <p:txBody>
          <a:bodyPr>
            <a:normAutofit/>
          </a:bodyPr>
          <a:lstStyle/>
          <a:p>
            <a:endParaRPr lang="en-IN" dirty="0" smtClean="0"/>
          </a:p>
          <a:p>
            <a:r>
              <a:rPr lang="en-IN" dirty="0" smtClean="0"/>
              <a:t>When </a:t>
            </a:r>
            <a:r>
              <a:rPr lang="en-IN" dirty="0"/>
              <a:t>a class inherits another class, it is known as a </a:t>
            </a:r>
            <a:r>
              <a:rPr lang="en-IN" i="1" dirty="0"/>
              <a:t>single inheritance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581400"/>
            <a:ext cx="303609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8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eat(){</a:t>
            </a:r>
            <a:r>
              <a:rPr lang="en-IN" dirty="0" err="1"/>
              <a:t>System.out.println</a:t>
            </a:r>
            <a:r>
              <a:rPr lang="en-IN" dirty="0"/>
              <a:t>("eating...");}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Dog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bark(){</a:t>
            </a:r>
            <a:r>
              <a:rPr lang="en-IN" dirty="0" err="1"/>
              <a:t>System.out.println</a:t>
            </a:r>
            <a:r>
              <a:rPr lang="en-IN" dirty="0"/>
              <a:t>("barking...");}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</a:t>
            </a:r>
            <a:r>
              <a:rPr lang="en-IN" dirty="0" err="1"/>
              <a:t>TestInheritance</a:t>
            </a:r>
            <a:r>
              <a:rPr lang="en-IN" dirty="0"/>
              <a:t>{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Dog d=</a:t>
            </a:r>
            <a:r>
              <a:rPr lang="en-IN" b="1" dirty="0"/>
              <a:t>new</a:t>
            </a:r>
            <a:r>
              <a:rPr lang="en-IN" dirty="0"/>
              <a:t> Dog();  </a:t>
            </a:r>
          </a:p>
          <a:p>
            <a:pPr marL="0" indent="0">
              <a:buNone/>
            </a:pPr>
            <a:r>
              <a:rPr lang="en-IN" dirty="0" err="1"/>
              <a:t>d.bark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 err="1"/>
              <a:t>d.eat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/>
              <a:t>}}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46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Multilevel </a:t>
            </a:r>
            <a:r>
              <a:rPr lang="en-IN" dirty="0">
                <a:solidFill>
                  <a:srgbClr val="FF0000"/>
                </a:solidFill>
              </a:rPr>
              <a:t>inheritance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When there is a chain of inheritance, it is known as </a:t>
            </a:r>
            <a:r>
              <a:rPr lang="en-IN" i="1" dirty="0"/>
              <a:t>multilevel inheritance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51" y="2819400"/>
            <a:ext cx="153233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9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14400"/>
            <a:ext cx="6591300" cy="5791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b="1" dirty="0" smtClean="0"/>
              <a:t>class</a:t>
            </a:r>
            <a:r>
              <a:rPr lang="en-IN" dirty="0" smtClean="0"/>
              <a:t> Animal{  </a:t>
            </a:r>
          </a:p>
          <a:p>
            <a:pPr marL="0" indent="0">
              <a:buNone/>
            </a:pPr>
            <a:r>
              <a:rPr lang="en-IN" b="1" dirty="0" smtClean="0"/>
              <a:t>void</a:t>
            </a:r>
            <a:r>
              <a:rPr lang="en-IN" dirty="0" smtClean="0"/>
              <a:t> eat(){</a:t>
            </a:r>
            <a:r>
              <a:rPr lang="en-IN" dirty="0" err="1" smtClean="0"/>
              <a:t>System.out.println</a:t>
            </a:r>
            <a:r>
              <a:rPr lang="en-IN" dirty="0" smtClean="0"/>
              <a:t>("eating...");}  </a:t>
            </a:r>
          </a:p>
          <a:p>
            <a:pPr marL="0" indent="0">
              <a:buNone/>
            </a:pPr>
            <a:r>
              <a:rPr lang="en-IN" dirty="0" smtClean="0"/>
              <a:t>}  </a:t>
            </a:r>
          </a:p>
          <a:p>
            <a:pPr marL="0" indent="0">
              <a:buNone/>
            </a:pPr>
            <a:r>
              <a:rPr lang="en-IN" b="1" dirty="0" smtClean="0"/>
              <a:t>class</a:t>
            </a:r>
            <a:r>
              <a:rPr lang="en-IN" dirty="0" smtClean="0"/>
              <a:t> Dog </a:t>
            </a:r>
            <a:r>
              <a:rPr lang="en-IN" b="1" dirty="0" smtClean="0"/>
              <a:t>extends</a:t>
            </a:r>
            <a:r>
              <a:rPr lang="en-IN" dirty="0" smtClean="0"/>
              <a:t> Animal{  </a:t>
            </a:r>
          </a:p>
          <a:p>
            <a:pPr marL="0" indent="0">
              <a:buNone/>
            </a:pPr>
            <a:r>
              <a:rPr lang="en-IN" b="1" dirty="0" smtClean="0"/>
              <a:t>void</a:t>
            </a:r>
            <a:r>
              <a:rPr lang="en-IN" dirty="0" smtClean="0"/>
              <a:t> bark(){</a:t>
            </a:r>
            <a:r>
              <a:rPr lang="en-IN" dirty="0" err="1" smtClean="0"/>
              <a:t>System.out.println</a:t>
            </a:r>
            <a:r>
              <a:rPr lang="en-IN" dirty="0" smtClean="0"/>
              <a:t>("barking...");}  </a:t>
            </a:r>
          </a:p>
          <a:p>
            <a:pPr marL="0" indent="0">
              <a:buNone/>
            </a:pPr>
            <a:r>
              <a:rPr lang="en-IN" dirty="0" smtClean="0"/>
              <a:t>}  </a:t>
            </a:r>
          </a:p>
          <a:p>
            <a:pPr marL="0" indent="0">
              <a:buNone/>
            </a:pPr>
            <a:r>
              <a:rPr lang="en-IN" b="1" dirty="0" smtClean="0"/>
              <a:t>class</a:t>
            </a:r>
            <a:r>
              <a:rPr lang="en-IN" dirty="0" smtClean="0"/>
              <a:t> </a:t>
            </a:r>
            <a:r>
              <a:rPr lang="en-IN" dirty="0" err="1" smtClean="0"/>
              <a:t>BabyDog</a:t>
            </a:r>
            <a:r>
              <a:rPr lang="en-IN" dirty="0" smtClean="0"/>
              <a:t> </a:t>
            </a:r>
            <a:r>
              <a:rPr lang="en-IN" b="1" dirty="0" smtClean="0"/>
              <a:t>extends</a:t>
            </a:r>
            <a:r>
              <a:rPr lang="en-IN" dirty="0" smtClean="0"/>
              <a:t> Dog{  </a:t>
            </a:r>
          </a:p>
          <a:p>
            <a:pPr marL="0" indent="0">
              <a:buNone/>
            </a:pPr>
            <a:r>
              <a:rPr lang="en-IN" b="1" dirty="0" smtClean="0"/>
              <a:t>void</a:t>
            </a:r>
            <a:r>
              <a:rPr lang="en-IN" dirty="0" smtClean="0"/>
              <a:t> weep(){</a:t>
            </a:r>
            <a:r>
              <a:rPr lang="en-IN" dirty="0" err="1" smtClean="0"/>
              <a:t>System.out.println</a:t>
            </a:r>
            <a:r>
              <a:rPr lang="en-IN" dirty="0" smtClean="0"/>
              <a:t>("weeping...");}  </a:t>
            </a:r>
          </a:p>
          <a:p>
            <a:pPr marL="0" indent="0">
              <a:buNone/>
            </a:pPr>
            <a:r>
              <a:rPr lang="en-IN" dirty="0" smtClean="0"/>
              <a:t>}  </a:t>
            </a:r>
          </a:p>
          <a:p>
            <a:pPr marL="0" indent="0">
              <a:buNone/>
            </a:pPr>
            <a:r>
              <a:rPr lang="en-IN" b="1" dirty="0" smtClean="0"/>
              <a:t>class</a:t>
            </a:r>
            <a:r>
              <a:rPr lang="en-IN" dirty="0" smtClean="0"/>
              <a:t> TestInheritance2{  </a:t>
            </a:r>
          </a:p>
          <a:p>
            <a:pPr marL="0" indent="0">
              <a:buNone/>
            </a:pPr>
            <a:r>
              <a:rPr lang="en-IN" b="1" dirty="0" smtClean="0"/>
              <a:t>public</a:t>
            </a:r>
            <a:r>
              <a:rPr lang="en-IN" dirty="0" smtClean="0"/>
              <a:t> </a:t>
            </a:r>
            <a:r>
              <a:rPr lang="en-IN" b="1" dirty="0" smtClean="0"/>
              <a:t>static</a:t>
            </a:r>
            <a:r>
              <a:rPr lang="en-IN" dirty="0" smtClean="0"/>
              <a:t> </a:t>
            </a:r>
            <a:r>
              <a:rPr lang="en-IN" b="1" dirty="0" smtClean="0"/>
              <a:t>void</a:t>
            </a:r>
            <a:r>
              <a:rPr lang="en-IN" dirty="0" smtClean="0"/>
              <a:t> main(String </a:t>
            </a:r>
            <a:r>
              <a:rPr lang="en-IN" dirty="0" err="1" smtClean="0"/>
              <a:t>args</a:t>
            </a:r>
            <a:r>
              <a:rPr lang="en-IN" dirty="0" smtClean="0"/>
              <a:t>[]){  </a:t>
            </a:r>
          </a:p>
          <a:p>
            <a:pPr marL="0" indent="0">
              <a:buNone/>
            </a:pPr>
            <a:r>
              <a:rPr lang="en-IN" dirty="0" err="1" smtClean="0"/>
              <a:t>BabyDog</a:t>
            </a:r>
            <a:r>
              <a:rPr lang="en-IN" dirty="0" smtClean="0"/>
              <a:t> d=</a:t>
            </a:r>
            <a:r>
              <a:rPr lang="en-IN" b="1" dirty="0" smtClean="0"/>
              <a:t>new</a:t>
            </a:r>
            <a:r>
              <a:rPr lang="en-IN" dirty="0" smtClean="0"/>
              <a:t> </a:t>
            </a:r>
            <a:r>
              <a:rPr lang="en-IN" dirty="0" err="1" smtClean="0"/>
              <a:t>BabyDog</a:t>
            </a:r>
            <a:r>
              <a:rPr lang="en-IN" dirty="0" smtClean="0"/>
              <a:t>();  </a:t>
            </a:r>
          </a:p>
          <a:p>
            <a:pPr marL="0" indent="0">
              <a:buNone/>
            </a:pPr>
            <a:r>
              <a:rPr lang="en-IN" dirty="0" err="1" smtClean="0"/>
              <a:t>d.weep</a:t>
            </a:r>
            <a:r>
              <a:rPr lang="en-IN" dirty="0" smtClean="0"/>
              <a:t>();  </a:t>
            </a:r>
          </a:p>
          <a:p>
            <a:pPr marL="0" indent="0">
              <a:buNone/>
            </a:pPr>
            <a:r>
              <a:rPr lang="en-IN" dirty="0" err="1" smtClean="0"/>
              <a:t>d.bark</a:t>
            </a:r>
            <a:r>
              <a:rPr lang="en-IN" dirty="0" smtClean="0"/>
              <a:t>();  </a:t>
            </a:r>
          </a:p>
          <a:p>
            <a:pPr marL="0" indent="0">
              <a:buNone/>
            </a:pPr>
            <a:r>
              <a:rPr lang="en-IN" dirty="0" err="1" smtClean="0"/>
              <a:t>d.eat</a:t>
            </a:r>
            <a:r>
              <a:rPr lang="en-IN" dirty="0" smtClean="0"/>
              <a:t>();  </a:t>
            </a:r>
          </a:p>
          <a:p>
            <a:pPr marL="0" indent="0">
              <a:buNone/>
            </a:pPr>
            <a:r>
              <a:rPr lang="en-IN" dirty="0" smtClean="0"/>
              <a:t>}} </a:t>
            </a:r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057650" y="5334000"/>
          <a:ext cx="3200400" cy="121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00400">
                  <a:extLst>
                    <a:ext uri="{9D8B030D-6E8A-4147-A177-3AD203B41FA5}">
                      <a16:colId xmlns="" xmlns:a16="http://schemas.microsoft.com/office/drawing/2014/main" val="2771469617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r>
                        <a:rPr lang="en-IN" dirty="0" smtClean="0">
                          <a:solidFill>
                            <a:srgbClr val="FF0000"/>
                          </a:solidFill>
                        </a:rPr>
                        <a:t>Output:</a:t>
                      </a:r>
                    </a:p>
                    <a:p>
                      <a:r>
                        <a:rPr lang="en-IN" dirty="0" smtClean="0"/>
                        <a:t>weeping...</a:t>
                      </a:r>
                    </a:p>
                    <a:p>
                      <a:r>
                        <a:rPr lang="en-IN" dirty="0" smtClean="0"/>
                        <a:t> barking... </a:t>
                      </a:r>
                    </a:p>
                    <a:p>
                      <a:r>
                        <a:rPr lang="en-IN" dirty="0" smtClean="0"/>
                        <a:t>eating...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513774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29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/>
            </a:r>
            <a:br>
              <a:rPr lang="en-IN" dirty="0" smtClean="0">
                <a:solidFill>
                  <a:srgbClr val="FF0000"/>
                </a:solidFill>
              </a:rPr>
            </a:br>
            <a:r>
              <a:rPr lang="en-IN" dirty="0" smtClean="0">
                <a:solidFill>
                  <a:srgbClr val="FF0000"/>
                </a:solidFill>
              </a:rPr>
              <a:t>Hierarchical </a:t>
            </a:r>
            <a:r>
              <a:rPr lang="en-IN" dirty="0">
                <a:solidFill>
                  <a:srgbClr val="FF0000"/>
                </a:solidFill>
              </a:rPr>
              <a:t>Inheritance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When two or more classes inherits a single class, it </a:t>
            </a:r>
            <a:r>
              <a:rPr lang="en-IN" dirty="0" smtClean="0"/>
              <a:t>is </a:t>
            </a:r>
            <a:r>
              <a:rPr lang="en-IN" dirty="0"/>
              <a:t>known as </a:t>
            </a:r>
            <a:r>
              <a:rPr lang="en-IN" i="1" dirty="0"/>
              <a:t>hierarchical inheritance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1" y="3048000"/>
            <a:ext cx="3829049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3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914402"/>
            <a:ext cx="6172200" cy="52117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eat(){</a:t>
            </a:r>
            <a:r>
              <a:rPr lang="en-IN" dirty="0" err="1"/>
              <a:t>System.out.println</a:t>
            </a:r>
            <a:r>
              <a:rPr lang="en-IN" dirty="0"/>
              <a:t>("eating...");}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Dog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bark(){</a:t>
            </a:r>
            <a:r>
              <a:rPr lang="en-IN" dirty="0" err="1"/>
              <a:t>System.out.println</a:t>
            </a:r>
            <a:r>
              <a:rPr lang="en-IN" dirty="0"/>
              <a:t>("barking...");}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Cat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meow(){</a:t>
            </a:r>
            <a:r>
              <a:rPr lang="en-IN" dirty="0" err="1"/>
              <a:t>System.out.println</a:t>
            </a:r>
            <a:r>
              <a:rPr lang="en-IN" dirty="0"/>
              <a:t>("meowing...");}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TestInheritance3{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Cat c=</a:t>
            </a:r>
            <a:r>
              <a:rPr lang="en-IN" b="1" dirty="0"/>
              <a:t>new</a:t>
            </a:r>
            <a:r>
              <a:rPr lang="en-IN" dirty="0"/>
              <a:t> Cat();  </a:t>
            </a:r>
          </a:p>
          <a:p>
            <a:pPr marL="0" indent="0">
              <a:buNone/>
            </a:pPr>
            <a:r>
              <a:rPr lang="en-IN" dirty="0" err="1"/>
              <a:t>c.meow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 err="1"/>
              <a:t>c.eat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/>
              <a:t>//</a:t>
            </a:r>
            <a:r>
              <a:rPr lang="en-IN" dirty="0" err="1"/>
              <a:t>c.bark</a:t>
            </a:r>
            <a:r>
              <a:rPr lang="en-IN" dirty="0"/>
              <a:t>();//</a:t>
            </a:r>
            <a:r>
              <a:rPr lang="en-IN" dirty="0" err="1"/>
              <a:t>C.T.Error</a:t>
            </a:r>
            <a:r>
              <a:rPr lang="en-IN" dirty="0"/>
              <a:t>  </a:t>
            </a:r>
          </a:p>
          <a:p>
            <a:pPr marL="0" indent="0">
              <a:buNone/>
            </a:pPr>
            <a:r>
              <a:rPr lang="en-IN" dirty="0"/>
              <a:t>}}  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857750" y="5181602"/>
          <a:ext cx="2800350" cy="11731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00350">
                  <a:extLst>
                    <a:ext uri="{9D8B030D-6E8A-4147-A177-3AD203B41FA5}">
                      <a16:colId xmlns="" xmlns:a16="http://schemas.microsoft.com/office/drawing/2014/main" val="3776124477"/>
                    </a:ext>
                  </a:extLst>
                </a:gridCol>
              </a:tblGrid>
              <a:tr h="1173163">
                <a:tc>
                  <a:txBody>
                    <a:bodyPr/>
                    <a:lstStyle/>
                    <a:p>
                      <a:r>
                        <a:rPr lang="en-IN" dirty="0" smtClean="0"/>
                        <a:t>OUTPUT:</a:t>
                      </a:r>
                    </a:p>
                    <a:p>
                      <a:r>
                        <a:rPr lang="en-IN" dirty="0" smtClean="0"/>
                        <a:t>meowing...</a:t>
                      </a:r>
                    </a:p>
                    <a:p>
                      <a:r>
                        <a:rPr lang="en-IN" dirty="0" smtClean="0"/>
                        <a:t>eating...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4015300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46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b="1" dirty="0">
                <a:solidFill>
                  <a:srgbClr val="FF0000"/>
                </a:solidFill>
              </a:rPr>
              <a:t>Multiple Inheritance</a:t>
            </a:r>
            <a:br>
              <a:rPr lang="en-IN" b="1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this, a class is extending more than one </a:t>
            </a:r>
            <a:r>
              <a:rPr lang="en-US" dirty="0" smtClean="0"/>
              <a:t>class.</a:t>
            </a:r>
          </a:p>
          <a:p>
            <a:r>
              <a:rPr lang="en-US" dirty="0" smtClean="0"/>
              <a:t>Java </a:t>
            </a:r>
            <a:r>
              <a:rPr lang="en-US" dirty="0"/>
              <a:t>does not support multiple inheritance.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implies that a class cannot extend more than one class. </a:t>
            </a:r>
            <a:endParaRPr lang="en-US" dirty="0" smtClean="0"/>
          </a:p>
          <a:p>
            <a:r>
              <a:rPr lang="en-US" dirty="0" smtClean="0"/>
              <a:t>Suppose </a:t>
            </a:r>
            <a:r>
              <a:rPr lang="en-US" dirty="0"/>
              <a:t>there is a method in class A. This method is overridden in class B and class C in their own way. </a:t>
            </a:r>
            <a:endParaRPr lang="en-US" dirty="0" smtClean="0"/>
          </a:p>
          <a:p>
            <a:r>
              <a:rPr lang="en-US" dirty="0" smtClean="0"/>
              <a:t>Since </a:t>
            </a:r>
            <a:r>
              <a:rPr lang="en-US" dirty="0"/>
              <a:t>class C extends both the classes A and B. </a:t>
            </a:r>
            <a:endParaRPr lang="en-US" dirty="0" smtClean="0"/>
          </a:p>
          <a:p>
            <a:r>
              <a:rPr lang="en-US" dirty="0" smtClean="0"/>
              <a:t>So</a:t>
            </a:r>
            <a:r>
              <a:rPr lang="en-US" dirty="0"/>
              <a:t>, if class C uses the same method, then there will be ambiguity as which method is called.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971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IN" dirty="0"/>
              <a:t> Most of the new OO languages like </a:t>
            </a:r>
            <a:r>
              <a:rPr lang="en-IN" b="1" dirty="0"/>
              <a:t>Small Talk, Java, C# do not support Multiple inheritance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Multiple Inheritance is supported in C++.</a:t>
            </a:r>
          </a:p>
          <a:p>
            <a:r>
              <a:rPr lang="en-IN" dirty="0" smtClean="0"/>
              <a:t>By </a:t>
            </a:r>
            <a:r>
              <a:rPr lang="en-IN" dirty="0"/>
              <a:t>using </a:t>
            </a:r>
            <a:r>
              <a:rPr lang="en-IN" b="1" dirty="0"/>
              <a:t>interfaces</a:t>
            </a:r>
            <a:r>
              <a:rPr lang="en-IN" dirty="0"/>
              <a:t> you can have multiple as well as </a:t>
            </a:r>
            <a:r>
              <a:rPr lang="en-IN" b="1" dirty="0"/>
              <a:t>hybrid inheritance</a:t>
            </a:r>
            <a:r>
              <a:rPr lang="en-IN" dirty="0"/>
              <a:t> in Java.</a:t>
            </a:r>
          </a:p>
        </p:txBody>
      </p:sp>
    </p:spTree>
    <p:extLst>
      <p:ext uri="{BB962C8B-B14F-4D97-AF65-F5344CB8AC3E}">
        <p14:creationId xmlns:p14="http://schemas.microsoft.com/office/powerpoint/2010/main" val="359403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990600"/>
            <a:ext cx="663098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323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b="1" dirty="0">
                <a:solidFill>
                  <a:srgbClr val="FF0000"/>
                </a:solidFill>
              </a:rPr>
              <a:t>Hybrid Inheritance</a:t>
            </a:r>
            <a:br>
              <a:rPr lang="en-IN" b="1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Hybrid inheritance is a </a:t>
            </a:r>
            <a:r>
              <a:rPr lang="en-IN" dirty="0" smtClean="0"/>
              <a:t>combination of</a:t>
            </a:r>
            <a:r>
              <a:rPr lang="en-IN" b="1" dirty="0"/>
              <a:t> Single</a:t>
            </a:r>
            <a:r>
              <a:rPr lang="en-IN" dirty="0"/>
              <a:t> and </a:t>
            </a:r>
            <a:r>
              <a:rPr lang="en-IN" b="1" dirty="0"/>
              <a:t>Multiple inheritance</a:t>
            </a:r>
            <a:r>
              <a:rPr lang="en-IN" b="1" dirty="0" smtClean="0"/>
              <a:t>.</a:t>
            </a:r>
          </a:p>
          <a:p>
            <a:pPr marL="0" indent="0">
              <a:buNone/>
            </a:pPr>
            <a:endParaRPr lang="en-IN" b="1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3048000"/>
            <a:ext cx="35433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Super </a:t>
            </a:r>
            <a:r>
              <a:rPr lang="en-US" dirty="0">
                <a:solidFill>
                  <a:srgbClr val="FF0000"/>
                </a:solidFill>
              </a:rPr>
              <a:t>key word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 </a:t>
            </a:r>
            <a:r>
              <a:rPr lang="en-IN" b="1" dirty="0"/>
              <a:t>super</a:t>
            </a:r>
            <a:r>
              <a:rPr lang="en-IN" dirty="0"/>
              <a:t> keyword in Java is a reference variable which is used to refer immediate parent class object.</a:t>
            </a:r>
          </a:p>
          <a:p>
            <a:r>
              <a:rPr lang="en-IN" dirty="0"/>
              <a:t>Whenever you create the instance of subclass, an instance of parent class is created implicitly which is referred by super reference variable.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47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FF0000"/>
                </a:solidFill>
              </a:rPr>
              <a:t>Usage of Java super Keyword</a:t>
            </a:r>
          </a:p>
          <a:p>
            <a:r>
              <a:rPr lang="en-IN" dirty="0"/>
              <a:t>super can be used to refer immediate parent class instance variable.</a:t>
            </a:r>
          </a:p>
          <a:p>
            <a:r>
              <a:rPr lang="en-IN" dirty="0"/>
              <a:t>super can be used to invoke immediate parent class method.</a:t>
            </a:r>
          </a:p>
          <a:p>
            <a:r>
              <a:rPr lang="en-IN" dirty="0"/>
              <a:t>super() can be used to invoke immediate parent class constructor.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49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 descr="Usage of Java Super keywor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1" y="1600200"/>
            <a:ext cx="4914899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6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>
                <a:solidFill>
                  <a:srgbClr val="FF0000"/>
                </a:solidFill>
              </a:rPr>
              <a:t>super </a:t>
            </a:r>
            <a:r>
              <a:rPr lang="en-IN" dirty="0">
                <a:solidFill>
                  <a:srgbClr val="FF0000"/>
                </a:solidFill>
              </a:rPr>
              <a:t>is used to refer immediate parent class instance variable.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We can use super keyword to access the data member or field of parent class. </a:t>
            </a:r>
            <a:endParaRPr lang="en-IN" dirty="0" smtClean="0"/>
          </a:p>
          <a:p>
            <a:r>
              <a:rPr lang="en-IN" dirty="0" smtClean="0"/>
              <a:t>It </a:t>
            </a:r>
            <a:r>
              <a:rPr lang="en-IN" dirty="0"/>
              <a:t>is used if parent class and child class have same fields.</a:t>
            </a:r>
          </a:p>
        </p:txBody>
      </p:sp>
    </p:spTree>
    <p:extLst>
      <p:ext uri="{BB962C8B-B14F-4D97-AF65-F5344CB8AC3E}">
        <p14:creationId xmlns:p14="http://schemas.microsoft.com/office/powerpoint/2010/main" val="90877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487362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914400"/>
            <a:ext cx="6172200" cy="5562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dirty="0"/>
              <a:t>String </a:t>
            </a:r>
            <a:r>
              <a:rPr lang="en-IN" dirty="0" err="1"/>
              <a:t>color</a:t>
            </a:r>
            <a:r>
              <a:rPr lang="en-IN" dirty="0"/>
              <a:t>="white";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Dog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dirty="0"/>
              <a:t>String </a:t>
            </a:r>
            <a:r>
              <a:rPr lang="en-IN" dirty="0" err="1"/>
              <a:t>color</a:t>
            </a:r>
            <a:r>
              <a:rPr lang="en-IN" dirty="0"/>
              <a:t>="black";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</a:t>
            </a:r>
            <a:r>
              <a:rPr lang="en-IN" dirty="0" err="1"/>
              <a:t>printColor</a:t>
            </a:r>
            <a:r>
              <a:rPr lang="en-IN" dirty="0"/>
              <a:t>(){  </a:t>
            </a:r>
          </a:p>
          <a:p>
            <a:pPr marL="0" indent="0">
              <a:buNone/>
            </a:pPr>
            <a:r>
              <a:rPr lang="en-IN" dirty="0" err="1"/>
              <a:t>System.out.println</a:t>
            </a:r>
            <a:r>
              <a:rPr lang="en-IN" dirty="0"/>
              <a:t>(</a:t>
            </a:r>
            <a:r>
              <a:rPr lang="en-IN" dirty="0" err="1"/>
              <a:t>color</a:t>
            </a:r>
            <a:r>
              <a:rPr lang="en-IN" dirty="0"/>
              <a:t>);//prints </a:t>
            </a:r>
            <a:r>
              <a:rPr lang="en-IN" dirty="0" err="1"/>
              <a:t>color</a:t>
            </a:r>
            <a:r>
              <a:rPr lang="en-IN" dirty="0"/>
              <a:t> of Dog class  </a:t>
            </a:r>
          </a:p>
          <a:p>
            <a:pPr marL="0" indent="0">
              <a:buNone/>
            </a:pPr>
            <a:r>
              <a:rPr lang="en-IN" dirty="0" err="1"/>
              <a:t>System.out.println</a:t>
            </a:r>
            <a:r>
              <a:rPr lang="en-IN" dirty="0"/>
              <a:t>(</a:t>
            </a:r>
            <a:r>
              <a:rPr lang="en-IN" b="1" dirty="0" err="1"/>
              <a:t>super</a:t>
            </a:r>
            <a:r>
              <a:rPr lang="en-IN" dirty="0" err="1"/>
              <a:t>.color</a:t>
            </a:r>
            <a:r>
              <a:rPr lang="en-IN" dirty="0"/>
              <a:t>);//prints </a:t>
            </a:r>
            <a:r>
              <a:rPr lang="en-IN" dirty="0" err="1"/>
              <a:t>color</a:t>
            </a:r>
            <a:r>
              <a:rPr lang="en-IN" dirty="0"/>
              <a:t> of Animal class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TestSuper1{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Dog d=</a:t>
            </a:r>
            <a:r>
              <a:rPr lang="en-IN" b="1" dirty="0"/>
              <a:t>new</a:t>
            </a:r>
            <a:r>
              <a:rPr lang="en-IN" dirty="0"/>
              <a:t> Dog();  </a:t>
            </a:r>
          </a:p>
          <a:p>
            <a:pPr marL="0" indent="0">
              <a:buNone/>
            </a:pPr>
            <a:r>
              <a:rPr lang="en-IN" dirty="0" err="1"/>
              <a:t>d.printColor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/>
              <a:t>}}  </a:t>
            </a:r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743450" y="5410200"/>
          <a:ext cx="24574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450">
                  <a:extLst>
                    <a:ext uri="{9D8B030D-6E8A-4147-A177-3AD203B41FA5}">
                      <a16:colId xmlns="" xmlns:a16="http://schemas.microsoft.com/office/drawing/2014/main" val="566511977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</a:t>
                      </a:r>
                    </a:p>
                    <a:p>
                      <a:r>
                        <a:rPr lang="en-IN" dirty="0" smtClean="0"/>
                        <a:t>black</a:t>
                      </a:r>
                    </a:p>
                    <a:p>
                      <a:r>
                        <a:rPr lang="en-IN" dirty="0" smtClean="0"/>
                        <a:t>white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4231484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84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>
                <a:solidFill>
                  <a:srgbClr val="FF0000"/>
                </a:solidFill>
              </a:rPr>
              <a:t>super </a:t>
            </a:r>
            <a:r>
              <a:rPr lang="en-IN" dirty="0">
                <a:solidFill>
                  <a:srgbClr val="FF0000"/>
                </a:solidFill>
              </a:rPr>
              <a:t>can be used to invoke parent class method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super keyword can also be used to invoke parent class method. </a:t>
            </a:r>
            <a:endParaRPr lang="en-IN" dirty="0" smtClean="0"/>
          </a:p>
          <a:p>
            <a:r>
              <a:rPr lang="en-IN" dirty="0" smtClean="0"/>
              <a:t>It </a:t>
            </a:r>
            <a:r>
              <a:rPr lang="en-IN" dirty="0"/>
              <a:t>should be used if subclass contains the same method as parent class. </a:t>
            </a:r>
            <a:endParaRPr lang="en-IN" dirty="0" smtClean="0"/>
          </a:p>
          <a:p>
            <a:r>
              <a:rPr lang="en-IN" dirty="0" smtClean="0"/>
              <a:t>In </a:t>
            </a:r>
            <a:r>
              <a:rPr lang="en-IN" dirty="0"/>
              <a:t>other words, it is used if method is </a:t>
            </a:r>
            <a:r>
              <a:rPr lang="en-IN" dirty="0" smtClean="0"/>
              <a:t>overridden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876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563562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990600"/>
            <a:ext cx="6172200" cy="5638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eat(){</a:t>
            </a:r>
            <a:r>
              <a:rPr lang="en-IN" dirty="0" err="1"/>
              <a:t>System.out.println</a:t>
            </a:r>
            <a:r>
              <a:rPr lang="en-IN" dirty="0"/>
              <a:t>("eating...");}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Dog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eat(){</a:t>
            </a:r>
            <a:r>
              <a:rPr lang="en-IN" dirty="0" err="1"/>
              <a:t>System.out.println</a:t>
            </a:r>
            <a:r>
              <a:rPr lang="en-IN" dirty="0"/>
              <a:t>("eating bread...");}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bark(){</a:t>
            </a:r>
            <a:r>
              <a:rPr lang="en-IN" dirty="0" err="1"/>
              <a:t>System.out.println</a:t>
            </a:r>
            <a:r>
              <a:rPr lang="en-IN" dirty="0"/>
              <a:t>("barking...");}  </a:t>
            </a:r>
          </a:p>
          <a:p>
            <a:pPr marL="0" indent="0">
              <a:buNone/>
            </a:pPr>
            <a:r>
              <a:rPr lang="en-IN" b="1" dirty="0"/>
              <a:t>void</a:t>
            </a:r>
            <a:r>
              <a:rPr lang="en-IN" dirty="0"/>
              <a:t> work(){  </a:t>
            </a:r>
          </a:p>
          <a:p>
            <a:pPr marL="0" indent="0">
              <a:buNone/>
            </a:pPr>
            <a:r>
              <a:rPr lang="en-IN" b="1" dirty="0" err="1"/>
              <a:t>super</a:t>
            </a:r>
            <a:r>
              <a:rPr lang="en-IN" dirty="0" err="1"/>
              <a:t>.eat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/>
              <a:t>bark();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TestSuper2{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Dog d=</a:t>
            </a:r>
            <a:r>
              <a:rPr lang="en-IN" b="1" dirty="0"/>
              <a:t>new</a:t>
            </a:r>
            <a:r>
              <a:rPr lang="en-IN" dirty="0"/>
              <a:t> Dog();  </a:t>
            </a:r>
          </a:p>
          <a:p>
            <a:pPr marL="0" indent="0">
              <a:buNone/>
            </a:pPr>
            <a:r>
              <a:rPr lang="en-IN" dirty="0" err="1"/>
              <a:t>d.work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/>
              <a:t>}}  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114800" y="5791200"/>
          <a:ext cx="25717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50">
                  <a:extLst>
                    <a:ext uri="{9D8B030D-6E8A-4147-A177-3AD203B41FA5}">
                      <a16:colId xmlns="" xmlns:a16="http://schemas.microsoft.com/office/drawing/2014/main" val="1384049366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OUTPUT:</a:t>
                      </a:r>
                    </a:p>
                    <a:p>
                      <a:r>
                        <a:rPr lang="en-IN" dirty="0" smtClean="0"/>
                        <a:t>eating... </a:t>
                      </a:r>
                    </a:p>
                    <a:p>
                      <a:r>
                        <a:rPr lang="en-IN" dirty="0" smtClean="0"/>
                        <a:t>barking...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3483832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19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9445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>
                <a:solidFill>
                  <a:srgbClr val="FF0000"/>
                </a:solidFill>
              </a:rPr>
              <a:t>super </a:t>
            </a:r>
            <a:r>
              <a:rPr lang="en-IN" dirty="0">
                <a:solidFill>
                  <a:srgbClr val="FF0000"/>
                </a:solidFill>
              </a:rPr>
              <a:t>is used to invoke parent class constructor.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219200"/>
            <a:ext cx="6172200" cy="5334000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The super keyword can also be used to invoke the parent </a:t>
            </a:r>
            <a:r>
              <a:rPr lang="en-IN" dirty="0" smtClean="0"/>
              <a:t>class </a:t>
            </a:r>
            <a:r>
              <a:rPr lang="en-IN" dirty="0"/>
              <a:t>constructor</a:t>
            </a:r>
            <a:r>
              <a:rPr lang="en-IN" dirty="0" smtClean="0"/>
              <a:t>.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dirty="0"/>
              <a:t>Animal(){</a:t>
            </a:r>
            <a:r>
              <a:rPr lang="en-IN" dirty="0" err="1"/>
              <a:t>System.out.println</a:t>
            </a:r>
            <a:r>
              <a:rPr lang="en-IN" dirty="0"/>
              <a:t>("animal is created");}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Dog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dirty="0"/>
              <a:t>Dog(){  </a:t>
            </a:r>
          </a:p>
          <a:p>
            <a:pPr marL="0" indent="0">
              <a:buNone/>
            </a:pPr>
            <a:r>
              <a:rPr lang="en-IN" b="1" dirty="0" smtClean="0"/>
              <a:t>super</a:t>
            </a:r>
            <a:r>
              <a:rPr lang="en-IN" dirty="0"/>
              <a:t>();  </a:t>
            </a:r>
          </a:p>
          <a:p>
            <a:pPr marL="0" indent="0">
              <a:buNone/>
            </a:pPr>
            <a:r>
              <a:rPr lang="en-IN" dirty="0" err="1"/>
              <a:t>System.out.println</a:t>
            </a:r>
            <a:r>
              <a:rPr lang="en-IN" dirty="0"/>
              <a:t>("dog is created");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TestSuper3{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Dog d=</a:t>
            </a:r>
            <a:r>
              <a:rPr lang="en-IN" b="1" dirty="0"/>
              <a:t>new</a:t>
            </a:r>
            <a:r>
              <a:rPr lang="en-IN" dirty="0"/>
              <a:t> Dog();  </a:t>
            </a:r>
          </a:p>
          <a:p>
            <a:pPr marL="0" indent="0">
              <a:buNone/>
            </a:pPr>
            <a:r>
              <a:rPr lang="en-IN" dirty="0"/>
              <a:t>}}  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71497"/>
              </p:ext>
            </p:extLst>
          </p:nvPr>
        </p:nvGraphicFramePr>
        <p:xfrm>
          <a:off x="6248400" y="4191000"/>
          <a:ext cx="24574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450">
                  <a:extLst>
                    <a:ext uri="{9D8B030D-6E8A-4147-A177-3AD203B41FA5}">
                      <a16:colId xmlns="" xmlns:a16="http://schemas.microsoft.com/office/drawing/2014/main" val="3798200835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OUTPUT:</a:t>
                      </a:r>
                    </a:p>
                    <a:p>
                      <a:r>
                        <a:rPr lang="en-IN" dirty="0" smtClean="0"/>
                        <a:t>animal is created </a:t>
                      </a:r>
                    </a:p>
                    <a:p>
                      <a:r>
                        <a:rPr lang="en-IN" dirty="0" smtClean="0"/>
                        <a:t>dog is created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834368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3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487362"/>
          </a:xfrm>
        </p:spPr>
        <p:txBody>
          <a:bodyPr>
            <a:normAutofit fontScale="90000"/>
          </a:bodyPr>
          <a:lstStyle/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85900" y="838200"/>
            <a:ext cx="6172200" cy="5791200"/>
          </a:xfrm>
        </p:spPr>
        <p:txBody>
          <a:bodyPr/>
          <a:lstStyle/>
          <a:p>
            <a:r>
              <a:rPr lang="en-IN" dirty="0"/>
              <a:t>super() is added in each class constructor automatically by compiler if there is no super() </a:t>
            </a:r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514600"/>
            <a:ext cx="485775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0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990601"/>
            <a:ext cx="6172200" cy="51355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dirty="0"/>
              <a:t>Animal(){</a:t>
            </a:r>
            <a:r>
              <a:rPr lang="en-IN" dirty="0" err="1"/>
              <a:t>System.out.println</a:t>
            </a:r>
            <a:r>
              <a:rPr lang="en-IN" dirty="0"/>
              <a:t>("animal is created");}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Dog </a:t>
            </a:r>
            <a:r>
              <a:rPr lang="en-IN" b="1" dirty="0"/>
              <a:t>extends</a:t>
            </a:r>
            <a:r>
              <a:rPr lang="en-IN" dirty="0"/>
              <a:t> Animal{  </a:t>
            </a:r>
          </a:p>
          <a:p>
            <a:pPr marL="0" indent="0">
              <a:buNone/>
            </a:pPr>
            <a:r>
              <a:rPr lang="en-IN" dirty="0"/>
              <a:t>Dog(){  </a:t>
            </a:r>
          </a:p>
          <a:p>
            <a:pPr marL="0" indent="0">
              <a:buNone/>
            </a:pPr>
            <a:r>
              <a:rPr lang="en-IN" dirty="0" err="1"/>
              <a:t>System.out.println</a:t>
            </a:r>
            <a:r>
              <a:rPr lang="en-IN" dirty="0"/>
              <a:t>("dog is created");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TestSuper4{  </a:t>
            </a:r>
          </a:p>
          <a:p>
            <a:pPr marL="0" indent="0">
              <a:buNone/>
            </a:pP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Dog d=</a:t>
            </a:r>
            <a:r>
              <a:rPr lang="en-IN" b="1" dirty="0"/>
              <a:t>new</a:t>
            </a:r>
            <a:r>
              <a:rPr lang="en-IN" dirty="0"/>
              <a:t> Dog();  </a:t>
            </a:r>
          </a:p>
          <a:p>
            <a:pPr marL="0" indent="0">
              <a:buNone/>
            </a:pPr>
            <a:r>
              <a:rPr lang="en-IN" dirty="0"/>
              <a:t>}}  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629150" y="5638800"/>
          <a:ext cx="2343150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150">
                  <a:extLst>
                    <a:ext uri="{9D8B030D-6E8A-4147-A177-3AD203B41FA5}">
                      <a16:colId xmlns="" xmlns:a16="http://schemas.microsoft.com/office/drawing/2014/main" val="633635938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</a:t>
                      </a:r>
                    </a:p>
                    <a:p>
                      <a:r>
                        <a:rPr lang="en-IN" dirty="0" smtClean="0"/>
                        <a:t>animal is created </a:t>
                      </a:r>
                    </a:p>
                    <a:p>
                      <a:r>
                        <a:rPr lang="en-IN" dirty="0" smtClean="0"/>
                        <a:t>dog is created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714484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28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Method Overriding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450" y="1066800"/>
            <a:ext cx="6457950" cy="5410200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In a class hierarchy, when a method in a subclass has the same name and type signature </a:t>
            </a:r>
            <a:r>
              <a:rPr lang="en-IN" dirty="0" smtClean="0"/>
              <a:t>as a </a:t>
            </a:r>
            <a:r>
              <a:rPr lang="en-IN" dirty="0"/>
              <a:t>method in its superclass, then the method in the subclass is said to </a:t>
            </a:r>
            <a:r>
              <a:rPr lang="en-IN" i="1" dirty="0">
                <a:solidFill>
                  <a:schemeClr val="accent5">
                    <a:lumMod val="75000"/>
                  </a:schemeClr>
                </a:solidFill>
              </a:rPr>
              <a:t>override</a:t>
            </a:r>
            <a:r>
              <a:rPr lang="en-IN" i="1" dirty="0"/>
              <a:t> </a:t>
            </a:r>
            <a:r>
              <a:rPr lang="en-IN" dirty="0"/>
              <a:t>the method </a:t>
            </a:r>
            <a:r>
              <a:rPr lang="en-IN" dirty="0" smtClean="0"/>
              <a:t>in the </a:t>
            </a:r>
            <a:r>
              <a:rPr lang="en-IN" dirty="0"/>
              <a:t>superclass. </a:t>
            </a:r>
            <a:endParaRPr lang="en-IN" dirty="0" smtClean="0"/>
          </a:p>
          <a:p>
            <a:r>
              <a:rPr lang="en-IN" dirty="0" smtClean="0"/>
              <a:t>When </a:t>
            </a:r>
            <a:r>
              <a:rPr lang="en-IN" dirty="0"/>
              <a:t>an overridden method is called from within its subclass, it will </a:t>
            </a:r>
            <a:r>
              <a:rPr lang="en-IN" dirty="0" smtClean="0"/>
              <a:t>always refer </a:t>
            </a:r>
            <a:r>
              <a:rPr lang="en-IN" dirty="0"/>
              <a:t>to the version of that method defined by the subclass.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version of the </a:t>
            </a:r>
            <a:r>
              <a:rPr lang="en-IN" dirty="0" smtClean="0"/>
              <a:t>method defined </a:t>
            </a:r>
            <a:r>
              <a:rPr lang="en-IN" dirty="0"/>
              <a:t>by the superclass will be hidden</a:t>
            </a:r>
            <a:r>
              <a:rPr lang="en-IN" dirty="0" smtClean="0"/>
              <a:t>.</a:t>
            </a:r>
          </a:p>
          <a:p>
            <a:r>
              <a:rPr lang="en-IN" dirty="0" smtClean="0"/>
              <a:t>Rules </a:t>
            </a:r>
            <a:r>
              <a:rPr lang="en-IN" dirty="0"/>
              <a:t>for Java Method Overriding</a:t>
            </a:r>
          </a:p>
          <a:p>
            <a:pPr lvl="1"/>
            <a:r>
              <a:rPr lang="en-IN" dirty="0"/>
              <a:t>The method must have the same name as in the parent class</a:t>
            </a:r>
          </a:p>
          <a:p>
            <a:pPr lvl="1"/>
            <a:r>
              <a:rPr lang="en-IN" dirty="0"/>
              <a:t>The method must have the same parameter as in the parent class</a:t>
            </a:r>
            <a:r>
              <a:rPr lang="en-IN" dirty="0" smtClean="0"/>
              <a:t>.</a:t>
            </a:r>
          </a:p>
          <a:p>
            <a:r>
              <a:rPr lang="en-IN" dirty="0" smtClean="0"/>
              <a:t>A </a:t>
            </a:r>
            <a:r>
              <a:rPr lang="en-IN" dirty="0"/>
              <a:t>static method cannot be overridden.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32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>
                <a:solidFill>
                  <a:srgbClr val="FF0000"/>
                </a:solidFill>
              </a:rPr>
              <a:t>Example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2"/>
            <a:ext cx="8229600" cy="52117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Vehicle{  </a:t>
            </a:r>
          </a:p>
          <a:p>
            <a:pPr marL="0" indent="0">
              <a:buNone/>
            </a:pPr>
            <a:r>
              <a:rPr lang="en-IN" dirty="0"/>
              <a:t>  //defining a method  </a:t>
            </a:r>
          </a:p>
          <a:p>
            <a:pPr marL="0" indent="0">
              <a:buNone/>
            </a:pPr>
            <a:r>
              <a:rPr lang="en-IN" dirty="0"/>
              <a:t>  </a:t>
            </a:r>
            <a:r>
              <a:rPr lang="en-IN" b="1" dirty="0"/>
              <a:t>void</a:t>
            </a:r>
            <a:r>
              <a:rPr lang="en-IN" dirty="0"/>
              <a:t> run(){</a:t>
            </a:r>
            <a:r>
              <a:rPr lang="en-IN" dirty="0" err="1"/>
              <a:t>System.out.println</a:t>
            </a:r>
            <a:r>
              <a:rPr lang="en-IN" dirty="0"/>
              <a:t>("Vehicle is running");}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pPr marL="0" indent="0">
              <a:buNone/>
            </a:pPr>
            <a:r>
              <a:rPr lang="en-IN" dirty="0"/>
              <a:t>//Creating a child class  </a:t>
            </a:r>
          </a:p>
          <a:p>
            <a:pPr marL="0" indent="0">
              <a:buNone/>
            </a:pPr>
            <a:r>
              <a:rPr lang="en-IN" b="1" dirty="0"/>
              <a:t>class</a:t>
            </a:r>
            <a:r>
              <a:rPr lang="en-IN" dirty="0"/>
              <a:t> Bike2 </a:t>
            </a:r>
            <a:r>
              <a:rPr lang="en-IN" b="1" dirty="0"/>
              <a:t>extends</a:t>
            </a:r>
            <a:r>
              <a:rPr lang="en-IN" dirty="0"/>
              <a:t> Vehicle{  </a:t>
            </a:r>
          </a:p>
          <a:p>
            <a:pPr marL="0" indent="0">
              <a:buNone/>
            </a:pPr>
            <a:r>
              <a:rPr lang="en-IN" dirty="0"/>
              <a:t>  //defining the same method as in the parent class  </a:t>
            </a:r>
          </a:p>
          <a:p>
            <a:pPr marL="0" indent="0">
              <a:buNone/>
            </a:pPr>
            <a:r>
              <a:rPr lang="en-IN" dirty="0"/>
              <a:t>  </a:t>
            </a:r>
            <a:r>
              <a:rPr lang="en-IN" b="1" dirty="0"/>
              <a:t>void</a:t>
            </a:r>
            <a:r>
              <a:rPr lang="en-IN" dirty="0"/>
              <a:t> run(){</a:t>
            </a:r>
            <a:r>
              <a:rPr lang="en-IN" dirty="0" err="1"/>
              <a:t>System.out.println</a:t>
            </a:r>
            <a:r>
              <a:rPr lang="en-IN" dirty="0"/>
              <a:t>("Bike is running safely");}  </a:t>
            </a:r>
          </a:p>
          <a:p>
            <a:pPr marL="0" indent="0">
              <a:buNone/>
            </a:pPr>
            <a:r>
              <a:rPr lang="en-IN" dirty="0"/>
              <a:t>  </a:t>
            </a:r>
          </a:p>
          <a:p>
            <a:pPr marL="0" indent="0">
              <a:buNone/>
            </a:pPr>
            <a:r>
              <a:rPr lang="en-IN" dirty="0"/>
              <a:t>  </a:t>
            </a:r>
            <a:r>
              <a:rPr lang="en-IN" b="1" dirty="0"/>
              <a:t>public</a:t>
            </a:r>
            <a:r>
              <a:rPr lang="en-IN" dirty="0"/>
              <a:t> </a:t>
            </a:r>
            <a:r>
              <a:rPr lang="en-IN" b="1" dirty="0"/>
              <a:t>static</a:t>
            </a:r>
            <a:r>
              <a:rPr lang="en-IN" dirty="0"/>
              <a:t> </a:t>
            </a:r>
            <a:r>
              <a:rPr lang="en-IN" b="1" dirty="0"/>
              <a:t>void</a:t>
            </a:r>
            <a:r>
              <a:rPr lang="en-IN" dirty="0"/>
              <a:t> main(String </a:t>
            </a:r>
            <a:r>
              <a:rPr lang="en-IN" dirty="0" err="1"/>
              <a:t>args</a:t>
            </a:r>
            <a:r>
              <a:rPr lang="en-IN" dirty="0"/>
              <a:t>[]){  </a:t>
            </a:r>
          </a:p>
          <a:p>
            <a:pPr marL="0" indent="0">
              <a:buNone/>
            </a:pPr>
            <a:r>
              <a:rPr lang="en-IN" dirty="0"/>
              <a:t>  Bike2 </a:t>
            </a:r>
            <a:r>
              <a:rPr lang="en-IN" dirty="0" err="1"/>
              <a:t>obj</a:t>
            </a:r>
            <a:r>
              <a:rPr lang="en-IN" dirty="0"/>
              <a:t> = </a:t>
            </a:r>
            <a:r>
              <a:rPr lang="en-IN" b="1" dirty="0"/>
              <a:t>new</a:t>
            </a:r>
            <a:r>
              <a:rPr lang="en-IN" dirty="0"/>
              <a:t> Bike2();//creating object  </a:t>
            </a:r>
          </a:p>
          <a:p>
            <a:pPr marL="0" indent="0">
              <a:buNone/>
            </a:pPr>
            <a:r>
              <a:rPr lang="en-IN" dirty="0"/>
              <a:t>  </a:t>
            </a:r>
            <a:r>
              <a:rPr lang="en-IN" dirty="0" err="1"/>
              <a:t>obj.run</a:t>
            </a:r>
            <a:r>
              <a:rPr lang="en-IN" dirty="0"/>
              <a:t>();//calling method  </a:t>
            </a:r>
          </a:p>
          <a:p>
            <a:pPr marL="0" indent="0">
              <a:buNone/>
            </a:pPr>
            <a:r>
              <a:rPr lang="en-IN" dirty="0"/>
              <a:t>  }  </a:t>
            </a:r>
          </a:p>
          <a:p>
            <a:pPr marL="0" indent="0">
              <a:buNone/>
            </a:pPr>
            <a:r>
              <a:rPr lang="en-IN" dirty="0"/>
              <a:t>}  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780974"/>
              </p:ext>
            </p:extLst>
          </p:nvPr>
        </p:nvGraphicFramePr>
        <p:xfrm>
          <a:off x="5181600" y="5334000"/>
          <a:ext cx="31432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1546149905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OUTPUT:</a:t>
                      </a:r>
                    </a:p>
                    <a:p>
                      <a:r>
                        <a:rPr lang="en-IN" dirty="0" smtClean="0"/>
                        <a:t>Bike is running safely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606530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56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"/>
            <a:ext cx="7277100" cy="65532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IN" sz="4000" b="1" dirty="0"/>
              <a:t>class</a:t>
            </a:r>
            <a:r>
              <a:rPr lang="en-IN" sz="4000" dirty="0"/>
              <a:t> Bank{  </a:t>
            </a:r>
          </a:p>
          <a:p>
            <a:pPr marL="0" indent="0">
              <a:buNone/>
            </a:pPr>
            <a:r>
              <a:rPr lang="en-IN" sz="4000" b="1" dirty="0" err="1"/>
              <a:t>int</a:t>
            </a:r>
            <a:r>
              <a:rPr lang="en-IN" sz="4000" dirty="0"/>
              <a:t> </a:t>
            </a:r>
            <a:r>
              <a:rPr lang="en-IN" sz="4000" dirty="0" err="1"/>
              <a:t>getRateOfInterest</a:t>
            </a:r>
            <a:r>
              <a:rPr lang="en-IN" sz="4000" dirty="0"/>
              <a:t>(){</a:t>
            </a:r>
            <a:r>
              <a:rPr lang="en-IN" sz="4000" b="1" dirty="0"/>
              <a:t>return</a:t>
            </a:r>
            <a:r>
              <a:rPr lang="en-IN" sz="4000" dirty="0"/>
              <a:t> 0;}  </a:t>
            </a:r>
          </a:p>
          <a:p>
            <a:pPr marL="0" indent="0">
              <a:buNone/>
            </a:pPr>
            <a:r>
              <a:rPr lang="en-IN" sz="4000" dirty="0"/>
              <a:t>}  </a:t>
            </a:r>
          </a:p>
          <a:p>
            <a:pPr marL="0" indent="0">
              <a:buNone/>
            </a:pPr>
            <a:r>
              <a:rPr lang="en-IN" sz="4000" b="1" dirty="0"/>
              <a:t>class</a:t>
            </a:r>
            <a:r>
              <a:rPr lang="en-IN" sz="4000" dirty="0"/>
              <a:t> SBI </a:t>
            </a:r>
            <a:r>
              <a:rPr lang="en-IN" sz="4000" b="1" dirty="0"/>
              <a:t>extends</a:t>
            </a:r>
            <a:r>
              <a:rPr lang="en-IN" sz="4000" dirty="0"/>
              <a:t> Bank{  </a:t>
            </a:r>
          </a:p>
          <a:p>
            <a:pPr marL="0" indent="0">
              <a:buNone/>
            </a:pPr>
            <a:r>
              <a:rPr lang="en-IN" sz="4000" b="1" dirty="0" err="1"/>
              <a:t>int</a:t>
            </a:r>
            <a:r>
              <a:rPr lang="en-IN" sz="4000" dirty="0"/>
              <a:t> </a:t>
            </a:r>
            <a:r>
              <a:rPr lang="en-IN" sz="4000" dirty="0" err="1"/>
              <a:t>getRateOfInterest</a:t>
            </a:r>
            <a:r>
              <a:rPr lang="en-IN" sz="4000" dirty="0"/>
              <a:t>(){</a:t>
            </a:r>
            <a:r>
              <a:rPr lang="en-IN" sz="4000" b="1" dirty="0"/>
              <a:t>return</a:t>
            </a:r>
            <a:r>
              <a:rPr lang="en-IN" sz="4000" dirty="0"/>
              <a:t> 8;}  </a:t>
            </a:r>
          </a:p>
          <a:p>
            <a:pPr marL="0" indent="0">
              <a:buNone/>
            </a:pPr>
            <a:r>
              <a:rPr lang="en-IN" sz="4000" dirty="0"/>
              <a:t>}    </a:t>
            </a:r>
          </a:p>
          <a:p>
            <a:pPr marL="0" indent="0">
              <a:buNone/>
            </a:pPr>
            <a:r>
              <a:rPr lang="en-IN" sz="4000" b="1" dirty="0"/>
              <a:t>class</a:t>
            </a:r>
            <a:r>
              <a:rPr lang="en-IN" sz="4000" dirty="0"/>
              <a:t> ICICI </a:t>
            </a:r>
            <a:r>
              <a:rPr lang="en-IN" sz="4000" b="1" dirty="0"/>
              <a:t>extends</a:t>
            </a:r>
            <a:r>
              <a:rPr lang="en-IN" sz="4000" dirty="0"/>
              <a:t> Bank{  </a:t>
            </a:r>
          </a:p>
          <a:p>
            <a:pPr marL="0" indent="0">
              <a:buNone/>
            </a:pPr>
            <a:r>
              <a:rPr lang="en-IN" sz="4000" b="1" dirty="0" err="1"/>
              <a:t>int</a:t>
            </a:r>
            <a:r>
              <a:rPr lang="en-IN" sz="4000" dirty="0"/>
              <a:t> </a:t>
            </a:r>
            <a:r>
              <a:rPr lang="en-IN" sz="4000" dirty="0" err="1"/>
              <a:t>getRateOfInterest</a:t>
            </a:r>
            <a:r>
              <a:rPr lang="en-IN" sz="4000" dirty="0"/>
              <a:t>(){</a:t>
            </a:r>
            <a:r>
              <a:rPr lang="en-IN" sz="4000" b="1" dirty="0"/>
              <a:t>return</a:t>
            </a:r>
            <a:r>
              <a:rPr lang="en-IN" sz="4000" dirty="0"/>
              <a:t> 7;}  </a:t>
            </a:r>
          </a:p>
          <a:p>
            <a:pPr marL="0" indent="0">
              <a:buNone/>
            </a:pPr>
            <a:r>
              <a:rPr lang="en-IN" sz="4000" dirty="0"/>
              <a:t>}  </a:t>
            </a:r>
          </a:p>
          <a:p>
            <a:pPr marL="0" indent="0">
              <a:buNone/>
            </a:pPr>
            <a:r>
              <a:rPr lang="en-IN" sz="4000" b="1" dirty="0"/>
              <a:t>class</a:t>
            </a:r>
            <a:r>
              <a:rPr lang="en-IN" sz="4000" dirty="0"/>
              <a:t> AXIS </a:t>
            </a:r>
            <a:r>
              <a:rPr lang="en-IN" sz="4000" b="1" dirty="0"/>
              <a:t>extends</a:t>
            </a:r>
            <a:r>
              <a:rPr lang="en-IN" sz="4000" dirty="0"/>
              <a:t> Bank{  </a:t>
            </a:r>
          </a:p>
          <a:p>
            <a:pPr marL="0" indent="0">
              <a:buNone/>
            </a:pPr>
            <a:r>
              <a:rPr lang="en-IN" sz="4000" b="1" dirty="0" err="1"/>
              <a:t>int</a:t>
            </a:r>
            <a:r>
              <a:rPr lang="en-IN" sz="4000" dirty="0"/>
              <a:t> </a:t>
            </a:r>
            <a:r>
              <a:rPr lang="en-IN" sz="4000" dirty="0" err="1"/>
              <a:t>getRateOfInterest</a:t>
            </a:r>
            <a:r>
              <a:rPr lang="en-IN" sz="4000" dirty="0"/>
              <a:t>(){</a:t>
            </a:r>
            <a:r>
              <a:rPr lang="en-IN" sz="4000" b="1" dirty="0"/>
              <a:t>return</a:t>
            </a:r>
            <a:r>
              <a:rPr lang="en-IN" sz="4000" dirty="0"/>
              <a:t> 9;}  </a:t>
            </a:r>
          </a:p>
          <a:p>
            <a:pPr marL="0" indent="0">
              <a:buNone/>
            </a:pPr>
            <a:r>
              <a:rPr lang="en-IN" sz="4000" dirty="0"/>
              <a:t>}  </a:t>
            </a:r>
          </a:p>
          <a:p>
            <a:pPr marL="0" indent="0">
              <a:buNone/>
            </a:pPr>
            <a:r>
              <a:rPr lang="en-IN" sz="4000" b="1" dirty="0"/>
              <a:t>class</a:t>
            </a:r>
            <a:r>
              <a:rPr lang="en-IN" sz="4000" dirty="0"/>
              <a:t> Test2{  </a:t>
            </a:r>
          </a:p>
          <a:p>
            <a:pPr marL="0" indent="0">
              <a:buNone/>
            </a:pPr>
            <a:r>
              <a:rPr lang="en-IN" sz="4000" b="1" dirty="0"/>
              <a:t>public</a:t>
            </a:r>
            <a:r>
              <a:rPr lang="en-IN" sz="4000" dirty="0"/>
              <a:t> </a:t>
            </a:r>
            <a:r>
              <a:rPr lang="en-IN" sz="4000" b="1" dirty="0"/>
              <a:t>static</a:t>
            </a:r>
            <a:r>
              <a:rPr lang="en-IN" sz="4000" dirty="0"/>
              <a:t> </a:t>
            </a:r>
            <a:r>
              <a:rPr lang="en-IN" sz="4000" b="1" dirty="0"/>
              <a:t>void</a:t>
            </a:r>
            <a:r>
              <a:rPr lang="en-IN" sz="4000" dirty="0"/>
              <a:t> main(String </a:t>
            </a:r>
            <a:r>
              <a:rPr lang="en-IN" sz="4000" dirty="0" err="1"/>
              <a:t>args</a:t>
            </a:r>
            <a:r>
              <a:rPr lang="en-IN" sz="4000" dirty="0"/>
              <a:t>[]){  </a:t>
            </a:r>
          </a:p>
          <a:p>
            <a:pPr marL="0" indent="0">
              <a:buNone/>
            </a:pPr>
            <a:r>
              <a:rPr lang="en-IN" sz="4000" dirty="0"/>
              <a:t>SBI s=</a:t>
            </a:r>
            <a:r>
              <a:rPr lang="en-IN" sz="4000" b="1" dirty="0"/>
              <a:t>new</a:t>
            </a:r>
            <a:r>
              <a:rPr lang="en-IN" sz="4000" dirty="0"/>
              <a:t> SBI();  </a:t>
            </a:r>
          </a:p>
          <a:p>
            <a:pPr marL="0" indent="0">
              <a:buNone/>
            </a:pPr>
            <a:r>
              <a:rPr lang="en-IN" sz="4000" dirty="0"/>
              <a:t>ICICI </a:t>
            </a:r>
            <a:r>
              <a:rPr lang="en-IN" sz="4000" dirty="0" err="1"/>
              <a:t>i</a:t>
            </a:r>
            <a:r>
              <a:rPr lang="en-IN" sz="4000" dirty="0"/>
              <a:t>=</a:t>
            </a:r>
            <a:r>
              <a:rPr lang="en-IN" sz="4000" b="1" dirty="0"/>
              <a:t>new</a:t>
            </a:r>
            <a:r>
              <a:rPr lang="en-IN" sz="4000" dirty="0"/>
              <a:t> ICICI();  </a:t>
            </a:r>
          </a:p>
          <a:p>
            <a:pPr marL="0" indent="0">
              <a:buNone/>
            </a:pPr>
            <a:r>
              <a:rPr lang="en-IN" sz="4000" dirty="0"/>
              <a:t>AXIS a=</a:t>
            </a:r>
            <a:r>
              <a:rPr lang="en-IN" sz="4000" b="1" dirty="0"/>
              <a:t>new</a:t>
            </a:r>
            <a:r>
              <a:rPr lang="en-IN" sz="4000" dirty="0"/>
              <a:t> AXIS();  </a:t>
            </a:r>
          </a:p>
          <a:p>
            <a:pPr marL="0" indent="0">
              <a:buNone/>
            </a:pPr>
            <a:r>
              <a:rPr lang="en-IN" sz="4000" dirty="0" err="1"/>
              <a:t>System.out.println</a:t>
            </a:r>
            <a:r>
              <a:rPr lang="en-IN" sz="4000" dirty="0"/>
              <a:t>("SBI Rate of Interest: "+</a:t>
            </a:r>
            <a:r>
              <a:rPr lang="en-IN" sz="4000" dirty="0" err="1"/>
              <a:t>s.getRateOfInterest</a:t>
            </a:r>
            <a:r>
              <a:rPr lang="en-IN" sz="4000" dirty="0"/>
              <a:t>());  </a:t>
            </a:r>
          </a:p>
          <a:p>
            <a:pPr marL="0" indent="0">
              <a:buNone/>
            </a:pPr>
            <a:r>
              <a:rPr lang="en-IN" sz="4000" dirty="0" err="1"/>
              <a:t>System.out.println</a:t>
            </a:r>
            <a:r>
              <a:rPr lang="en-IN" sz="4000" dirty="0"/>
              <a:t>("ICICI Rate of Interest: "+</a:t>
            </a:r>
            <a:r>
              <a:rPr lang="en-IN" sz="4000" dirty="0" err="1"/>
              <a:t>i.getRateOfInterest</a:t>
            </a:r>
            <a:r>
              <a:rPr lang="en-IN" sz="4000" dirty="0"/>
              <a:t>());  </a:t>
            </a:r>
          </a:p>
          <a:p>
            <a:pPr marL="0" indent="0">
              <a:buNone/>
            </a:pPr>
            <a:r>
              <a:rPr lang="en-IN" sz="4000" dirty="0" err="1"/>
              <a:t>System.out.println</a:t>
            </a:r>
            <a:r>
              <a:rPr lang="en-IN" sz="4000" dirty="0"/>
              <a:t>("AXIS Rate of Interest: "+</a:t>
            </a:r>
            <a:r>
              <a:rPr lang="en-IN" sz="4000" dirty="0" err="1"/>
              <a:t>a.getRateOfInterest</a:t>
            </a:r>
            <a:r>
              <a:rPr lang="en-IN" sz="4000" dirty="0"/>
              <a:t>());  </a:t>
            </a:r>
          </a:p>
          <a:p>
            <a:pPr marL="0" indent="0">
              <a:buNone/>
            </a:pPr>
            <a:r>
              <a:rPr lang="en-IN" sz="4000" dirty="0"/>
              <a:t>}  </a:t>
            </a:r>
          </a:p>
          <a:p>
            <a:pPr marL="0" indent="0">
              <a:buNone/>
            </a:pPr>
            <a:r>
              <a:rPr lang="en-IN" sz="4000" dirty="0"/>
              <a:t>}  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078717"/>
              </p:ext>
            </p:extLst>
          </p:nvPr>
        </p:nvGraphicFramePr>
        <p:xfrm>
          <a:off x="6324600" y="2514600"/>
          <a:ext cx="200025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="" xmlns:a16="http://schemas.microsoft.com/office/drawing/2014/main" val="1699996627"/>
                    </a:ext>
                  </a:extLst>
                </a:gridCol>
              </a:tblGrid>
              <a:tr h="1270000">
                <a:tc>
                  <a:txBody>
                    <a:bodyPr/>
                    <a:lstStyle/>
                    <a:p>
                      <a:r>
                        <a:rPr lang="en-IN" dirty="0" smtClean="0"/>
                        <a:t>OUTPUT:</a:t>
                      </a:r>
                    </a:p>
                    <a:p>
                      <a:r>
                        <a:rPr lang="en-IN" dirty="0" smtClean="0"/>
                        <a:t>SBI Rate of Interest: 8 </a:t>
                      </a:r>
                    </a:p>
                    <a:p>
                      <a:r>
                        <a:rPr lang="en-IN" dirty="0" smtClean="0"/>
                        <a:t>ICICI Rate of Interest: 7 </a:t>
                      </a:r>
                    </a:p>
                    <a:p>
                      <a:r>
                        <a:rPr lang="en-IN" dirty="0" smtClean="0"/>
                        <a:t>AXIS Rate of Interest: 9</a:t>
                      </a:r>
                      <a:endParaRPr lang="en-IN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2736278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8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01000" cy="7921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>
                <a:solidFill>
                  <a:srgbClr val="FF0000"/>
                </a:solidFill>
              </a:rPr>
              <a:t>Difference </a:t>
            </a:r>
            <a:r>
              <a:rPr lang="en-IN" dirty="0">
                <a:solidFill>
                  <a:srgbClr val="FF0000"/>
                </a:solidFill>
              </a:rPr>
              <a:t>between method overloading and method overriding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295400"/>
            <a:ext cx="6858000" cy="524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5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Abstract class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Abstraction</a:t>
            </a:r>
            <a:r>
              <a:rPr lang="en-US" dirty="0"/>
              <a:t> is a process of hiding the implementation details and showing only functionality to the user</a:t>
            </a:r>
            <a:r>
              <a:rPr lang="en-US" dirty="0" smtClean="0"/>
              <a:t>.</a:t>
            </a:r>
          </a:p>
          <a:p>
            <a:r>
              <a:rPr lang="en-US" dirty="0"/>
              <a:t>Another way, it shows only essential things to the user and hides the internal </a:t>
            </a:r>
            <a:r>
              <a:rPr lang="en-US" dirty="0" smtClean="0"/>
              <a:t>details</a:t>
            </a:r>
          </a:p>
          <a:p>
            <a:r>
              <a:rPr lang="en-US" dirty="0"/>
              <a:t>There are two ways to achieve abstraction in java</a:t>
            </a:r>
          </a:p>
          <a:p>
            <a:pPr lvl="1"/>
            <a:r>
              <a:rPr lang="en-US" dirty="0"/>
              <a:t>Abstract class</a:t>
            </a:r>
          </a:p>
          <a:p>
            <a:pPr lvl="1"/>
            <a:r>
              <a:rPr lang="en-US" dirty="0"/>
              <a:t>Interface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7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class which is declared as abstract is known as an </a:t>
            </a:r>
            <a:r>
              <a:rPr lang="en-US" b="1" dirty="0"/>
              <a:t>abstract class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can have abstract and non-abstract methods.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needs to be extended and its method implemented.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cannot be instantiated</a:t>
            </a:r>
            <a:r>
              <a:rPr lang="en-US" dirty="0" smtClean="0"/>
              <a:t>.</a:t>
            </a:r>
          </a:p>
          <a:p>
            <a:r>
              <a:rPr lang="en-US" dirty="0"/>
              <a:t>It can have constructors and static methods also.</a:t>
            </a:r>
          </a:p>
          <a:p>
            <a:r>
              <a:rPr lang="en-US" dirty="0"/>
              <a:t>It can have final methods which will force the subclass not to change the body of the method.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59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6559" y="927206"/>
            <a:ext cx="7911562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43840" algn="l"/>
                <a:tab pos="244475" algn="l"/>
              </a:tabLst>
            </a:pPr>
            <a:r>
              <a:rPr lang="en-US" sz="2400" b="1" dirty="0">
                <a:latin typeface="Sitka Text" panose="02000505000000020004" pitchFamily="2" charset="0"/>
                <a:cs typeface="Arial"/>
              </a:rPr>
              <a:t>Abstract</a:t>
            </a:r>
            <a:r>
              <a:rPr lang="en-US" sz="2400" b="1" spc="-6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classes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define a generalized form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that will be shared by all of its subclasses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, so that </a:t>
            </a:r>
            <a:r>
              <a:rPr lang="en-US" sz="2400" spc="-54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each</a:t>
            </a:r>
            <a:r>
              <a:rPr lang="en-US" sz="2400" b="1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subclass</a:t>
            </a:r>
            <a:r>
              <a:rPr lang="en-US" sz="2400" b="1" spc="-3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can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 provide</a:t>
            </a:r>
            <a:r>
              <a:rPr lang="en-US" sz="2400" b="1" spc="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specific</a:t>
            </a:r>
            <a:r>
              <a:rPr lang="en-US" sz="2400" b="1" spc="-4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implementations</a:t>
            </a:r>
            <a:r>
              <a:rPr lang="en-US" sz="2400" b="1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of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such</a:t>
            </a:r>
            <a:r>
              <a:rPr lang="en-US"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methods.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6559" y="5019671"/>
            <a:ext cx="791156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840" marR="5080" indent="-231775" algn="just">
              <a:spcBef>
                <a:spcPts val="100"/>
              </a:spcBef>
              <a:buChar char="•"/>
              <a:tabLst>
                <a:tab pos="244475" algn="l"/>
              </a:tabLst>
            </a:pPr>
            <a:r>
              <a:rPr sz="2400" spc="-5" dirty="0">
                <a:latin typeface="Sitka Text" panose="02000505000000020004" pitchFamily="2" charset="0"/>
                <a:cs typeface="Arial"/>
              </a:rPr>
              <a:t>In the </a:t>
            </a:r>
            <a:r>
              <a:rPr sz="2400" dirty="0">
                <a:latin typeface="Sitka Text" panose="02000505000000020004" pitchFamily="2" charset="0"/>
                <a:cs typeface="Arial"/>
              </a:rPr>
              <a:t>above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example area()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for </a:t>
            </a:r>
            <a:r>
              <a:rPr sz="2400" dirty="0">
                <a:latin typeface="Sitka Text" panose="02000505000000020004" pitchFamily="2" charset="0"/>
                <a:cs typeface="Arial"/>
              </a:rPr>
              <a:t>Figure being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more </a:t>
            </a:r>
            <a:r>
              <a:rPr sz="2400" dirty="0">
                <a:latin typeface="Sitka Text" panose="02000505000000020004" pitchFamily="2" charset="0"/>
                <a:cs typeface="Arial"/>
              </a:rPr>
              <a:t>generic we cannot 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define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it. At the </a:t>
            </a:r>
            <a:r>
              <a:rPr sz="2400" dirty="0">
                <a:latin typeface="Sitka Text" panose="02000505000000020004" pitchFamily="2" charset="0"/>
                <a:cs typeface="Arial"/>
              </a:rPr>
              <a:t>level of rectangle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or </a:t>
            </a:r>
            <a:r>
              <a:rPr sz="2400" dirty="0">
                <a:latin typeface="Sitka Text" panose="02000505000000020004" pitchFamily="2" charset="0"/>
                <a:cs typeface="Arial"/>
              </a:rPr>
              <a:t>Circle we can give the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formula </a:t>
            </a:r>
            <a:r>
              <a:rPr sz="2400" dirty="0">
                <a:latin typeface="Sitka Text" panose="02000505000000020004" pitchFamily="2" charset="0"/>
                <a:cs typeface="Arial"/>
              </a:rPr>
              <a:t>for 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area.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/>
          </p:nvPr>
        </p:nvGraphicFramePr>
        <p:xfrm>
          <a:off x="5932261" y="2415898"/>
          <a:ext cx="1397794" cy="723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9730">
                <a:tc>
                  <a:txBody>
                    <a:bodyPr/>
                    <a:lstStyle/>
                    <a:p>
                      <a:pPr marL="61722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Figure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area()</a:t>
                      </a:r>
                    </a:p>
                  </a:txBody>
                  <a:tcPr marL="0" marR="0" marT="15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/>
          </p:nvPr>
        </p:nvGraphicFramePr>
        <p:xfrm>
          <a:off x="4784687" y="3676244"/>
          <a:ext cx="1556861" cy="746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2255">
                <a:tc>
                  <a:txBody>
                    <a:bodyPr/>
                    <a:lstStyle/>
                    <a:p>
                      <a:pPr marL="438784">
                        <a:lnSpc>
                          <a:spcPts val="1435"/>
                        </a:lnSpc>
                        <a:spcBef>
                          <a:spcPts val="53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Rectangle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area()</a:t>
                      </a:r>
                    </a:p>
                  </a:txBody>
                  <a:tcPr marL="0" marR="0" marT="1187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>
            <p:extLst/>
          </p:nvPr>
        </p:nvGraphicFramePr>
        <p:xfrm>
          <a:off x="6898095" y="3665577"/>
          <a:ext cx="1556861" cy="758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3050">
                <a:tc>
                  <a:txBody>
                    <a:bodyPr/>
                    <a:lstStyle/>
                    <a:p>
                      <a:pPr marR="3810" algn="ctr">
                        <a:lnSpc>
                          <a:spcPts val="1525"/>
                        </a:lnSpc>
                        <a:spcBef>
                          <a:spcPts val="52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Circle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area()</a:t>
                      </a:r>
                    </a:p>
                  </a:txBody>
                  <a:tcPr marL="0" marR="0" marT="1200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5568595" y="3151990"/>
            <a:ext cx="2121218" cy="536575"/>
          </a:xfrm>
          <a:custGeom>
            <a:avLst/>
            <a:gdLst/>
            <a:ahLst/>
            <a:cxnLst/>
            <a:rect l="l" t="t" r="r" b="b"/>
            <a:pathLst>
              <a:path w="2828290" h="536575">
                <a:moveTo>
                  <a:pt x="2828290" y="259207"/>
                </a:moveTo>
                <a:lnTo>
                  <a:pt x="2825496" y="256413"/>
                </a:lnTo>
                <a:lnTo>
                  <a:pt x="1436624" y="256413"/>
                </a:lnTo>
                <a:lnTo>
                  <a:pt x="1436624" y="76200"/>
                </a:lnTo>
                <a:lnTo>
                  <a:pt x="1467866" y="76200"/>
                </a:lnTo>
                <a:lnTo>
                  <a:pt x="1468374" y="76200"/>
                </a:lnTo>
                <a:lnTo>
                  <a:pt x="1462024" y="63500"/>
                </a:lnTo>
                <a:lnTo>
                  <a:pt x="1430274" y="0"/>
                </a:lnTo>
                <a:lnTo>
                  <a:pt x="1430020" y="508"/>
                </a:lnTo>
                <a:lnTo>
                  <a:pt x="1429766" y="0"/>
                </a:lnTo>
                <a:lnTo>
                  <a:pt x="1391666" y="76200"/>
                </a:lnTo>
                <a:lnTo>
                  <a:pt x="1392174" y="76200"/>
                </a:lnTo>
                <a:lnTo>
                  <a:pt x="1423416" y="76200"/>
                </a:lnTo>
                <a:lnTo>
                  <a:pt x="1423416" y="261874"/>
                </a:lnTo>
                <a:lnTo>
                  <a:pt x="2794" y="261874"/>
                </a:lnTo>
                <a:lnTo>
                  <a:pt x="0" y="264795"/>
                </a:lnTo>
                <a:lnTo>
                  <a:pt x="0" y="536575"/>
                </a:lnTo>
                <a:lnTo>
                  <a:pt x="12700" y="536575"/>
                </a:lnTo>
                <a:lnTo>
                  <a:pt x="12700" y="274574"/>
                </a:lnTo>
                <a:lnTo>
                  <a:pt x="1433830" y="274574"/>
                </a:lnTo>
                <a:lnTo>
                  <a:pt x="1436624" y="271780"/>
                </a:lnTo>
                <a:lnTo>
                  <a:pt x="1436624" y="269113"/>
                </a:lnTo>
                <a:lnTo>
                  <a:pt x="2815590" y="269113"/>
                </a:lnTo>
                <a:lnTo>
                  <a:pt x="2815590" y="525526"/>
                </a:lnTo>
                <a:lnTo>
                  <a:pt x="2828290" y="525526"/>
                </a:lnTo>
                <a:lnTo>
                  <a:pt x="2828290" y="269113"/>
                </a:lnTo>
                <a:lnTo>
                  <a:pt x="2828290" y="259207"/>
                </a:lnTo>
                <a:close/>
              </a:path>
            </a:pathLst>
          </a:custGeom>
          <a:solidFill>
            <a:srgbClr val="00A0DF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6866E257-0586-4044-9157-1364A59A65E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18365C06-CFCA-4A73-9905-71EAF1D4D52F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object 5">
            <a:extLst>
              <a:ext uri="{FF2B5EF4-FFF2-40B4-BE49-F238E27FC236}">
                <a16:creationId xmlns:a16="http://schemas.microsoft.com/office/drawing/2014/main" xmlns="" id="{5761341A-65CA-4561-921E-47368FF22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677962"/>
              </p:ext>
            </p:extLst>
          </p:nvPr>
        </p:nvGraphicFramePr>
        <p:xfrm>
          <a:off x="1873428" y="2456434"/>
          <a:ext cx="1397794" cy="723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973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lang="en-US" sz="1600" b="1" spc="-5" dirty="0">
                          <a:latin typeface="Arial"/>
                          <a:cs typeface="Arial"/>
                        </a:rPr>
                        <a:t>Motor Vehicle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spc="-40" dirty="0">
                          <a:latin typeface="Arial"/>
                          <a:cs typeface="Arial"/>
                        </a:rPr>
                        <a:t>engine()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6" name="object 6">
            <a:extLst>
              <a:ext uri="{FF2B5EF4-FFF2-40B4-BE49-F238E27FC236}">
                <a16:creationId xmlns:a16="http://schemas.microsoft.com/office/drawing/2014/main" xmlns="" id="{FEACA148-F5B9-4F31-887B-0C73F6E518E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27807" y="3607060"/>
          <a:ext cx="1556861" cy="746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2255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435"/>
                        </a:lnSpc>
                        <a:spcBef>
                          <a:spcPts val="535"/>
                        </a:spcBef>
                      </a:pPr>
                      <a:r>
                        <a:rPr lang="en-US" sz="1600" b="1" spc="-5" dirty="0">
                          <a:latin typeface="Arial"/>
                          <a:cs typeface="Arial"/>
                        </a:rPr>
                        <a:t>Car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9730"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+</a:t>
                      </a:r>
                      <a:r>
                        <a:rPr lang="en-US"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lang="en-US" sz="1400" spc="-40" dirty="0">
                          <a:latin typeface="Arial"/>
                          <a:cs typeface="Arial"/>
                        </a:rPr>
                        <a:t> engine()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marT="1187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7" name="object 7">
            <a:extLst>
              <a:ext uri="{FF2B5EF4-FFF2-40B4-BE49-F238E27FC236}">
                <a16:creationId xmlns:a16="http://schemas.microsoft.com/office/drawing/2014/main" xmlns="" id="{793DCD40-6D99-4E0E-9E68-CBE3B448E85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41215" y="3596393"/>
          <a:ext cx="1556861" cy="758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68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3050">
                <a:tc>
                  <a:txBody>
                    <a:bodyPr/>
                    <a:lstStyle/>
                    <a:p>
                      <a:pPr marR="3810" algn="ctr">
                        <a:lnSpc>
                          <a:spcPts val="1525"/>
                        </a:lnSpc>
                        <a:spcBef>
                          <a:spcPts val="525"/>
                        </a:spcBef>
                      </a:pPr>
                      <a:r>
                        <a:rPr lang="en-US" sz="1600" b="1" spc="-5" dirty="0">
                          <a:latin typeface="Arial"/>
                          <a:cs typeface="Arial"/>
                        </a:rPr>
                        <a:t>Bike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9525">
                      <a:solidFill>
                        <a:srgbClr val="00A0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marL="20002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+</a:t>
                      </a:r>
                      <a:r>
                        <a:rPr lang="en-US"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lang="en-US" sz="1400" spc="-40" dirty="0">
                          <a:latin typeface="Arial"/>
                          <a:cs typeface="Arial"/>
                        </a:rPr>
                        <a:t> engine()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marL="0" marR="0" marT="1200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A0D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" name="object 8">
            <a:extLst>
              <a:ext uri="{FF2B5EF4-FFF2-40B4-BE49-F238E27FC236}">
                <a16:creationId xmlns:a16="http://schemas.microsoft.com/office/drawing/2014/main" xmlns="" id="{A4417F97-F3C8-448D-8F4E-2B702194459E}"/>
              </a:ext>
            </a:extLst>
          </p:cNvPr>
          <p:cNvSpPr/>
          <p:nvPr/>
        </p:nvSpPr>
        <p:spPr>
          <a:xfrm>
            <a:off x="1511716" y="3082806"/>
            <a:ext cx="2121218" cy="536575"/>
          </a:xfrm>
          <a:custGeom>
            <a:avLst/>
            <a:gdLst/>
            <a:ahLst/>
            <a:cxnLst/>
            <a:rect l="l" t="t" r="r" b="b"/>
            <a:pathLst>
              <a:path w="2828290" h="536575">
                <a:moveTo>
                  <a:pt x="2828290" y="259207"/>
                </a:moveTo>
                <a:lnTo>
                  <a:pt x="2825496" y="256413"/>
                </a:lnTo>
                <a:lnTo>
                  <a:pt x="1436624" y="256413"/>
                </a:lnTo>
                <a:lnTo>
                  <a:pt x="1436624" y="76200"/>
                </a:lnTo>
                <a:lnTo>
                  <a:pt x="1467866" y="76200"/>
                </a:lnTo>
                <a:lnTo>
                  <a:pt x="1468374" y="76200"/>
                </a:lnTo>
                <a:lnTo>
                  <a:pt x="1462024" y="63500"/>
                </a:lnTo>
                <a:lnTo>
                  <a:pt x="1430274" y="0"/>
                </a:lnTo>
                <a:lnTo>
                  <a:pt x="1430020" y="508"/>
                </a:lnTo>
                <a:lnTo>
                  <a:pt x="1429766" y="0"/>
                </a:lnTo>
                <a:lnTo>
                  <a:pt x="1391666" y="76200"/>
                </a:lnTo>
                <a:lnTo>
                  <a:pt x="1392174" y="76200"/>
                </a:lnTo>
                <a:lnTo>
                  <a:pt x="1423416" y="76200"/>
                </a:lnTo>
                <a:lnTo>
                  <a:pt x="1423416" y="261874"/>
                </a:lnTo>
                <a:lnTo>
                  <a:pt x="2794" y="261874"/>
                </a:lnTo>
                <a:lnTo>
                  <a:pt x="0" y="264795"/>
                </a:lnTo>
                <a:lnTo>
                  <a:pt x="0" y="536575"/>
                </a:lnTo>
                <a:lnTo>
                  <a:pt x="12700" y="536575"/>
                </a:lnTo>
                <a:lnTo>
                  <a:pt x="12700" y="274574"/>
                </a:lnTo>
                <a:lnTo>
                  <a:pt x="1433830" y="274574"/>
                </a:lnTo>
                <a:lnTo>
                  <a:pt x="1436624" y="271780"/>
                </a:lnTo>
                <a:lnTo>
                  <a:pt x="1436624" y="269113"/>
                </a:lnTo>
                <a:lnTo>
                  <a:pt x="2815590" y="269113"/>
                </a:lnTo>
                <a:lnTo>
                  <a:pt x="2815590" y="525526"/>
                </a:lnTo>
                <a:lnTo>
                  <a:pt x="2828290" y="525526"/>
                </a:lnTo>
                <a:lnTo>
                  <a:pt x="2828290" y="269113"/>
                </a:lnTo>
                <a:lnTo>
                  <a:pt x="2828290" y="259207"/>
                </a:lnTo>
                <a:close/>
              </a:path>
            </a:pathLst>
          </a:custGeom>
          <a:solidFill>
            <a:srgbClr val="00A0D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596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400" y="1137423"/>
            <a:ext cx="8762999" cy="4766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indent="-231775" algn="just">
              <a:spcBef>
                <a:spcPts val="105"/>
              </a:spcBef>
              <a:buChar char="•"/>
              <a:tabLst>
                <a:tab pos="244475" algn="l"/>
              </a:tabLst>
            </a:pPr>
            <a:r>
              <a:rPr sz="2400" spc="-5" dirty="0">
                <a:latin typeface="Sitka Text" panose="02000505000000020004" pitchFamily="2" charset="0"/>
                <a:cs typeface="Arial"/>
              </a:rPr>
              <a:t>Often, you would </a:t>
            </a:r>
            <a:r>
              <a:rPr sz="2400" dirty="0">
                <a:latin typeface="Sitka Text" panose="02000505000000020004" pitchFamily="2" charset="0"/>
                <a:cs typeface="Arial"/>
              </a:rPr>
              <a:t>want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to </a:t>
            </a:r>
            <a:r>
              <a:rPr sz="2400" dirty="0">
                <a:latin typeface="Sitka Text" panose="02000505000000020004" pitchFamily="2" charset="0"/>
                <a:cs typeface="Arial"/>
              </a:rPr>
              <a:t>define a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superclass that declares </a:t>
            </a:r>
            <a:r>
              <a:rPr sz="2400" dirty="0">
                <a:latin typeface="Sitka Text" panose="02000505000000020004" pitchFamily="2" charset="0"/>
                <a:cs typeface="Arial"/>
              </a:rPr>
              <a:t>the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structure </a:t>
            </a:r>
            <a:r>
              <a:rPr sz="2400" dirty="0">
                <a:latin typeface="Sitka Text" panose="02000505000000020004" pitchFamily="2" charset="0"/>
                <a:cs typeface="Arial"/>
              </a:rPr>
              <a:t> of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given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abstraction</a:t>
            </a:r>
            <a:r>
              <a:rPr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without</a:t>
            </a:r>
            <a:r>
              <a:rPr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providing</a:t>
            </a:r>
            <a:r>
              <a:rPr sz="2400" dirty="0">
                <a:latin typeface="Sitka Text" panose="02000505000000020004" pitchFamily="2" charset="0"/>
                <a:cs typeface="Arial"/>
              </a:rPr>
              <a:t> the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implementation</a:t>
            </a:r>
            <a:r>
              <a:rPr sz="2400" dirty="0">
                <a:latin typeface="Sitka Text" panose="02000505000000020004" pitchFamily="2" charset="0"/>
                <a:cs typeface="Arial"/>
              </a:rPr>
              <a:t> of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every </a:t>
            </a:r>
            <a:r>
              <a:rPr sz="2400" spc="-55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method</a:t>
            </a:r>
          </a:p>
          <a:p>
            <a:pPr marL="243840" indent="-231775" algn="just">
              <a:spcBef>
                <a:spcPts val="480"/>
              </a:spcBef>
              <a:buChar char="•"/>
              <a:tabLst>
                <a:tab pos="244475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objective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to:</a:t>
            </a:r>
            <a:endParaRPr sz="2400" dirty="0">
              <a:latin typeface="Sitka Text" panose="02000505000000020004" pitchFamily="2" charset="0"/>
              <a:cs typeface="Arial"/>
            </a:endParaRPr>
          </a:p>
          <a:p>
            <a:pPr marL="756285" lvl="1" indent="-287020" algn="just">
              <a:spcBef>
                <a:spcPts val="48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Create</a:t>
            </a:r>
            <a:r>
              <a:rPr sz="2400" spc="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superclass</a:t>
            </a:r>
            <a:r>
              <a:rPr sz="2400" spc="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that</a:t>
            </a:r>
            <a:r>
              <a:rPr sz="2400" spc="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only</a:t>
            </a:r>
            <a:r>
              <a:rPr sz="2400" spc="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defines</a:t>
            </a:r>
            <a:r>
              <a:rPr sz="2400" spc="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generalized</a:t>
            </a:r>
            <a:r>
              <a:rPr sz="2400" spc="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form</a:t>
            </a:r>
            <a:r>
              <a:rPr sz="2400" spc="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that</a:t>
            </a:r>
            <a:r>
              <a:rPr sz="2400" spc="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will</a:t>
            </a:r>
            <a:r>
              <a:rPr sz="2400" spc="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 smtClean="0">
                <a:latin typeface="Sitka Text" panose="02000505000000020004" pitchFamily="2" charset="0"/>
                <a:cs typeface="Arial"/>
              </a:rPr>
              <a:t>be</a:t>
            </a:r>
            <a:r>
              <a:rPr lang="en-US" sz="2400" dirty="0" smtClean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 smtClean="0">
                <a:latin typeface="Sitka Text" panose="02000505000000020004" pitchFamily="2" charset="0"/>
                <a:cs typeface="Arial"/>
              </a:rPr>
              <a:t>shared</a:t>
            </a:r>
            <a:r>
              <a:rPr sz="2400" spc="-45" dirty="0" smtClean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by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all of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its </a:t>
            </a:r>
            <a:r>
              <a:rPr sz="2400" dirty="0">
                <a:latin typeface="Sitka Text" panose="02000505000000020004" pitchFamily="2" charset="0"/>
                <a:cs typeface="Arial"/>
              </a:rPr>
              <a:t>subclasses</a:t>
            </a:r>
          </a:p>
          <a:p>
            <a:pPr marL="756285" marR="6350" lvl="1" indent="-287020" algn="just">
              <a:spcBef>
                <a:spcPts val="484"/>
              </a:spcBef>
              <a:buChar char="–"/>
              <a:tabLst>
                <a:tab pos="756285" algn="l"/>
                <a:tab pos="756920" algn="l"/>
                <a:tab pos="1771014" algn="l"/>
                <a:tab pos="2106295" algn="l"/>
                <a:tab pos="2529205" algn="l"/>
                <a:tab pos="3289300" algn="l"/>
                <a:tab pos="4487545" algn="l"/>
                <a:tab pos="4908550" algn="l"/>
                <a:tab pos="5949315" algn="l"/>
                <a:tab pos="6455410" algn="l"/>
                <a:tab pos="6917055" algn="l"/>
                <a:tab pos="759269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L</a:t>
            </a:r>
            <a:r>
              <a:rPr sz="2400" dirty="0">
                <a:latin typeface="Sitka Text" panose="02000505000000020004" pitchFamily="2" charset="0"/>
                <a:cs typeface="Arial"/>
              </a:rPr>
              <a:t>eaving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</a:t>
            </a:r>
            <a:r>
              <a:rPr sz="2400" dirty="0">
                <a:latin typeface="Sitka Text" panose="02000505000000020004" pitchFamily="2" charset="0"/>
                <a:cs typeface="Arial"/>
              </a:rPr>
              <a:t>t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t</a:t>
            </a:r>
            <a:r>
              <a:rPr sz="2400" dirty="0">
                <a:latin typeface="Sitka Text" panose="02000505000000020004" pitchFamily="2" charset="0"/>
                <a:cs typeface="Arial"/>
              </a:rPr>
              <a:t>o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each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su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b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t</a:t>
            </a:r>
            <a:r>
              <a:rPr sz="2400" dirty="0">
                <a:latin typeface="Sitka Text" panose="02000505000000020004" pitchFamily="2" charset="0"/>
                <a:cs typeface="Arial"/>
              </a:rPr>
              <a:t>o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pr</a:t>
            </a:r>
            <a:r>
              <a:rPr sz="2400" dirty="0">
                <a:latin typeface="Sitka Text" panose="02000505000000020004" pitchFamily="2" charset="0"/>
                <a:cs typeface="Arial"/>
              </a:rPr>
              <a:t>ovide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for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i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t</a:t>
            </a:r>
            <a:r>
              <a:rPr sz="2400" dirty="0">
                <a:latin typeface="Sitka Text" panose="02000505000000020004" pitchFamily="2" charset="0"/>
                <a:cs typeface="Arial"/>
              </a:rPr>
              <a:t>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own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p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e</a:t>
            </a:r>
            <a:r>
              <a:rPr sz="2400" dirty="0">
                <a:latin typeface="Sitka Text" panose="02000505000000020004" pitchFamily="2" charset="0"/>
                <a:cs typeface="Arial"/>
              </a:rPr>
              <a:t>c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i</a:t>
            </a:r>
            <a:r>
              <a:rPr sz="2400" dirty="0">
                <a:latin typeface="Sitka Text" panose="02000505000000020004" pitchFamily="2" charset="0"/>
                <a:cs typeface="Arial"/>
              </a:rPr>
              <a:t>fic  implementations</a:t>
            </a:r>
          </a:p>
          <a:p>
            <a:pPr marL="756285" marR="5080" lvl="1" indent="-287020" algn="just">
              <a:spcBef>
                <a:spcPts val="475"/>
              </a:spcBef>
              <a:buChar char="–"/>
              <a:tabLst>
                <a:tab pos="756285" algn="l"/>
                <a:tab pos="756920" algn="l"/>
                <a:tab pos="1510665" algn="l"/>
                <a:tab pos="1826260" algn="l"/>
                <a:tab pos="2582545" algn="l"/>
                <a:tab pos="4011929" algn="l"/>
                <a:tab pos="4539615" algn="l"/>
                <a:tab pos="5432425" algn="l"/>
                <a:tab pos="5817870" algn="l"/>
                <a:tab pos="6345555" algn="l"/>
                <a:tab pos="7493634" algn="l"/>
                <a:tab pos="8089265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Such	a	class	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d</a:t>
            </a:r>
            <a:r>
              <a:rPr sz="2400" dirty="0">
                <a:latin typeface="Sitka Text" panose="02000505000000020004" pitchFamily="2" charset="0"/>
                <a:cs typeface="Arial"/>
              </a:rPr>
              <a:t>et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e</a:t>
            </a:r>
            <a:r>
              <a:rPr sz="2400" dirty="0">
                <a:latin typeface="Sitka Text" panose="02000505000000020004" pitchFamily="2" charset="0"/>
                <a:cs typeface="Arial"/>
              </a:rPr>
              <a:t>rmi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n</a:t>
            </a:r>
            <a:r>
              <a:rPr sz="2400" dirty="0">
                <a:latin typeface="Sitka Text" panose="02000505000000020004" pitchFamily="2" charset="0"/>
                <a:cs typeface="Arial"/>
              </a:rPr>
              <a:t>es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n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dirty="0">
                <a:latin typeface="Sitka Text" panose="02000505000000020004" pitchFamily="2" charset="0"/>
                <a:cs typeface="Arial"/>
              </a:rPr>
              <a:t>t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u</a:t>
            </a:r>
            <a:r>
              <a:rPr sz="2400" dirty="0">
                <a:latin typeface="Sitka Text" panose="02000505000000020004" pitchFamily="2" charset="0"/>
                <a:cs typeface="Arial"/>
              </a:rPr>
              <a:t>re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of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m</a:t>
            </a:r>
            <a:r>
              <a:rPr sz="2400" dirty="0">
                <a:latin typeface="Sitka Text" panose="02000505000000020004" pitchFamily="2" charset="0"/>
                <a:cs typeface="Arial"/>
              </a:rPr>
              <a:t>e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t</a:t>
            </a:r>
            <a:r>
              <a:rPr sz="2400" dirty="0">
                <a:latin typeface="Sitka Text" panose="02000505000000020004" pitchFamily="2" charset="0"/>
                <a:cs typeface="Arial"/>
              </a:rPr>
              <a:t>ho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d</a:t>
            </a:r>
            <a:r>
              <a:rPr sz="2400" dirty="0">
                <a:latin typeface="Sitka Text" panose="02000505000000020004" pitchFamily="2" charset="0"/>
                <a:cs typeface="Arial"/>
              </a:rPr>
              <a:t>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t</a:t>
            </a:r>
            <a:r>
              <a:rPr sz="2400" dirty="0">
                <a:latin typeface="Sitka Text" panose="02000505000000020004" pitchFamily="2" charset="0"/>
                <a:cs typeface="Arial"/>
              </a:rPr>
              <a:t>hat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h</a:t>
            </a:r>
            <a:r>
              <a:rPr sz="2400" dirty="0">
                <a:latin typeface="Sitka Text" panose="02000505000000020004" pitchFamily="2" charset="0"/>
                <a:cs typeface="Arial"/>
              </a:rPr>
              <a:t>e  subclasses</a:t>
            </a:r>
            <a:r>
              <a:rPr sz="2400" spc="-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i="1" dirty="0">
                <a:latin typeface="Sitka Text" panose="02000505000000020004" pitchFamily="2" charset="0"/>
                <a:cs typeface="Arial"/>
              </a:rPr>
              <a:t>must</a:t>
            </a:r>
            <a:r>
              <a:rPr sz="2400" b="1" i="1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i="1" spc="-5" dirty="0">
                <a:latin typeface="Sitka Text" panose="02000505000000020004" pitchFamily="2" charset="0"/>
                <a:cs typeface="Arial"/>
              </a:rPr>
              <a:t>implement</a:t>
            </a:r>
            <a:endParaRPr sz="2400" dirty="0">
              <a:latin typeface="Sitka Text" panose="02000505000000020004" pitchFamily="2" charset="0"/>
              <a:cs typeface="Arial"/>
            </a:endParaRPr>
          </a:p>
          <a:p>
            <a:pPr marL="756285" marR="5080" lvl="1" indent="-287020" algn="just">
              <a:spcBef>
                <a:spcPts val="484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Such</a:t>
            </a:r>
            <a:r>
              <a:rPr sz="2400" spc="1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1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superclass</a:t>
            </a:r>
            <a:r>
              <a:rPr sz="2400" spc="1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sz="2400" spc="1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unable</a:t>
            </a:r>
            <a:r>
              <a:rPr sz="2400" spc="1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to</a:t>
            </a:r>
            <a:r>
              <a:rPr sz="2400" spc="1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create</a:t>
            </a:r>
            <a:r>
              <a:rPr sz="2400" spc="1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1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meaningful</a:t>
            </a:r>
            <a:r>
              <a:rPr sz="2400" spc="1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implementation </a:t>
            </a:r>
            <a:r>
              <a:rPr sz="2400" spc="-5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for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method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or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methods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F959C77-9C60-45A1-945E-956AAE5FE36A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7658D468-7C06-417B-8A73-B8C562EE5941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64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037350"/>
            <a:ext cx="8610600" cy="56765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indent="-231775">
              <a:spcBef>
                <a:spcPts val="1200"/>
              </a:spcBef>
              <a:spcAft>
                <a:spcPts val="1200"/>
              </a:spcAft>
              <a:buChar char="•"/>
              <a:tabLst>
                <a:tab pos="243840" algn="l"/>
                <a:tab pos="244475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dirty="0">
                <a:latin typeface="Sitka Text" panose="02000505000000020004" pitchFamily="2" charset="0"/>
                <a:cs typeface="Arial"/>
              </a:rPr>
              <a:t>Figure</a:t>
            </a:r>
            <a:r>
              <a:rPr sz="2400" b="1" spc="-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in</a:t>
            </a:r>
            <a:r>
              <a:rPr sz="2400" dirty="0">
                <a:latin typeface="Sitka Text" panose="02000505000000020004" pitchFamily="2" charset="0"/>
                <a:cs typeface="Arial"/>
              </a:rPr>
              <a:t> the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previous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example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such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 superclass.</a:t>
            </a:r>
          </a:p>
          <a:p>
            <a:pPr marL="756285" lvl="1" indent="-287020">
              <a:spcBef>
                <a:spcPts val="1200"/>
              </a:spcBef>
              <a:spcAft>
                <a:spcPts val="1200"/>
              </a:spcAft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Figure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pure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geometrical</a:t>
            </a:r>
            <a:r>
              <a:rPr sz="2400" spc="-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abstraction</a:t>
            </a:r>
          </a:p>
          <a:p>
            <a:pPr marL="756285" lvl="1" indent="-287020">
              <a:spcBef>
                <a:spcPts val="1200"/>
              </a:spcBef>
              <a:spcAft>
                <a:spcPts val="1200"/>
              </a:spcAft>
              <a:buChar char="–"/>
              <a:tabLst>
                <a:tab pos="756285" algn="l"/>
                <a:tab pos="756920" algn="l"/>
              </a:tabLst>
            </a:pPr>
            <a:r>
              <a:rPr sz="2400" spc="-60" dirty="0">
                <a:latin typeface="Sitka Text" panose="02000505000000020004" pitchFamily="2" charset="0"/>
                <a:cs typeface="Arial"/>
              </a:rPr>
              <a:t>You</a:t>
            </a:r>
            <a:r>
              <a:rPr sz="2400" spc="3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have</a:t>
            </a:r>
            <a:r>
              <a:rPr sz="2400" spc="3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only</a:t>
            </a:r>
            <a:r>
              <a:rPr sz="2400" spc="3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kinds</a:t>
            </a:r>
            <a:r>
              <a:rPr sz="2400" spc="3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of</a:t>
            </a:r>
            <a:r>
              <a:rPr sz="2400" spc="3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figures</a:t>
            </a:r>
            <a:r>
              <a:rPr sz="2400" spc="3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like</a:t>
            </a:r>
            <a:r>
              <a:rPr sz="2400" spc="3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dirty="0">
                <a:latin typeface="Sitka Text" panose="02000505000000020004" pitchFamily="2" charset="0"/>
                <a:cs typeface="Arial"/>
              </a:rPr>
              <a:t>Rectangle</a:t>
            </a:r>
            <a:r>
              <a:rPr sz="2400" dirty="0">
                <a:latin typeface="Sitka Text" panose="02000505000000020004" pitchFamily="2" charset="0"/>
                <a:cs typeface="Arial"/>
              </a:rPr>
              <a:t>,</a:t>
            </a:r>
            <a:r>
              <a:rPr sz="2400" spc="3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spc="-20" dirty="0">
                <a:latin typeface="Sitka Text" panose="02000505000000020004" pitchFamily="2" charset="0"/>
                <a:cs typeface="Arial"/>
              </a:rPr>
              <a:t>Triangle</a:t>
            </a:r>
            <a:r>
              <a:rPr sz="2400" b="1" spc="3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etc.</a:t>
            </a:r>
            <a:r>
              <a:rPr sz="2400" spc="3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which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actually,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are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subclasses</a:t>
            </a:r>
            <a:r>
              <a:rPr sz="2400" spc="-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of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dirty="0">
                <a:latin typeface="Sitka Text" panose="02000505000000020004" pitchFamily="2" charset="0"/>
                <a:cs typeface="Arial"/>
              </a:rPr>
              <a:t>Figure</a:t>
            </a:r>
            <a:endParaRPr sz="2400" dirty="0">
              <a:latin typeface="Sitka Text" panose="02000505000000020004" pitchFamily="2" charset="0"/>
              <a:cs typeface="Arial"/>
            </a:endParaRPr>
          </a:p>
          <a:p>
            <a:pPr marL="756285" marR="5715" lvl="1" indent="-287020">
              <a:spcBef>
                <a:spcPts val="1200"/>
              </a:spcBef>
              <a:spcAft>
                <a:spcPts val="1200"/>
              </a:spcAft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sz="2400" spc="2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400" spc="229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spc="-5" dirty="0">
                <a:latin typeface="Sitka Text" panose="02000505000000020004" pitchFamily="2" charset="0"/>
                <a:cs typeface="Arial"/>
              </a:rPr>
              <a:t>Figure</a:t>
            </a:r>
            <a:r>
              <a:rPr sz="2400" b="1" spc="2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has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no</a:t>
            </a:r>
            <a:r>
              <a:rPr sz="2400" spc="2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implementation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for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the</a:t>
            </a:r>
            <a:r>
              <a:rPr sz="2400" spc="2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spc="-5" dirty="0">
                <a:latin typeface="Sitka Text" panose="02000505000000020004" pitchFamily="2" charset="0"/>
                <a:cs typeface="Arial"/>
              </a:rPr>
              <a:t>area(</a:t>
            </a:r>
            <a:r>
              <a:rPr sz="2400" b="1" spc="2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dirty="0">
                <a:latin typeface="Sitka Text" panose="02000505000000020004" pitchFamily="2" charset="0"/>
                <a:cs typeface="Arial"/>
              </a:rPr>
              <a:t>)</a:t>
            </a:r>
            <a:r>
              <a:rPr sz="2400" b="1" spc="2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method,</a:t>
            </a:r>
            <a:r>
              <a:rPr sz="2400" spc="229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as </a:t>
            </a:r>
            <a:r>
              <a:rPr sz="2400" spc="-5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there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sz="2400" dirty="0">
                <a:latin typeface="Sitka Text" panose="02000505000000020004" pitchFamily="2" charset="0"/>
                <a:cs typeface="Arial"/>
              </a:rPr>
              <a:t> no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way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 to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determine</a:t>
            </a:r>
            <a:r>
              <a:rPr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area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of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dirty="0">
                <a:latin typeface="Sitka Text" panose="02000505000000020004" pitchFamily="2" charset="0"/>
                <a:cs typeface="Arial"/>
              </a:rPr>
              <a:t>Figure</a:t>
            </a:r>
            <a:endParaRPr lang="en-US" sz="2400" b="1" dirty="0">
              <a:latin typeface="Sitka Text" panose="02000505000000020004" pitchFamily="2" charset="0"/>
              <a:cs typeface="Arial"/>
            </a:endParaRPr>
          </a:p>
          <a:p>
            <a:pPr marL="756285" marR="5715" lvl="1" indent="-287020">
              <a:spcBef>
                <a:spcPts val="1200"/>
              </a:spcBef>
              <a:spcAft>
                <a:spcPts val="1200"/>
              </a:spcAft>
              <a:buChar char="–"/>
              <a:tabLst>
                <a:tab pos="756285" algn="l"/>
                <a:tab pos="756920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The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Fig</a:t>
            </a:r>
            <a:r>
              <a:rPr lang="en-US" sz="2400" b="1" spc="-10" dirty="0">
                <a:latin typeface="Sitka Text" panose="02000505000000020004" pitchFamily="2" charset="0"/>
                <a:cs typeface="Arial"/>
              </a:rPr>
              <a:t>u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re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class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 th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e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r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ef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o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re a 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p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art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i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ally d</a:t>
            </a:r>
            <a:r>
              <a:rPr lang="en-US" sz="2400" spc="5" dirty="0">
                <a:latin typeface="Sitka Text" panose="02000505000000020004" pitchFamily="2" charset="0"/>
                <a:cs typeface="Arial"/>
              </a:rPr>
              <a:t>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fined class with	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no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 implementation</a:t>
            </a:r>
            <a:r>
              <a:rPr lang="en-US"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for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area(</a:t>
            </a:r>
            <a:r>
              <a:rPr lang="en-US" sz="2400" b="1" spc="-3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)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method</a:t>
            </a:r>
            <a:br>
              <a:rPr lang="en-US" sz="2400" dirty="0">
                <a:latin typeface="Sitka Text" panose="02000505000000020004" pitchFamily="2" charset="0"/>
                <a:cs typeface="Arial"/>
              </a:rPr>
            </a:br>
            <a:r>
              <a:rPr lang="en-US"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definition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of</a:t>
            </a:r>
            <a:r>
              <a:rPr lang="en-US"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area()</a:t>
            </a:r>
            <a:r>
              <a:rPr lang="en-US" sz="2400" b="1" spc="-3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is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simply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placeholder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C1CA1D8-E8DE-400A-9EA9-56B5A7230E7D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E1178B56-FD12-4C40-931A-D9BDAB646B75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052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Abstract Method</a:t>
            </a:r>
          </a:p>
          <a:p>
            <a:r>
              <a:rPr lang="en-US" dirty="0"/>
              <a:t>A method which is declared as abstract and does not have implementation is known as an abstract method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/>
              <a:t>abstract</a:t>
            </a: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</a:t>
            </a:r>
            <a:r>
              <a:rPr lang="en-US" dirty="0" err="1"/>
              <a:t>printStatus</a:t>
            </a:r>
            <a:r>
              <a:rPr lang="en-US" dirty="0"/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758156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abstract</a:t>
            </a:r>
            <a:r>
              <a:rPr lang="en-US" dirty="0"/>
              <a:t> </a:t>
            </a:r>
            <a:r>
              <a:rPr lang="en-US" b="1" dirty="0"/>
              <a:t>class</a:t>
            </a:r>
            <a:r>
              <a:rPr lang="en-US" dirty="0"/>
              <a:t> Bike{  </a:t>
            </a:r>
          </a:p>
          <a:p>
            <a:pPr marL="0" indent="0">
              <a:buNone/>
            </a:pPr>
            <a:r>
              <a:rPr lang="en-US" dirty="0"/>
              <a:t>  </a:t>
            </a:r>
            <a:r>
              <a:rPr lang="en-US" b="1" dirty="0"/>
              <a:t>abstract</a:t>
            </a: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run();  </a:t>
            </a:r>
          </a:p>
          <a:p>
            <a:pPr marL="0" indent="0">
              <a:buNone/>
            </a:pPr>
            <a:r>
              <a:rPr lang="en-US" dirty="0"/>
              <a:t>}  </a:t>
            </a:r>
          </a:p>
          <a:p>
            <a:pPr marL="0" indent="0">
              <a:buNone/>
            </a:pPr>
            <a:r>
              <a:rPr lang="en-US" b="1" dirty="0"/>
              <a:t>class</a:t>
            </a:r>
            <a:r>
              <a:rPr lang="en-US" dirty="0"/>
              <a:t> Honda4 </a:t>
            </a:r>
            <a:r>
              <a:rPr lang="en-US" b="1" dirty="0"/>
              <a:t>extends</a:t>
            </a:r>
            <a:r>
              <a:rPr lang="en-US" dirty="0"/>
              <a:t> Bike{  </a:t>
            </a:r>
          </a:p>
          <a:p>
            <a:pPr marL="0" indent="0">
              <a:buNone/>
            </a:pPr>
            <a:r>
              <a:rPr lang="en-US" b="1" dirty="0"/>
              <a:t>void</a:t>
            </a:r>
            <a:r>
              <a:rPr lang="en-US" dirty="0"/>
              <a:t> run(){</a:t>
            </a:r>
            <a:r>
              <a:rPr lang="en-US" dirty="0" err="1"/>
              <a:t>System.out.println</a:t>
            </a:r>
            <a:r>
              <a:rPr lang="en-US" dirty="0"/>
              <a:t>("running safely");}  </a:t>
            </a:r>
          </a:p>
          <a:p>
            <a:pPr marL="0" indent="0">
              <a:buNone/>
            </a:pPr>
            <a:r>
              <a:rPr lang="en-US" b="1" dirty="0"/>
              <a:t>public</a:t>
            </a:r>
            <a:r>
              <a:rPr lang="en-US" dirty="0"/>
              <a:t> </a:t>
            </a:r>
            <a:r>
              <a:rPr lang="en-US" b="1" dirty="0"/>
              <a:t>static</a:t>
            </a: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main(String </a:t>
            </a:r>
            <a:r>
              <a:rPr lang="en-US" dirty="0" err="1"/>
              <a:t>args</a:t>
            </a:r>
            <a:r>
              <a:rPr lang="en-US" dirty="0"/>
              <a:t>[]){  </a:t>
            </a:r>
          </a:p>
          <a:p>
            <a:pPr marL="0" indent="0">
              <a:buNone/>
            </a:pPr>
            <a:r>
              <a:rPr lang="en-US" dirty="0"/>
              <a:t> Bike </a:t>
            </a:r>
            <a:r>
              <a:rPr lang="en-US" dirty="0" err="1"/>
              <a:t>obj</a:t>
            </a:r>
            <a:r>
              <a:rPr lang="en-US" dirty="0"/>
              <a:t> = </a:t>
            </a:r>
            <a:r>
              <a:rPr lang="en-US" b="1" dirty="0"/>
              <a:t>new</a:t>
            </a:r>
            <a:r>
              <a:rPr lang="en-US" dirty="0"/>
              <a:t> Honda4();  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err="1"/>
              <a:t>obj.run</a:t>
            </a:r>
            <a:r>
              <a:rPr lang="en-US" dirty="0"/>
              <a:t>();  </a:t>
            </a:r>
          </a:p>
          <a:p>
            <a:pPr marL="0" indent="0">
              <a:buNone/>
            </a:pPr>
            <a:r>
              <a:rPr lang="en-US" dirty="0"/>
              <a:t>}  </a:t>
            </a:r>
          </a:p>
          <a:p>
            <a:pPr marL="0" indent="0">
              <a:buNone/>
            </a:pPr>
            <a:r>
              <a:rPr lang="en-US" dirty="0"/>
              <a:t>}  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857750" y="5498277"/>
          <a:ext cx="2571750" cy="822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r>
                        <a:rPr lang="en-US" dirty="0" smtClean="0"/>
                        <a:t>OUTPUT:</a:t>
                      </a:r>
                    </a:p>
                    <a:p>
                      <a:r>
                        <a:rPr lang="en-US" dirty="0" smtClean="0"/>
                        <a:t>running safely</a:t>
                      </a:r>
                      <a:endParaRPr lang="en-US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075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365126"/>
            <a:ext cx="8099914" cy="108560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Another 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103" y="1617785"/>
            <a:ext cx="7948247" cy="48181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abstract</a:t>
            </a:r>
            <a:r>
              <a:rPr lang="en-US" dirty="0"/>
              <a:t> </a:t>
            </a:r>
            <a:r>
              <a:rPr lang="en-US" b="1" dirty="0"/>
              <a:t>class</a:t>
            </a:r>
            <a:r>
              <a:rPr lang="en-US" dirty="0"/>
              <a:t> Bike{  </a:t>
            </a:r>
          </a:p>
          <a:p>
            <a:pPr marL="0" indent="0">
              <a:buNone/>
            </a:pPr>
            <a:r>
              <a:rPr lang="en-US" dirty="0"/>
              <a:t>   Bike(){</a:t>
            </a:r>
            <a:r>
              <a:rPr lang="en-US" dirty="0" err="1"/>
              <a:t>System.out.println</a:t>
            </a:r>
            <a:r>
              <a:rPr lang="en-US" dirty="0"/>
              <a:t>("bike is created");}  </a:t>
            </a:r>
          </a:p>
          <a:p>
            <a:pPr marL="0" indent="0">
              <a:buNone/>
            </a:pPr>
            <a:r>
              <a:rPr lang="en-US" dirty="0"/>
              <a:t>   </a:t>
            </a:r>
            <a:r>
              <a:rPr lang="en-US" b="1" dirty="0"/>
              <a:t>abstract</a:t>
            </a: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run();  </a:t>
            </a:r>
          </a:p>
          <a:p>
            <a:pPr marL="0" indent="0">
              <a:buNone/>
            </a:pPr>
            <a:r>
              <a:rPr lang="en-US" dirty="0"/>
              <a:t>   </a:t>
            </a:r>
            <a:r>
              <a:rPr lang="en-US" b="1" dirty="0"/>
              <a:t>void</a:t>
            </a:r>
            <a:r>
              <a:rPr lang="en-US" dirty="0"/>
              <a:t> </a:t>
            </a:r>
            <a:r>
              <a:rPr lang="en-US" dirty="0" err="1"/>
              <a:t>changeGear</a:t>
            </a:r>
            <a:r>
              <a:rPr lang="en-US" dirty="0"/>
              <a:t>(){</a:t>
            </a:r>
            <a:r>
              <a:rPr lang="en-US" dirty="0" err="1"/>
              <a:t>System.out.println</a:t>
            </a:r>
            <a:r>
              <a:rPr lang="en-US" dirty="0"/>
              <a:t>("gear changed");}  </a:t>
            </a:r>
          </a:p>
          <a:p>
            <a:pPr marL="0" indent="0">
              <a:buNone/>
            </a:pPr>
            <a:r>
              <a:rPr lang="en-US" dirty="0"/>
              <a:t> }  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/>
              <a:t>class</a:t>
            </a:r>
            <a:r>
              <a:rPr lang="en-US" dirty="0"/>
              <a:t> Honda </a:t>
            </a:r>
            <a:r>
              <a:rPr lang="en-US" b="1" dirty="0"/>
              <a:t>extends</a:t>
            </a:r>
            <a:r>
              <a:rPr lang="en-US" dirty="0"/>
              <a:t> Bike{  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run(){</a:t>
            </a:r>
            <a:r>
              <a:rPr lang="en-US" dirty="0" err="1"/>
              <a:t>System.out.println</a:t>
            </a:r>
            <a:r>
              <a:rPr lang="en-US" dirty="0"/>
              <a:t>("running safely..");}  </a:t>
            </a:r>
          </a:p>
          <a:p>
            <a:pPr marL="0" indent="0">
              <a:buNone/>
            </a:pPr>
            <a:r>
              <a:rPr lang="en-US" dirty="0"/>
              <a:t> }  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/>
              <a:t>class</a:t>
            </a:r>
            <a:r>
              <a:rPr lang="en-US" dirty="0"/>
              <a:t> TestAbstraction2{  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/>
              <a:t>public</a:t>
            </a:r>
            <a:r>
              <a:rPr lang="en-US" dirty="0"/>
              <a:t> </a:t>
            </a:r>
            <a:r>
              <a:rPr lang="en-US" b="1" dirty="0"/>
              <a:t>static</a:t>
            </a: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main(String </a:t>
            </a:r>
            <a:r>
              <a:rPr lang="en-US" dirty="0" err="1"/>
              <a:t>args</a:t>
            </a:r>
            <a:r>
              <a:rPr lang="en-US" dirty="0"/>
              <a:t>[]){  </a:t>
            </a:r>
          </a:p>
          <a:p>
            <a:pPr marL="0" indent="0">
              <a:buNone/>
            </a:pPr>
            <a:r>
              <a:rPr lang="en-US" dirty="0"/>
              <a:t>  Bike </a:t>
            </a:r>
            <a:r>
              <a:rPr lang="en-US" dirty="0" err="1"/>
              <a:t>obj</a:t>
            </a:r>
            <a:r>
              <a:rPr lang="en-US" dirty="0"/>
              <a:t> = </a:t>
            </a:r>
            <a:r>
              <a:rPr lang="en-US" b="1" dirty="0"/>
              <a:t>new</a:t>
            </a:r>
            <a:r>
              <a:rPr lang="en-US" dirty="0"/>
              <a:t> Honda();  </a:t>
            </a:r>
          </a:p>
          <a:p>
            <a:pPr marL="0" indent="0">
              <a:buNone/>
            </a:pPr>
            <a:r>
              <a:rPr lang="en-US" dirty="0"/>
              <a:t>  </a:t>
            </a:r>
            <a:r>
              <a:rPr lang="en-US" dirty="0" err="1"/>
              <a:t>obj.run</a:t>
            </a:r>
            <a:r>
              <a:rPr lang="en-US" dirty="0"/>
              <a:t>();  </a:t>
            </a:r>
          </a:p>
          <a:p>
            <a:pPr marL="0" indent="0">
              <a:buNone/>
            </a:pPr>
            <a:r>
              <a:rPr lang="en-US" dirty="0"/>
              <a:t>  </a:t>
            </a:r>
            <a:r>
              <a:rPr lang="en-US" dirty="0" err="1"/>
              <a:t>obj.changeGear</a:t>
            </a:r>
            <a:r>
              <a:rPr lang="en-US" dirty="0"/>
              <a:t>();  </a:t>
            </a:r>
          </a:p>
          <a:p>
            <a:pPr marL="0" indent="0">
              <a:buNone/>
            </a:pPr>
            <a:r>
              <a:rPr lang="en-US" dirty="0"/>
              <a:t> }  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68529"/>
              </p:ext>
            </p:extLst>
          </p:nvPr>
        </p:nvGraphicFramePr>
        <p:xfrm>
          <a:off x="4906108" y="4841479"/>
          <a:ext cx="257175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r>
                        <a:rPr lang="en-US" dirty="0" smtClean="0"/>
                        <a:t>OUTPUT:</a:t>
                      </a:r>
                    </a:p>
                    <a:p>
                      <a:r>
                        <a:rPr lang="en-US" dirty="0" smtClean="0"/>
                        <a:t>bike is created </a:t>
                      </a:r>
                    </a:p>
                    <a:p>
                      <a:r>
                        <a:rPr lang="en-US" dirty="0" smtClean="0"/>
                        <a:t>running safely.. </a:t>
                      </a:r>
                    </a:p>
                    <a:p>
                      <a:r>
                        <a:rPr lang="en-US" dirty="0" smtClean="0"/>
                        <a:t>gear changed</a:t>
                      </a:r>
                      <a:endParaRPr lang="en-US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4748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dirty="0"/>
              <a:t>If there is an abstract method in a class, that class must be abstract.</a:t>
            </a:r>
          </a:p>
          <a:p>
            <a:pPr marL="0" indent="0">
              <a:buNone/>
            </a:pPr>
            <a:r>
              <a:rPr lang="en-US" b="1" dirty="0"/>
              <a:t>class</a:t>
            </a:r>
            <a:r>
              <a:rPr lang="en-US" dirty="0"/>
              <a:t> Bike12{  </a:t>
            </a:r>
          </a:p>
          <a:p>
            <a:pPr marL="0" indent="0">
              <a:buNone/>
            </a:pPr>
            <a:r>
              <a:rPr lang="en-US" b="1" dirty="0"/>
              <a:t>abstract</a:t>
            </a:r>
            <a:r>
              <a:rPr lang="en-US" dirty="0"/>
              <a:t> </a:t>
            </a:r>
            <a:r>
              <a:rPr lang="en-US" b="1" dirty="0"/>
              <a:t>void</a:t>
            </a:r>
            <a:r>
              <a:rPr lang="en-US" dirty="0"/>
              <a:t> run();  </a:t>
            </a:r>
          </a:p>
          <a:p>
            <a:pPr marL="0" indent="0">
              <a:buNone/>
            </a:pPr>
            <a:r>
              <a:rPr lang="en-US" dirty="0"/>
              <a:t>}  </a:t>
            </a:r>
          </a:p>
          <a:p>
            <a:r>
              <a:rPr lang="en-US" dirty="0"/>
              <a:t> If </a:t>
            </a:r>
            <a:r>
              <a:rPr lang="en-US" dirty="0" smtClean="0"/>
              <a:t>we </a:t>
            </a:r>
            <a:r>
              <a:rPr lang="en-US" dirty="0"/>
              <a:t>are extending an abstract class that has an abstract method, </a:t>
            </a:r>
            <a:r>
              <a:rPr lang="en-US" dirty="0" smtClean="0"/>
              <a:t>we </a:t>
            </a:r>
            <a:r>
              <a:rPr lang="en-US" dirty="0"/>
              <a:t>must either provide the implementation of the method or make this class abstract.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92" y="1584879"/>
            <a:ext cx="7266207" cy="31168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998219" indent="-231775">
              <a:spcBef>
                <a:spcPts val="105"/>
              </a:spcBef>
            </a:pPr>
            <a:r>
              <a:rPr sz="2000" spc="-5" dirty="0">
                <a:latin typeface="Courier New"/>
                <a:cs typeface="Courier New"/>
              </a:rPr>
              <a:t>abstract class Figure{ </a:t>
            </a:r>
            <a:endParaRPr lang="en-US" sz="2000" spc="-5" dirty="0">
              <a:latin typeface="Courier New"/>
              <a:cs typeface="Courier New"/>
            </a:endParaRPr>
          </a:p>
          <a:p>
            <a:pPr marL="243840" marR="998219" indent="-231775">
              <a:spcBef>
                <a:spcPts val="105"/>
              </a:spcBef>
            </a:pPr>
            <a:r>
              <a:rPr lang="en-US" sz="2000" spc="-5" dirty="0">
                <a:latin typeface="Courier New"/>
                <a:cs typeface="Courier New"/>
              </a:rPr>
              <a:t>  </a:t>
            </a:r>
            <a:r>
              <a:rPr sz="2000" spc="-119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double dimension1; </a:t>
            </a:r>
            <a:r>
              <a:rPr sz="2000" dirty="0">
                <a:latin typeface="Courier New"/>
                <a:cs typeface="Courier New"/>
              </a:rPr>
              <a:t> </a:t>
            </a:r>
            <a:endParaRPr lang="en-US" sz="2000" dirty="0">
              <a:latin typeface="Courier New"/>
              <a:cs typeface="Courier New"/>
            </a:endParaRPr>
          </a:p>
          <a:p>
            <a:pPr marL="243840" marR="998219" indent="-231775">
              <a:spcBef>
                <a:spcPts val="105"/>
              </a:spcBef>
            </a:pPr>
            <a:r>
              <a:rPr lang="en-US" sz="2000" spc="-5" dirty="0">
                <a:latin typeface="Courier New"/>
                <a:cs typeface="Courier New"/>
              </a:rPr>
              <a:t>  </a:t>
            </a:r>
            <a:r>
              <a:rPr sz="2000" spc="-5" dirty="0">
                <a:latin typeface="Courier New"/>
                <a:cs typeface="Courier New"/>
              </a:rPr>
              <a:t>double</a:t>
            </a:r>
            <a:r>
              <a:rPr sz="2000" spc="-2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dimension2;</a:t>
            </a:r>
            <a:endParaRPr sz="2000" dirty="0">
              <a:latin typeface="Courier New"/>
              <a:cs typeface="Courier New"/>
            </a:endParaRPr>
          </a:p>
          <a:p>
            <a:pPr marL="469900" marR="5080" indent="-226060"/>
            <a:r>
              <a:rPr sz="2000" spc="-5" dirty="0">
                <a:latin typeface="Courier New"/>
                <a:cs typeface="Courier New"/>
              </a:rPr>
              <a:t>Figure(double x, double y)</a:t>
            </a:r>
            <a:endParaRPr lang="en-US" sz="2000" spc="-5" dirty="0">
              <a:latin typeface="Courier New"/>
              <a:cs typeface="Courier New"/>
            </a:endParaRPr>
          </a:p>
          <a:p>
            <a:pPr marL="469900" marR="5080" indent="-226060"/>
            <a:r>
              <a:rPr sz="2000" spc="-5" dirty="0">
                <a:latin typeface="Courier New"/>
                <a:cs typeface="Courier New"/>
              </a:rPr>
              <a:t>{ </a:t>
            </a:r>
            <a:r>
              <a:rPr sz="2000" spc="-1190" dirty="0">
                <a:latin typeface="Courier New"/>
                <a:cs typeface="Courier New"/>
              </a:rPr>
              <a:t> </a:t>
            </a:r>
            <a:endParaRPr lang="en-US" sz="2000" spc="-1190" dirty="0">
              <a:latin typeface="Courier New"/>
              <a:cs typeface="Courier New"/>
            </a:endParaRPr>
          </a:p>
          <a:p>
            <a:pPr marL="469900" marR="5080" indent="-226060"/>
            <a:r>
              <a:rPr lang="en-US" sz="2000" spc="-5" dirty="0">
                <a:latin typeface="Courier New"/>
                <a:cs typeface="Courier New"/>
              </a:rPr>
              <a:t>  </a:t>
            </a:r>
            <a:r>
              <a:rPr sz="2000" spc="-5" dirty="0">
                <a:latin typeface="Courier New"/>
                <a:cs typeface="Courier New"/>
              </a:rPr>
              <a:t>dimension1</a:t>
            </a:r>
            <a:r>
              <a:rPr sz="2000" dirty="0">
                <a:latin typeface="Courier New"/>
                <a:cs typeface="Courier New"/>
              </a:rPr>
              <a:t> =</a:t>
            </a:r>
            <a:r>
              <a:rPr sz="2000" spc="120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x; </a:t>
            </a:r>
            <a:r>
              <a:rPr sz="2000" dirty="0">
                <a:latin typeface="Courier New"/>
                <a:cs typeface="Courier New"/>
              </a:rPr>
              <a:t> </a:t>
            </a:r>
            <a:endParaRPr lang="en-US" sz="2000" dirty="0">
              <a:latin typeface="Courier New"/>
              <a:cs typeface="Courier New"/>
            </a:endParaRPr>
          </a:p>
          <a:p>
            <a:pPr marL="469900" marR="5080" indent="-226060"/>
            <a:r>
              <a:rPr lang="en-US" sz="2000" spc="-5" dirty="0">
                <a:latin typeface="Courier New"/>
                <a:cs typeface="Courier New"/>
              </a:rPr>
              <a:t>  </a:t>
            </a:r>
            <a:r>
              <a:rPr sz="2000" spc="-5" dirty="0">
                <a:latin typeface="Courier New"/>
                <a:cs typeface="Courier New"/>
              </a:rPr>
              <a:t>dimension2</a:t>
            </a:r>
            <a:r>
              <a:rPr sz="2000" spc="-10" dirty="0">
                <a:latin typeface="Courier New"/>
                <a:cs typeface="Courier New"/>
              </a:rPr>
              <a:t> </a:t>
            </a:r>
            <a:r>
              <a:rPr sz="2000" dirty="0">
                <a:latin typeface="Courier New"/>
                <a:cs typeface="Courier New"/>
              </a:rPr>
              <a:t>=</a:t>
            </a:r>
            <a:r>
              <a:rPr sz="2000" spc="-5" dirty="0">
                <a:latin typeface="Courier New"/>
                <a:cs typeface="Courier New"/>
              </a:rPr>
              <a:t> y;</a:t>
            </a:r>
            <a:endParaRPr sz="2000" dirty="0">
              <a:latin typeface="Courier New"/>
              <a:cs typeface="Courier New"/>
            </a:endParaRPr>
          </a:p>
          <a:p>
            <a:pPr marL="243840"/>
            <a:r>
              <a:rPr sz="2000" dirty="0">
                <a:latin typeface="Courier New"/>
                <a:cs typeface="Courier New"/>
              </a:rPr>
              <a:t>}</a:t>
            </a:r>
          </a:p>
          <a:p>
            <a:pPr marL="243840"/>
            <a:r>
              <a:rPr sz="2000" spc="-5" dirty="0">
                <a:latin typeface="Courier New"/>
                <a:cs typeface="Courier New"/>
              </a:rPr>
              <a:t>abstract</a:t>
            </a:r>
            <a:r>
              <a:rPr sz="2000" spc="-2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double</a:t>
            </a:r>
            <a:r>
              <a:rPr sz="2000" spc="-1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area();</a:t>
            </a:r>
            <a:endParaRPr sz="2000" dirty="0">
              <a:latin typeface="Courier New"/>
              <a:cs typeface="Courier New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ourier New"/>
                <a:cs typeface="Courier New"/>
              </a:rPr>
              <a:t>}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1DA79D25-46AF-4914-B60C-E29C718AC866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414BE1CD-5DF2-4697-8C0F-449E04E403B4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B31C7FF-6C7D-4AF2-B948-E73CC805C282}"/>
              </a:ext>
            </a:extLst>
          </p:cNvPr>
          <p:cNvSpPr/>
          <p:nvPr/>
        </p:nvSpPr>
        <p:spPr>
          <a:xfrm>
            <a:off x="542931" y="329464"/>
            <a:ext cx="45656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anose="02000505000000020004" pitchFamily="2" charset="0"/>
              </a:rPr>
              <a:t>Another Example</a:t>
            </a:r>
            <a:endParaRPr lang="en-US" sz="24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Tex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66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1630" y="1568052"/>
            <a:ext cx="8102647" cy="31457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spc="-5" dirty="0">
                <a:latin typeface="Courier New"/>
                <a:cs typeface="Courier New"/>
              </a:rPr>
              <a:t>class</a:t>
            </a:r>
            <a:r>
              <a:rPr sz="2000" spc="-1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Rectangle extends</a:t>
            </a:r>
            <a:r>
              <a:rPr sz="2000" spc="-1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Figure{</a:t>
            </a:r>
            <a:endParaRPr sz="2000" dirty="0">
              <a:latin typeface="Courier New"/>
              <a:cs typeface="Courier New"/>
            </a:endParaRPr>
          </a:p>
          <a:p>
            <a:pPr marL="243840">
              <a:lnSpc>
                <a:spcPts val="2160"/>
              </a:lnSpc>
            </a:pPr>
            <a:r>
              <a:rPr sz="2000" spc="-5" dirty="0">
                <a:latin typeface="Courier New"/>
                <a:cs typeface="Courier New"/>
              </a:rPr>
              <a:t>Rectangle(double</a:t>
            </a:r>
            <a:r>
              <a:rPr sz="2000" dirty="0">
                <a:latin typeface="Courier New"/>
                <a:cs typeface="Courier New"/>
              </a:rPr>
              <a:t> x,</a:t>
            </a:r>
            <a:r>
              <a:rPr sz="2000" spc="-5" dirty="0">
                <a:latin typeface="Courier New"/>
                <a:cs typeface="Courier New"/>
              </a:rPr>
              <a:t> double</a:t>
            </a:r>
            <a:r>
              <a:rPr sz="200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y)</a:t>
            </a:r>
            <a:endParaRPr lang="en-US" sz="2000" spc="-5" dirty="0">
              <a:latin typeface="Courier New"/>
              <a:cs typeface="Courier New"/>
            </a:endParaRPr>
          </a:p>
          <a:p>
            <a:pPr marL="243840">
              <a:lnSpc>
                <a:spcPts val="2160"/>
              </a:lnSpc>
            </a:pPr>
            <a:r>
              <a:rPr lang="en-US" sz="2000" spc="-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{</a:t>
            </a:r>
            <a:endParaRPr sz="2000" dirty="0">
              <a:latin typeface="Courier New"/>
              <a:cs typeface="Courier New"/>
            </a:endParaRPr>
          </a:p>
          <a:p>
            <a:pPr marL="469900">
              <a:lnSpc>
                <a:spcPts val="2280"/>
              </a:lnSpc>
              <a:tabLst>
                <a:tab pos="2755900" algn="l"/>
              </a:tabLst>
            </a:pPr>
            <a:r>
              <a:rPr lang="en-US" sz="2000" spc="-5" dirty="0">
                <a:latin typeface="Courier New"/>
                <a:cs typeface="Courier New"/>
              </a:rPr>
              <a:t>  </a:t>
            </a:r>
            <a:r>
              <a:rPr sz="2000" spc="-5" dirty="0">
                <a:latin typeface="Courier New"/>
                <a:cs typeface="Courier New"/>
              </a:rPr>
              <a:t>super(x,y);	</a:t>
            </a:r>
            <a:endParaRPr lang="en-US" sz="2000" spc="-5" dirty="0">
              <a:latin typeface="Courier New"/>
              <a:cs typeface="Courier New"/>
            </a:endParaRPr>
          </a:p>
          <a:p>
            <a:pPr marL="469900">
              <a:lnSpc>
                <a:spcPts val="2280"/>
              </a:lnSpc>
              <a:tabLst>
                <a:tab pos="2755900" algn="l"/>
              </a:tabLst>
            </a:pPr>
            <a:r>
              <a:rPr sz="2000" dirty="0">
                <a:latin typeface="Courier New"/>
                <a:cs typeface="Courier New"/>
              </a:rPr>
              <a:t>}</a:t>
            </a:r>
          </a:p>
          <a:p>
            <a:pPr marL="243840">
              <a:lnSpc>
                <a:spcPts val="2280"/>
              </a:lnSpc>
              <a:spcBef>
                <a:spcPts val="1920"/>
              </a:spcBef>
            </a:pPr>
            <a:r>
              <a:rPr sz="2000" spc="-5" dirty="0">
                <a:latin typeface="Courier New"/>
                <a:cs typeface="Courier New"/>
              </a:rPr>
              <a:t>double</a:t>
            </a:r>
            <a:r>
              <a:rPr sz="2000" spc="-5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area(){</a:t>
            </a:r>
            <a:endParaRPr sz="2000" dirty="0">
              <a:latin typeface="Courier New"/>
              <a:cs typeface="Courier New"/>
            </a:endParaRPr>
          </a:p>
          <a:p>
            <a:pPr marL="469900">
              <a:lnSpc>
                <a:spcPts val="2160"/>
              </a:lnSpc>
            </a:pPr>
            <a:r>
              <a:rPr sz="2000" spc="-5" dirty="0">
                <a:latin typeface="Courier New"/>
                <a:cs typeface="Courier New"/>
              </a:rPr>
              <a:t>System.out.print("Area of</a:t>
            </a:r>
            <a:r>
              <a:rPr sz="200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rectangle is</a:t>
            </a:r>
            <a:r>
              <a:rPr sz="200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:");</a:t>
            </a:r>
            <a:endParaRPr sz="2000" dirty="0">
              <a:latin typeface="Courier New"/>
              <a:cs typeface="Courier New"/>
            </a:endParaRPr>
          </a:p>
          <a:p>
            <a:pPr marL="469900">
              <a:lnSpc>
                <a:spcPts val="2160"/>
              </a:lnSpc>
            </a:pPr>
            <a:r>
              <a:rPr sz="2000" spc="-5" dirty="0">
                <a:latin typeface="Courier New"/>
                <a:cs typeface="Courier New"/>
              </a:rPr>
              <a:t>return dimension1</a:t>
            </a:r>
            <a:r>
              <a:rPr sz="2000" dirty="0">
                <a:latin typeface="Courier New"/>
                <a:cs typeface="Courier New"/>
              </a:rPr>
              <a:t> * </a:t>
            </a:r>
            <a:r>
              <a:rPr sz="2000" spc="-5" dirty="0">
                <a:latin typeface="Courier New"/>
                <a:cs typeface="Courier New"/>
              </a:rPr>
              <a:t>dimension2;</a:t>
            </a:r>
            <a:endParaRPr sz="2000" dirty="0">
              <a:latin typeface="Courier New"/>
              <a:cs typeface="Courier New"/>
            </a:endParaRPr>
          </a:p>
          <a:p>
            <a:pPr marL="243840">
              <a:lnSpc>
                <a:spcPts val="2160"/>
              </a:lnSpc>
            </a:pPr>
            <a:r>
              <a:rPr sz="2000" dirty="0">
                <a:latin typeface="Courier New"/>
                <a:cs typeface="Courier New"/>
              </a:rPr>
              <a:t>}</a:t>
            </a:r>
          </a:p>
          <a:p>
            <a:pPr marL="12700">
              <a:lnSpc>
                <a:spcPts val="2280"/>
              </a:lnSpc>
            </a:pPr>
            <a:r>
              <a:rPr sz="2000" dirty="0">
                <a:latin typeface="Courier New"/>
                <a:cs typeface="Courier New"/>
              </a:rPr>
              <a:t>}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7888169F-936D-4FDA-9AC1-0FEAA656D0C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D41FE57-D3AA-4D8E-A974-EFC524D94F3B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71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7888169F-936D-4FDA-9AC1-0FEAA656D0C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D41FE57-D3AA-4D8E-A974-EFC524D94F3B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82839A2-CBC1-4484-B86C-234EE0B66C48}"/>
              </a:ext>
            </a:extLst>
          </p:cNvPr>
          <p:cNvSpPr txBox="1"/>
          <p:nvPr/>
        </p:nvSpPr>
        <p:spPr>
          <a:xfrm>
            <a:off x="590386" y="1584878"/>
            <a:ext cx="6357555" cy="3157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2280"/>
              </a:lnSpc>
              <a:spcBef>
                <a:spcPts val="600"/>
              </a:spcBef>
            </a:pPr>
            <a:r>
              <a:rPr lang="en-US" sz="2000" spc="-5" dirty="0">
                <a:latin typeface="Courier New"/>
                <a:cs typeface="Courier New"/>
              </a:rPr>
              <a:t>class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Triangle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extends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Figure{</a:t>
            </a:r>
            <a:endParaRPr lang="en-US" sz="2000" dirty="0">
              <a:latin typeface="Courier New"/>
              <a:cs typeface="Courier New"/>
            </a:endParaRPr>
          </a:p>
          <a:p>
            <a:pPr marL="243840" marR="5080">
              <a:lnSpc>
                <a:spcPts val="2160"/>
              </a:lnSpc>
              <a:spcBef>
                <a:spcPts val="600"/>
              </a:spcBef>
              <a:tabLst>
                <a:tab pos="5042535" algn="l"/>
              </a:tabLst>
            </a:pPr>
            <a:r>
              <a:rPr lang="en-US" sz="2000" spc="-5" dirty="0">
                <a:latin typeface="Courier New"/>
                <a:cs typeface="Courier New"/>
              </a:rPr>
              <a:t>Triangle(double</a:t>
            </a:r>
            <a:r>
              <a:rPr lang="en-US" sz="2000" spc="15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x,</a:t>
            </a:r>
            <a:r>
              <a:rPr lang="en-US" sz="2000" spc="15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double</a:t>
            </a:r>
            <a:r>
              <a:rPr lang="en-US" sz="2000" spc="15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y){	</a:t>
            </a:r>
          </a:p>
          <a:p>
            <a:pPr marL="243840" marR="5080">
              <a:lnSpc>
                <a:spcPts val="2160"/>
              </a:lnSpc>
              <a:spcBef>
                <a:spcPts val="600"/>
              </a:spcBef>
              <a:tabLst>
                <a:tab pos="5042535" algn="l"/>
              </a:tabLst>
            </a:pPr>
            <a:r>
              <a:rPr lang="en-US" sz="2000" spc="-5" dirty="0">
                <a:latin typeface="Courier New"/>
                <a:cs typeface="Courier New"/>
              </a:rPr>
              <a:t> super(</a:t>
            </a:r>
            <a:r>
              <a:rPr lang="en-US" sz="2000" spc="-5" dirty="0" err="1">
                <a:latin typeface="Courier New"/>
                <a:cs typeface="Courier New"/>
              </a:rPr>
              <a:t>x,y</a:t>
            </a:r>
            <a:r>
              <a:rPr lang="en-US" sz="2000" spc="-5" dirty="0">
                <a:latin typeface="Courier New"/>
                <a:cs typeface="Courier New"/>
              </a:rPr>
              <a:t>);</a:t>
            </a:r>
            <a:r>
              <a:rPr lang="en-US" sz="2000" spc="-65" dirty="0">
                <a:latin typeface="Courier New"/>
                <a:cs typeface="Courier New"/>
              </a:rPr>
              <a:t> </a:t>
            </a:r>
            <a:r>
              <a:rPr lang="en-US" sz="2000" dirty="0">
                <a:latin typeface="Courier New"/>
                <a:cs typeface="Courier New"/>
              </a:rPr>
              <a:t>} </a:t>
            </a:r>
            <a:r>
              <a:rPr lang="en-US" sz="2000" spc="-1185" dirty="0">
                <a:latin typeface="Courier New"/>
                <a:cs typeface="Courier New"/>
              </a:rPr>
              <a:t> </a:t>
            </a:r>
          </a:p>
          <a:p>
            <a:pPr marL="243840" marR="5080">
              <a:lnSpc>
                <a:spcPts val="2160"/>
              </a:lnSpc>
              <a:spcBef>
                <a:spcPts val="600"/>
              </a:spcBef>
              <a:tabLst>
                <a:tab pos="5042535" algn="l"/>
              </a:tabLst>
            </a:pPr>
            <a:r>
              <a:rPr lang="en-US" sz="2000" spc="-5" dirty="0">
                <a:latin typeface="Courier New"/>
                <a:cs typeface="Courier New"/>
              </a:rPr>
              <a:t>double</a:t>
            </a:r>
            <a:r>
              <a:rPr lang="en-US" sz="2000" spc="-1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area(){</a:t>
            </a:r>
            <a:endParaRPr lang="en-US" sz="2000" dirty="0">
              <a:latin typeface="Courier New"/>
              <a:cs typeface="Courier New"/>
            </a:endParaRPr>
          </a:p>
          <a:p>
            <a:pPr marL="469900" marR="6985">
              <a:lnSpc>
                <a:spcPts val="2160"/>
              </a:lnSpc>
              <a:spcBef>
                <a:spcPts val="600"/>
              </a:spcBef>
            </a:pPr>
            <a:r>
              <a:rPr lang="en-US" sz="2000" spc="-5" dirty="0" err="1">
                <a:latin typeface="Courier New"/>
                <a:cs typeface="Courier New"/>
              </a:rPr>
              <a:t>System.out.print</a:t>
            </a:r>
            <a:r>
              <a:rPr lang="en-US" sz="2000" spc="-5" dirty="0">
                <a:latin typeface="Courier New"/>
                <a:cs typeface="Courier New"/>
              </a:rPr>
              <a:t>("Area for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triangle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is :"); </a:t>
            </a:r>
            <a:r>
              <a:rPr lang="en-US" sz="2000" spc="-1185" dirty="0">
                <a:latin typeface="Courier New"/>
                <a:cs typeface="Courier New"/>
              </a:rPr>
              <a:t> </a:t>
            </a:r>
          </a:p>
          <a:p>
            <a:pPr marL="469900" marR="6985">
              <a:lnSpc>
                <a:spcPts val="2160"/>
              </a:lnSpc>
              <a:spcBef>
                <a:spcPts val="600"/>
              </a:spcBef>
            </a:pPr>
            <a:r>
              <a:rPr lang="en-US" sz="2000" spc="-5" dirty="0">
                <a:latin typeface="Courier New"/>
                <a:cs typeface="Courier New"/>
              </a:rPr>
              <a:t>return</a:t>
            </a:r>
            <a:r>
              <a:rPr lang="en-US" sz="2000" spc="-1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dimension1 </a:t>
            </a:r>
            <a:r>
              <a:rPr lang="en-US" sz="2000" dirty="0">
                <a:latin typeface="Courier New"/>
                <a:cs typeface="Courier New"/>
              </a:rPr>
              <a:t>*</a:t>
            </a:r>
            <a:r>
              <a:rPr lang="en-US" sz="2000" spc="-5" dirty="0">
                <a:latin typeface="Courier New"/>
                <a:cs typeface="Courier New"/>
              </a:rPr>
              <a:t> dimension2 </a:t>
            </a:r>
            <a:r>
              <a:rPr lang="en-US" sz="2000" dirty="0">
                <a:latin typeface="Courier New"/>
                <a:cs typeface="Courier New"/>
              </a:rPr>
              <a:t>/</a:t>
            </a:r>
            <a:r>
              <a:rPr lang="en-US" sz="2000" spc="-5" dirty="0">
                <a:latin typeface="Courier New"/>
                <a:cs typeface="Courier New"/>
              </a:rPr>
              <a:t> 2;</a:t>
            </a:r>
            <a:endParaRPr lang="en-US" sz="2000" dirty="0">
              <a:latin typeface="Courier New"/>
              <a:cs typeface="Courier New"/>
            </a:endParaRPr>
          </a:p>
          <a:p>
            <a:pPr marL="243840">
              <a:lnSpc>
                <a:spcPts val="2130"/>
              </a:lnSpc>
              <a:spcBef>
                <a:spcPts val="600"/>
              </a:spcBef>
            </a:pPr>
            <a:r>
              <a:rPr lang="en-US" sz="2000" dirty="0">
                <a:latin typeface="Courier New"/>
                <a:cs typeface="Courier New"/>
              </a:rPr>
              <a:t> }</a:t>
            </a:r>
          </a:p>
          <a:p>
            <a:pPr marL="243840">
              <a:lnSpc>
                <a:spcPts val="2130"/>
              </a:lnSpc>
              <a:spcBef>
                <a:spcPts val="600"/>
              </a:spcBef>
            </a:pPr>
            <a:r>
              <a:rPr lang="en-US" sz="2000" dirty="0"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0518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0656" y="1085820"/>
            <a:ext cx="6341744" cy="753411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2000" spc="-5" dirty="0">
                <a:latin typeface="Courier New"/>
                <a:cs typeface="Courier New"/>
              </a:rPr>
              <a:t>class</a:t>
            </a:r>
            <a:r>
              <a:rPr sz="2000" spc="-4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FindArea{</a:t>
            </a:r>
            <a:endParaRPr sz="2000" dirty="0">
              <a:latin typeface="Courier New"/>
              <a:cs typeface="Courier New"/>
            </a:endParaRPr>
          </a:p>
          <a:p>
            <a:pPr marL="243840">
              <a:spcBef>
                <a:spcPts val="480"/>
              </a:spcBef>
            </a:pPr>
            <a:r>
              <a:rPr sz="2000" spc="-5" dirty="0">
                <a:latin typeface="Courier New"/>
                <a:cs typeface="Courier New"/>
              </a:rPr>
              <a:t>public</a:t>
            </a:r>
            <a:r>
              <a:rPr sz="200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static</a:t>
            </a:r>
            <a:r>
              <a:rPr sz="2000" spc="5" dirty="0">
                <a:latin typeface="Courier New"/>
                <a:cs typeface="Courier New"/>
              </a:rPr>
              <a:t> </a:t>
            </a:r>
            <a:r>
              <a:rPr sz="2000" dirty="0">
                <a:latin typeface="Courier New"/>
                <a:cs typeface="Courier New"/>
              </a:rPr>
              <a:t>void</a:t>
            </a:r>
            <a:r>
              <a:rPr sz="2000" spc="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main(String</a:t>
            </a:r>
            <a:r>
              <a:rPr sz="200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args[]){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0656" y="5510231"/>
            <a:ext cx="133826" cy="288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70"/>
              </a:lnSpc>
            </a:pPr>
            <a:r>
              <a:rPr sz="2000" dirty="0"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656640"/>
              </p:ext>
            </p:extLst>
          </p:nvPr>
        </p:nvGraphicFramePr>
        <p:xfrm>
          <a:off x="1564482" y="1972270"/>
          <a:ext cx="7162075" cy="138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90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57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67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7025">
                <a:tc>
                  <a:txBody>
                    <a:bodyPr/>
                    <a:lstStyle/>
                    <a:p>
                      <a:pPr marL="31750">
                        <a:lnSpc>
                          <a:spcPts val="2070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Figure</a:t>
                      </a:r>
                      <a:r>
                        <a:rPr sz="2000" spc="-50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fig;</a:t>
                      </a:r>
                      <a:endParaRPr sz="2000" dirty="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31750">
                        <a:lnSpc>
                          <a:spcPts val="2375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Rectangle</a:t>
                      </a:r>
                      <a:r>
                        <a:rPr sz="2000" spc="-5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dirty="0">
                          <a:latin typeface="Courier New"/>
                          <a:cs typeface="Courier New"/>
                        </a:rPr>
                        <a:t>r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375"/>
                        </a:lnSpc>
                      </a:pPr>
                      <a:r>
                        <a:rPr sz="2000" dirty="0">
                          <a:latin typeface="Courier New"/>
                          <a:cs typeface="Courier New"/>
                        </a:rPr>
                        <a:t>=</a:t>
                      </a:r>
                      <a:r>
                        <a:rPr sz="2000" spc="-6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new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375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Rectangle(9,5);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31750">
                        <a:lnSpc>
                          <a:spcPts val="2375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Triangle</a:t>
                      </a:r>
                      <a:r>
                        <a:rPr sz="2000" spc="-4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dirty="0">
                          <a:latin typeface="Courier New"/>
                          <a:cs typeface="Courier New"/>
                        </a:rPr>
                        <a:t>t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215" algn="r">
                        <a:lnSpc>
                          <a:spcPts val="2375"/>
                        </a:lnSpc>
                      </a:pPr>
                      <a:r>
                        <a:rPr sz="2000" dirty="0">
                          <a:latin typeface="Courier New"/>
                          <a:cs typeface="Courier New"/>
                        </a:rPr>
                        <a:t>=</a:t>
                      </a:r>
                      <a:r>
                        <a:rPr sz="2000" spc="-6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new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375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Triangle(10,8);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marL="31750">
                        <a:lnSpc>
                          <a:spcPts val="2375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fig</a:t>
                      </a:r>
                      <a:r>
                        <a:rPr sz="2000" spc="-3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dirty="0">
                          <a:latin typeface="Courier New"/>
                          <a:cs typeface="Courier New"/>
                        </a:rPr>
                        <a:t>=</a:t>
                      </a:r>
                      <a:r>
                        <a:rPr sz="2000" spc="-3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r;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95400" y="3340989"/>
            <a:ext cx="4953000" cy="2052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5425">
              <a:spcBef>
                <a:spcPts val="105"/>
              </a:spcBef>
            </a:pPr>
            <a:r>
              <a:rPr sz="2000" spc="-5" dirty="0">
                <a:latin typeface="Courier New"/>
                <a:cs typeface="Courier New"/>
              </a:rPr>
              <a:t>System.out.println("Area </a:t>
            </a:r>
            <a:r>
              <a:rPr sz="2000" spc="-119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fig.area());</a:t>
            </a:r>
            <a:endParaRPr sz="2000" dirty="0">
              <a:latin typeface="Courier New"/>
              <a:cs typeface="Courier New"/>
            </a:endParaRPr>
          </a:p>
          <a:p>
            <a:pPr marL="238125">
              <a:spcBef>
                <a:spcPts val="480"/>
              </a:spcBef>
            </a:pPr>
            <a:r>
              <a:rPr sz="2000" dirty="0">
                <a:latin typeface="Courier New"/>
                <a:cs typeface="Courier New"/>
              </a:rPr>
              <a:t>fig</a:t>
            </a:r>
            <a:r>
              <a:rPr sz="2000" spc="-45" dirty="0">
                <a:latin typeface="Courier New"/>
                <a:cs typeface="Courier New"/>
              </a:rPr>
              <a:t> </a:t>
            </a:r>
            <a:r>
              <a:rPr sz="2000" dirty="0">
                <a:latin typeface="Courier New"/>
                <a:cs typeface="Courier New"/>
              </a:rPr>
              <a:t>=</a:t>
            </a:r>
            <a:r>
              <a:rPr sz="2000" spc="-40" dirty="0">
                <a:latin typeface="Courier New"/>
                <a:cs typeface="Courier New"/>
              </a:rPr>
              <a:t> </a:t>
            </a:r>
            <a:r>
              <a:rPr sz="2000" dirty="0">
                <a:latin typeface="Courier New"/>
                <a:cs typeface="Courier New"/>
              </a:rPr>
              <a:t>t;</a:t>
            </a:r>
          </a:p>
          <a:p>
            <a:pPr marL="12700" marR="5080" indent="225425">
              <a:spcBef>
                <a:spcPts val="480"/>
              </a:spcBef>
            </a:pPr>
            <a:r>
              <a:rPr sz="2000" spc="-5" dirty="0">
                <a:latin typeface="Courier New"/>
                <a:cs typeface="Courier New"/>
              </a:rPr>
              <a:t>System.out.println("Area </a:t>
            </a:r>
            <a:r>
              <a:rPr sz="2000" spc="-119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fig.area());</a:t>
            </a:r>
            <a:endParaRPr sz="2000" dirty="0">
              <a:latin typeface="Courier New"/>
              <a:cs typeface="Courier New"/>
            </a:endParaRPr>
          </a:p>
          <a:p>
            <a:pPr marL="12700">
              <a:spcBef>
                <a:spcPts val="480"/>
              </a:spcBef>
            </a:pPr>
            <a:r>
              <a:rPr sz="2000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6966" y="3340991"/>
            <a:ext cx="3546034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15950" algn="l"/>
                <a:tab pos="2286635" algn="l"/>
                <a:tab pos="2889885" algn="l"/>
                <a:tab pos="3492500" algn="l"/>
              </a:tabLst>
            </a:pPr>
            <a:r>
              <a:rPr sz="2000" spc="-5" dirty="0">
                <a:latin typeface="Courier New"/>
                <a:cs typeface="Courier New"/>
              </a:rPr>
              <a:t>o</a:t>
            </a:r>
            <a:r>
              <a:rPr sz="2000" dirty="0">
                <a:latin typeface="Courier New"/>
                <a:cs typeface="Courier New"/>
              </a:rPr>
              <a:t>f	</a:t>
            </a:r>
            <a:r>
              <a:rPr sz="2000" spc="-5" dirty="0">
                <a:latin typeface="Courier New"/>
                <a:cs typeface="Courier New"/>
              </a:rPr>
              <a:t>rectangl</a:t>
            </a:r>
            <a:r>
              <a:rPr sz="2000" dirty="0">
                <a:latin typeface="Courier New"/>
                <a:cs typeface="Courier New"/>
              </a:rPr>
              <a:t>e	</a:t>
            </a:r>
            <a:r>
              <a:rPr sz="2000" spc="-5" dirty="0">
                <a:latin typeface="Courier New"/>
                <a:cs typeface="Courier New"/>
              </a:rPr>
              <a:t>i</a:t>
            </a:r>
            <a:r>
              <a:rPr sz="2000" dirty="0">
                <a:latin typeface="Courier New"/>
                <a:cs typeface="Courier New"/>
              </a:rPr>
              <a:t>s	</a:t>
            </a:r>
            <a:r>
              <a:rPr sz="2000" spc="-5" dirty="0">
                <a:latin typeface="Courier New"/>
                <a:cs typeface="Courier New"/>
              </a:rPr>
              <a:t>:</a:t>
            </a:r>
            <a:r>
              <a:rPr sz="2000" dirty="0">
                <a:latin typeface="Courier New"/>
                <a:cs typeface="Courier New"/>
              </a:rPr>
              <a:t>"	+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1849" y="4377692"/>
            <a:ext cx="422729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46430" algn="l"/>
                <a:tab pos="2195195" algn="l"/>
                <a:tab pos="2828925" algn="l"/>
                <a:tab pos="3463290" algn="l"/>
              </a:tabLst>
            </a:pPr>
            <a:r>
              <a:rPr sz="2000" spc="-5" dirty="0">
                <a:latin typeface="Courier New"/>
                <a:cs typeface="Courier New"/>
              </a:rPr>
              <a:t>o</a:t>
            </a:r>
            <a:r>
              <a:rPr sz="2000" dirty="0">
                <a:latin typeface="Courier New"/>
                <a:cs typeface="Courier New"/>
              </a:rPr>
              <a:t>f	</a:t>
            </a:r>
            <a:r>
              <a:rPr sz="2000" spc="-5" dirty="0">
                <a:latin typeface="Courier New"/>
                <a:cs typeface="Courier New"/>
              </a:rPr>
              <a:t>triangl</a:t>
            </a:r>
            <a:r>
              <a:rPr sz="2000" dirty="0">
                <a:latin typeface="Courier New"/>
                <a:cs typeface="Courier New"/>
              </a:rPr>
              <a:t>e	</a:t>
            </a:r>
            <a:r>
              <a:rPr sz="2000" spc="-5" dirty="0">
                <a:latin typeface="Courier New"/>
                <a:cs typeface="Courier New"/>
              </a:rPr>
              <a:t>i</a:t>
            </a:r>
            <a:r>
              <a:rPr sz="2000" dirty="0">
                <a:latin typeface="Courier New"/>
                <a:cs typeface="Courier New"/>
              </a:rPr>
              <a:t>s	</a:t>
            </a:r>
            <a:r>
              <a:rPr sz="2000" spc="-5" dirty="0">
                <a:latin typeface="Courier New"/>
                <a:cs typeface="Courier New"/>
              </a:rPr>
              <a:t>:</a:t>
            </a:r>
            <a:r>
              <a:rPr sz="2000" dirty="0">
                <a:latin typeface="Courier New"/>
                <a:cs typeface="Courier New"/>
              </a:rPr>
              <a:t>"	+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0AECA6B-15DC-4D48-99C3-3E8F23AB4421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9A11B5E7-6B10-413C-A676-F596E357ACA6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0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1756050" y="876992"/>
            <a:ext cx="7387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89A3FC9-142F-440A-B1DF-42B7FCBE6598}"/>
              </a:ext>
            </a:extLst>
          </p:cNvPr>
          <p:cNvSpPr/>
          <p:nvPr/>
        </p:nvSpPr>
        <p:spPr>
          <a:xfrm>
            <a:off x="419106" y="228600"/>
            <a:ext cx="87110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altLang="en-US" sz="4400" b="1" dirty="0">
                <a:latin typeface="Sitka Text" panose="02000505000000020004" pitchFamily="2" charset="0"/>
              </a:rPr>
              <a:t>Private Members - Inheritance</a:t>
            </a:r>
            <a:endParaRPr lang="en-US" sz="4400" b="1" i="0" dirty="0">
              <a:solidFill>
                <a:srgbClr val="273239"/>
              </a:solidFill>
              <a:effectLst/>
              <a:latin typeface="Sitka Heading Semibold" pitchFamily="2" charset="0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A5B15A0F-724E-4C80-8E1B-FC1FC9661281}"/>
              </a:ext>
            </a:extLst>
          </p:cNvPr>
          <p:cNvSpPr txBox="1"/>
          <p:nvPr/>
        </p:nvSpPr>
        <p:spPr>
          <a:xfrm>
            <a:off x="584617" y="1290087"/>
            <a:ext cx="8060960" cy="21435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244475" algn="l"/>
                <a:tab pos="24511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A subclass includes all of the members of its</a:t>
            </a:r>
            <a:r>
              <a:rPr sz="2400" spc="-27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superclass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 dirty="0">
              <a:latin typeface="Sitka Text" panose="02000505000000020004" pitchFamily="2" charset="0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244475" algn="l"/>
                <a:tab pos="245110" algn="l"/>
              </a:tabLst>
            </a:pPr>
            <a:r>
              <a:rPr sz="2400" spc="-5" dirty="0">
                <a:latin typeface="Sitka Text" panose="02000505000000020004" pitchFamily="2" charset="0"/>
                <a:cs typeface="Arial"/>
              </a:rPr>
              <a:t>But, it </a:t>
            </a:r>
            <a:r>
              <a:rPr sz="2400" dirty="0">
                <a:latin typeface="Sitka Text" panose="02000505000000020004" pitchFamily="2" charset="0"/>
                <a:cs typeface="Arial"/>
              </a:rPr>
              <a:t>cannot directly access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those members </a:t>
            </a:r>
            <a:r>
              <a:rPr sz="2400" dirty="0">
                <a:latin typeface="Sitka Text" panose="02000505000000020004" pitchFamily="2" charset="0"/>
                <a:cs typeface="Arial"/>
              </a:rPr>
              <a:t>of the super class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that  </a:t>
            </a:r>
            <a:r>
              <a:rPr sz="2400" dirty="0">
                <a:latin typeface="Sitka Text" panose="02000505000000020004" pitchFamily="2" charset="0"/>
                <a:cs typeface="Arial"/>
              </a:rPr>
              <a:t>have been declared as</a:t>
            </a:r>
            <a:r>
              <a:rPr sz="2400" spc="-8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b="1" spc="-5" dirty="0">
                <a:latin typeface="Sitka Text" panose="02000505000000020004" pitchFamily="2" charset="0"/>
                <a:cs typeface="Arial"/>
              </a:rPr>
              <a:t>private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.</a:t>
            </a:r>
            <a:endParaRPr sz="2400" dirty="0">
              <a:latin typeface="Sitka Text" panose="02000505000000020004" pitchFamily="2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 dirty="0">
              <a:latin typeface="Sitka Text" panose="02000505000000020004" pitchFamily="2" charset="0"/>
              <a:cs typeface="Arial"/>
            </a:endParaRPr>
          </a:p>
          <a:p>
            <a:pPr marL="12065" marR="6296660">
              <a:lnSpc>
                <a:spcPts val="2160"/>
              </a:lnSpc>
            </a:pPr>
            <a:endParaRPr sz="2400" dirty="0">
              <a:latin typeface="Sitka Text" panose="02000505000000020004" pitchFamily="2" charset="0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29836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228599"/>
            <a:ext cx="6096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class A{  </a:t>
            </a:r>
          </a:p>
          <a:p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money;</a:t>
            </a:r>
          </a:p>
          <a:p>
            <a:r>
              <a:rPr lang="en-US" dirty="0"/>
              <a:t>  private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pocketMoney</a:t>
            </a:r>
            <a:r>
              <a:rPr lang="en-US" dirty="0"/>
              <a:t>;</a:t>
            </a:r>
          </a:p>
          <a:p>
            <a:r>
              <a:rPr lang="en-US" dirty="0"/>
              <a:t>  void fill (</a:t>
            </a:r>
            <a:r>
              <a:rPr lang="en-US" dirty="0" err="1"/>
              <a:t>int</a:t>
            </a:r>
            <a:r>
              <a:rPr lang="en-US" dirty="0"/>
              <a:t> money,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pocketMoney</a:t>
            </a:r>
            <a:r>
              <a:rPr lang="en-US" dirty="0"/>
              <a:t>)</a:t>
            </a:r>
          </a:p>
          <a:p>
            <a:r>
              <a:rPr lang="en-US" dirty="0"/>
              <a:t>   {</a:t>
            </a:r>
          </a:p>
          <a:p>
            <a:r>
              <a:rPr lang="en-US" dirty="0"/>
              <a:t>     </a:t>
            </a:r>
            <a:r>
              <a:rPr lang="en-US" dirty="0" err="1"/>
              <a:t>this.money</a:t>
            </a:r>
            <a:r>
              <a:rPr lang="en-US" dirty="0"/>
              <a:t> = money;  </a:t>
            </a:r>
          </a:p>
          <a:p>
            <a:r>
              <a:rPr lang="en-US" dirty="0"/>
              <a:t>     </a:t>
            </a:r>
            <a:r>
              <a:rPr lang="en-US" dirty="0" err="1"/>
              <a:t>this.pocketMoney</a:t>
            </a:r>
            <a:r>
              <a:rPr lang="en-US" dirty="0"/>
              <a:t> = </a:t>
            </a:r>
            <a:r>
              <a:rPr lang="en-US" dirty="0" err="1"/>
              <a:t>pocketMoney</a:t>
            </a:r>
            <a:r>
              <a:rPr lang="en-US" dirty="0"/>
              <a:t>;</a:t>
            </a:r>
          </a:p>
          <a:p>
            <a:r>
              <a:rPr lang="en-US" dirty="0"/>
              <a:t>   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class B extends A{  </a:t>
            </a:r>
          </a:p>
          <a:p>
            <a:r>
              <a:rPr lang="en-US" dirty="0"/>
              <a:t>  </a:t>
            </a:r>
            <a:r>
              <a:rPr lang="en-US" dirty="0" err="1"/>
              <a:t>int</a:t>
            </a:r>
            <a:r>
              <a:rPr lang="en-US" dirty="0"/>
              <a:t> total;</a:t>
            </a:r>
          </a:p>
          <a:p>
            <a:r>
              <a:rPr lang="en-US" dirty="0"/>
              <a:t>void sum( ){</a:t>
            </a:r>
          </a:p>
          <a:p>
            <a:r>
              <a:rPr lang="en-US" dirty="0"/>
              <a:t>total = money + </a:t>
            </a:r>
            <a:r>
              <a:rPr lang="en-US" dirty="0" err="1"/>
              <a:t>pocketMoney</a:t>
            </a:r>
            <a:r>
              <a:rPr lang="en-US" dirty="0"/>
              <a:t>;</a:t>
            </a:r>
          </a:p>
          <a:p>
            <a:r>
              <a:rPr lang="en-US" dirty="0" err="1"/>
              <a:t>System.out.println</a:t>
            </a:r>
            <a:r>
              <a:rPr lang="en-US" dirty="0"/>
              <a:t>(total);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class Copy2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public static void main(String[] </a:t>
            </a:r>
            <a:r>
              <a:rPr lang="en-US" dirty="0" err="1"/>
              <a:t>args</a:t>
            </a:r>
            <a:r>
              <a:rPr lang="en-US" dirty="0"/>
              <a:t>)</a:t>
            </a:r>
          </a:p>
          <a:p>
            <a:r>
              <a:rPr lang="en-US" dirty="0"/>
              <a:t>{</a:t>
            </a:r>
          </a:p>
          <a:p>
            <a:r>
              <a:rPr lang="en-US" dirty="0"/>
              <a:t>B b=new B();</a:t>
            </a:r>
          </a:p>
          <a:p>
            <a:r>
              <a:rPr lang="en-US" dirty="0" err="1"/>
              <a:t>b.fill</a:t>
            </a:r>
            <a:r>
              <a:rPr lang="en-US" dirty="0"/>
              <a:t>(2,4);</a:t>
            </a:r>
          </a:p>
          <a:p>
            <a:r>
              <a:rPr lang="en-US" dirty="0" err="1"/>
              <a:t>b.sum</a:t>
            </a:r>
            <a:r>
              <a:rPr lang="en-US" dirty="0"/>
              <a:t>();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973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1756050" y="876992"/>
            <a:ext cx="7387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89A3FC9-142F-440A-B1DF-42B7FCBE6598}"/>
              </a:ext>
            </a:extLst>
          </p:cNvPr>
          <p:cNvSpPr/>
          <p:nvPr/>
        </p:nvSpPr>
        <p:spPr>
          <a:xfrm>
            <a:off x="441748" y="329465"/>
            <a:ext cx="17524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altLang="en-US" sz="4400" b="1" dirty="0">
                <a:latin typeface="Sitka Text" panose="02000505000000020004" pitchFamily="2" charset="0"/>
              </a:rPr>
              <a:t>Try it</a:t>
            </a:r>
            <a:endParaRPr lang="en-US" sz="4400" b="1" i="0" dirty="0">
              <a:solidFill>
                <a:srgbClr val="273239"/>
              </a:solidFill>
              <a:effectLst/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B30FDED-4DFA-49A7-8A70-72517CBD8427}"/>
              </a:ext>
            </a:extLst>
          </p:cNvPr>
          <p:cNvSpPr txBox="1"/>
          <p:nvPr/>
        </p:nvSpPr>
        <p:spPr>
          <a:xfrm>
            <a:off x="326490" y="1672213"/>
            <a:ext cx="6377378" cy="4137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3840" marR="4121150" indent="-231775">
              <a:lnSpc>
                <a:spcPct val="110000"/>
              </a:lnSpc>
              <a:spcBef>
                <a:spcPts val="100"/>
              </a:spcBef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class A{  </a:t>
            </a:r>
          </a:p>
          <a:p>
            <a:pPr marL="243840" marR="4121150" indent="-231775">
              <a:lnSpc>
                <a:spcPct val="110000"/>
              </a:lnSpc>
              <a:spcBef>
                <a:spcPts val="100"/>
              </a:spcBef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  int</a:t>
            </a:r>
            <a:r>
              <a:rPr lang="en-US" sz="2000" spc="-8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money;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0"/>
              </a:spcBef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private int</a:t>
            </a:r>
            <a:r>
              <a:rPr lang="en-US" sz="2000" spc="-2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pocketMoney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;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void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fill(int money, </a:t>
            </a:r>
            <a:r>
              <a:rPr lang="en-US" sz="2000" dirty="0">
                <a:latin typeface="Sitka Text" panose="02000505000000020004" pitchFamily="2" charset="0"/>
                <a:cs typeface="Courier New"/>
              </a:rPr>
              <a:t>int</a:t>
            </a:r>
            <a:r>
              <a:rPr lang="en-US" sz="2000" spc="-10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pocketMoney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)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{</a:t>
            </a:r>
          </a:p>
          <a:p>
            <a:pPr marL="469900" marR="694055">
              <a:lnSpc>
                <a:spcPct val="110000"/>
              </a:lnSpc>
            </a:pP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this.money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dirty="0">
                <a:latin typeface="Sitka Text" panose="02000505000000020004" pitchFamily="2" charset="0"/>
                <a:cs typeface="Courier New"/>
              </a:rPr>
              <a:t>=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money;  </a:t>
            </a:r>
          </a:p>
          <a:p>
            <a:pPr marL="469900" marR="694055">
              <a:lnSpc>
                <a:spcPct val="110000"/>
              </a:lnSpc>
            </a:pP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this.pocketMoney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dirty="0">
                <a:latin typeface="Sitka Text" panose="02000505000000020004" pitchFamily="2" charset="0"/>
                <a:cs typeface="Courier New"/>
              </a:rPr>
              <a:t>=</a:t>
            </a:r>
            <a:r>
              <a:rPr lang="en-US" sz="2000" spc="-2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pocketMoney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;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4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}</a:t>
            </a:r>
          </a:p>
          <a:p>
            <a:pPr marL="469900" marR="1376680" indent="-226060">
              <a:lnSpc>
                <a:spcPct val="110000"/>
              </a:lnSpc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public int </a:t>
            </a: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getPocketMoney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(){  </a:t>
            </a:r>
          </a:p>
          <a:p>
            <a:pPr marL="469900" marR="1376680" indent="-226060">
              <a:lnSpc>
                <a:spcPct val="110000"/>
              </a:lnSpc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  return</a:t>
            </a:r>
            <a:r>
              <a:rPr lang="en-US" sz="2000" spc="-10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pocketMoney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;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D41D439-DBB4-45F9-9BFE-63A34A95A6D4}"/>
              </a:ext>
            </a:extLst>
          </p:cNvPr>
          <p:cNvSpPr txBox="1"/>
          <p:nvPr/>
        </p:nvSpPr>
        <p:spPr>
          <a:xfrm>
            <a:off x="4711581" y="876992"/>
            <a:ext cx="4581369" cy="242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3840" marR="1987550" indent="-231775">
              <a:lnSpc>
                <a:spcPct val="110000"/>
              </a:lnSpc>
              <a:spcBef>
                <a:spcPts val="100"/>
              </a:spcBef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class </a:t>
            </a:r>
            <a:r>
              <a:rPr lang="en-US" sz="2000" dirty="0">
                <a:latin typeface="Sitka Text" panose="02000505000000020004" pitchFamily="2" charset="0"/>
                <a:cs typeface="Courier New"/>
              </a:rPr>
              <a:t>B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extends</a:t>
            </a:r>
            <a:r>
              <a:rPr lang="en-US" sz="2000" spc="-6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A{  </a:t>
            </a:r>
          </a:p>
          <a:p>
            <a:pPr marL="243840" marR="1987550" indent="-231775">
              <a:lnSpc>
                <a:spcPct val="110000"/>
              </a:lnSpc>
              <a:spcBef>
                <a:spcPts val="100"/>
              </a:spcBef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  int</a:t>
            </a:r>
            <a:r>
              <a:rPr lang="en-US" sz="2000" spc="-1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total;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void sum(</a:t>
            </a:r>
            <a:r>
              <a:rPr lang="en-US" sz="2000" spc="-20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){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469900">
              <a:lnSpc>
                <a:spcPct val="100000"/>
              </a:lnSpc>
              <a:spcBef>
                <a:spcPts val="240"/>
              </a:spcBef>
            </a:pP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total </a:t>
            </a:r>
            <a:r>
              <a:rPr lang="en-US" sz="2000" dirty="0">
                <a:latin typeface="Sitka Text" panose="02000505000000020004" pitchFamily="2" charset="0"/>
                <a:cs typeface="Courier New"/>
              </a:rPr>
              <a:t>= 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money </a:t>
            </a:r>
            <a:r>
              <a:rPr lang="en-US" sz="2000" dirty="0">
                <a:latin typeface="Sitka Text" panose="02000505000000020004" pitchFamily="2" charset="0"/>
                <a:cs typeface="Courier New"/>
              </a:rPr>
              <a:t>+</a:t>
            </a:r>
            <a:r>
              <a:rPr lang="en-US" sz="2000" spc="-3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000" spc="-35" dirty="0" err="1">
                <a:latin typeface="Sitka Text" panose="02000505000000020004" pitchFamily="2" charset="0"/>
                <a:cs typeface="Courier New"/>
              </a:rPr>
              <a:t>getP</a:t>
            </a:r>
            <a:r>
              <a:rPr lang="en-US" sz="2000" spc="-5" dirty="0" err="1">
                <a:latin typeface="Sitka Text" panose="02000505000000020004" pitchFamily="2" charset="0"/>
                <a:cs typeface="Courier New"/>
              </a:rPr>
              <a:t>ocketMoney</a:t>
            </a:r>
            <a:r>
              <a:rPr lang="en-US" sz="2000" spc="-5" dirty="0">
                <a:latin typeface="Sitka Text" panose="02000505000000020004" pitchFamily="2" charset="0"/>
                <a:cs typeface="Courier New"/>
              </a:rPr>
              <a:t>();</a:t>
            </a:r>
            <a:endParaRPr lang="en-US" sz="2000" dirty="0">
              <a:latin typeface="Sitka Text" panose="02000505000000020004" pitchFamily="2" charset="0"/>
              <a:cs typeface="Courier New"/>
            </a:endParaRPr>
          </a:p>
          <a:p>
            <a:pPr marL="24384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}</a:t>
            </a: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lang="en-US" sz="2000" dirty="0">
                <a:latin typeface="Sitka Text" panose="02000505000000020004" pitchFamily="2" charset="0"/>
                <a:cs typeface="Courier New"/>
              </a:rPr>
              <a:t>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767F4F1-48D1-41E3-AA7C-882397E963C0}"/>
              </a:ext>
            </a:extLst>
          </p:cNvPr>
          <p:cNvSpPr txBox="1"/>
          <p:nvPr/>
        </p:nvSpPr>
        <p:spPr>
          <a:xfrm>
            <a:off x="4656284" y="3253676"/>
            <a:ext cx="473876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Sitka Text" panose="02000505000000020004" pitchFamily="2" charset="0"/>
              </a:rPr>
              <a:t>class C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public static void main(String </a:t>
            </a:r>
            <a:r>
              <a:rPr lang="en-US" sz="2000" dirty="0" err="1">
                <a:latin typeface="Sitka Text" panose="02000505000000020004" pitchFamily="2" charset="0"/>
              </a:rPr>
              <a:t>args</a:t>
            </a:r>
            <a:r>
              <a:rPr lang="en-US" sz="2000" dirty="0">
                <a:latin typeface="Sitka Text" panose="02000505000000020004" pitchFamily="2" charset="0"/>
              </a:rPr>
              <a:t>[])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B s1=new B();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s1.fill(1000,500);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s1.sum();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</a:t>
            </a:r>
            <a:r>
              <a:rPr lang="en-US" sz="2000" dirty="0" err="1">
                <a:latin typeface="Sitka Text" panose="02000505000000020004" pitchFamily="2" charset="0"/>
              </a:rPr>
              <a:t>System.out.println</a:t>
            </a:r>
            <a:r>
              <a:rPr lang="en-US" sz="2000" dirty="0">
                <a:latin typeface="Sitka Text" panose="02000505000000020004" pitchFamily="2" charset="0"/>
              </a:rPr>
              <a:t>(s1.total);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31668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PrivateAccess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 err="1"/>
              <a:t>DemoA</a:t>
            </a:r>
            <a:r>
              <a:rPr lang="en-US" dirty="0"/>
              <a:t>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private </a:t>
            </a:r>
            <a:r>
              <a:rPr lang="en-US" dirty="0" err="1"/>
              <a:t>int</a:t>
            </a:r>
            <a:r>
              <a:rPr lang="en-US" dirty="0"/>
              <a:t> a;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DemoA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x)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= x;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 err="1"/>
              <a:t>displayA</a:t>
            </a:r>
            <a:r>
              <a:rPr lang="en-US" dirty="0"/>
              <a:t>()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{ </a:t>
            </a:r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/>
              <a:t>("Class-A Method : a = " + a);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 err="1"/>
              <a:t>DemoB</a:t>
            </a:r>
            <a:r>
              <a:rPr lang="en-US" dirty="0"/>
              <a:t> extends </a:t>
            </a:r>
            <a:r>
              <a:rPr lang="en-US" dirty="0" err="1"/>
              <a:t>DemoA</a:t>
            </a:r>
            <a:r>
              <a:rPr lang="en-US" dirty="0"/>
              <a:t> {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b;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DemoB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p, </a:t>
            </a:r>
            <a:r>
              <a:rPr lang="en-US" dirty="0" err="1"/>
              <a:t>int</a:t>
            </a:r>
            <a:r>
              <a:rPr lang="en-US" dirty="0"/>
              <a:t> q)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super(p</a:t>
            </a:r>
            <a:r>
              <a:rPr lang="en-US" dirty="0"/>
              <a:t>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b=q</a:t>
            </a:r>
            <a:r>
              <a:rPr lang="en-US" dirty="0"/>
              <a:t>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 err="1"/>
              <a:t>displayB</a:t>
            </a:r>
            <a:r>
              <a:rPr lang="en-US" dirty="0"/>
              <a:t>() {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displayA</a:t>
            </a:r>
            <a:r>
              <a:rPr lang="en-US" dirty="0"/>
              <a:t>();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/>
              <a:t>("Class-B Method : b = " + b 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69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 err="1"/>
              <a:t>PrivateAccess</a:t>
            </a:r>
            <a:r>
              <a:rPr lang="en-US" dirty="0"/>
              <a:t>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public </a:t>
            </a:r>
            <a:r>
              <a:rPr lang="en-US" dirty="0"/>
              <a:t>static void main(String </a:t>
            </a:r>
            <a:r>
              <a:rPr lang="en-US" dirty="0" err="1"/>
              <a:t>args</a:t>
            </a:r>
            <a:r>
              <a:rPr lang="en-US" dirty="0"/>
              <a:t>[])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</a:t>
            </a:r>
            <a:r>
              <a:rPr lang="en-US" dirty="0"/>
              <a:t>calling class-A method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DemoA</a:t>
            </a:r>
            <a:r>
              <a:rPr lang="en-US" dirty="0" smtClean="0"/>
              <a:t> </a:t>
            </a:r>
            <a:r>
              <a:rPr lang="en-US" dirty="0" err="1"/>
              <a:t>objA</a:t>
            </a:r>
            <a:r>
              <a:rPr lang="en-US" dirty="0"/>
              <a:t> = new </a:t>
            </a:r>
            <a:r>
              <a:rPr lang="en-US" dirty="0" err="1"/>
              <a:t>DemoA</a:t>
            </a:r>
            <a:r>
              <a:rPr lang="en-US" dirty="0"/>
              <a:t>(150);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</a:t>
            </a:r>
            <a:r>
              <a:rPr lang="en-US" dirty="0" err="1"/>
              <a:t>objA.a</a:t>
            </a:r>
            <a:r>
              <a:rPr lang="en-US" dirty="0"/>
              <a:t>=100; // Error, Can't access private variable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objA.displayA</a:t>
            </a:r>
            <a:r>
              <a:rPr lang="en-US" dirty="0"/>
              <a:t>();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</a:t>
            </a:r>
            <a:r>
              <a:rPr lang="en-US" dirty="0"/>
              <a:t>calling class-B method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DemoB</a:t>
            </a:r>
            <a:r>
              <a:rPr lang="en-US" dirty="0" smtClean="0"/>
              <a:t> </a:t>
            </a:r>
            <a:r>
              <a:rPr lang="en-US" dirty="0" err="1"/>
              <a:t>objB</a:t>
            </a:r>
            <a:r>
              <a:rPr lang="en-US" dirty="0"/>
              <a:t> = new </a:t>
            </a:r>
            <a:r>
              <a:rPr lang="en-US" dirty="0" err="1"/>
              <a:t>DemoB</a:t>
            </a:r>
            <a:r>
              <a:rPr lang="en-US" dirty="0"/>
              <a:t>(500,1000);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en-US" dirty="0" err="1"/>
              <a:t>objB.a</a:t>
            </a:r>
            <a:r>
              <a:rPr lang="en-US" dirty="0"/>
              <a:t>=200;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 </a:t>
            </a:r>
            <a:r>
              <a:rPr lang="en-US" dirty="0" err="1"/>
              <a:t>objA</a:t>
            </a:r>
            <a:r>
              <a:rPr lang="en-US" dirty="0"/>
              <a:t> and </a:t>
            </a:r>
            <a:r>
              <a:rPr lang="en-US" dirty="0" err="1"/>
              <a:t>objB</a:t>
            </a:r>
            <a:r>
              <a:rPr lang="en-US" dirty="0"/>
              <a:t> are different objects. Error, Can't access private variable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//</a:t>
            </a:r>
            <a:r>
              <a:rPr lang="en-US" dirty="0" err="1"/>
              <a:t>objB.b</a:t>
            </a:r>
            <a:r>
              <a:rPr lang="en-US" dirty="0"/>
              <a:t>=300; // accessing all classes in the same package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objB.displayB</a:t>
            </a:r>
            <a:r>
              <a:rPr lang="en-US" dirty="0"/>
              <a:t>(); } } </a:t>
            </a:r>
          </a:p>
        </p:txBody>
      </p:sp>
    </p:spTree>
    <p:extLst>
      <p:ext uri="{BB962C8B-B14F-4D97-AF65-F5344CB8AC3E}">
        <p14:creationId xmlns:p14="http://schemas.microsoft.com/office/powerpoint/2010/main" val="253451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1" t="17727" r="23465" b="34394"/>
          <a:stretch/>
        </p:blipFill>
        <p:spPr bwMode="auto">
          <a:xfrm>
            <a:off x="633845" y="173181"/>
            <a:ext cx="6280493" cy="339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3" t="24091" r="28238" b="26364"/>
          <a:stretch/>
        </p:blipFill>
        <p:spPr bwMode="auto">
          <a:xfrm>
            <a:off x="762000" y="3400767"/>
            <a:ext cx="5264727" cy="3422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71800" y="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Default Access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936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1" t="23182" r="25001" b="7879"/>
          <a:stretch/>
        </p:blipFill>
        <p:spPr bwMode="auto">
          <a:xfrm>
            <a:off x="537922" y="457200"/>
            <a:ext cx="7386879" cy="598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5861" y="762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Protected Access Specifier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224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8" t="22879" r="25000" b="40757"/>
          <a:stretch/>
        </p:blipFill>
        <p:spPr bwMode="auto">
          <a:xfrm>
            <a:off x="754657" y="457200"/>
            <a:ext cx="6808944" cy="2912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Brace 1"/>
          <p:cNvSpPr/>
          <p:nvPr/>
        </p:nvSpPr>
        <p:spPr>
          <a:xfrm>
            <a:off x="1754124" y="3048000"/>
            <a:ext cx="77724" cy="20781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5" t="20758" r="29687" b="28636"/>
          <a:stretch/>
        </p:blipFill>
        <p:spPr bwMode="auto">
          <a:xfrm>
            <a:off x="609600" y="3275590"/>
            <a:ext cx="6324600" cy="3565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618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1756050" y="876992"/>
            <a:ext cx="7387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89A3FC9-142F-440A-B1DF-42B7FCBE6598}"/>
              </a:ext>
            </a:extLst>
          </p:cNvPr>
          <p:cNvSpPr/>
          <p:nvPr/>
        </p:nvSpPr>
        <p:spPr>
          <a:xfrm>
            <a:off x="441747" y="114898"/>
            <a:ext cx="75648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altLang="en-US" sz="4400" b="1" dirty="0">
                <a:latin typeface="Sitka Text" panose="02000505000000020004" pitchFamily="2" charset="0"/>
              </a:rPr>
              <a:t>Constructors - Inheritance</a:t>
            </a:r>
            <a:endParaRPr lang="en-US" sz="4400" b="1" i="0" dirty="0">
              <a:solidFill>
                <a:srgbClr val="273239"/>
              </a:solidFill>
              <a:effectLst/>
              <a:latin typeface="Sitka Heading Semibol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D090FB1-C836-4BA4-BEA4-7EE746DDE993}"/>
              </a:ext>
            </a:extLst>
          </p:cNvPr>
          <p:cNvSpPr txBox="1"/>
          <p:nvPr/>
        </p:nvSpPr>
        <p:spPr>
          <a:xfrm>
            <a:off x="441748" y="1097688"/>
            <a:ext cx="8260505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3840" indent="-2317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•"/>
              <a:tabLst>
                <a:tab pos="243840" algn="l"/>
                <a:tab pos="24447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The creation and initialization of the superclass object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is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prerequisite</a:t>
            </a:r>
            <a:r>
              <a:rPr lang="en-US" sz="2400" spc="114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to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the creation of the </a:t>
            </a:r>
            <a:r>
              <a:rPr lang="en-US" sz="2400" spc="5" dirty="0">
                <a:latin typeface="Sitka Text" panose="02000505000000020004" pitchFamily="2" charset="0"/>
                <a:cs typeface="Arial"/>
              </a:rPr>
              <a:t>subclass</a:t>
            </a:r>
            <a:r>
              <a:rPr lang="en-US" sz="2400" spc="-18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object.</a:t>
            </a:r>
          </a:p>
          <a:p>
            <a:pPr marL="243840" indent="-2317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•"/>
              <a:tabLst>
                <a:tab pos="243840" algn="l"/>
                <a:tab pos="24447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When a subclass object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lang="en-US" sz="2400" spc="-1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created,</a:t>
            </a:r>
          </a:p>
          <a:p>
            <a:pPr marL="756285" lvl="1" indent="-2870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–"/>
              <a:tabLst>
                <a:tab pos="756285" algn="l"/>
                <a:tab pos="756920" algn="l"/>
              </a:tabLst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It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creates the </a:t>
            </a:r>
            <a:r>
              <a:rPr lang="en-US" sz="2400" u="heavy" dirty="0">
                <a:uFill>
                  <a:solidFill>
                    <a:srgbClr val="000000"/>
                  </a:solidFill>
                </a:uFill>
                <a:latin typeface="Sitka Text" panose="02000505000000020004" pitchFamily="2" charset="0"/>
                <a:cs typeface="Arial"/>
              </a:rPr>
              <a:t>superclass</a:t>
            </a:r>
            <a:r>
              <a:rPr lang="en-US" sz="2400" u="heavy" spc="-130" dirty="0">
                <a:uFill>
                  <a:solidFill>
                    <a:srgbClr val="000000"/>
                  </a:solidFill>
                </a:uFill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u="heavy" dirty="0">
                <a:uFill>
                  <a:solidFill>
                    <a:srgbClr val="000000"/>
                  </a:solidFill>
                </a:uFill>
                <a:latin typeface="Sitka Text" panose="02000505000000020004" pitchFamily="2" charset="0"/>
                <a:cs typeface="Arial"/>
              </a:rPr>
              <a:t>object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–"/>
              <a:tabLst>
                <a:tab pos="756285" algn="l"/>
                <a:tab pos="756920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Invokes the relevant superclass</a:t>
            </a:r>
            <a:r>
              <a:rPr lang="en-US" sz="2400" spc="-1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constructor.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–"/>
              <a:tabLst>
                <a:tab pos="1156335" algn="l"/>
                <a:tab pos="1730375" algn="l"/>
                <a:tab pos="2913380" algn="l"/>
                <a:tab pos="4263390" algn="l"/>
                <a:tab pos="5443220" algn="l"/>
                <a:tab pos="5944870" algn="l"/>
                <a:tab pos="6574155" algn="l"/>
                <a:tab pos="7685405" algn="l"/>
                <a:tab pos="808926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The	initialized sup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r</a:t>
            </a:r>
            <a:r>
              <a:rPr lang="en-US" sz="2400" spc="5" dirty="0">
                <a:latin typeface="Sitka Text" panose="02000505000000020004" pitchFamily="2" charset="0"/>
                <a:cs typeface="Arial"/>
              </a:rPr>
              <a:t>c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l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a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ss at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t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ri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b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ut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 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ar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e then inh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rited by t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h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e  subclass</a:t>
            </a:r>
            <a:r>
              <a:rPr lang="en-US"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object</a:t>
            </a:r>
          </a:p>
          <a:p>
            <a:pPr marL="756285" lvl="1" indent="-2870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–"/>
              <a:tabLst>
                <a:tab pos="756285" algn="l"/>
                <a:tab pos="756920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finally followed by the creation of the </a:t>
            </a:r>
            <a:r>
              <a:rPr lang="en-US" sz="2400" u="heavy" dirty="0">
                <a:uFill>
                  <a:solidFill>
                    <a:srgbClr val="000000"/>
                  </a:solidFill>
                </a:uFill>
                <a:latin typeface="Sitka Text" panose="02000505000000020004" pitchFamily="2" charset="0"/>
                <a:cs typeface="Arial"/>
              </a:rPr>
              <a:t>subclass</a:t>
            </a:r>
            <a:r>
              <a:rPr lang="en-US" sz="2400" u="heavy" spc="-145" dirty="0">
                <a:uFill>
                  <a:solidFill>
                    <a:srgbClr val="000000"/>
                  </a:solidFill>
                </a:uFill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u="heavy" dirty="0">
                <a:uFill>
                  <a:solidFill>
                    <a:srgbClr val="000000"/>
                  </a:solidFill>
                </a:uFill>
                <a:latin typeface="Sitka Text" panose="02000505000000020004" pitchFamily="2" charset="0"/>
                <a:cs typeface="Arial"/>
              </a:rPr>
              <a:t>object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1155700" marR="5715" lvl="2" indent="-2286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har char="–"/>
              <a:tabLst>
                <a:tab pos="115633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initialization of its own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attributes through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 relevant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constructor 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subclass</a:t>
            </a:r>
          </a:p>
        </p:txBody>
      </p:sp>
    </p:spTree>
    <p:extLst>
      <p:ext uri="{BB962C8B-B14F-4D97-AF65-F5344CB8AC3E}">
        <p14:creationId xmlns:p14="http://schemas.microsoft.com/office/powerpoint/2010/main" val="10462753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1756050" y="876992"/>
            <a:ext cx="7387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89A3FC9-142F-440A-B1DF-42B7FCBE6598}"/>
              </a:ext>
            </a:extLst>
          </p:cNvPr>
          <p:cNvSpPr/>
          <p:nvPr/>
        </p:nvSpPr>
        <p:spPr>
          <a:xfrm>
            <a:off x="441748" y="329465"/>
            <a:ext cx="75648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altLang="en-US" sz="4400" b="1" dirty="0">
                <a:latin typeface="Sitka Text" panose="02000505000000020004" pitchFamily="2" charset="0"/>
              </a:rPr>
              <a:t>Constructors - Inheritance</a:t>
            </a:r>
            <a:endParaRPr lang="en-US" sz="4400" b="1" i="0" dirty="0">
              <a:solidFill>
                <a:srgbClr val="273239"/>
              </a:solidFill>
              <a:effectLst/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647CA3D-5F34-4EAD-9672-0680CECF0B75}"/>
              </a:ext>
            </a:extLst>
          </p:cNvPr>
          <p:cNvSpPr txBox="1"/>
          <p:nvPr/>
        </p:nvSpPr>
        <p:spPr>
          <a:xfrm>
            <a:off x="220875" y="876992"/>
            <a:ext cx="604616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Sitka Text" panose="02000505000000020004" pitchFamily="2" charset="0"/>
              </a:rPr>
              <a:t>class A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int a;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A()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  a=10;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  </a:t>
            </a:r>
            <a:r>
              <a:rPr lang="en-US" sz="2000" dirty="0" err="1">
                <a:latin typeface="Sitka Text" panose="02000505000000020004" pitchFamily="2" charset="0"/>
              </a:rPr>
              <a:t>System.out.println</a:t>
            </a:r>
            <a:r>
              <a:rPr lang="en-US" sz="2000" dirty="0">
                <a:latin typeface="Sitka Text" panose="02000505000000020004" pitchFamily="2" charset="0"/>
              </a:rPr>
              <a:t>("in Class A Constructor");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class B extends A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int b;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B()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  b=20;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  </a:t>
            </a:r>
            <a:r>
              <a:rPr lang="en-US" sz="2000" dirty="0" err="1">
                <a:latin typeface="Sitka Text" panose="02000505000000020004" pitchFamily="2" charset="0"/>
              </a:rPr>
              <a:t>System.out.println</a:t>
            </a:r>
            <a:r>
              <a:rPr lang="en-US" sz="2000" dirty="0">
                <a:latin typeface="Sitka Text" panose="02000505000000020004" pitchFamily="2" charset="0"/>
              </a:rPr>
              <a:t>("in Class B Constructor");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}</a:t>
            </a:r>
          </a:p>
          <a:p>
            <a:endParaRPr lang="en-US" sz="2000" dirty="0">
              <a:latin typeface="Sitka Text" panose="02000505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A7A3772-0D7B-449A-ABA5-F9179C4B9DA2}"/>
              </a:ext>
            </a:extLst>
          </p:cNvPr>
          <p:cNvSpPr txBox="1"/>
          <p:nvPr/>
        </p:nvSpPr>
        <p:spPr>
          <a:xfrm>
            <a:off x="4925292" y="1098906"/>
            <a:ext cx="41909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Sitka Text" panose="02000505000000020004" pitchFamily="2" charset="0"/>
              </a:rPr>
              <a:t>class C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public static void main(String </a:t>
            </a:r>
            <a:r>
              <a:rPr lang="en-US" sz="2000" dirty="0" err="1">
                <a:latin typeface="Sitka Text" panose="02000505000000020004" pitchFamily="2" charset="0"/>
              </a:rPr>
              <a:t>args</a:t>
            </a:r>
            <a:r>
              <a:rPr lang="en-US" sz="2000" dirty="0">
                <a:latin typeface="Sitka Text" panose="02000505000000020004" pitchFamily="2" charset="0"/>
              </a:rPr>
              <a:t>[])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B s1=new B();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</a:t>
            </a:r>
            <a:r>
              <a:rPr lang="en-US" sz="2000" dirty="0" err="1">
                <a:latin typeface="Sitka Text" panose="02000505000000020004" pitchFamily="2" charset="0"/>
              </a:rPr>
              <a:t>System.out.println</a:t>
            </a:r>
            <a:r>
              <a:rPr lang="en-US" sz="2000" dirty="0">
                <a:latin typeface="Sitka Text" panose="02000505000000020004" pitchFamily="2" charset="0"/>
              </a:rPr>
              <a:t>(s1.a +" " +s1.b);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39586879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1756050" y="876992"/>
            <a:ext cx="7387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89A3FC9-142F-440A-B1DF-42B7FCBE6598}"/>
              </a:ext>
            </a:extLst>
          </p:cNvPr>
          <p:cNvSpPr/>
          <p:nvPr/>
        </p:nvSpPr>
        <p:spPr>
          <a:xfrm>
            <a:off x="441748" y="329465"/>
            <a:ext cx="75648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altLang="en-US" sz="4400" b="1" dirty="0">
                <a:latin typeface="Sitka Text" panose="02000505000000020004" pitchFamily="2" charset="0"/>
              </a:rPr>
              <a:t>Constructors - Inheritance</a:t>
            </a:r>
            <a:endParaRPr lang="en-US" sz="4400" b="1" i="0" dirty="0">
              <a:solidFill>
                <a:srgbClr val="273239"/>
              </a:solidFill>
              <a:effectLst/>
              <a:latin typeface="Sitka Heading Semibol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A4A766B-AE5B-4FE7-B3C9-50A109F7A19C}"/>
              </a:ext>
            </a:extLst>
          </p:cNvPr>
          <p:cNvSpPr txBox="1"/>
          <p:nvPr/>
        </p:nvSpPr>
        <p:spPr>
          <a:xfrm>
            <a:off x="171925" y="1424521"/>
            <a:ext cx="487601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Sitka Text" panose="02000505000000020004" pitchFamily="2" charset="0"/>
              </a:rPr>
              <a:t>class A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int a;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A()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  a=10;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  </a:t>
            </a:r>
            <a:r>
              <a:rPr lang="en-US" sz="2000" dirty="0" err="1">
                <a:latin typeface="Sitka Text" panose="02000505000000020004" pitchFamily="2" charset="0"/>
              </a:rPr>
              <a:t>System.out.println</a:t>
            </a:r>
            <a:r>
              <a:rPr lang="en-US" sz="2000" dirty="0">
                <a:latin typeface="Sitka Text" panose="02000505000000020004" pitchFamily="2" charset="0"/>
              </a:rPr>
              <a:t>("in Class A Constructor");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A(int </a:t>
            </a:r>
            <a:r>
              <a:rPr lang="en-US" sz="2000" dirty="0" err="1">
                <a:latin typeface="Sitka Text" panose="02000505000000020004" pitchFamily="2" charset="0"/>
              </a:rPr>
              <a:t>val</a:t>
            </a:r>
            <a:r>
              <a:rPr lang="en-US" sz="2000" dirty="0">
                <a:latin typeface="Sitka Text" panose="02000505000000020004" pitchFamily="2" charset="0"/>
              </a:rPr>
              <a:t>)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{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	a=</a:t>
            </a:r>
            <a:r>
              <a:rPr lang="en-US" sz="2000" dirty="0" err="1">
                <a:latin typeface="Sitka Text" panose="02000505000000020004" pitchFamily="2" charset="0"/>
              </a:rPr>
              <a:t>val</a:t>
            </a:r>
            <a:r>
              <a:rPr lang="en-US" sz="2000" dirty="0">
                <a:latin typeface="Sitka Text" panose="02000505000000020004" pitchFamily="2" charset="0"/>
              </a:rPr>
              <a:t>;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   }</a:t>
            </a:r>
          </a:p>
          <a:p>
            <a:r>
              <a:rPr lang="en-US" sz="2000" dirty="0">
                <a:latin typeface="Sitka Text" panose="02000505000000020004" pitchFamily="2" charset="0"/>
              </a:rPr>
              <a:t>  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6763753-42FE-466C-918C-BAC1615D4475}"/>
              </a:ext>
            </a:extLst>
          </p:cNvPr>
          <p:cNvSpPr txBox="1"/>
          <p:nvPr/>
        </p:nvSpPr>
        <p:spPr>
          <a:xfrm>
            <a:off x="5168797" y="1272028"/>
            <a:ext cx="458136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class B extends A</a:t>
            </a:r>
          </a:p>
          <a:p>
            <a:r>
              <a:rPr lang="en-US" sz="2000" dirty="0"/>
              <a:t>  {</a:t>
            </a:r>
          </a:p>
          <a:p>
            <a:r>
              <a:rPr lang="en-US" sz="2000" dirty="0"/>
              <a:t>    int b;</a:t>
            </a:r>
          </a:p>
          <a:p>
            <a:r>
              <a:rPr lang="en-US" sz="2000" dirty="0"/>
              <a:t>    B()</a:t>
            </a:r>
          </a:p>
          <a:p>
            <a:r>
              <a:rPr lang="en-US" sz="2000" dirty="0"/>
              <a:t>     {</a:t>
            </a:r>
          </a:p>
          <a:p>
            <a:r>
              <a:rPr lang="en-US" sz="2000" dirty="0"/>
              <a:t>       b=20;</a:t>
            </a:r>
          </a:p>
          <a:p>
            <a:r>
              <a:rPr lang="en-US" sz="2000" dirty="0"/>
              <a:t>       </a:t>
            </a:r>
            <a:r>
              <a:rPr lang="en-US" sz="2000" dirty="0" err="1"/>
              <a:t>System.out.println</a:t>
            </a:r>
            <a:r>
              <a:rPr lang="en-US" sz="2000" dirty="0"/>
              <a:t>("in Class B Constructor");</a:t>
            </a:r>
          </a:p>
          <a:p>
            <a:r>
              <a:rPr lang="en-US" sz="2000" dirty="0"/>
              <a:t>     }</a:t>
            </a:r>
          </a:p>
          <a:p>
            <a:r>
              <a:rPr lang="en-US" sz="2000" dirty="0"/>
              <a:t>    B(int </a:t>
            </a:r>
            <a:r>
              <a:rPr lang="en-US" sz="2000" dirty="0" err="1"/>
              <a:t>val</a:t>
            </a:r>
            <a:r>
              <a:rPr lang="en-US" sz="2000" dirty="0"/>
              <a:t>)</a:t>
            </a:r>
          </a:p>
          <a:p>
            <a:r>
              <a:rPr lang="en-US" sz="2000" dirty="0"/>
              <a:t>     {</a:t>
            </a:r>
          </a:p>
          <a:p>
            <a:r>
              <a:rPr lang="en-US" sz="2000" dirty="0"/>
              <a:t>        b=</a:t>
            </a:r>
            <a:r>
              <a:rPr lang="en-US" sz="2000" dirty="0" err="1"/>
              <a:t>val</a:t>
            </a:r>
            <a:r>
              <a:rPr lang="en-US" sz="2000" dirty="0"/>
              <a:t>;</a:t>
            </a:r>
          </a:p>
          <a:p>
            <a:r>
              <a:rPr lang="en-US" sz="2000" dirty="0"/>
              <a:t>        </a:t>
            </a:r>
            <a:r>
              <a:rPr lang="en-US" sz="2000" dirty="0" err="1"/>
              <a:t>System.out.println</a:t>
            </a:r>
            <a:r>
              <a:rPr lang="en-US" sz="2000" dirty="0"/>
              <a:t>("a is " +a +" b is " +b);</a:t>
            </a:r>
          </a:p>
          <a:p>
            <a:r>
              <a:rPr lang="en-US" sz="2000" dirty="0"/>
              <a:t>	</a:t>
            </a:r>
          </a:p>
          <a:p>
            <a:r>
              <a:rPr lang="en-US" sz="2000" dirty="0"/>
              <a:t>     }</a:t>
            </a:r>
          </a:p>
          <a:p>
            <a:r>
              <a:rPr lang="en-US" sz="2000" dirty="0"/>
              <a:t>  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132E424-90FA-4C74-8128-C94B61F0B582}"/>
              </a:ext>
            </a:extLst>
          </p:cNvPr>
          <p:cNvSpPr txBox="1"/>
          <p:nvPr/>
        </p:nvSpPr>
        <p:spPr>
          <a:xfrm>
            <a:off x="2135161" y="5901458"/>
            <a:ext cx="2328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Sitka Text" panose="02000505000000020004" pitchFamily="2" charset="0"/>
              </a:rPr>
              <a:t>B b2=new B(50);</a:t>
            </a:r>
          </a:p>
        </p:txBody>
      </p:sp>
      <p:pic>
        <p:nvPicPr>
          <p:cNvPr id="18" name="Picture 2" descr="Question mark PNG">
            <a:extLst>
              <a:ext uri="{FF2B5EF4-FFF2-40B4-BE49-F238E27FC236}">
                <a16:creationId xmlns:a16="http://schemas.microsoft.com/office/drawing/2014/main" xmlns="" id="{47D64161-6599-4BA2-93E6-536FE9463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019" y="5194649"/>
            <a:ext cx="835040" cy="111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6551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Access Control and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A derived class access to the members of a super class may be modified by access specifiers.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There are three access specifiers, that is, public, protected, and private.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/>
              <a:t>The code for specifying access is Access-specifier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type </a:t>
            </a:r>
            <a:r>
              <a:rPr lang="en-US" dirty="0" err="1"/>
              <a:t>member_identifier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382535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1" t="30909" r="25000" b="41818"/>
          <a:stretch/>
        </p:blipFill>
        <p:spPr bwMode="auto">
          <a:xfrm>
            <a:off x="249381" y="1066800"/>
            <a:ext cx="8930559" cy="284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8418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4" t="38940" r="25596" b="31969"/>
          <a:stretch/>
        </p:blipFill>
        <p:spPr bwMode="auto">
          <a:xfrm>
            <a:off x="528601" y="2057400"/>
            <a:ext cx="8248254" cy="289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106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Universal Super Class : “ Object ” Class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/>
              <a:t>Object class is a special class and it is at the top of the class hierarchy tree.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the parent class or super class of all in Java. </a:t>
            </a:r>
            <a:endParaRPr lang="en-US" dirty="0" smtClean="0"/>
          </a:p>
          <a:p>
            <a:r>
              <a:rPr lang="en-US" dirty="0" smtClean="0"/>
              <a:t>Hence</a:t>
            </a:r>
            <a:r>
              <a:rPr lang="en-US" dirty="0"/>
              <a:t>, it is called Universal super class.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Object is at the root of the tree and every other class can be directly or indirectly derived from the Object class. </a:t>
            </a:r>
          </a:p>
        </p:txBody>
      </p:sp>
    </p:spTree>
    <p:extLst>
      <p:ext uri="{BB962C8B-B14F-4D97-AF65-F5344CB8AC3E}">
        <p14:creationId xmlns:p14="http://schemas.microsoft.com/office/powerpoint/2010/main" val="1480973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68" t="56970" r="32500" b="10454"/>
          <a:stretch/>
        </p:blipFill>
        <p:spPr bwMode="auto">
          <a:xfrm>
            <a:off x="2209800" y="152400"/>
            <a:ext cx="5257800" cy="279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5" t="38940" r="25852" b="37878"/>
          <a:stretch/>
        </p:blipFill>
        <p:spPr bwMode="auto">
          <a:xfrm>
            <a:off x="732118" y="3505200"/>
            <a:ext cx="775447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4365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668481" y="663355"/>
            <a:ext cx="7982261" cy="6194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indent="-231775">
              <a:lnSpc>
                <a:spcPct val="100000"/>
              </a:lnSpc>
              <a:spcBef>
                <a:spcPts val="590"/>
              </a:spcBef>
              <a:buChar char="•"/>
              <a:tabLst>
                <a:tab pos="243840" algn="l"/>
                <a:tab pos="24447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Arial"/>
              </a:rPr>
              <a:t>final</a:t>
            </a:r>
            <a:r>
              <a:rPr lang="en-US" sz="2400" b="1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keyword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used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in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context</a:t>
            </a:r>
            <a:r>
              <a:rPr lang="en-US"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of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behavioral</a:t>
            </a:r>
            <a:r>
              <a:rPr lang="en-US"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restriction</a:t>
            </a:r>
            <a:r>
              <a:rPr lang="en-US"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on:</a:t>
            </a:r>
          </a:p>
          <a:p>
            <a:pPr marL="756285" lvl="1" indent="-287020">
              <a:lnSpc>
                <a:spcPct val="100000"/>
              </a:lnSpc>
              <a:spcBef>
                <a:spcPts val="439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variables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methods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classes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243840" indent="-231775">
              <a:lnSpc>
                <a:spcPct val="100000"/>
              </a:lnSpc>
              <a:spcBef>
                <a:spcPts val="1480"/>
              </a:spcBef>
              <a:buChar char="•"/>
              <a:tabLst>
                <a:tab pos="243840" algn="l"/>
                <a:tab pos="24447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Using</a:t>
            </a:r>
            <a:r>
              <a:rPr lang="en-US" sz="2400" spc="37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final</a:t>
            </a:r>
            <a:r>
              <a:rPr lang="en-US" sz="2400" spc="36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on</a:t>
            </a:r>
            <a:r>
              <a:rPr lang="en-US" sz="2400" spc="36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variables</a:t>
            </a:r>
            <a:r>
              <a:rPr lang="en-US" sz="2400" spc="37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to</a:t>
            </a:r>
            <a:r>
              <a:rPr lang="en-US" sz="2400" spc="36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make</a:t>
            </a:r>
            <a:r>
              <a:rPr lang="en-US" sz="2400" spc="37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them</a:t>
            </a:r>
            <a:r>
              <a:rPr lang="en-US" sz="2400" spc="36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behave</a:t>
            </a:r>
            <a:r>
              <a:rPr lang="en-US" sz="2400" spc="35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as</a:t>
            </a:r>
            <a:r>
              <a:rPr lang="en-US" sz="2400" spc="36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constants</a:t>
            </a:r>
            <a:r>
              <a:rPr lang="en-US" sz="2400" spc="36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which</a:t>
            </a:r>
            <a:r>
              <a:rPr lang="en-US" sz="2400" spc="37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we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243840">
              <a:lnSpc>
                <a:spcPct val="100000"/>
              </a:lnSpc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have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seen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in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earlier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module.</a:t>
            </a:r>
          </a:p>
          <a:p>
            <a:pPr marL="243840" indent="-231775">
              <a:lnSpc>
                <a:spcPct val="100000"/>
              </a:lnSpc>
              <a:spcBef>
                <a:spcPts val="480"/>
              </a:spcBef>
              <a:buChar char="•"/>
              <a:tabLst>
                <a:tab pos="243840" algn="l"/>
                <a:tab pos="24447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When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variable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made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final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–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 it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can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be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initialized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only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once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either</a:t>
            </a:r>
            <a:r>
              <a:rPr lang="en-US"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by</a:t>
            </a:r>
          </a:p>
          <a:p>
            <a:pPr marL="756285" lvl="1" indent="-287020">
              <a:lnSpc>
                <a:spcPct val="100000"/>
              </a:lnSpc>
              <a:spcBef>
                <a:spcPts val="440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Declaration</a:t>
            </a:r>
            <a:r>
              <a:rPr lang="en-US"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and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initialization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95"/>
              </a:spcBef>
            </a:pPr>
            <a:r>
              <a:rPr lang="en-US" sz="2400" b="1" spc="-5" dirty="0">
                <a:latin typeface="Sitka Text" panose="02000505000000020004" pitchFamily="2" charset="0"/>
                <a:cs typeface="Courier New"/>
              </a:rPr>
              <a:t>final</a:t>
            </a:r>
            <a:r>
              <a:rPr lang="en-US" sz="2400" b="1" spc="-2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400" b="1" dirty="0">
                <a:latin typeface="Sitka Text" panose="02000505000000020004" pitchFamily="2" charset="0"/>
                <a:cs typeface="Courier New"/>
              </a:rPr>
              <a:t>int</a:t>
            </a:r>
            <a:r>
              <a:rPr lang="en-US" sz="2400" b="1" spc="-25" dirty="0">
                <a:latin typeface="Sitka Text" panose="02000505000000020004" pitchFamily="2" charset="0"/>
                <a:cs typeface="Courier New"/>
              </a:rPr>
              <a:t> </a:t>
            </a:r>
            <a:r>
              <a:rPr lang="en-US" sz="2400" b="1" spc="-5" dirty="0">
                <a:latin typeface="Sitka Text" panose="02000505000000020004" pitchFamily="2" charset="0"/>
                <a:cs typeface="Courier New"/>
              </a:rPr>
              <a:t>x=10;</a:t>
            </a:r>
            <a:endParaRPr lang="en-US" sz="2400" dirty="0">
              <a:latin typeface="Sitka Text" panose="02000505000000020004" pitchFamily="2" charset="0"/>
              <a:cs typeface="Courier New"/>
            </a:endParaRPr>
          </a:p>
          <a:p>
            <a:pPr marL="756285" lvl="1" indent="-287020">
              <a:lnSpc>
                <a:spcPct val="100000"/>
              </a:lnSpc>
              <a:spcBef>
                <a:spcPts val="620"/>
              </a:spcBef>
              <a:buChar char="–"/>
              <a:tabLst>
                <a:tab pos="756285" algn="l"/>
                <a:tab pos="756920" algn="l"/>
              </a:tabLst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Using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constructor</a:t>
            </a:r>
            <a:endParaRPr lang="en-US" sz="2400" dirty="0">
              <a:latin typeface="Sitka Text" panose="02000505000000020004" pitchFamily="2" charset="0"/>
              <a:cs typeface="Arial"/>
            </a:endParaRPr>
          </a:p>
          <a:p>
            <a:pPr marL="243840" marR="5080" indent="-231775">
              <a:lnSpc>
                <a:spcPct val="100000"/>
              </a:lnSpc>
              <a:spcBef>
                <a:spcPts val="475"/>
              </a:spcBef>
              <a:buChar char="•"/>
              <a:tabLst>
                <a:tab pos="243840" algn="l"/>
                <a:tab pos="244475" algn="l"/>
              </a:tabLst>
            </a:pPr>
            <a:r>
              <a:rPr lang="en-US" sz="2400" dirty="0">
                <a:latin typeface="Sitka Text" panose="02000505000000020004" pitchFamily="2" charset="0"/>
                <a:cs typeface="Arial"/>
              </a:rPr>
              <a:t>System</a:t>
            </a:r>
            <a:r>
              <a:rPr lang="en-US" sz="2400" spc="4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allows</a:t>
            </a:r>
            <a:r>
              <a:rPr lang="en-US" sz="2400" spc="42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you</a:t>
            </a:r>
            <a:r>
              <a:rPr lang="en-US" sz="2400" spc="4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to</a:t>
            </a:r>
            <a:r>
              <a:rPr lang="en-US" sz="2400" spc="409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set</a:t>
            </a:r>
            <a:r>
              <a:rPr lang="en-US" sz="2400" spc="40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the</a:t>
            </a:r>
            <a:r>
              <a:rPr lang="en-US" sz="2400" spc="409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value</a:t>
            </a:r>
            <a:r>
              <a:rPr lang="en-US" sz="2400" spc="42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only</a:t>
            </a:r>
            <a:r>
              <a:rPr lang="en-US" sz="2400" spc="415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once;</a:t>
            </a:r>
            <a:r>
              <a:rPr lang="en-US" sz="2400" spc="409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10" dirty="0">
                <a:latin typeface="Sitka Text" panose="02000505000000020004" pitchFamily="2" charset="0"/>
                <a:cs typeface="Arial"/>
              </a:rPr>
              <a:t>after</a:t>
            </a:r>
            <a:r>
              <a:rPr lang="en-US" sz="2400" spc="43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which</a:t>
            </a:r>
            <a:r>
              <a:rPr lang="en-US" sz="2400" spc="43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it</a:t>
            </a:r>
            <a:r>
              <a:rPr lang="en-US" sz="2400" spc="409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can’t</a:t>
            </a:r>
            <a:r>
              <a:rPr lang="en-US" sz="2400" spc="409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be </a:t>
            </a:r>
            <a:r>
              <a:rPr lang="en-US" sz="2400" spc="-540" dirty="0">
                <a:latin typeface="Sitka Text" panose="02000505000000020004" pitchFamily="2" charset="0"/>
                <a:cs typeface="Arial"/>
              </a:rPr>
              <a:t> 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changed.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D81866E4-EB71-4851-B603-D8D4B27264B7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6F3A2982-34C4-4FBD-AC5D-2F48F3683FD3}"/>
              </a:ext>
            </a:extLst>
          </p:cNvPr>
          <p:cNvCxnSpPr>
            <a:cxnSpLocks/>
          </p:cNvCxnSpPr>
          <p:nvPr/>
        </p:nvCxnSpPr>
        <p:spPr>
          <a:xfrm>
            <a:off x="2659735" y="762000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01D0ED2F-2A9C-44C1-8C88-A0CFD070457B}"/>
              </a:ext>
            </a:extLst>
          </p:cNvPr>
          <p:cNvSpPr/>
          <p:nvPr/>
        </p:nvSpPr>
        <p:spPr>
          <a:xfrm>
            <a:off x="506492" y="130314"/>
            <a:ext cx="52881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 fontAlgn="base"/>
            <a:r>
              <a:rPr lang="en-US" sz="4000" b="1" i="0" dirty="0">
                <a:solidFill>
                  <a:srgbClr val="2732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anose="02000505000000020004" pitchFamily="2" charset="0"/>
              </a:rPr>
              <a:t>Final Keyword</a:t>
            </a:r>
          </a:p>
        </p:txBody>
      </p:sp>
    </p:spTree>
    <p:extLst>
      <p:ext uri="{BB962C8B-B14F-4D97-AF65-F5344CB8AC3E}">
        <p14:creationId xmlns:p14="http://schemas.microsoft.com/office/powerpoint/2010/main" val="39692730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96087" y="961377"/>
            <a:ext cx="5516448" cy="1909497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spcBef>
                <a:spcPts val="665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000" spc="-4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GBase</a:t>
            </a:r>
            <a:r>
              <a:rPr sz="2000" spc="-5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{</a:t>
            </a:r>
          </a:p>
          <a:p>
            <a:pPr marL="12700">
              <a:spcBef>
                <a:spcPts val="48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public</a:t>
            </a:r>
            <a:r>
              <a:rPr sz="20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final</a:t>
            </a:r>
            <a:r>
              <a:rPr sz="20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void</a:t>
            </a:r>
            <a:r>
              <a:rPr sz="20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display(String</a:t>
            </a:r>
            <a:r>
              <a:rPr sz="20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s)</a:t>
            </a:r>
          </a:p>
          <a:p>
            <a:pPr marL="12700">
              <a:spcBef>
                <a:spcPts val="48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{</a:t>
            </a:r>
          </a:p>
          <a:p>
            <a:pPr marL="243840">
              <a:spcBef>
                <a:spcPts val="48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System.out.println(s);</a:t>
            </a:r>
          </a:p>
          <a:p>
            <a:pPr marL="12700">
              <a:spcBef>
                <a:spcPts val="480"/>
              </a:spcBef>
              <a:tabLst>
                <a:tab pos="306070" algn="l"/>
              </a:tabLst>
            </a:pPr>
            <a:r>
              <a:rPr sz="2000" dirty="0">
                <a:latin typeface="Sitka Text" panose="02000505000000020004" pitchFamily="2" charset="0"/>
                <a:cs typeface="Arial"/>
              </a:rPr>
              <a:t>}	}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6087" y="2942747"/>
            <a:ext cx="5218913" cy="2975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0" marR="971550" indent="-349885">
              <a:lnSpc>
                <a:spcPct val="120000"/>
              </a:lnSpc>
              <a:spcBef>
                <a:spcPts val="10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class Sample extends GBase{ </a:t>
            </a:r>
            <a:r>
              <a:rPr sz="2000" spc="-54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public</a:t>
            </a:r>
            <a:r>
              <a:rPr sz="20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void</a:t>
            </a:r>
            <a:r>
              <a:rPr sz="20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display(String</a:t>
            </a:r>
            <a:r>
              <a:rPr sz="2000" spc="-4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s)</a:t>
            </a:r>
          </a:p>
          <a:p>
            <a:pPr marL="243840">
              <a:spcBef>
                <a:spcPts val="48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{</a:t>
            </a:r>
          </a:p>
          <a:p>
            <a:pPr marL="469900">
              <a:spcBef>
                <a:spcPts val="48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System.out.println(s);</a:t>
            </a:r>
          </a:p>
          <a:p>
            <a:pPr marL="243840">
              <a:spcBef>
                <a:spcPts val="480"/>
              </a:spcBef>
            </a:pPr>
            <a:r>
              <a:rPr sz="2000" dirty="0">
                <a:latin typeface="Sitka Text" panose="02000505000000020004" pitchFamily="2" charset="0"/>
                <a:cs typeface="Arial"/>
              </a:rPr>
              <a:t>}</a:t>
            </a:r>
          </a:p>
          <a:p>
            <a:pPr marL="220979" marR="5080" indent="22860">
              <a:lnSpc>
                <a:spcPct val="120000"/>
              </a:lnSpc>
            </a:pPr>
            <a:r>
              <a:rPr sz="2000" dirty="0">
                <a:latin typeface="Sitka Text" panose="02000505000000020004" pitchFamily="2" charset="0"/>
                <a:cs typeface="Arial"/>
              </a:rPr>
              <a:t>public</a:t>
            </a:r>
            <a:r>
              <a:rPr sz="20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static</a:t>
            </a:r>
            <a:r>
              <a:rPr sz="20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void</a:t>
            </a:r>
            <a:r>
              <a:rPr sz="20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main(String</a:t>
            </a:r>
            <a:r>
              <a:rPr sz="20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args[])</a:t>
            </a:r>
            <a:r>
              <a:rPr sz="2000" spc="-5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{ </a:t>
            </a:r>
            <a:r>
              <a:rPr sz="2000" spc="-540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Sample ob = new Sample(); </a:t>
            </a:r>
            <a:r>
              <a:rPr sz="20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spc="-5" dirty="0">
                <a:latin typeface="Sitka Text" panose="02000505000000020004" pitchFamily="2" charset="0"/>
                <a:cs typeface="Arial"/>
              </a:rPr>
              <a:t>ob.display(“TRY</a:t>
            </a:r>
            <a:r>
              <a:rPr sz="2000" spc="-75" dirty="0">
                <a:latin typeface="Sitka Text" panose="02000505000000020004" pitchFamily="2" charset="0"/>
                <a:cs typeface="Arial"/>
              </a:rPr>
              <a:t> </a:t>
            </a:r>
            <a:r>
              <a:rPr sz="2000" dirty="0">
                <a:latin typeface="Sitka Text" panose="02000505000000020004" pitchFamily="2" charset="0"/>
                <a:cs typeface="Arial"/>
              </a:rPr>
              <a:t>ME”);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3027" y="5845251"/>
            <a:ext cx="30384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06705" algn="l"/>
              </a:tabLst>
            </a:pPr>
            <a:r>
              <a:rPr sz="2000" dirty="0">
                <a:latin typeface="Arial"/>
                <a:cs typeface="Arial"/>
              </a:rPr>
              <a:t>}	}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12535" y="1717549"/>
            <a:ext cx="2800350" cy="1643399"/>
          </a:xfrm>
          <a:prstGeom prst="rect">
            <a:avLst/>
          </a:prstGeom>
          <a:ln w="9144">
            <a:solidFill>
              <a:srgbClr val="00A0DF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92075">
              <a:spcBef>
                <a:spcPts val="395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Output:</a:t>
            </a:r>
            <a:endParaRPr sz="1600">
              <a:latin typeface="Verdana"/>
              <a:cs typeface="Verdana"/>
            </a:endParaRPr>
          </a:p>
          <a:p>
            <a:pPr>
              <a:spcBef>
                <a:spcPts val="5"/>
              </a:spcBef>
            </a:pPr>
            <a:endParaRPr sz="1550">
              <a:latin typeface="Verdana"/>
              <a:cs typeface="Verdana"/>
            </a:endParaRPr>
          </a:p>
          <a:p>
            <a:pPr marL="92075" marR="333375"/>
            <a:r>
              <a:rPr spc="-5" dirty="0">
                <a:latin typeface="Arial"/>
                <a:cs typeface="Arial"/>
              </a:rPr>
              <a:t>Compile </a:t>
            </a:r>
            <a:r>
              <a:rPr spc="-20" dirty="0">
                <a:latin typeface="Arial"/>
                <a:cs typeface="Arial"/>
              </a:rPr>
              <a:t>Time </a:t>
            </a:r>
            <a:r>
              <a:rPr dirty="0">
                <a:latin typeface="Arial"/>
                <a:cs typeface="Arial"/>
              </a:rPr>
              <a:t>Error :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Cannot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0000"/>
                </a:solidFill>
                <a:latin typeface="Arial"/>
                <a:cs typeface="Arial"/>
              </a:rPr>
              <a:t>override</a:t>
            </a:r>
            <a:r>
              <a:rPr b="1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final</a:t>
            </a:r>
            <a:r>
              <a:rPr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method from </a:t>
            </a:r>
            <a:r>
              <a:rPr b="1" spc="-48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GBase</a:t>
            </a:r>
            <a:endParaRPr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7600950" y="6461968"/>
            <a:ext cx="20574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/>
            <a:fld id="{81D60167-4931-47E6-BA6A-407CBD079E47}" type="slidenum">
              <a:rPr spc="-5" dirty="0"/>
              <a:pPr marL="38100"/>
              <a:t>61</a:t>
            </a:fld>
            <a:endParaRPr spc="-5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CD3B2089-EE87-4DAD-B60D-15BA068A61B0}"/>
              </a:ext>
            </a:extLst>
          </p:cNvPr>
          <p:cNvCxnSpPr/>
          <p:nvPr/>
        </p:nvCxnSpPr>
        <p:spPr>
          <a:xfrm>
            <a:off x="172370" y="6320853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0D30F4D9-A890-4491-9F99-05EEBE631B5E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899E36C-3D41-47C8-A143-83B1F38789A7}"/>
              </a:ext>
            </a:extLst>
          </p:cNvPr>
          <p:cNvSpPr/>
          <p:nvPr/>
        </p:nvSpPr>
        <p:spPr>
          <a:xfrm>
            <a:off x="503028" y="261003"/>
            <a:ext cx="38843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i="0" dirty="0">
                <a:solidFill>
                  <a:srgbClr val="2732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anose="02000505000000020004" pitchFamily="2" charset="0"/>
              </a:rPr>
              <a:t>Final Keyword</a:t>
            </a:r>
          </a:p>
        </p:txBody>
      </p:sp>
    </p:spTree>
    <p:extLst>
      <p:ext uri="{BB962C8B-B14F-4D97-AF65-F5344CB8AC3E}">
        <p14:creationId xmlns:p14="http://schemas.microsoft.com/office/powerpoint/2010/main" val="4269800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210147"/>
            <a:ext cx="8458200" cy="4869923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243840" indent="-231775">
              <a:spcBef>
                <a:spcPts val="600"/>
              </a:spcBef>
              <a:spcAft>
                <a:spcPts val="600"/>
              </a:spcAft>
              <a:buChar char="•"/>
              <a:tabLst>
                <a:tab pos="244475" algn="l"/>
              </a:tabLst>
            </a:pPr>
            <a:r>
              <a:rPr sz="2400" spc="-5" dirty="0">
                <a:latin typeface="Sitka Text" panose="02000505000000020004" pitchFamily="2" charset="0"/>
                <a:cs typeface="Arial"/>
              </a:rPr>
              <a:t>Using</a:t>
            </a:r>
            <a:r>
              <a:rPr sz="2400" spc="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final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to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Prevent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Inheritance</a:t>
            </a:r>
            <a:endParaRPr sz="2400" dirty="0">
              <a:latin typeface="Sitka Text" panose="02000505000000020004" pitchFamily="2" charset="0"/>
              <a:cs typeface="Arial"/>
            </a:endParaRPr>
          </a:p>
          <a:p>
            <a:pPr marL="756285" lvl="1" indent="-287020">
              <a:spcBef>
                <a:spcPts val="600"/>
              </a:spcBef>
              <a:spcAft>
                <a:spcPts val="600"/>
              </a:spcAft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Sometimes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you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will</a:t>
            </a:r>
            <a:r>
              <a:rPr sz="2400" spc="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want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to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prevent</a:t>
            </a:r>
            <a:r>
              <a:rPr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from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being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inherited.</a:t>
            </a:r>
          </a:p>
          <a:p>
            <a:pPr marL="756285" marR="5080" lvl="1" indent="-287020">
              <a:spcBef>
                <a:spcPts val="600"/>
              </a:spcBef>
              <a:spcAft>
                <a:spcPts val="600"/>
              </a:spcAft>
              <a:buFont typeface="Arial"/>
              <a:buChar char="–"/>
              <a:tabLst>
                <a:tab pos="892175" algn="l"/>
                <a:tab pos="892810" algn="l"/>
                <a:tab pos="1506220" algn="l"/>
                <a:tab pos="2048510" algn="l"/>
                <a:tab pos="2463800" algn="l"/>
                <a:tab pos="3612515" algn="l"/>
                <a:tab pos="4013200" algn="l"/>
                <a:tab pos="5261610" algn="l"/>
                <a:tab pos="5748020" algn="l"/>
                <a:tab pos="6459855" algn="l"/>
                <a:tab pos="7836534" algn="l"/>
              </a:tabLst>
            </a:pPr>
            <a:r>
              <a:rPr sz="2400" dirty="0">
                <a:latin typeface="Sitka Text" panose="02000505000000020004" pitchFamily="2" charset="0"/>
              </a:rPr>
              <a:t>	</a:t>
            </a:r>
            <a:r>
              <a:rPr sz="2400" dirty="0">
                <a:latin typeface="Sitka Text" panose="02000505000000020004" pitchFamily="2" charset="0"/>
                <a:cs typeface="Arial"/>
              </a:rPr>
              <a:t>This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can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b</a:t>
            </a:r>
            <a:r>
              <a:rPr sz="2400" dirty="0">
                <a:latin typeface="Sitka Text" panose="02000505000000020004" pitchFamily="2" charset="0"/>
                <a:cs typeface="Arial"/>
              </a:rPr>
              <a:t>e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achie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v</a:t>
            </a:r>
            <a:r>
              <a:rPr sz="2400" dirty="0">
                <a:latin typeface="Sitka Text" panose="02000505000000020004" pitchFamily="2" charset="0"/>
                <a:cs typeface="Arial"/>
              </a:rPr>
              <a:t>ed	by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pr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e</a:t>
            </a:r>
            <a:r>
              <a:rPr sz="2400" dirty="0">
                <a:latin typeface="Sitka Text" panose="02000505000000020004" pitchFamily="2" charset="0"/>
                <a:cs typeface="Arial"/>
              </a:rPr>
              <a:t>ceding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the	cla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s</a:t>
            </a:r>
            <a:r>
              <a:rPr sz="2400" dirty="0">
                <a:latin typeface="Sitka Text" panose="02000505000000020004" pitchFamily="2" charset="0"/>
                <a:cs typeface="Arial"/>
              </a:rPr>
              <a:t>s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d</a:t>
            </a:r>
            <a:r>
              <a:rPr sz="2400" dirty="0">
                <a:latin typeface="Sitka Text" panose="02000505000000020004" pitchFamily="2" charset="0"/>
                <a:cs typeface="Arial"/>
              </a:rPr>
              <a:t>e</a:t>
            </a:r>
            <a:r>
              <a:rPr sz="2400" spc="5" dirty="0">
                <a:latin typeface="Sitka Text" panose="02000505000000020004" pitchFamily="2" charset="0"/>
                <a:cs typeface="Arial"/>
              </a:rPr>
              <a:t>c</a:t>
            </a:r>
            <a:r>
              <a:rPr sz="2400" dirty="0">
                <a:latin typeface="Sitka Text" panose="02000505000000020004" pitchFamily="2" charset="0"/>
                <a:cs typeface="Arial"/>
              </a:rPr>
              <a:t>l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a</a:t>
            </a:r>
            <a:r>
              <a:rPr sz="2400" dirty="0">
                <a:latin typeface="Sitka Text" panose="02000505000000020004" pitchFamily="2" charset="0"/>
                <a:cs typeface="Arial"/>
              </a:rPr>
              <a:t>ration</a:t>
            </a:r>
            <a:r>
              <a:rPr lang="en-US" sz="240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wi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t</a:t>
            </a:r>
            <a:r>
              <a:rPr sz="2400" dirty="0">
                <a:latin typeface="Sitka Text" panose="02000505000000020004" pitchFamily="2" charset="0"/>
                <a:cs typeface="Arial"/>
              </a:rPr>
              <a:t>h  final.</a:t>
            </a:r>
          </a:p>
          <a:p>
            <a:pPr marL="756285" lvl="1" indent="-287020">
              <a:spcBef>
                <a:spcPts val="600"/>
              </a:spcBef>
              <a:spcAft>
                <a:spcPts val="600"/>
              </a:spcAft>
              <a:buChar char="–"/>
              <a:tabLst>
                <a:tab pos="756285" algn="l"/>
                <a:tab pos="75692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Declaring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400" spc="2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as</a:t>
            </a:r>
            <a:r>
              <a:rPr sz="2400" spc="254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final</a:t>
            </a:r>
            <a:r>
              <a:rPr sz="2400" spc="25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implicitly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declares</a:t>
            </a:r>
            <a:r>
              <a:rPr sz="2400" spc="2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all</a:t>
            </a:r>
            <a:r>
              <a:rPr sz="2400" spc="25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of</a:t>
            </a:r>
            <a:r>
              <a:rPr sz="2400" spc="24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its</a:t>
            </a:r>
            <a:r>
              <a:rPr sz="2400" spc="2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methods</a:t>
            </a:r>
            <a:r>
              <a:rPr sz="2400" spc="2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as</a:t>
            </a:r>
            <a:r>
              <a:rPr lang="en-US" sz="2400" spc="-1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final</a:t>
            </a:r>
            <a:r>
              <a:rPr sz="2400" spc="-5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too.</a:t>
            </a:r>
          </a:p>
          <a:p>
            <a:pPr marL="756285" marR="5080" lvl="1" indent="-287020" algn="just">
              <a:spcBef>
                <a:spcPts val="600"/>
              </a:spcBef>
              <a:spcAft>
                <a:spcPts val="600"/>
              </a:spcAft>
              <a:buChar char="–"/>
              <a:tabLst>
                <a:tab pos="756920" algn="l"/>
              </a:tabLst>
            </a:pPr>
            <a:r>
              <a:rPr sz="2400" spc="-5" dirty="0">
                <a:latin typeface="Sitka Text" panose="02000505000000020004" pitchFamily="2" charset="0"/>
                <a:cs typeface="Arial"/>
              </a:rPr>
              <a:t>It is </a:t>
            </a:r>
            <a:r>
              <a:rPr sz="2400" dirty="0">
                <a:latin typeface="Sitka Text" panose="02000505000000020004" pitchFamily="2" charset="0"/>
                <a:cs typeface="Arial"/>
              </a:rPr>
              <a:t>illegal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to declare </a:t>
            </a:r>
            <a:r>
              <a:rPr sz="2400" dirty="0">
                <a:latin typeface="Sitka Text" panose="02000505000000020004" pitchFamily="2" charset="0"/>
                <a:cs typeface="Arial"/>
              </a:rPr>
              <a:t>a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class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as </a:t>
            </a:r>
            <a:r>
              <a:rPr sz="2400" dirty="0">
                <a:latin typeface="Sitka Text" panose="02000505000000020004" pitchFamily="2" charset="0"/>
                <a:cs typeface="Arial"/>
              </a:rPr>
              <a:t>both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abstract and </a:t>
            </a:r>
            <a:r>
              <a:rPr sz="2400" dirty="0">
                <a:latin typeface="Sitka Text" panose="02000505000000020004" pitchFamily="2" charset="0"/>
                <a:cs typeface="Arial"/>
              </a:rPr>
              <a:t>final since </a:t>
            </a:r>
            <a:r>
              <a:rPr sz="2400" spc="-15" dirty="0">
                <a:latin typeface="Sitka Text" panose="02000505000000020004" pitchFamily="2" charset="0"/>
                <a:cs typeface="Arial"/>
              </a:rPr>
              <a:t>an </a:t>
            </a:r>
            <a:r>
              <a:rPr sz="2400" spc="-1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abstract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is incomplete </a:t>
            </a:r>
            <a:r>
              <a:rPr sz="2400" dirty="0">
                <a:latin typeface="Sitka Text" panose="02000505000000020004" pitchFamily="2" charset="0"/>
                <a:cs typeface="Arial"/>
              </a:rPr>
              <a:t>by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itself and </a:t>
            </a:r>
            <a:r>
              <a:rPr sz="2400" dirty="0">
                <a:latin typeface="Sitka Text" panose="02000505000000020004" pitchFamily="2" charset="0"/>
                <a:cs typeface="Arial"/>
              </a:rPr>
              <a:t>relies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upon </a:t>
            </a:r>
            <a:r>
              <a:rPr sz="2400" dirty="0">
                <a:latin typeface="Sitka Text" panose="02000505000000020004" pitchFamily="2" charset="0"/>
                <a:cs typeface="Arial"/>
              </a:rPr>
              <a:t>its subclasses </a:t>
            </a:r>
            <a:r>
              <a:rPr sz="2400" spc="-5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spc="-5" dirty="0">
                <a:latin typeface="Sitka Text" panose="02000505000000020004" pitchFamily="2" charset="0"/>
                <a:cs typeface="Arial"/>
              </a:rPr>
              <a:t>to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provide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concrete</a:t>
            </a:r>
            <a:r>
              <a:rPr sz="2400" spc="-5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and</a:t>
            </a:r>
            <a:r>
              <a:rPr sz="2400" spc="-2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complete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implementations.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CB11619-7CDE-4D96-BFC9-0428FBB555B9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0070C2D-FC91-4242-AD2D-86AD2FEBDCBA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DFCFB7-9648-4EDC-9008-AED0C54DCFD4}"/>
              </a:ext>
            </a:extLst>
          </p:cNvPr>
          <p:cNvSpPr/>
          <p:nvPr/>
        </p:nvSpPr>
        <p:spPr>
          <a:xfrm>
            <a:off x="503028" y="261003"/>
            <a:ext cx="38843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i="0" dirty="0">
                <a:solidFill>
                  <a:srgbClr val="2732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anose="02000505000000020004" pitchFamily="2" charset="0"/>
              </a:rPr>
              <a:t>Final Keyword</a:t>
            </a:r>
          </a:p>
        </p:txBody>
      </p:sp>
    </p:spTree>
    <p:extLst>
      <p:ext uri="{BB962C8B-B14F-4D97-AF65-F5344CB8AC3E}">
        <p14:creationId xmlns:p14="http://schemas.microsoft.com/office/powerpoint/2010/main" val="37224593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61715" y="933870"/>
            <a:ext cx="5337308" cy="2217274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spcBef>
                <a:spcPts val="665"/>
              </a:spcBef>
            </a:pPr>
            <a:r>
              <a:rPr sz="2400" dirty="0">
                <a:latin typeface="Sitka Text" panose="02000505000000020004" pitchFamily="2" charset="0"/>
                <a:cs typeface="Arial"/>
              </a:rPr>
              <a:t>final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class</a:t>
            </a:r>
            <a:r>
              <a:rPr sz="2400" spc="-3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GBase</a:t>
            </a:r>
            <a:r>
              <a:rPr sz="2400" spc="-4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{</a:t>
            </a:r>
          </a:p>
          <a:p>
            <a:pPr marL="12700">
              <a:spcBef>
                <a:spcPts val="480"/>
              </a:spcBef>
            </a:pPr>
            <a:r>
              <a:rPr sz="2400" dirty="0">
                <a:latin typeface="Sitka Text" panose="02000505000000020004" pitchFamily="2" charset="0"/>
                <a:cs typeface="Arial"/>
              </a:rPr>
              <a:t>public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void</a:t>
            </a:r>
            <a:r>
              <a:rPr sz="2400" spc="-25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display(String</a:t>
            </a:r>
            <a:r>
              <a:rPr sz="2400" spc="-30" dirty="0">
                <a:latin typeface="Sitka Text" panose="02000505000000020004" pitchFamily="2" charset="0"/>
                <a:cs typeface="Arial"/>
              </a:rPr>
              <a:t> </a:t>
            </a:r>
            <a:r>
              <a:rPr sz="2400" dirty="0">
                <a:latin typeface="Sitka Text" panose="02000505000000020004" pitchFamily="2" charset="0"/>
                <a:cs typeface="Arial"/>
              </a:rPr>
              <a:t>s)</a:t>
            </a:r>
          </a:p>
          <a:p>
            <a:pPr marL="12700">
              <a:spcBef>
                <a:spcPts val="480"/>
              </a:spcBef>
            </a:pPr>
            <a:r>
              <a:rPr sz="2400" dirty="0">
                <a:latin typeface="Sitka Text" panose="02000505000000020004" pitchFamily="2" charset="0"/>
                <a:cs typeface="Arial"/>
              </a:rPr>
              <a:t>{</a:t>
            </a:r>
          </a:p>
          <a:p>
            <a:pPr marL="243840">
              <a:spcBef>
                <a:spcPts val="480"/>
              </a:spcBef>
            </a:pPr>
            <a:r>
              <a:rPr sz="2400" dirty="0">
                <a:latin typeface="Sitka Text" panose="02000505000000020004" pitchFamily="2" charset="0"/>
                <a:cs typeface="Arial"/>
              </a:rPr>
              <a:t>System.out.println(s);</a:t>
            </a:r>
          </a:p>
          <a:p>
            <a:pPr marL="12700">
              <a:spcBef>
                <a:spcPts val="480"/>
              </a:spcBef>
              <a:tabLst>
                <a:tab pos="306070" algn="l"/>
              </a:tabLst>
            </a:pPr>
            <a:r>
              <a:rPr sz="2400" dirty="0">
                <a:latin typeface="Sitka Text" panose="02000505000000020004" pitchFamily="2" charset="0"/>
                <a:cs typeface="Arial"/>
              </a:rPr>
              <a:t>}	}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561715" y="3215087"/>
            <a:ext cx="7886700" cy="3667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97155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sz="2400" dirty="0">
                <a:latin typeface="Sitka Text" panose="02000505000000020004" pitchFamily="2" charset="0"/>
              </a:rPr>
              <a:t>class Sample extends GBase{ </a:t>
            </a:r>
            <a:endParaRPr lang="en-US" sz="2400" dirty="0" smtClean="0">
              <a:latin typeface="Sitka Text" panose="02000505000000020004" pitchFamily="2" charset="0"/>
            </a:endParaRPr>
          </a:p>
          <a:p>
            <a:pPr marL="12065" marR="97155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sz="2400" spc="-545" dirty="0" smtClean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public</a:t>
            </a:r>
            <a:r>
              <a:rPr sz="2400" spc="-35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void</a:t>
            </a:r>
            <a:r>
              <a:rPr sz="2400" spc="-20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display(String</a:t>
            </a:r>
            <a:r>
              <a:rPr sz="2400" spc="-45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s)</a:t>
            </a:r>
          </a:p>
          <a:p>
            <a:pPr marL="15240" indent="0">
              <a:lnSpc>
                <a:spcPct val="100000"/>
              </a:lnSpc>
              <a:spcBef>
                <a:spcPts val="480"/>
              </a:spcBef>
              <a:buNone/>
            </a:pPr>
            <a:r>
              <a:rPr sz="2400" dirty="0">
                <a:latin typeface="Sitka Text" panose="02000505000000020004" pitchFamily="2" charset="0"/>
              </a:rPr>
              <a:t>{</a:t>
            </a:r>
          </a:p>
          <a:p>
            <a:pPr marL="241300" indent="0">
              <a:lnSpc>
                <a:spcPct val="100000"/>
              </a:lnSpc>
              <a:spcBef>
                <a:spcPts val="480"/>
              </a:spcBef>
              <a:buNone/>
            </a:pPr>
            <a:r>
              <a:rPr sz="2400" dirty="0">
                <a:latin typeface="Sitka Text" panose="02000505000000020004" pitchFamily="2" charset="0"/>
              </a:rPr>
              <a:t>System.out.println(s);</a:t>
            </a:r>
          </a:p>
          <a:p>
            <a:pPr marL="15240" indent="0">
              <a:lnSpc>
                <a:spcPct val="100000"/>
              </a:lnSpc>
              <a:spcBef>
                <a:spcPts val="480"/>
              </a:spcBef>
              <a:buNone/>
            </a:pPr>
            <a:r>
              <a:rPr sz="2400" dirty="0">
                <a:latin typeface="Sitka Text" panose="02000505000000020004" pitchFamily="2" charset="0"/>
              </a:rPr>
              <a:t>}</a:t>
            </a:r>
          </a:p>
          <a:p>
            <a:pPr marL="220979" marR="5080" indent="0">
              <a:lnSpc>
                <a:spcPct val="120000"/>
              </a:lnSpc>
              <a:buNone/>
            </a:pPr>
            <a:r>
              <a:rPr sz="2400" dirty="0">
                <a:latin typeface="Sitka Text" panose="02000505000000020004" pitchFamily="2" charset="0"/>
              </a:rPr>
              <a:t>public</a:t>
            </a:r>
            <a:r>
              <a:rPr sz="2400" spc="-20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static</a:t>
            </a:r>
            <a:r>
              <a:rPr sz="2400" spc="-20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void</a:t>
            </a:r>
            <a:r>
              <a:rPr sz="2400" spc="-10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main(String</a:t>
            </a:r>
            <a:r>
              <a:rPr sz="2400" spc="-30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args[])</a:t>
            </a:r>
            <a:r>
              <a:rPr sz="2400" spc="-55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{ </a:t>
            </a:r>
            <a:r>
              <a:rPr sz="2400" spc="-540" dirty="0">
                <a:latin typeface="Sitka Text" panose="02000505000000020004" pitchFamily="2" charset="0"/>
              </a:rPr>
              <a:t> </a:t>
            </a:r>
            <a:endParaRPr lang="en-US" sz="2400" spc="-540" dirty="0">
              <a:latin typeface="Sitka Text" panose="02000505000000020004" pitchFamily="2" charset="0"/>
            </a:endParaRPr>
          </a:p>
          <a:p>
            <a:pPr marL="220979" marR="5080" indent="0">
              <a:lnSpc>
                <a:spcPct val="120000"/>
              </a:lnSpc>
              <a:buNone/>
            </a:pPr>
            <a:r>
              <a:rPr sz="2400" dirty="0">
                <a:latin typeface="Sitka Text" panose="02000505000000020004" pitchFamily="2" charset="0"/>
              </a:rPr>
              <a:t>Sample ob = new Sample(); </a:t>
            </a:r>
            <a:r>
              <a:rPr sz="2400" spc="5" dirty="0">
                <a:latin typeface="Sitka Text" panose="02000505000000020004" pitchFamily="2" charset="0"/>
              </a:rPr>
              <a:t> </a:t>
            </a:r>
            <a:r>
              <a:rPr sz="2400" spc="-5" dirty="0">
                <a:latin typeface="Sitka Text" panose="02000505000000020004" pitchFamily="2" charset="0"/>
              </a:rPr>
              <a:t>ob.display(“TRY</a:t>
            </a:r>
            <a:r>
              <a:rPr sz="2400" spc="-75" dirty="0">
                <a:latin typeface="Sitka Text" panose="02000505000000020004" pitchFamily="2" charset="0"/>
              </a:rPr>
              <a:t> </a:t>
            </a:r>
            <a:r>
              <a:rPr sz="2400" dirty="0">
                <a:latin typeface="Sitka Text" panose="02000505000000020004" pitchFamily="2" charset="0"/>
              </a:rPr>
              <a:t>ME”);</a:t>
            </a:r>
          </a:p>
          <a:p>
            <a:pPr marL="0" indent="0">
              <a:lnSpc>
                <a:spcPct val="100000"/>
              </a:lnSpc>
              <a:spcBef>
                <a:spcPts val="480"/>
              </a:spcBef>
              <a:buNone/>
              <a:tabLst>
                <a:tab pos="306705" algn="l"/>
              </a:tabLst>
            </a:pPr>
            <a:r>
              <a:rPr sz="2400" dirty="0">
                <a:latin typeface="Sitka Text" panose="02000505000000020004" pitchFamily="2" charset="0"/>
              </a:rPr>
              <a:t>}	}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99023" y="1244345"/>
            <a:ext cx="3143250" cy="1643399"/>
          </a:xfrm>
          <a:prstGeom prst="rect">
            <a:avLst/>
          </a:prstGeom>
          <a:ln w="9144">
            <a:solidFill>
              <a:srgbClr val="00A0DF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92075">
              <a:spcBef>
                <a:spcPts val="395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Output:</a:t>
            </a:r>
            <a:endParaRPr sz="1600" dirty="0">
              <a:latin typeface="Verdana"/>
              <a:cs typeface="Verdana"/>
            </a:endParaRPr>
          </a:p>
          <a:p>
            <a:pPr>
              <a:spcBef>
                <a:spcPts val="5"/>
              </a:spcBef>
            </a:pPr>
            <a:endParaRPr sz="1550" dirty="0">
              <a:latin typeface="Verdana"/>
              <a:cs typeface="Verdana"/>
            </a:endParaRPr>
          </a:p>
          <a:p>
            <a:pPr marL="92075" marR="116205"/>
            <a:r>
              <a:rPr spc="-5" dirty="0">
                <a:latin typeface="Arial"/>
                <a:cs typeface="Arial"/>
              </a:rPr>
              <a:t>Compile </a:t>
            </a:r>
            <a:r>
              <a:rPr spc="-20" dirty="0">
                <a:latin typeface="Arial"/>
                <a:cs typeface="Arial"/>
              </a:rPr>
              <a:t>Time </a:t>
            </a:r>
            <a:r>
              <a:rPr dirty="0">
                <a:latin typeface="Arial"/>
                <a:cs typeface="Arial"/>
              </a:rPr>
              <a:t>Error :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The </a:t>
            </a:r>
            <a:r>
              <a:rPr b="1" spc="-10" dirty="0">
                <a:solidFill>
                  <a:srgbClr val="FF0000"/>
                </a:solidFill>
                <a:latin typeface="Arial"/>
                <a:cs typeface="Arial"/>
              </a:rPr>
              <a:t>type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Sample </a:t>
            </a:r>
            <a:r>
              <a:rPr b="1" spc="-4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cannot subclass the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final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class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FF0000"/>
                </a:solidFill>
                <a:latin typeface="Arial"/>
                <a:cs typeface="Arial"/>
              </a:rPr>
              <a:t>GBase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B92C7977-73C9-4A61-9E0F-E93C59D1E76C}"/>
              </a:ext>
            </a:extLst>
          </p:cNvPr>
          <p:cNvCxnSpPr/>
          <p:nvPr/>
        </p:nvCxnSpPr>
        <p:spPr>
          <a:xfrm>
            <a:off x="0" y="6308035"/>
            <a:ext cx="64879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83D19C11-86CA-4497-B149-23523790B147}"/>
              </a:ext>
            </a:extLst>
          </p:cNvPr>
          <p:cNvCxnSpPr>
            <a:cxnSpLocks/>
          </p:cNvCxnSpPr>
          <p:nvPr/>
        </p:nvCxnSpPr>
        <p:spPr>
          <a:xfrm>
            <a:off x="2881071" y="876992"/>
            <a:ext cx="62629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6602AC2-C6EF-4588-9666-30C598F81824}"/>
              </a:ext>
            </a:extLst>
          </p:cNvPr>
          <p:cNvSpPr/>
          <p:nvPr/>
        </p:nvSpPr>
        <p:spPr>
          <a:xfrm>
            <a:off x="503028" y="261003"/>
            <a:ext cx="38843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i="0" dirty="0">
                <a:solidFill>
                  <a:srgbClr val="2732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Text" panose="02000505000000020004" pitchFamily="2" charset="0"/>
              </a:rPr>
              <a:t>Final Keyword</a:t>
            </a:r>
          </a:p>
        </p:txBody>
      </p:sp>
    </p:spTree>
    <p:extLst>
      <p:ext uri="{BB962C8B-B14F-4D97-AF65-F5344CB8AC3E}">
        <p14:creationId xmlns:p14="http://schemas.microsoft.com/office/powerpoint/2010/main" val="25923018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Dynamic Method Dispatch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 overriding is one of the ways in which Java supports Runtime Polymorphism. </a:t>
            </a:r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ynamic </a:t>
            </a:r>
            <a:r>
              <a:rPr lang="en-US" dirty="0"/>
              <a:t>method dispatch is the mechanism by which a call to an overridden method is resolved at run time, rather than compile time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78043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dirty="0"/>
              <a:t>When an overridden method is called through 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superclass reference</a:t>
            </a:r>
            <a:r>
              <a:rPr lang="en-US" dirty="0"/>
              <a:t>, Java determines which version(superclass/subclasses) of that method is to be executed based upon the type of the object being referred to at the time the call occurs. </a:t>
            </a:r>
            <a:r>
              <a:rPr lang="en-US" dirty="0" smtClean="0"/>
              <a:t>Thus</a:t>
            </a:r>
            <a:r>
              <a:rPr lang="en-US" dirty="0"/>
              <a:t>, this determination is made at run time.</a:t>
            </a:r>
          </a:p>
          <a:p>
            <a:r>
              <a:rPr lang="en-US" dirty="0"/>
              <a:t>A superclass reference variable can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refer to a subclass object</a:t>
            </a:r>
            <a:r>
              <a:rPr lang="en-US" dirty="0"/>
              <a:t>. This is also known as </a:t>
            </a:r>
            <a:r>
              <a:rPr lang="en-US" dirty="0" err="1"/>
              <a:t>upcasting</a:t>
            </a:r>
            <a:r>
              <a:rPr lang="en-US" dirty="0"/>
              <a:t>. Java uses this fact to resolve calls to overridden methods at run time.</a:t>
            </a:r>
          </a:p>
        </p:txBody>
      </p:sp>
    </p:spTree>
    <p:extLst>
      <p:ext uri="{BB962C8B-B14F-4D97-AF65-F5344CB8AC3E}">
        <p14:creationId xmlns:p14="http://schemas.microsoft.com/office/powerpoint/2010/main" val="145679207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905002"/>
            <a:ext cx="5200650" cy="426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039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15962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>
                <a:solidFill>
                  <a:srgbClr val="FF0000"/>
                </a:solidFill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838200"/>
            <a:ext cx="6172200" cy="58674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A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void m1()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System.out.println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("Inside A's m1 method");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B extends A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void m1()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System.out.println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("Inside B's m1 method");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C extends A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void m1()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System.out.println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("Inside C's m1 method");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marL="0" indent="0">
              <a:spcBef>
                <a:spcPts val="0"/>
              </a:spcBef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687500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600200"/>
            <a:ext cx="6172200" cy="5029200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class Dispatch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{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public static void main(String </a:t>
            </a:r>
            <a:r>
              <a:rPr lang="en-US" sz="4000" dirty="0" err="1"/>
              <a:t>args</a:t>
            </a:r>
            <a:r>
              <a:rPr lang="en-US" sz="4000" dirty="0"/>
              <a:t>[])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{ 	A </a:t>
            </a:r>
            <a:r>
              <a:rPr lang="en-US" sz="4000" dirty="0" err="1"/>
              <a:t>a</a:t>
            </a:r>
            <a:r>
              <a:rPr lang="en-US" sz="4000" dirty="0"/>
              <a:t> = new A();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B </a:t>
            </a:r>
            <a:r>
              <a:rPr lang="en-US" sz="4000" dirty="0" err="1"/>
              <a:t>b</a:t>
            </a:r>
            <a:r>
              <a:rPr lang="en-US" sz="4000" dirty="0"/>
              <a:t> = new B();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C </a:t>
            </a:r>
            <a:r>
              <a:rPr lang="en-US" sz="4000" dirty="0" err="1"/>
              <a:t>c</a:t>
            </a:r>
            <a:r>
              <a:rPr lang="en-US" sz="4000" dirty="0"/>
              <a:t> = new C();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A ref; 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ref = a;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ref.m1();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ref = b;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ref.m1();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ref = c;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	ref.m1();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	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4000" dirty="0"/>
              <a:t>}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4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949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100" y="1828800"/>
            <a:ext cx="5372100" cy="472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82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6050" y="2743200"/>
            <a:ext cx="30861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918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551" y="1867696"/>
            <a:ext cx="4571999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6694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s://media.geeksforgeeks.org/wp-content/uploads/q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548607"/>
            <a:ext cx="6172200" cy="462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2872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media.geeksforgeeks.org/wp-content/cdn-uploads/Blank-Diagram-Page-1-3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524002"/>
            <a:ext cx="5029200" cy="449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0289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Binding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involves associating the method call to method body. There are two types of binding as follows: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Static </a:t>
            </a:r>
            <a:r>
              <a:rPr lang="en-US" b="1" dirty="0"/>
              <a:t>binding : </a:t>
            </a:r>
            <a:r>
              <a:rPr lang="en-US" dirty="0"/>
              <a:t>When the binding is performed at compile time by the compiler, it is known as static or early binding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</a:t>
            </a:r>
            <a:r>
              <a:rPr lang="en-US" dirty="0"/>
              <a:t>instance, binding for all static, private, and final methods is done at the compile time.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Dynamic </a:t>
            </a:r>
            <a:r>
              <a:rPr lang="en-US" b="1" dirty="0"/>
              <a:t>binding :</a:t>
            </a:r>
            <a:r>
              <a:rPr lang="en-US" dirty="0"/>
              <a:t> It is also called late binding. Here, the compiler is not able to resolve the call (or binding) at compile time. </a:t>
            </a:r>
            <a:endParaRPr lang="en-US" dirty="0" smtClean="0"/>
          </a:p>
          <a:p>
            <a:r>
              <a:rPr lang="en-US" dirty="0" smtClean="0"/>
              <a:t>Method </a:t>
            </a:r>
            <a:r>
              <a:rPr lang="en-US" dirty="0"/>
              <a:t>overriding is one such example where dynamic binding is involved.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basic difference between static and dynamic binding is that static binding occurs at compile time, whereas dynamic binding happens at run time.</a:t>
            </a:r>
          </a:p>
        </p:txBody>
      </p:sp>
    </p:spTree>
    <p:extLst>
      <p:ext uri="{BB962C8B-B14F-4D97-AF65-F5344CB8AC3E}">
        <p14:creationId xmlns:p14="http://schemas.microsoft.com/office/powerpoint/2010/main" val="27613392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class A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/>
              <a:t>display() {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/>
              <a:t>("Super Class Method");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/>
              <a:t>B extends A </a:t>
            </a:r>
            <a:r>
              <a:rPr lang="en-US" dirty="0" smtClean="0"/>
              <a:t> </a:t>
            </a:r>
            <a:r>
              <a:rPr lang="en-US" dirty="0"/>
              <a:t>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/>
              <a:t>display() {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System.out.println</a:t>
            </a:r>
            <a:r>
              <a:rPr lang="en-US" dirty="0"/>
              <a:t>("Sub Class Method");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class </a:t>
            </a:r>
            <a:r>
              <a:rPr lang="en-US" dirty="0" err="1"/>
              <a:t>MethodOverriding</a:t>
            </a:r>
            <a:r>
              <a:rPr lang="en-US" dirty="0"/>
              <a:t> {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public </a:t>
            </a:r>
            <a:r>
              <a:rPr lang="en-US" dirty="0"/>
              <a:t>static void main(String </a:t>
            </a:r>
            <a:r>
              <a:rPr lang="en-US" dirty="0" err="1"/>
              <a:t>args</a:t>
            </a:r>
            <a:r>
              <a:rPr lang="en-US" dirty="0"/>
              <a:t>[]) </a:t>
            </a: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err="1"/>
              <a:t>objA</a:t>
            </a:r>
            <a:r>
              <a:rPr lang="en-US" dirty="0"/>
              <a:t> = new A();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objA.display</a:t>
            </a:r>
            <a:r>
              <a:rPr lang="en-US" dirty="0"/>
              <a:t>();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objA</a:t>
            </a:r>
            <a:r>
              <a:rPr lang="en-US" dirty="0" smtClean="0"/>
              <a:t> </a:t>
            </a:r>
            <a:r>
              <a:rPr lang="en-US" dirty="0"/>
              <a:t>= new B(); </a:t>
            </a:r>
            <a:r>
              <a:rPr lang="en-US" dirty="0" err="1"/>
              <a:t>objA.display</a:t>
            </a:r>
            <a:r>
              <a:rPr lang="en-US" dirty="0"/>
              <a:t>();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</a:p>
          <a:p>
            <a:pPr marL="0" indent="0">
              <a:buNone/>
            </a:pPr>
            <a:r>
              <a:rPr lang="en-US" dirty="0" smtClean="0"/>
              <a:t>}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244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6572</TotalTime>
  <Words>2394</Words>
  <Application>Microsoft Office PowerPoint</Application>
  <PresentationFormat>On-screen Show (4:3)</PresentationFormat>
  <Paragraphs>654</Paragraphs>
  <Slides>75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Inheritance</vt:lpstr>
      <vt:lpstr>PowerPoint Presentation</vt:lpstr>
      <vt:lpstr>PowerPoint Presentation</vt:lpstr>
      <vt:lpstr>Process of Inheritance</vt:lpstr>
      <vt:lpstr>PowerPoint Presentation</vt:lpstr>
      <vt:lpstr>Types of Inheritances</vt:lpstr>
      <vt:lpstr> Single Inheritance </vt:lpstr>
      <vt:lpstr>Example</vt:lpstr>
      <vt:lpstr>Multilevel inheritance</vt:lpstr>
      <vt:lpstr>Example</vt:lpstr>
      <vt:lpstr> Hierarchical Inheritance </vt:lpstr>
      <vt:lpstr>Example</vt:lpstr>
      <vt:lpstr>Multiple Inheritance </vt:lpstr>
      <vt:lpstr>PowerPoint Presentation</vt:lpstr>
      <vt:lpstr>PowerPoint Presentation</vt:lpstr>
      <vt:lpstr>Hybrid Inheritance </vt:lpstr>
      <vt:lpstr>Super key word</vt:lpstr>
      <vt:lpstr>PowerPoint Presentation</vt:lpstr>
      <vt:lpstr>PowerPoint Presentation</vt:lpstr>
      <vt:lpstr> super is used to refer immediate parent class instance variable. </vt:lpstr>
      <vt:lpstr>Example</vt:lpstr>
      <vt:lpstr> super can be used to invoke parent class method </vt:lpstr>
      <vt:lpstr>Example</vt:lpstr>
      <vt:lpstr> super is used to invoke parent class constructor. </vt:lpstr>
      <vt:lpstr>PowerPoint Presentation</vt:lpstr>
      <vt:lpstr>Example</vt:lpstr>
      <vt:lpstr>Method Overriding </vt:lpstr>
      <vt:lpstr>Example</vt:lpstr>
      <vt:lpstr>PowerPoint Presentation</vt:lpstr>
      <vt:lpstr> Difference between method overloading and method overriding </vt:lpstr>
      <vt:lpstr>Abstract class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</vt:lpstr>
      <vt:lpstr>Another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PrivateAccess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 Control and Inheritance</vt:lpstr>
      <vt:lpstr>PowerPoint Presentation</vt:lpstr>
      <vt:lpstr>PowerPoint Presentation</vt:lpstr>
      <vt:lpstr>Universal Super Class : “ Object ” Class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Dynamic Method Dispatch </vt:lpstr>
      <vt:lpstr>PowerPoint Presentation</vt:lpstr>
      <vt:lpstr>PowerPoint Presentation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Binding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MANASA</dc:creator>
  <cp:lastModifiedBy>MANASA</cp:lastModifiedBy>
  <cp:revision>53</cp:revision>
  <dcterms:created xsi:type="dcterms:W3CDTF">2006-08-16T00:00:00Z</dcterms:created>
  <dcterms:modified xsi:type="dcterms:W3CDTF">2025-09-08T03:57:18Z</dcterms:modified>
</cp:coreProperties>
</file>