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2"/>
  </p:notesMasterIdLst>
  <p:handoutMasterIdLst>
    <p:handoutMasterId r:id="rId23"/>
  </p:handoutMasterIdLst>
  <p:sldIdLst>
    <p:sldId id="735" r:id="rId2"/>
    <p:sldId id="718" r:id="rId3"/>
    <p:sldId id="783" r:id="rId4"/>
    <p:sldId id="833" r:id="rId5"/>
    <p:sldId id="834" r:id="rId6"/>
    <p:sldId id="835" r:id="rId7"/>
    <p:sldId id="836" r:id="rId8"/>
    <p:sldId id="837" r:id="rId9"/>
    <p:sldId id="838" r:id="rId10"/>
    <p:sldId id="839" r:id="rId11"/>
    <p:sldId id="840" r:id="rId12"/>
    <p:sldId id="841" r:id="rId13"/>
    <p:sldId id="842" r:id="rId14"/>
    <p:sldId id="843" r:id="rId15"/>
    <p:sldId id="844" r:id="rId16"/>
    <p:sldId id="845" r:id="rId17"/>
    <p:sldId id="846" r:id="rId18"/>
    <p:sldId id="847" r:id="rId19"/>
    <p:sldId id="848" r:id="rId20"/>
    <p:sldId id="81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70581"/>
    <a:srgbClr val="660033"/>
    <a:srgbClr val="009900"/>
    <a:srgbClr val="CC0066"/>
    <a:srgbClr val="FF0066"/>
    <a:srgbClr val="990000"/>
    <a:srgbClr val="0000FF"/>
    <a:srgbClr val="CC3300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</a:t>
            </a:r>
            <a:r>
              <a:rPr lang="en-US" sz="3300" dirty="0" smtClean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B.TECH </a:t>
            </a: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44436" y="3124200"/>
            <a:ext cx="6232814" cy="1600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1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4800" dirty="0" smtClean="0">
                <a:solidFill>
                  <a:srgbClr val="660033"/>
                </a:solidFill>
                <a:latin typeface="Baskerville Old Face" panose="02020602080505020303" pitchFamily="18" charset="0"/>
                <a:cs typeface="Arial" pitchFamily="34" charset="0"/>
              </a:rPr>
              <a:t>Specific Modeling problems in </a:t>
            </a:r>
            <a:r>
              <a:rPr lang="en-US" sz="4800" dirty="0" err="1" smtClean="0">
                <a:solidFill>
                  <a:srgbClr val="660033"/>
                </a:solidFill>
                <a:latin typeface="Baskerville Old Face" panose="02020602080505020303" pitchFamily="18" charset="0"/>
                <a:cs typeface="Arial" pitchFamily="34" charset="0"/>
              </a:rPr>
              <a:t>nlp</a:t>
            </a:r>
            <a:endParaRPr lang="en-US" sz="3600" dirty="0">
              <a:solidFill>
                <a:srgbClr val="660033"/>
              </a:solidFill>
              <a:latin typeface="Baskerville Old Face" panose="020206020805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0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Multilingual Language Model</a:t>
            </a:r>
          </a:p>
          <a:p>
            <a:pPr marL="573088" lvl="2" indent="-231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900" b="1" dirty="0" smtClean="0">
                <a:solidFill>
                  <a:srgbClr val="870581"/>
                </a:solidFill>
                <a:latin typeface="Baskerville Old Face" pitchFamily="18" charset="0"/>
              </a:rPr>
              <a:t>Cross Lingual Language Model</a:t>
            </a:r>
            <a:endParaRPr lang="en-US" sz="2800" b="1" dirty="0" smtClean="0">
              <a:solidFill>
                <a:srgbClr val="009900"/>
              </a:solidFill>
              <a:latin typeface="Baskerville Old Face" pitchFamily="18" charset="0"/>
            </a:endParaRPr>
          </a:p>
          <a:p>
            <a:pPr marL="731520" lvl="2" indent="0">
              <a:lnSpc>
                <a:spcPct val="150000"/>
              </a:lnSpc>
              <a:buNone/>
            </a:pPr>
            <a:endParaRPr lang="en-US" sz="29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1. Multilingual Language models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914400"/>
            <a:ext cx="8586216" cy="57706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Multilingual Language Model</a:t>
            </a:r>
            <a:r>
              <a:rPr lang="en-US" dirty="0">
                <a:latin typeface="Baskerville Old Face" panose="02020602080505020303" pitchFamily="18" charset="0"/>
              </a:rPr>
              <a:t> is a single language model that can </a:t>
            </a:r>
            <a:r>
              <a:rPr lang="en-US" b="1" dirty="0">
                <a:latin typeface="Baskerville Old Face" panose="02020602080505020303" pitchFamily="18" charset="0"/>
              </a:rPr>
              <a:t>understand and generate text in multiple languages</a:t>
            </a:r>
            <a:r>
              <a:rPr lang="en-US" dirty="0">
                <a:latin typeface="Baskerville Old Face" panose="02020602080505020303" pitchFamily="18" charset="0"/>
              </a:rPr>
              <a:t> using </a:t>
            </a:r>
            <a:r>
              <a:rPr lang="en-US" b="1" dirty="0">
                <a:latin typeface="Baskerville Old Face" panose="02020602080505020303" pitchFamily="18" charset="0"/>
              </a:rPr>
              <a:t>shared representations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63" y="2819400"/>
            <a:ext cx="5299364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4191000"/>
            <a:ext cx="2860964" cy="2258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1. Multilingual Language models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90800" y="2521527"/>
            <a:ext cx="3048000" cy="4026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90600"/>
            <a:ext cx="7031182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027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" y="914400"/>
            <a:ext cx="7699525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4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0600"/>
            <a:ext cx="7443216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267200"/>
            <a:ext cx="6477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812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2" y="1066800"/>
            <a:ext cx="7980218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9" y="2604655"/>
            <a:ext cx="6601691" cy="37199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08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4" y="1066800"/>
            <a:ext cx="7481455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696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6" y="1073658"/>
            <a:ext cx="7155873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349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9144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145" y="1295400"/>
            <a:ext cx="4419600" cy="55972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373" y="1295400"/>
            <a:ext cx="3091643" cy="2247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073" y="4094018"/>
            <a:ext cx="4045528" cy="1316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865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90153"/>
            <a:ext cx="3657600" cy="26912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487" y="1018308"/>
            <a:ext cx="4693913" cy="2715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913908"/>
            <a:ext cx="4810796" cy="29440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4066306"/>
            <a:ext cx="2667000" cy="2563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836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0"/>
            <a:ext cx="46482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495800"/>
            <a:ext cx="6477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874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9832"/>
            <a:ext cx="8077200" cy="91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2</a:t>
            </a:r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. Cross lingual </a:t>
            </a:r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Language </a:t>
            </a:r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models </a:t>
            </a:r>
            <a:r>
              <a:rPr lang="en-US" sz="2800" b="1" dirty="0">
                <a:solidFill>
                  <a:srgbClr val="0000CC"/>
                </a:solidFill>
                <a:latin typeface="Book Antiqua" panose="02040602050305030304" pitchFamily="18" charset="0"/>
              </a:rPr>
              <a:t>(XLM)</a:t>
            </a:r>
            <a:endParaRPr lang="en-US" sz="28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586216" cy="51610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Cross-Lingual Language Model</a:t>
            </a:r>
            <a:r>
              <a:rPr lang="en-US" dirty="0">
                <a:latin typeface="Baskerville Old Face" panose="02020602080505020303" pitchFamily="18" charset="0"/>
              </a:rPr>
              <a:t> is a model that </a:t>
            </a:r>
            <a:r>
              <a:rPr lang="en-US" b="1" dirty="0">
                <a:latin typeface="Baskerville Old Face" panose="02020602080505020303" pitchFamily="18" charset="0"/>
              </a:rPr>
              <a:t>learns from one language and works on another language</a:t>
            </a:r>
            <a:r>
              <a:rPr lang="en-US" dirty="0">
                <a:latin typeface="Baskerville Old Face" panose="02020602080505020303" pitchFamily="18" charset="0"/>
              </a:rPr>
              <a:t> by sharing knowledge between languages.</a:t>
            </a:r>
            <a:endParaRPr lang="en-US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63" y="3124201"/>
            <a:ext cx="4715437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681" y="4599733"/>
            <a:ext cx="5381335" cy="1801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76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7696200" cy="474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242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68580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223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9144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Ex: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0"/>
            <a:ext cx="31242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537854"/>
            <a:ext cx="4876800" cy="25007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17" y="4311887"/>
            <a:ext cx="5050599" cy="2469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875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914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Architecture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92383"/>
            <a:ext cx="28956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490" y="1427019"/>
            <a:ext cx="3962400" cy="2057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3743325"/>
            <a:ext cx="5233416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299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131226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Key Differences  using Same Example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744661"/>
              </p:ext>
            </p:extLst>
          </p:nvPr>
        </p:nvGraphicFramePr>
        <p:xfrm>
          <a:off x="762000" y="1752600"/>
          <a:ext cx="7467600" cy="297180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51959689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2565509446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318646403"/>
                    </a:ext>
                  </a:extLst>
                </a:gridCol>
              </a:tblGrid>
              <a:tr h="51683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Multilingual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Cross-Lingual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713355"/>
                  </a:ext>
                </a:extLst>
              </a:tr>
              <a:tr h="516835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Training languages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EN + HI + 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EN only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074877"/>
                  </a:ext>
                </a:extLst>
              </a:tr>
              <a:tr h="516835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Model usage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Same model for 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Transfer to other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6546954"/>
                  </a:ext>
                </a:extLst>
              </a:tr>
              <a:tr h="516835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Telugu support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Direct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Zero-shot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121619"/>
                  </a:ext>
                </a:extLst>
              </a:tr>
              <a:tr h="904461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Main idea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One model, many languages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Knowledge transfer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3468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1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98517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Comparisons between Multi Lingual and Cross Lingual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737532"/>
              </p:ext>
            </p:extLst>
          </p:nvPr>
        </p:nvGraphicFramePr>
        <p:xfrm>
          <a:off x="762000" y="1752600"/>
          <a:ext cx="7696200" cy="26517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288364201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1352355436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3167763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Multilingual LM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Cross-Lingual LM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406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Training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Many languages together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Often one → another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1086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Main goal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Support many languages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Transfer knowledge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416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Zero-shot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Limited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Strong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0614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Baskerville Old Face" panose="02020602080505020303" pitchFamily="18" charset="0"/>
                        </a:rPr>
                        <a:t>mBERT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XLM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0893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0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63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28970</TotalTime>
  <Words>202</Words>
  <Application>Microsoft Office PowerPoint</Application>
  <PresentationFormat>On-screen Show (4:3)</PresentationFormat>
  <Paragraphs>91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1. Multilingual Language models</vt:lpstr>
      <vt:lpstr>1. Multilingual Language models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2. Cross lingual Language models (XLM)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2162</cp:revision>
  <dcterms:created xsi:type="dcterms:W3CDTF">2013-11-07T06:07:38Z</dcterms:created>
  <dcterms:modified xsi:type="dcterms:W3CDTF">2026-01-19T14:34:29Z</dcterms:modified>
</cp:coreProperties>
</file>