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253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589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077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86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376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93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743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10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10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037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91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4517-67F5-46EB-8700-A757943B3208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DC6E3-4660-4CA0-AF13-B800D78C62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54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Programming Techniques for Turing Machine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57158" y="1428736"/>
            <a:ext cx="7872442" cy="4340237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pPr lvl="2"/>
            <a:r>
              <a:rPr lang="en-US" dirty="0" smtClean="0"/>
              <a:t>TM is exactly as powerful as a conventional computer.</a:t>
            </a:r>
          </a:p>
          <a:p>
            <a:pPr lvl="2"/>
            <a:r>
              <a:rPr lang="en-US" dirty="0" smtClean="0"/>
              <a:t>We present a number of examples of how we might think of the tape and finite control of the Turing machine.</a:t>
            </a:r>
          </a:p>
          <a:p>
            <a:pPr lvl="2"/>
            <a:r>
              <a:rPr lang="en-US" dirty="0" smtClean="0"/>
              <a:t>None of these tricks extend the basic model of the TM they are only notational conveniences</a:t>
            </a:r>
            <a:endParaRPr lang="en-US" sz="2400" dirty="0" smtClean="0"/>
          </a:p>
          <a:p>
            <a:pPr lvl="3"/>
            <a:r>
              <a:rPr lang="en-US" sz="2400" dirty="0" smtClean="0">
                <a:solidFill>
                  <a:srgbClr val="FF0000"/>
                </a:solidFill>
              </a:rPr>
              <a:t>Storage in the State</a:t>
            </a:r>
          </a:p>
          <a:p>
            <a:pPr lvl="3"/>
            <a:r>
              <a:rPr lang="en-US" sz="2400" dirty="0" smtClean="0">
                <a:solidFill>
                  <a:srgbClr val="FF0000"/>
                </a:solidFill>
              </a:rPr>
              <a:t>Multiple tracks</a:t>
            </a:r>
          </a:p>
          <a:p>
            <a:pPr lvl="3"/>
            <a:r>
              <a:rPr lang="en-US" sz="2400" dirty="0" smtClean="0">
                <a:solidFill>
                  <a:srgbClr val="FF0000"/>
                </a:solidFill>
              </a:rPr>
              <a:t>Subroutines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586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Programming techniques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We can use the finite control not only to represent a position in the program of the Turing machine but to hold a finite amount of data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143248"/>
            <a:ext cx="42291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429132"/>
            <a:ext cx="76485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639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00108"/>
            <a:ext cx="871288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467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715404" cy="352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770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8274462" cy="503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73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7256" y="785794"/>
            <a:ext cx="9326184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794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2918"/>
            <a:ext cx="8929718" cy="5929354"/>
          </a:xfrm>
        </p:spPr>
        <p:txBody>
          <a:bodyPr>
            <a:noAutofit/>
          </a:bodyPr>
          <a:lstStyle/>
          <a:p>
            <a:pPr algn="just"/>
            <a:r>
              <a:rPr lang="en-US" sz="2200" dirty="0" smtClean="0"/>
              <a:t>A Turing machine subroutine is a set of states that perform some useful process </a:t>
            </a:r>
          </a:p>
          <a:p>
            <a:pPr algn="just"/>
            <a:r>
              <a:rPr lang="en-US" sz="2200" dirty="0" smtClean="0"/>
              <a:t>This set of states includes </a:t>
            </a:r>
            <a:r>
              <a:rPr lang="en-US" sz="2200" dirty="0" smtClean="0">
                <a:solidFill>
                  <a:srgbClr val="FF0000"/>
                </a:solidFill>
              </a:rPr>
              <a:t>a start state and another state </a:t>
            </a:r>
            <a:r>
              <a:rPr lang="en-US" sz="2200" dirty="0" smtClean="0"/>
              <a:t>that temporarily has no moves and that serves as the return state to pass control to whatever other set of states called the subroutine </a:t>
            </a:r>
          </a:p>
          <a:p>
            <a:pPr algn="just"/>
            <a:r>
              <a:rPr lang="en-US" sz="2200" dirty="0" smtClean="0"/>
              <a:t>The call of a subroutine occurs whenever there is a transition to its initial state</a:t>
            </a:r>
          </a:p>
          <a:p>
            <a:pPr algn="just"/>
            <a:r>
              <a:rPr lang="en-US" sz="2200" dirty="0" smtClean="0"/>
              <a:t>Since the TM has no mechanism for remembering a return address that is a state to go to after it finishes should our design of a TM call for one subroutine to be called from several states</a:t>
            </a:r>
          </a:p>
          <a:p>
            <a:pPr algn="just"/>
            <a:r>
              <a:rPr lang="en-US" sz="2200" dirty="0" smtClean="0"/>
              <a:t>We can make copies of the subroutine using a new set of states for each copy </a:t>
            </a:r>
          </a:p>
          <a:p>
            <a:pPr algn="just"/>
            <a:r>
              <a:rPr lang="en-US" sz="2200" dirty="0" smtClean="0"/>
              <a:t>The calls are made to the start states of different copies of the subroutine and each copy returns to a different state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79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lvl="2" indent="-342900" algn="ctr" rtl="0">
              <a:spcBef>
                <a:spcPct val="2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Extensions to the Basic Turing Machine</a:t>
            </a:r>
            <a:r>
              <a:rPr lang="en-US" sz="24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endParaRPr lang="en-US" sz="2400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pPr marL="742950" lvl="2" indent="-342900"/>
            <a:r>
              <a:rPr lang="en-US" dirty="0" smtClean="0"/>
              <a:t>Multi tape Turing machines</a:t>
            </a:r>
          </a:p>
          <a:p>
            <a:pPr marL="742950" lvl="2" indent="-342900"/>
            <a:r>
              <a:rPr lang="en-US" dirty="0" smtClean="0"/>
              <a:t>Non-Deterministic Turing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Multi tape Turing machines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The device has a finite control (state) and some finite number of tapes. </a:t>
            </a:r>
          </a:p>
          <a:p>
            <a:pPr algn="just"/>
            <a:r>
              <a:rPr lang="en-US" sz="2800" dirty="0" smtClean="0"/>
              <a:t>Each tape is divided into cells and each cell can hold any symbol of the finite tape alphabet </a:t>
            </a:r>
          </a:p>
          <a:p>
            <a:pPr algn="just"/>
            <a:r>
              <a:rPr lang="en-US" sz="2800" dirty="0" smtClean="0"/>
              <a:t>As in the single tape TM the set of tape symbols includes a blank and has a subset called the input symbols of which the blank is not a member</a:t>
            </a:r>
          </a:p>
          <a:p>
            <a:pPr algn="just"/>
            <a:r>
              <a:rPr lang="en-US" sz="2800" dirty="0" smtClean="0"/>
              <a:t> The set of states includes an initial state and some accepting states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77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28802"/>
            <a:ext cx="8686800" cy="4197361"/>
          </a:xfrm>
        </p:spPr>
        <p:txBody>
          <a:bodyPr/>
          <a:lstStyle/>
          <a:p>
            <a:r>
              <a:rPr lang="en-IN" dirty="0" smtClean="0"/>
              <a:t>Initially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914400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76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12053"/>
            <a:ext cx="7673037" cy="5603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487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911545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587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075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634" y="1285860"/>
            <a:ext cx="845729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887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3200" dirty="0" smtClean="0"/>
              <a:t>Non-Deterministic Turing Machines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 fontScale="92500"/>
          </a:bodyPr>
          <a:lstStyle/>
          <a:p>
            <a:pPr algn="just" fontAlgn="base"/>
            <a:r>
              <a:rPr lang="en-US" sz="2800" dirty="0" smtClean="0"/>
              <a:t>A nondeterministic Turing machine NTM differs from the deterministic variety.</a:t>
            </a:r>
          </a:p>
          <a:p>
            <a:pPr algn="just" fontAlgn="base"/>
            <a:endParaRPr lang="en-US" sz="2800" dirty="0" smtClean="0"/>
          </a:p>
          <a:p>
            <a:pPr algn="just" fontAlgn="base"/>
            <a:endParaRPr lang="en-IN" sz="2800" dirty="0" smtClean="0"/>
          </a:p>
          <a:p>
            <a:pPr algn="just" fontAlgn="base"/>
            <a:endParaRPr lang="en-IN" sz="2800" dirty="0" smtClean="0"/>
          </a:p>
          <a:p>
            <a:pPr algn="just" fontAlgn="base"/>
            <a:endParaRPr lang="en-US" sz="2800" dirty="0" smtClean="0"/>
          </a:p>
          <a:p>
            <a:pPr algn="just" fontAlgn="base"/>
            <a:r>
              <a:rPr lang="en-US" sz="2800" dirty="0" smtClean="0"/>
              <a:t>The NTM can choose at each step any of the triples to be the next move It cannot  however pick a state from one a tape symbol from another  and the direction from yet another</a:t>
            </a:r>
          </a:p>
          <a:p>
            <a:r>
              <a:rPr lang="en-US" sz="2800" dirty="0" smtClean="0"/>
              <a:t>The NTM’s accept no languages not accepted by a deterministic TM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43182"/>
            <a:ext cx="8143932" cy="137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5055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42"/>
            <a:ext cx="8401080" cy="5626121"/>
          </a:xfrm>
        </p:spPr>
        <p:txBody>
          <a:bodyPr/>
          <a:lstStyle/>
          <a:p>
            <a:pPr algn="just"/>
            <a:r>
              <a:rPr lang="en-US" sz="2800" dirty="0" smtClean="0"/>
              <a:t>That is M accepts an input w if there is any sequence of choices of move that leads from the initial ID with w as input  to an ID with an accepting state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428868"/>
            <a:ext cx="874454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655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3436"/>
            <a:ext cx="8041000" cy="633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035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7"/>
            <a:ext cx="9126173" cy="429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254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12" y="1857364"/>
            <a:ext cx="9116588" cy="415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7168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412</Words>
  <Application>Microsoft Office PowerPoint</Application>
  <PresentationFormat>On-screen Show (4:3)</PresentationFormat>
  <Paragraphs>34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Programming Techniques for Turing Machine</vt:lpstr>
      <vt:lpstr>Programming techniques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Extensions to the Basic Turing Machine </vt:lpstr>
      <vt:lpstr> Multi tape Turing machines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Non-Deterministic Turing Machines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Techniques for Turing Machine</dc:title>
  <dc:creator>A Ramana Lakshmi</dc:creator>
  <cp:lastModifiedBy>A Ramana Lakshmi</cp:lastModifiedBy>
  <cp:revision>1</cp:revision>
  <dcterms:created xsi:type="dcterms:W3CDTF">2024-05-09T06:20:32Z</dcterms:created>
  <dcterms:modified xsi:type="dcterms:W3CDTF">2024-05-09T06:22:40Z</dcterms:modified>
</cp:coreProperties>
</file>