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8" y="-8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32" y="70104"/>
            <a:ext cx="9012936" cy="669187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5532" y="70104"/>
            <a:ext cx="9013190" cy="6692265"/>
          </a:xfrm>
          <a:custGeom>
            <a:avLst/>
            <a:gdLst/>
            <a:ahLst/>
            <a:cxnLst/>
            <a:rect l="l" t="t" r="r" b="b"/>
            <a:pathLst>
              <a:path w="9013190" h="6692265">
                <a:moveTo>
                  <a:pt x="0" y="329819"/>
                </a:moveTo>
                <a:lnTo>
                  <a:pt x="3576" y="281088"/>
                </a:lnTo>
                <a:lnTo>
                  <a:pt x="13965" y="234576"/>
                </a:lnTo>
                <a:lnTo>
                  <a:pt x="30656" y="190791"/>
                </a:lnTo>
                <a:lnTo>
                  <a:pt x="53139" y="150245"/>
                </a:lnTo>
                <a:lnTo>
                  <a:pt x="80905" y="113448"/>
                </a:lnTo>
                <a:lnTo>
                  <a:pt x="113441" y="80911"/>
                </a:lnTo>
                <a:lnTo>
                  <a:pt x="150240" y="53144"/>
                </a:lnTo>
                <a:lnTo>
                  <a:pt x="190789" y="30660"/>
                </a:lnTo>
                <a:lnTo>
                  <a:pt x="234580" y="13967"/>
                </a:lnTo>
                <a:lnTo>
                  <a:pt x="281102" y="3576"/>
                </a:lnTo>
                <a:lnTo>
                  <a:pt x="329844" y="0"/>
                </a:lnTo>
                <a:lnTo>
                  <a:pt x="8683117" y="0"/>
                </a:lnTo>
                <a:lnTo>
                  <a:pt x="8731847" y="3576"/>
                </a:lnTo>
                <a:lnTo>
                  <a:pt x="8778359" y="13967"/>
                </a:lnTo>
                <a:lnTo>
                  <a:pt x="8822144" y="30660"/>
                </a:lnTo>
                <a:lnTo>
                  <a:pt x="8862690" y="53144"/>
                </a:lnTo>
                <a:lnTo>
                  <a:pt x="8899487" y="80911"/>
                </a:lnTo>
                <a:lnTo>
                  <a:pt x="8932024" y="113448"/>
                </a:lnTo>
                <a:lnTo>
                  <a:pt x="8959791" y="150245"/>
                </a:lnTo>
                <a:lnTo>
                  <a:pt x="8982275" y="190791"/>
                </a:lnTo>
                <a:lnTo>
                  <a:pt x="8998968" y="234576"/>
                </a:lnTo>
                <a:lnTo>
                  <a:pt x="9009359" y="281088"/>
                </a:lnTo>
                <a:lnTo>
                  <a:pt x="9012936" y="329819"/>
                </a:lnTo>
                <a:lnTo>
                  <a:pt x="9012936" y="6362026"/>
                </a:lnTo>
                <a:lnTo>
                  <a:pt x="9009359" y="6410769"/>
                </a:lnTo>
                <a:lnTo>
                  <a:pt x="8998968" y="6457290"/>
                </a:lnTo>
                <a:lnTo>
                  <a:pt x="8982275" y="6501081"/>
                </a:lnTo>
                <a:lnTo>
                  <a:pt x="8959791" y="6541631"/>
                </a:lnTo>
                <a:lnTo>
                  <a:pt x="8932024" y="6578430"/>
                </a:lnTo>
                <a:lnTo>
                  <a:pt x="8899487" y="6610967"/>
                </a:lnTo>
                <a:lnTo>
                  <a:pt x="8862690" y="6638733"/>
                </a:lnTo>
                <a:lnTo>
                  <a:pt x="8822144" y="6661216"/>
                </a:lnTo>
                <a:lnTo>
                  <a:pt x="8778359" y="6677908"/>
                </a:lnTo>
                <a:lnTo>
                  <a:pt x="8731847" y="6688297"/>
                </a:lnTo>
                <a:lnTo>
                  <a:pt x="8683117" y="6691873"/>
                </a:lnTo>
                <a:lnTo>
                  <a:pt x="329844" y="6691873"/>
                </a:lnTo>
                <a:lnTo>
                  <a:pt x="281102" y="6688297"/>
                </a:lnTo>
                <a:lnTo>
                  <a:pt x="234580" y="6677908"/>
                </a:lnTo>
                <a:lnTo>
                  <a:pt x="190789" y="6661216"/>
                </a:lnTo>
                <a:lnTo>
                  <a:pt x="150240" y="6638733"/>
                </a:lnTo>
                <a:lnTo>
                  <a:pt x="113441" y="6610967"/>
                </a:lnTo>
                <a:lnTo>
                  <a:pt x="80905" y="6578430"/>
                </a:lnTo>
                <a:lnTo>
                  <a:pt x="53139" y="6541631"/>
                </a:lnTo>
                <a:lnTo>
                  <a:pt x="30656" y="6501081"/>
                </a:lnTo>
                <a:lnTo>
                  <a:pt x="13965" y="6457290"/>
                </a:lnTo>
                <a:lnTo>
                  <a:pt x="3576" y="6410769"/>
                </a:lnTo>
                <a:lnTo>
                  <a:pt x="0" y="6362026"/>
                </a:lnTo>
                <a:lnTo>
                  <a:pt x="0" y="329819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2484" y="1395983"/>
            <a:ext cx="9022080" cy="121920"/>
          </a:xfrm>
          <a:custGeom>
            <a:avLst/>
            <a:gdLst/>
            <a:ahLst/>
            <a:cxnLst/>
            <a:rect l="l" t="t" r="r" b="b"/>
            <a:pathLst>
              <a:path w="9022080" h="121919">
                <a:moveTo>
                  <a:pt x="9022080" y="0"/>
                </a:moveTo>
                <a:lnTo>
                  <a:pt x="0" y="0"/>
                </a:lnTo>
                <a:lnTo>
                  <a:pt x="0" y="121920"/>
                </a:lnTo>
                <a:lnTo>
                  <a:pt x="9022080" y="121920"/>
                </a:lnTo>
                <a:lnTo>
                  <a:pt x="9022080" y="0"/>
                </a:lnTo>
                <a:close/>
              </a:path>
            </a:pathLst>
          </a:custGeom>
          <a:solidFill>
            <a:srgbClr val="E6B0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2484" y="2976372"/>
            <a:ext cx="9022080" cy="111760"/>
          </a:xfrm>
          <a:custGeom>
            <a:avLst/>
            <a:gdLst/>
            <a:ahLst/>
            <a:cxnLst/>
            <a:rect l="l" t="t" r="r" b="b"/>
            <a:pathLst>
              <a:path w="9022080" h="111760">
                <a:moveTo>
                  <a:pt x="9022080" y="0"/>
                </a:moveTo>
                <a:lnTo>
                  <a:pt x="0" y="0"/>
                </a:lnTo>
                <a:lnTo>
                  <a:pt x="0" y="111251"/>
                </a:lnTo>
                <a:lnTo>
                  <a:pt x="9022080" y="111251"/>
                </a:lnTo>
                <a:lnTo>
                  <a:pt x="9022080" y="0"/>
                </a:lnTo>
                <a:close/>
              </a:path>
            </a:pathLst>
          </a:custGeom>
          <a:solidFill>
            <a:srgbClr val="9184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435" y="1517903"/>
            <a:ext cx="9025128" cy="1458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1">
                <a:solidFill>
                  <a:srgbClr val="696363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1">
                <a:solidFill>
                  <a:srgbClr val="696363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1">
                <a:solidFill>
                  <a:srgbClr val="696363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4007" y="70103"/>
            <a:ext cx="9013190" cy="6693534"/>
          </a:xfrm>
          <a:custGeom>
            <a:avLst/>
            <a:gdLst/>
            <a:ahLst/>
            <a:cxnLst/>
            <a:rect l="l" t="t" r="r" b="b"/>
            <a:pathLst>
              <a:path w="9013190" h="6693534">
                <a:moveTo>
                  <a:pt x="0" y="329946"/>
                </a:moveTo>
                <a:lnTo>
                  <a:pt x="3577" y="281184"/>
                </a:lnTo>
                <a:lnTo>
                  <a:pt x="13968" y="234645"/>
                </a:lnTo>
                <a:lnTo>
                  <a:pt x="30664" y="190840"/>
                </a:lnTo>
                <a:lnTo>
                  <a:pt x="53153" y="150277"/>
                </a:lnTo>
                <a:lnTo>
                  <a:pt x="80925" y="113468"/>
                </a:lnTo>
                <a:lnTo>
                  <a:pt x="113469" y="80923"/>
                </a:lnTo>
                <a:lnTo>
                  <a:pt x="150276" y="53151"/>
                </a:lnTo>
                <a:lnTo>
                  <a:pt x="190835" y="30662"/>
                </a:lnTo>
                <a:lnTo>
                  <a:pt x="234636" y="13967"/>
                </a:lnTo>
                <a:lnTo>
                  <a:pt x="281168" y="3576"/>
                </a:lnTo>
                <a:lnTo>
                  <a:pt x="329920" y="0"/>
                </a:lnTo>
                <a:lnTo>
                  <a:pt x="8682990" y="0"/>
                </a:lnTo>
                <a:lnTo>
                  <a:pt x="8731751" y="3576"/>
                </a:lnTo>
                <a:lnTo>
                  <a:pt x="8778290" y="13967"/>
                </a:lnTo>
                <a:lnTo>
                  <a:pt x="8822095" y="30662"/>
                </a:lnTo>
                <a:lnTo>
                  <a:pt x="8862658" y="53151"/>
                </a:lnTo>
                <a:lnTo>
                  <a:pt x="8899467" y="80923"/>
                </a:lnTo>
                <a:lnTo>
                  <a:pt x="8932012" y="113468"/>
                </a:lnTo>
                <a:lnTo>
                  <a:pt x="8959784" y="150277"/>
                </a:lnTo>
                <a:lnTo>
                  <a:pt x="8982273" y="190840"/>
                </a:lnTo>
                <a:lnTo>
                  <a:pt x="8998968" y="234645"/>
                </a:lnTo>
                <a:lnTo>
                  <a:pt x="9009359" y="281184"/>
                </a:lnTo>
                <a:lnTo>
                  <a:pt x="9012936" y="329946"/>
                </a:lnTo>
                <a:lnTo>
                  <a:pt x="9012936" y="6363487"/>
                </a:lnTo>
                <a:lnTo>
                  <a:pt x="9009359" y="6412239"/>
                </a:lnTo>
                <a:lnTo>
                  <a:pt x="8998968" y="6458771"/>
                </a:lnTo>
                <a:lnTo>
                  <a:pt x="8982273" y="6502572"/>
                </a:lnTo>
                <a:lnTo>
                  <a:pt x="8959784" y="6543131"/>
                </a:lnTo>
                <a:lnTo>
                  <a:pt x="8932012" y="6579938"/>
                </a:lnTo>
                <a:lnTo>
                  <a:pt x="8899467" y="6612482"/>
                </a:lnTo>
                <a:lnTo>
                  <a:pt x="8862658" y="6640254"/>
                </a:lnTo>
                <a:lnTo>
                  <a:pt x="8822095" y="6662743"/>
                </a:lnTo>
                <a:lnTo>
                  <a:pt x="8778290" y="6679439"/>
                </a:lnTo>
                <a:lnTo>
                  <a:pt x="8731751" y="6689830"/>
                </a:lnTo>
                <a:lnTo>
                  <a:pt x="8682990" y="6693408"/>
                </a:lnTo>
                <a:lnTo>
                  <a:pt x="329920" y="6693408"/>
                </a:lnTo>
                <a:lnTo>
                  <a:pt x="281168" y="6689830"/>
                </a:lnTo>
                <a:lnTo>
                  <a:pt x="234636" y="6679439"/>
                </a:lnTo>
                <a:lnTo>
                  <a:pt x="190835" y="6662743"/>
                </a:lnTo>
                <a:lnTo>
                  <a:pt x="150276" y="6640254"/>
                </a:lnTo>
                <a:lnTo>
                  <a:pt x="113469" y="6612482"/>
                </a:lnTo>
                <a:lnTo>
                  <a:pt x="80925" y="6579938"/>
                </a:lnTo>
                <a:lnTo>
                  <a:pt x="53153" y="6543131"/>
                </a:lnTo>
                <a:lnTo>
                  <a:pt x="30664" y="6502572"/>
                </a:lnTo>
                <a:lnTo>
                  <a:pt x="13968" y="6458771"/>
                </a:lnTo>
                <a:lnTo>
                  <a:pt x="3577" y="6412239"/>
                </a:lnTo>
                <a:lnTo>
                  <a:pt x="0" y="6363487"/>
                </a:lnTo>
                <a:lnTo>
                  <a:pt x="0" y="329946"/>
                </a:lnTo>
                <a:close/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8055" y="688974"/>
            <a:ext cx="744788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1">
                <a:solidFill>
                  <a:srgbClr val="696363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212240"/>
            <a:ext cx="8071484" cy="3836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ia.gov/mstc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11346" y="3186811"/>
            <a:ext cx="11703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65" dirty="0">
                <a:solidFill>
                  <a:srgbClr val="696363"/>
                </a:solidFill>
                <a:latin typeface="Times New Roman"/>
                <a:cs typeface="Times New Roman"/>
              </a:rPr>
              <a:t>M</a:t>
            </a:r>
            <a:r>
              <a:rPr sz="2600" spc="-160" dirty="0">
                <a:solidFill>
                  <a:srgbClr val="696363"/>
                </a:solidFill>
                <a:latin typeface="Times New Roman"/>
                <a:cs typeface="Times New Roman"/>
              </a:rPr>
              <a:t>o</a:t>
            </a:r>
            <a:r>
              <a:rPr sz="2600" spc="-110" dirty="0">
                <a:solidFill>
                  <a:srgbClr val="696363"/>
                </a:solidFill>
                <a:latin typeface="Times New Roman"/>
                <a:cs typeface="Times New Roman"/>
              </a:rPr>
              <a:t>d</a:t>
            </a:r>
            <a:r>
              <a:rPr sz="2600" spc="-125" dirty="0">
                <a:solidFill>
                  <a:srgbClr val="696363"/>
                </a:solidFill>
                <a:latin typeface="Times New Roman"/>
                <a:cs typeface="Times New Roman"/>
              </a:rPr>
              <a:t>u</a:t>
            </a:r>
            <a:r>
              <a:rPr sz="2600" spc="-80" dirty="0">
                <a:solidFill>
                  <a:srgbClr val="696363"/>
                </a:solidFill>
                <a:latin typeface="Times New Roman"/>
                <a:cs typeface="Times New Roman"/>
              </a:rPr>
              <a:t>l</a:t>
            </a:r>
            <a:r>
              <a:rPr sz="2600" spc="-120" dirty="0">
                <a:solidFill>
                  <a:srgbClr val="696363"/>
                </a:solidFill>
                <a:latin typeface="Times New Roman"/>
                <a:cs typeface="Times New Roman"/>
              </a:rPr>
              <a:t>e</a:t>
            </a:r>
            <a:r>
              <a:rPr sz="2600" spc="-80" dirty="0">
                <a:solidFill>
                  <a:srgbClr val="696363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696363"/>
                </a:solidFill>
                <a:latin typeface="Times New Roman"/>
                <a:cs typeface="Times New Roman"/>
              </a:rPr>
              <a:t>2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484" y="1517903"/>
            <a:ext cx="9022080" cy="1458595"/>
          </a:xfrm>
          <a:prstGeom prst="rect">
            <a:avLst/>
          </a:prstGeom>
          <a:solidFill>
            <a:srgbClr val="D24717"/>
          </a:solidFill>
        </p:spPr>
        <p:txBody>
          <a:bodyPr vert="horz" wrap="square" lIns="0" tIns="379730" rIns="0" bIns="0" rtlCol="0">
            <a:spAutoFit/>
          </a:bodyPr>
          <a:lstStyle/>
          <a:p>
            <a:pPr marL="855344">
              <a:lnSpc>
                <a:spcPct val="100000"/>
              </a:lnSpc>
              <a:spcBef>
                <a:spcPts val="2990"/>
              </a:spcBef>
            </a:pPr>
            <a:r>
              <a:rPr sz="40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Smart </a:t>
            </a:r>
            <a:r>
              <a:rPr sz="4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Objects:</a:t>
            </a:r>
            <a:r>
              <a:rPr sz="4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The</a:t>
            </a:r>
            <a:r>
              <a:rPr sz="4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40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“Things”</a:t>
            </a:r>
            <a:r>
              <a:rPr sz="4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in</a:t>
            </a:r>
            <a:r>
              <a:rPr sz="4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4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IoT</a:t>
            </a:r>
            <a:endParaRPr sz="40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616825" cy="38969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Sensors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fundamental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building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blocks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networks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Sensors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foundational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elements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found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 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obje</a:t>
            </a:r>
            <a:r>
              <a:rPr sz="2600" spc="-14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100" dirty="0">
                <a:latin typeface="Times New Roman"/>
                <a:cs typeface="Times New Roman"/>
              </a:rPr>
              <a:t>s</a:t>
            </a:r>
            <a:r>
              <a:rPr sz="2600" dirty="0">
                <a:latin typeface="Times New Roman"/>
                <a:cs typeface="Times New Roman"/>
              </a:rPr>
              <a:t>—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“thin</a:t>
            </a:r>
            <a:r>
              <a:rPr sz="2600" spc="-200" dirty="0">
                <a:latin typeface="Times New Roman"/>
                <a:cs typeface="Times New Roman"/>
              </a:rPr>
              <a:t>g</a:t>
            </a:r>
            <a:r>
              <a:rPr sz="2600" spc="-270" dirty="0">
                <a:latin typeface="Times New Roman"/>
                <a:cs typeface="Times New Roman"/>
              </a:rPr>
              <a:t>s”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n</a:t>
            </a:r>
            <a:r>
              <a:rPr sz="2600" spc="-10" dirty="0">
                <a:latin typeface="Times New Roman"/>
                <a:cs typeface="Times New Roman"/>
              </a:rPr>
              <a:t>te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net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o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22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Thin</a:t>
            </a:r>
            <a:r>
              <a:rPr sz="2600" spc="-170" dirty="0">
                <a:latin typeface="Times New Roman"/>
                <a:cs typeface="Times New Roman"/>
              </a:rPr>
              <a:t>g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6985" indent="-274320" algn="just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solidFill>
                  <a:srgbClr val="FF0000"/>
                </a:solidFill>
                <a:latin typeface="Times New Roman"/>
                <a:cs typeface="Times New Roman"/>
              </a:rPr>
              <a:t>Smart</a:t>
            </a:r>
            <a:r>
              <a:rPr sz="2600" spc="4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14" dirty="0">
                <a:solidFill>
                  <a:srgbClr val="FF0000"/>
                </a:solidFill>
                <a:latin typeface="Times New Roman"/>
                <a:cs typeface="Times New Roman"/>
              </a:rPr>
              <a:t>objects</a:t>
            </a:r>
            <a:r>
              <a:rPr sz="2600" spc="4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solidFill>
                  <a:srgbClr val="FF0000"/>
                </a:solidFill>
                <a:latin typeface="Times New Roman"/>
                <a:cs typeface="Times New Roman"/>
              </a:rPr>
              <a:t>are</a:t>
            </a:r>
            <a:r>
              <a:rPr sz="26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any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physical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objects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solidFill>
                  <a:srgbClr val="FF0000"/>
                </a:solidFill>
                <a:latin typeface="Times New Roman"/>
                <a:cs typeface="Times New Roman"/>
              </a:rPr>
              <a:t>that</a:t>
            </a:r>
            <a:r>
              <a:rPr sz="26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14" dirty="0">
                <a:solidFill>
                  <a:srgbClr val="FF0000"/>
                </a:solidFill>
                <a:latin typeface="Times New Roman"/>
                <a:cs typeface="Times New Roman"/>
              </a:rPr>
              <a:t>contain </a:t>
            </a:r>
            <a:r>
              <a:rPr sz="2600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embedded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technology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sense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0" dirty="0">
                <a:solidFill>
                  <a:srgbClr val="FF0000"/>
                </a:solidFill>
                <a:latin typeface="Times New Roman"/>
                <a:cs typeface="Times New Roman"/>
              </a:rPr>
              <a:t>and/or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interact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with </a:t>
            </a:r>
            <a:r>
              <a:rPr sz="2600" b="1" spc="-6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their environment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meaningful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way</a:t>
            </a:r>
            <a:r>
              <a:rPr sz="2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being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interconnected</a:t>
            </a:r>
            <a:r>
              <a:rPr sz="26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enabling</a:t>
            </a:r>
            <a:r>
              <a:rPr sz="2600" b="1" spc="6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communication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among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themselves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6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external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agent.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876427"/>
            <a:ext cx="6854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10" dirty="0">
                <a:latin typeface="Franklin Gothic Medium"/>
                <a:cs typeface="Franklin Gothic Medium"/>
              </a:rPr>
              <a:t>SENSORS,</a:t>
            </a:r>
            <a:r>
              <a:rPr sz="2800" i="0" spc="-35" dirty="0">
                <a:latin typeface="Franklin Gothic Medium"/>
                <a:cs typeface="Franklin Gothic Medium"/>
              </a:rPr>
              <a:t> </a:t>
            </a:r>
            <a:r>
              <a:rPr sz="2800" i="0" spc="-85" dirty="0">
                <a:latin typeface="Franklin Gothic Medium"/>
                <a:cs typeface="Franklin Gothic Medium"/>
              </a:rPr>
              <a:t>ACTUATORS,</a:t>
            </a:r>
            <a:r>
              <a:rPr sz="2800" i="0" spc="-30" dirty="0">
                <a:latin typeface="Franklin Gothic Medium"/>
                <a:cs typeface="Franklin Gothic Medium"/>
              </a:rPr>
              <a:t> </a:t>
            </a:r>
            <a:r>
              <a:rPr sz="2800" i="0" spc="-65" dirty="0">
                <a:latin typeface="Franklin Gothic Medium"/>
                <a:cs typeface="Franklin Gothic Medium"/>
              </a:rPr>
              <a:t>AND</a:t>
            </a:r>
            <a:r>
              <a:rPr sz="2800" i="0" spc="-30" dirty="0">
                <a:latin typeface="Franklin Gothic Medium"/>
                <a:cs typeface="Franklin Gothic Medium"/>
              </a:rPr>
              <a:t> </a:t>
            </a:r>
            <a:r>
              <a:rPr sz="2800" i="0" spc="-50" dirty="0">
                <a:latin typeface="Franklin Gothic Medium"/>
                <a:cs typeface="Franklin Gothic Medium"/>
              </a:rPr>
              <a:t>SMART</a:t>
            </a:r>
            <a:r>
              <a:rPr sz="2800" i="0" spc="-35" dirty="0">
                <a:latin typeface="Franklin Gothic Medium"/>
                <a:cs typeface="Franklin Gothic Medium"/>
              </a:rPr>
              <a:t> </a:t>
            </a:r>
            <a:r>
              <a:rPr sz="2800" i="0" dirty="0">
                <a:latin typeface="Franklin Gothic Medium"/>
                <a:cs typeface="Franklin Gothic Medium"/>
              </a:rPr>
              <a:t>OBJECTS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31507"/>
            <a:ext cx="7613650" cy="445008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86385" indent="-274320" algn="just">
              <a:lnSpc>
                <a:spcPct val="100000"/>
              </a:lnSpc>
              <a:spcBef>
                <a:spcPts val="535"/>
              </a:spcBef>
              <a:buClr>
                <a:srgbClr val="D24717"/>
              </a:buClr>
              <a:buSzPct val="84375"/>
              <a:buFont typeface="Segoe UI Symbol"/>
              <a:buChar char="⚫"/>
              <a:tabLst>
                <a:tab pos="287020" algn="l"/>
              </a:tabLst>
            </a:pPr>
            <a:r>
              <a:rPr sz="3200" b="1" spc="-175" dirty="0">
                <a:latin typeface="Times New Roman"/>
                <a:cs typeface="Times New Roman"/>
              </a:rPr>
              <a:t>A</a:t>
            </a:r>
            <a:r>
              <a:rPr sz="3200" b="1" spc="-75" dirty="0">
                <a:latin typeface="Times New Roman"/>
                <a:cs typeface="Times New Roman"/>
              </a:rPr>
              <a:t> </a:t>
            </a:r>
            <a:r>
              <a:rPr sz="3200" b="1" spc="10" dirty="0">
                <a:latin typeface="Times New Roman"/>
                <a:cs typeface="Times New Roman"/>
              </a:rPr>
              <a:t>sens</a:t>
            </a:r>
            <a:r>
              <a:rPr sz="3200" b="1" spc="25" dirty="0">
                <a:latin typeface="Times New Roman"/>
                <a:cs typeface="Times New Roman"/>
              </a:rPr>
              <a:t>o</a:t>
            </a:r>
            <a:r>
              <a:rPr sz="3200" b="1" spc="-12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: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senses</a:t>
            </a:r>
            <a:endParaRPr sz="2600">
              <a:latin typeface="Times New Roman"/>
              <a:cs typeface="Times New Roman"/>
            </a:endParaRPr>
          </a:p>
          <a:p>
            <a:pPr marL="286385" marR="53340" indent="-274320">
              <a:lnSpc>
                <a:spcPct val="90000"/>
              </a:lnSpc>
              <a:spcBef>
                <a:spcPts val="67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  <a:tab pos="1615440" algn="l"/>
              </a:tabLst>
            </a:pPr>
            <a:r>
              <a:rPr sz="2600" spc="-265" dirty="0">
                <a:latin typeface="Times New Roman"/>
                <a:cs typeface="Times New Roman"/>
              </a:rPr>
              <a:t>M</a:t>
            </a:r>
            <a:r>
              <a:rPr sz="2600" spc="-165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spe</a:t>
            </a:r>
            <a:r>
              <a:rPr sz="2600" spc="-16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ific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senso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measu</a:t>
            </a:r>
            <a:r>
              <a:rPr sz="2600" b="1" i="1" spc="-10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50" dirty="0">
                <a:solidFill>
                  <a:srgbClr val="FF0000"/>
                </a:solidFill>
                <a:latin typeface="Times New Roman"/>
                <a:cs typeface="Times New Roman"/>
              </a:rPr>
              <a:t>som</a:t>
            </a:r>
            <a:r>
              <a:rPr sz="2600" b="1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600" b="1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ysical  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qu</a:t>
            </a:r>
            <a:r>
              <a:rPr sz="26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ntity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nd </a:t>
            </a:r>
            <a:r>
              <a:rPr sz="2600" b="1" i="1" spc="-170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2600" b="1" i="1" spc="-29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ts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6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14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05" dirty="0">
                <a:solidFill>
                  <a:srgbClr val="FF0000"/>
                </a:solidFill>
                <a:latin typeface="Times New Roman"/>
                <a:cs typeface="Times New Roman"/>
              </a:rPr>
              <a:t>mea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ement</a:t>
            </a:r>
            <a:r>
              <a:rPr sz="2600" b="1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eading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into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a  </a:t>
            </a:r>
            <a:r>
              <a:rPr sz="26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digital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representation.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That</a:t>
            </a:r>
            <a:r>
              <a:rPr sz="2600" b="1" i="1" spc="-9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10" dirty="0">
                <a:solidFill>
                  <a:srgbClr val="001F5F"/>
                </a:solidFill>
                <a:latin typeface="Times New Roman"/>
                <a:cs typeface="Times New Roman"/>
              </a:rPr>
              <a:t>digital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50" dirty="0">
                <a:solidFill>
                  <a:srgbClr val="001F5F"/>
                </a:solidFill>
                <a:latin typeface="Times New Roman"/>
                <a:cs typeface="Times New Roman"/>
              </a:rPr>
              <a:t>representation</a:t>
            </a:r>
            <a:r>
              <a:rPr sz="2600" b="1" i="1" spc="-1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typically</a:t>
            </a:r>
            <a:r>
              <a:rPr sz="2600" b="1" i="1" spc="-1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passed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to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another </a:t>
            </a:r>
            <a:r>
              <a:rPr sz="2600" b="1" i="1" spc="-6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device </a:t>
            </a:r>
            <a:r>
              <a:rPr sz="2600" b="1" i="1" spc="-105" dirty="0">
                <a:solidFill>
                  <a:srgbClr val="001F5F"/>
                </a:solidFill>
                <a:latin typeface="Times New Roman"/>
                <a:cs typeface="Times New Roman"/>
              </a:rPr>
              <a:t>for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transformation </a:t>
            </a:r>
            <a:r>
              <a:rPr sz="26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into 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useful </a:t>
            </a:r>
            <a:r>
              <a:rPr sz="2600" b="1" i="1" spc="20" dirty="0">
                <a:solidFill>
                  <a:srgbClr val="001F5F"/>
                </a:solidFill>
                <a:latin typeface="Times New Roman"/>
                <a:cs typeface="Times New Roman"/>
              </a:rPr>
              <a:t>data </a:t>
            </a:r>
            <a:r>
              <a:rPr sz="2600" b="1" i="1" spc="35" dirty="0">
                <a:solidFill>
                  <a:srgbClr val="001F5F"/>
                </a:solidFill>
                <a:latin typeface="Times New Roman"/>
                <a:cs typeface="Times New Roman"/>
              </a:rPr>
              <a:t>that </a:t>
            </a:r>
            <a:r>
              <a:rPr sz="2600" b="1" i="1" spc="-120" dirty="0">
                <a:solidFill>
                  <a:srgbClr val="001F5F"/>
                </a:solidFill>
                <a:latin typeface="Times New Roman"/>
                <a:cs typeface="Times New Roman"/>
              </a:rPr>
              <a:t>can 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be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35" dirty="0">
                <a:solidFill>
                  <a:srgbClr val="001F5F"/>
                </a:solidFill>
                <a:latin typeface="Times New Roman"/>
                <a:cs typeface="Times New Roman"/>
              </a:rPr>
              <a:t>consumed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 by</a:t>
            </a:r>
            <a:r>
              <a:rPr sz="26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intelligent</a:t>
            </a:r>
            <a:r>
              <a:rPr sz="2600" b="1" i="1" spc="-10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95" dirty="0">
                <a:solidFill>
                  <a:srgbClr val="001F5F"/>
                </a:solidFill>
                <a:latin typeface="Times New Roman"/>
                <a:cs typeface="Times New Roman"/>
              </a:rPr>
              <a:t>devices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00" dirty="0">
                <a:solidFill>
                  <a:srgbClr val="001F5F"/>
                </a:solidFill>
                <a:latin typeface="Times New Roman"/>
                <a:cs typeface="Times New Roman"/>
              </a:rPr>
              <a:t>or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05" dirty="0">
                <a:solidFill>
                  <a:srgbClr val="001F5F"/>
                </a:solidFill>
                <a:latin typeface="Times New Roman"/>
                <a:cs typeface="Times New Roman"/>
              </a:rPr>
              <a:t>humans</a:t>
            </a:r>
            <a:endParaRPr sz="26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2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Se</a:t>
            </a:r>
            <a:r>
              <a:rPr sz="2600" spc="-204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so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limite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human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li</a:t>
            </a:r>
            <a:r>
              <a:rPr sz="2600" spc="-220" dirty="0">
                <a:latin typeface="Times New Roman"/>
                <a:cs typeface="Times New Roman"/>
              </a:rPr>
              <a:t>k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sens</a:t>
            </a:r>
            <a:r>
              <a:rPr sz="2600" spc="-170" dirty="0">
                <a:latin typeface="Times New Roman"/>
                <a:cs typeface="Times New Roman"/>
              </a:rPr>
              <a:t>o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0" dirty="0">
                <a:latin typeface="Times New Roman"/>
                <a:cs typeface="Times New Roman"/>
              </a:rPr>
              <a:t>ta.</a:t>
            </a:r>
            <a:endParaRPr sz="2600">
              <a:latin typeface="Times New Roman"/>
              <a:cs typeface="Times New Roman"/>
            </a:endParaRPr>
          </a:p>
          <a:p>
            <a:pPr marL="286385" marR="55880" indent="-274320" algn="just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0" dirty="0">
                <a:latin typeface="Times New Roman"/>
                <a:cs typeface="Times New Roman"/>
              </a:rPr>
              <a:t>They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spc="-150" dirty="0">
                <a:latin typeface="Times New Roman"/>
                <a:cs typeface="Times New Roman"/>
              </a:rPr>
              <a:t>able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20" dirty="0">
                <a:latin typeface="Times New Roman"/>
                <a:cs typeface="Times New Roman"/>
              </a:rPr>
              <a:t>provide </a:t>
            </a:r>
            <a:r>
              <a:rPr sz="2600" spc="-160" dirty="0">
                <a:latin typeface="Times New Roman"/>
                <a:cs typeface="Times New Roman"/>
              </a:rPr>
              <a:t>an </a:t>
            </a:r>
            <a:r>
              <a:rPr sz="2600" spc="-100" dirty="0">
                <a:latin typeface="Times New Roman"/>
                <a:cs typeface="Times New Roman"/>
              </a:rPr>
              <a:t>extremely </a:t>
            </a:r>
            <a:r>
              <a:rPr sz="2600" spc="-120" dirty="0">
                <a:latin typeface="Times New Roman"/>
                <a:cs typeface="Times New Roman"/>
              </a:rPr>
              <a:t>wide </a:t>
            </a:r>
            <a:r>
              <a:rPr sz="2600" spc="-90" dirty="0">
                <a:latin typeface="Times New Roman"/>
                <a:cs typeface="Times New Roman"/>
              </a:rPr>
              <a:t>spectrum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85" dirty="0">
                <a:latin typeface="Times New Roman"/>
                <a:cs typeface="Times New Roman"/>
              </a:rPr>
              <a:t>rich 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20" dirty="0">
                <a:latin typeface="Times New Roman"/>
                <a:cs typeface="Times New Roman"/>
              </a:rPr>
              <a:t>diverse </a:t>
            </a:r>
            <a:r>
              <a:rPr sz="2600" spc="-110" dirty="0">
                <a:latin typeface="Times New Roman"/>
                <a:cs typeface="Times New Roman"/>
              </a:rPr>
              <a:t>measurement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100" dirty="0">
                <a:latin typeface="Times New Roman"/>
                <a:cs typeface="Times New Roman"/>
              </a:rPr>
              <a:t>with </a:t>
            </a:r>
            <a:r>
              <a:rPr sz="2600" spc="-130" dirty="0">
                <a:latin typeface="Times New Roman"/>
                <a:cs typeface="Times New Roman"/>
              </a:rPr>
              <a:t>far </a:t>
            </a:r>
            <a:r>
              <a:rPr sz="2600" spc="-80" dirty="0">
                <a:latin typeface="Times New Roman"/>
                <a:cs typeface="Times New Roman"/>
              </a:rPr>
              <a:t>greater </a:t>
            </a:r>
            <a:r>
              <a:rPr sz="2600" spc="-114" dirty="0">
                <a:latin typeface="Times New Roman"/>
                <a:cs typeface="Times New Roman"/>
              </a:rPr>
              <a:t>precision than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hum</a:t>
            </a:r>
            <a:r>
              <a:rPr sz="2600" spc="-135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senses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288" y="199466"/>
            <a:ext cx="22993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45" dirty="0">
                <a:latin typeface="Franklin Gothic Medium"/>
                <a:cs typeface="Franklin Gothic Medium"/>
              </a:rPr>
              <a:t>Categories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65" y="910938"/>
            <a:ext cx="8049259" cy="491807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Active</a:t>
            </a:r>
            <a:r>
              <a:rPr sz="26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6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passive:</a:t>
            </a:r>
            <a:endParaRPr sz="2600">
              <a:latin typeface="Times New Roman"/>
              <a:cs typeface="Times New Roman"/>
            </a:endParaRPr>
          </a:p>
          <a:p>
            <a:pPr marL="286385" marR="2228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4" dirty="0">
                <a:latin typeface="Times New Roman"/>
                <a:cs typeface="Times New Roman"/>
              </a:rPr>
              <a:t>S</a:t>
            </a:r>
            <a:r>
              <a:rPr sz="2600" spc="-215" dirty="0">
                <a:latin typeface="Times New Roman"/>
                <a:cs typeface="Times New Roman"/>
              </a:rPr>
              <a:t>e</a:t>
            </a:r>
            <a:r>
              <a:rPr sz="2600" spc="-135" dirty="0">
                <a:latin typeface="Times New Roman"/>
                <a:cs typeface="Times New Roman"/>
              </a:rPr>
              <a:t>ns</a:t>
            </a:r>
            <a:r>
              <a:rPr sz="2600" spc="-165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35" dirty="0">
                <a:latin typeface="Times New Roman"/>
                <a:cs typeface="Times New Roman"/>
              </a:rPr>
              <a:t>ized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whet</a:t>
            </a:r>
            <a:r>
              <a:rPr sz="2600" spc="-120" dirty="0">
                <a:latin typeface="Times New Roman"/>
                <a:cs typeface="Times New Roman"/>
              </a:rPr>
              <a:t>h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th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pro</a:t>
            </a:r>
            <a:r>
              <a:rPr sz="2600" b="1" spc="15" dirty="0">
                <a:latin typeface="Times New Roman"/>
                <a:cs typeface="Times New Roman"/>
              </a:rPr>
              <a:t>d</a:t>
            </a:r>
            <a:r>
              <a:rPr sz="2600" b="1" spc="50" dirty="0">
                <a:latin typeface="Times New Roman"/>
                <a:cs typeface="Times New Roman"/>
              </a:rPr>
              <a:t>uce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an  </a:t>
            </a:r>
            <a:r>
              <a:rPr sz="2600" b="1" spc="5" dirty="0">
                <a:latin typeface="Times New Roman"/>
                <a:cs typeface="Times New Roman"/>
              </a:rPr>
              <a:t>energ</a:t>
            </a:r>
            <a:r>
              <a:rPr sz="2600" b="1" spc="15" dirty="0">
                <a:latin typeface="Times New Roman"/>
                <a:cs typeface="Times New Roman"/>
              </a:rPr>
              <a:t>y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output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y</a:t>
            </a:r>
            <a:r>
              <a:rPr sz="2600" spc="-145" dirty="0">
                <a:latin typeface="Times New Roman"/>
                <a:cs typeface="Times New Roman"/>
              </a:rPr>
              <a:t>pic</a:t>
            </a:r>
            <a:r>
              <a:rPr sz="2600" spc="-175" dirty="0">
                <a:latin typeface="Times New Roman"/>
                <a:cs typeface="Times New Roman"/>
              </a:rPr>
              <a:t>a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requ</a:t>
            </a:r>
            <a:r>
              <a:rPr sz="2600" b="1" spc="-5" dirty="0">
                <a:latin typeface="Times New Roman"/>
                <a:cs typeface="Times New Roman"/>
              </a:rPr>
              <a:t>i</a:t>
            </a:r>
            <a:r>
              <a:rPr sz="2600" b="1" spc="-15" dirty="0">
                <a:latin typeface="Times New Roman"/>
                <a:cs typeface="Times New Roman"/>
              </a:rPr>
              <a:t>re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80" dirty="0">
                <a:latin typeface="Times New Roman"/>
                <a:cs typeface="Times New Roman"/>
              </a:rPr>
              <a:t>ex</a:t>
            </a:r>
            <a:r>
              <a:rPr sz="2600" b="1" spc="65" dirty="0">
                <a:latin typeface="Times New Roman"/>
                <a:cs typeface="Times New Roman"/>
              </a:rPr>
              <a:t>t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50" dirty="0">
                <a:latin typeface="Times New Roman"/>
                <a:cs typeface="Times New Roman"/>
              </a:rPr>
              <a:t>r</a:t>
            </a:r>
            <a:r>
              <a:rPr sz="2600" b="1" spc="-20" dirty="0">
                <a:latin typeface="Times New Roman"/>
                <a:cs typeface="Times New Roman"/>
              </a:rPr>
              <a:t>nal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80" dirty="0">
                <a:latin typeface="Times New Roman"/>
                <a:cs typeface="Times New Roman"/>
              </a:rPr>
              <a:t>p</a:t>
            </a:r>
            <a:r>
              <a:rPr sz="2600" b="1" dirty="0">
                <a:latin typeface="Times New Roman"/>
                <a:cs typeface="Times New Roman"/>
              </a:rPr>
              <a:t>o</a:t>
            </a:r>
            <a:r>
              <a:rPr sz="2600" b="1" spc="30" dirty="0">
                <a:latin typeface="Times New Roman"/>
                <a:cs typeface="Times New Roman"/>
              </a:rPr>
              <a:t>w</a:t>
            </a:r>
            <a:r>
              <a:rPr sz="2600" b="1" spc="-20" dirty="0">
                <a:latin typeface="Times New Roman"/>
                <a:cs typeface="Times New Roman"/>
              </a:rPr>
              <a:t>er  </a:t>
            </a:r>
            <a:r>
              <a:rPr sz="2600" b="1" dirty="0">
                <a:latin typeface="Times New Roman"/>
                <a:cs typeface="Times New Roman"/>
              </a:rPr>
              <a:t>supply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(active)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endParaRPr sz="2600">
              <a:latin typeface="Times New Roman"/>
              <a:cs typeface="Times New Roman"/>
            </a:endParaRPr>
          </a:p>
          <a:p>
            <a:pPr marL="286385" marR="3111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75" dirty="0">
                <a:latin typeface="Times New Roman"/>
                <a:cs typeface="Times New Roman"/>
              </a:rPr>
              <a:t>Whether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th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sim</a:t>
            </a:r>
            <a:r>
              <a:rPr sz="2600" b="1" spc="-30" dirty="0">
                <a:latin typeface="Times New Roman"/>
                <a:cs typeface="Times New Roman"/>
              </a:rPr>
              <a:t>p</a:t>
            </a:r>
            <a:r>
              <a:rPr sz="2600" b="1" spc="-20" dirty="0">
                <a:latin typeface="Times New Roman"/>
                <a:cs typeface="Times New Roman"/>
              </a:rPr>
              <a:t>l</a:t>
            </a:r>
            <a:r>
              <a:rPr sz="2600" b="1" dirty="0">
                <a:latin typeface="Times New Roman"/>
                <a:cs typeface="Times New Roman"/>
              </a:rPr>
              <a:t>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rece</a:t>
            </a:r>
            <a:r>
              <a:rPr sz="2600" b="1" spc="-20" dirty="0">
                <a:latin typeface="Times New Roman"/>
                <a:cs typeface="Times New Roman"/>
              </a:rPr>
              <a:t>i</a:t>
            </a:r>
            <a:r>
              <a:rPr sz="2600" b="1" spc="-45" dirty="0">
                <a:latin typeface="Times New Roman"/>
                <a:cs typeface="Times New Roman"/>
              </a:rPr>
              <a:t>v</a:t>
            </a:r>
            <a:r>
              <a:rPr sz="2600" b="1" spc="65" dirty="0">
                <a:latin typeface="Times New Roman"/>
                <a:cs typeface="Times New Roman"/>
              </a:rPr>
              <a:t>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energ</a:t>
            </a:r>
            <a:r>
              <a:rPr sz="2600" b="1" spc="15" dirty="0">
                <a:latin typeface="Times New Roman"/>
                <a:cs typeface="Times New Roman"/>
              </a:rPr>
              <a:t>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y</a:t>
            </a:r>
            <a:r>
              <a:rPr sz="2600" spc="-145" dirty="0">
                <a:latin typeface="Times New Roman"/>
                <a:cs typeface="Times New Roman"/>
              </a:rPr>
              <a:t>pic</a:t>
            </a:r>
            <a:r>
              <a:rPr sz="2600" spc="-175" dirty="0">
                <a:latin typeface="Times New Roman"/>
                <a:cs typeface="Times New Roman"/>
              </a:rPr>
              <a:t>a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no  </a:t>
            </a:r>
            <a:r>
              <a:rPr sz="2600" b="1" spc="25" dirty="0">
                <a:latin typeface="Times New Roman"/>
                <a:cs typeface="Times New Roman"/>
              </a:rPr>
              <a:t>external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power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supply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(passive).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45" dirty="0">
                <a:solidFill>
                  <a:srgbClr val="6F2F9F"/>
                </a:solidFill>
                <a:latin typeface="Times New Roman"/>
                <a:cs typeface="Times New Roman"/>
              </a:rPr>
              <a:t>Invasive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6F2F9F"/>
                </a:solidFill>
                <a:latin typeface="Times New Roman"/>
                <a:cs typeface="Times New Roman"/>
              </a:rPr>
              <a:t>or</a:t>
            </a:r>
            <a:r>
              <a:rPr sz="2600" b="1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-20" dirty="0">
                <a:solidFill>
                  <a:srgbClr val="6F2F9F"/>
                </a:solidFill>
                <a:latin typeface="Times New Roman"/>
                <a:cs typeface="Times New Roman"/>
              </a:rPr>
              <a:t>non-invasive: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Sensors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categorized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on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whether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sensor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part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environment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it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measuring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(invasive)</a:t>
            </a:r>
            <a:r>
              <a:rPr sz="2600" b="1" spc="-4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endParaRPr sz="26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External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to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it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(non-invasive).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466965" cy="43694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Contact</a:t>
            </a:r>
            <a:r>
              <a:rPr sz="26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6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no-contact:</a:t>
            </a:r>
            <a:endParaRPr sz="2600">
              <a:latin typeface="Times New Roman"/>
              <a:cs typeface="Times New Roman"/>
            </a:endParaRPr>
          </a:p>
          <a:p>
            <a:pPr marL="286385" marR="12573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4" dirty="0">
                <a:latin typeface="Times New Roman"/>
                <a:cs typeface="Times New Roman"/>
              </a:rPr>
              <a:t>S</a:t>
            </a:r>
            <a:r>
              <a:rPr sz="2600" spc="-215" dirty="0">
                <a:latin typeface="Times New Roman"/>
                <a:cs typeface="Times New Roman"/>
              </a:rPr>
              <a:t>e</a:t>
            </a:r>
            <a:r>
              <a:rPr sz="2600" spc="-135" dirty="0">
                <a:latin typeface="Times New Roman"/>
                <a:cs typeface="Times New Roman"/>
              </a:rPr>
              <a:t>ns</a:t>
            </a:r>
            <a:r>
              <a:rPr sz="2600" spc="-165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35" dirty="0">
                <a:latin typeface="Times New Roman"/>
                <a:cs typeface="Times New Roman"/>
              </a:rPr>
              <a:t>ized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whet</a:t>
            </a:r>
            <a:r>
              <a:rPr sz="2600" spc="-120" dirty="0">
                <a:latin typeface="Times New Roman"/>
                <a:cs typeface="Times New Roman"/>
              </a:rPr>
              <a:t>h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th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req</a:t>
            </a:r>
            <a:r>
              <a:rPr sz="2600" b="1" dirty="0">
                <a:latin typeface="Times New Roman"/>
                <a:cs typeface="Times New Roman"/>
              </a:rPr>
              <a:t>uire  </a:t>
            </a:r>
            <a:r>
              <a:rPr sz="2600" b="1" spc="-10" dirty="0">
                <a:latin typeface="Times New Roman"/>
                <a:cs typeface="Times New Roman"/>
              </a:rPr>
              <a:t>physical </a:t>
            </a:r>
            <a:r>
              <a:rPr sz="2600" b="1" spc="30" dirty="0">
                <a:latin typeface="Times New Roman"/>
                <a:cs typeface="Times New Roman"/>
              </a:rPr>
              <a:t>contact </a:t>
            </a:r>
            <a:r>
              <a:rPr sz="2600" b="1" spc="45" dirty="0">
                <a:latin typeface="Times New Roman"/>
                <a:cs typeface="Times New Roman"/>
              </a:rPr>
              <a:t>with </a:t>
            </a:r>
            <a:r>
              <a:rPr sz="2600" b="1" spc="-15" dirty="0">
                <a:latin typeface="Times New Roman"/>
                <a:cs typeface="Times New Roman"/>
              </a:rPr>
              <a:t>what </a:t>
            </a:r>
            <a:r>
              <a:rPr sz="2600" b="1" spc="15" dirty="0">
                <a:latin typeface="Times New Roman"/>
                <a:cs typeface="Times New Roman"/>
              </a:rPr>
              <a:t>they </a:t>
            </a:r>
            <a:r>
              <a:rPr sz="2600" b="1" spc="-50" dirty="0">
                <a:latin typeface="Times New Roman"/>
                <a:cs typeface="Times New Roman"/>
              </a:rPr>
              <a:t>are </a:t>
            </a:r>
            <a:r>
              <a:rPr sz="2600" b="1" spc="-15" dirty="0">
                <a:latin typeface="Times New Roman"/>
                <a:cs typeface="Times New Roman"/>
              </a:rPr>
              <a:t>measuring </a:t>
            </a:r>
            <a:r>
              <a:rPr sz="2600" b="1" spc="-10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(contact)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spc="50" dirty="0">
                <a:latin typeface="Times New Roman"/>
                <a:cs typeface="Times New Roman"/>
              </a:rPr>
              <a:t>not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(no-contact).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5" dirty="0">
                <a:solidFill>
                  <a:srgbClr val="6F2F9F"/>
                </a:solidFill>
                <a:latin typeface="Times New Roman"/>
                <a:cs typeface="Times New Roman"/>
              </a:rPr>
              <a:t>Absolute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6F2F9F"/>
                </a:solidFill>
                <a:latin typeface="Times New Roman"/>
                <a:cs typeface="Times New Roman"/>
              </a:rPr>
              <a:t>or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-35" dirty="0">
                <a:solidFill>
                  <a:srgbClr val="6F2F9F"/>
                </a:solidFill>
                <a:latin typeface="Times New Roman"/>
                <a:cs typeface="Times New Roman"/>
              </a:rPr>
              <a:t>relative: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Se</a:t>
            </a:r>
            <a:r>
              <a:rPr sz="2600" spc="-204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so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can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35" dirty="0">
                <a:latin typeface="Times New Roman"/>
                <a:cs typeface="Times New Roman"/>
              </a:rPr>
              <a:t>ized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bas</a:t>
            </a:r>
            <a:r>
              <a:rPr sz="2600" spc="-170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w</a:t>
            </a:r>
            <a:r>
              <a:rPr sz="2600" b="1" spc="15" dirty="0">
                <a:latin typeface="Times New Roman"/>
                <a:cs typeface="Times New Roman"/>
              </a:rPr>
              <a:t>hether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th</a:t>
            </a:r>
            <a:r>
              <a:rPr sz="2600" b="1" spc="-5" dirty="0">
                <a:latin typeface="Times New Roman"/>
                <a:cs typeface="Times New Roman"/>
              </a:rPr>
              <a:t>e</a:t>
            </a:r>
            <a:r>
              <a:rPr sz="2600" b="1" dirty="0">
                <a:latin typeface="Times New Roman"/>
                <a:cs typeface="Times New Roman"/>
              </a:rPr>
              <a:t>y  </a:t>
            </a:r>
            <a:r>
              <a:rPr sz="2600" b="1" spc="-45" dirty="0">
                <a:latin typeface="Times New Roman"/>
                <a:cs typeface="Times New Roman"/>
              </a:rPr>
              <a:t>measu</a:t>
            </a:r>
            <a:r>
              <a:rPr sz="2600" b="1" spc="-50" dirty="0">
                <a:latin typeface="Times New Roman"/>
                <a:cs typeface="Times New Roman"/>
              </a:rPr>
              <a:t>r</a:t>
            </a:r>
            <a:r>
              <a:rPr sz="2600" b="1" spc="65" dirty="0">
                <a:latin typeface="Times New Roman"/>
                <a:cs typeface="Times New Roman"/>
              </a:rPr>
              <a:t>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114" dirty="0">
                <a:latin typeface="Times New Roman"/>
                <a:cs typeface="Times New Roman"/>
              </a:rPr>
              <a:t>o</a:t>
            </a:r>
            <a:r>
              <a:rPr sz="2600" b="1" spc="20" dirty="0">
                <a:latin typeface="Times New Roman"/>
                <a:cs typeface="Times New Roman"/>
              </a:rPr>
              <a:t>n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an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5" dirty="0">
                <a:latin typeface="Times New Roman"/>
                <a:cs typeface="Times New Roman"/>
              </a:rPr>
              <a:t>a</a:t>
            </a:r>
            <a:r>
              <a:rPr sz="2600" b="1" spc="25" dirty="0">
                <a:latin typeface="Times New Roman"/>
                <a:cs typeface="Times New Roman"/>
              </a:rPr>
              <a:t>bsolute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scal</a:t>
            </a:r>
            <a:r>
              <a:rPr sz="2600" b="1" dirty="0">
                <a:latin typeface="Times New Roman"/>
                <a:cs typeface="Times New Roman"/>
              </a:rPr>
              <a:t>e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(</a:t>
            </a:r>
            <a:r>
              <a:rPr sz="2600" b="1" spc="-60" dirty="0">
                <a:latin typeface="Times New Roman"/>
                <a:cs typeface="Times New Roman"/>
              </a:rPr>
              <a:t>a</a:t>
            </a:r>
            <a:r>
              <a:rPr sz="2600" b="1" spc="35" dirty="0">
                <a:latin typeface="Times New Roman"/>
                <a:cs typeface="Times New Roman"/>
              </a:rPr>
              <a:t>bsolute)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  </a:t>
            </a:r>
            <a:r>
              <a:rPr sz="2600" spc="-120" dirty="0">
                <a:latin typeface="Times New Roman"/>
                <a:cs typeface="Times New Roman"/>
              </a:rPr>
              <a:t>difference </a:t>
            </a:r>
            <a:r>
              <a:rPr sz="2600" spc="-100" dirty="0">
                <a:latin typeface="Times New Roman"/>
                <a:cs typeface="Times New Roman"/>
              </a:rPr>
              <a:t>with </a:t>
            </a:r>
            <a:r>
              <a:rPr sz="2600" b="1" spc="-110" dirty="0">
                <a:latin typeface="Times New Roman"/>
                <a:cs typeface="Times New Roman"/>
              </a:rPr>
              <a:t>a </a:t>
            </a:r>
            <a:r>
              <a:rPr sz="2600" b="1" spc="30" dirty="0">
                <a:latin typeface="Times New Roman"/>
                <a:cs typeface="Times New Roman"/>
              </a:rPr>
              <a:t>fixed </a:t>
            </a:r>
            <a:r>
              <a:rPr sz="2600" b="1" spc="5" dirty="0">
                <a:latin typeface="Times New Roman"/>
                <a:cs typeface="Times New Roman"/>
              </a:rPr>
              <a:t>or </a:t>
            </a:r>
            <a:r>
              <a:rPr sz="2600" b="1" spc="-35" dirty="0">
                <a:latin typeface="Times New Roman"/>
                <a:cs typeface="Times New Roman"/>
              </a:rPr>
              <a:t>variable </a:t>
            </a:r>
            <a:r>
              <a:rPr sz="2600" b="1" spc="10" dirty="0">
                <a:latin typeface="Times New Roman"/>
                <a:cs typeface="Times New Roman"/>
              </a:rPr>
              <a:t>reference </a:t>
            </a:r>
            <a:r>
              <a:rPr sz="2600" b="1" spc="-5" dirty="0">
                <a:latin typeface="Times New Roman"/>
                <a:cs typeface="Times New Roman"/>
              </a:rPr>
              <a:t>value </a:t>
            </a:r>
            <a:r>
              <a:rPr sz="2600" b="1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(relative).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622540" cy="39731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70" dirty="0">
                <a:solidFill>
                  <a:srgbClr val="6F2F9F"/>
                </a:solidFill>
                <a:latin typeface="Times New Roman"/>
                <a:cs typeface="Times New Roman"/>
              </a:rPr>
              <a:t>Area</a:t>
            </a:r>
            <a:r>
              <a:rPr sz="2600" b="1" spc="-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600" b="1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6F2F9F"/>
                </a:solidFill>
                <a:latin typeface="Times New Roman"/>
                <a:cs typeface="Times New Roman"/>
              </a:rPr>
              <a:t>application: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Sensors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categorized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b="1" spc="20" dirty="0">
                <a:latin typeface="Times New Roman"/>
                <a:cs typeface="Times New Roman"/>
              </a:rPr>
              <a:t>specific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industry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v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75" dirty="0">
                <a:latin typeface="Times New Roman"/>
                <a:cs typeface="Times New Roman"/>
              </a:rPr>
              <a:t>r</a:t>
            </a:r>
            <a:r>
              <a:rPr sz="2600" b="1" spc="5" dirty="0">
                <a:latin typeface="Times New Roman"/>
                <a:cs typeface="Times New Roman"/>
              </a:rPr>
              <a:t>tica</a:t>
            </a:r>
            <a:r>
              <a:rPr sz="2600" b="1" spc="10" dirty="0">
                <a:latin typeface="Times New Roman"/>
                <a:cs typeface="Times New Roman"/>
              </a:rPr>
              <a:t>l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whe</a:t>
            </a:r>
            <a:r>
              <a:rPr sz="2600" spc="-8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th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being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used.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40" dirty="0">
                <a:solidFill>
                  <a:srgbClr val="D24717"/>
                </a:solidFill>
                <a:latin typeface="Times New Roman"/>
                <a:cs typeface="Times New Roman"/>
              </a:rPr>
              <a:t>How</a:t>
            </a:r>
            <a:r>
              <a:rPr sz="2600" b="1" spc="-10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D24717"/>
                </a:solidFill>
                <a:latin typeface="Times New Roman"/>
                <a:cs typeface="Times New Roman"/>
              </a:rPr>
              <a:t>sensors</a:t>
            </a:r>
            <a:r>
              <a:rPr sz="2600" b="1" spc="-7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55" dirty="0">
                <a:solidFill>
                  <a:srgbClr val="D24717"/>
                </a:solidFill>
                <a:latin typeface="Times New Roman"/>
                <a:cs typeface="Times New Roman"/>
              </a:rPr>
              <a:t>measure: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Se</a:t>
            </a:r>
            <a:r>
              <a:rPr sz="2600" spc="-204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so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can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35" dirty="0">
                <a:latin typeface="Times New Roman"/>
                <a:cs typeface="Times New Roman"/>
              </a:rPr>
              <a:t>ized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bas</a:t>
            </a:r>
            <a:r>
              <a:rPr sz="2600" spc="-170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p</a:t>
            </a:r>
            <a:r>
              <a:rPr sz="2600" b="1" spc="-95" dirty="0">
                <a:latin typeface="Times New Roman"/>
                <a:cs typeface="Times New Roman"/>
              </a:rPr>
              <a:t>h</a:t>
            </a:r>
            <a:r>
              <a:rPr sz="2600" b="1" spc="-5" dirty="0">
                <a:latin typeface="Times New Roman"/>
                <a:cs typeface="Times New Roman"/>
              </a:rPr>
              <a:t>ysical  </a:t>
            </a:r>
            <a:r>
              <a:rPr sz="2600" b="1" spc="-15" dirty="0">
                <a:latin typeface="Times New Roman"/>
                <a:cs typeface="Times New Roman"/>
              </a:rPr>
              <a:t>mechanism </a:t>
            </a:r>
            <a:r>
              <a:rPr sz="2600" b="1" spc="15" dirty="0">
                <a:latin typeface="Times New Roman"/>
                <a:cs typeface="Times New Roman"/>
              </a:rPr>
              <a:t>used </a:t>
            </a:r>
            <a:r>
              <a:rPr sz="2600" b="1" spc="70" dirty="0">
                <a:latin typeface="Times New Roman"/>
                <a:cs typeface="Times New Roman"/>
              </a:rPr>
              <a:t>to </a:t>
            </a:r>
            <a:r>
              <a:rPr sz="2600" b="1" spc="-30" dirty="0">
                <a:latin typeface="Times New Roman"/>
                <a:cs typeface="Times New Roman"/>
              </a:rPr>
              <a:t>measure </a:t>
            </a:r>
            <a:r>
              <a:rPr sz="2600" b="1" dirty="0">
                <a:latin typeface="Times New Roman"/>
                <a:cs typeface="Times New Roman"/>
              </a:rPr>
              <a:t>sensory </a:t>
            </a:r>
            <a:r>
              <a:rPr sz="2600" b="1" spc="25" dirty="0">
                <a:latin typeface="Times New Roman"/>
                <a:cs typeface="Times New Roman"/>
              </a:rPr>
              <a:t>input </a:t>
            </a:r>
            <a:r>
              <a:rPr sz="2600" spc="-210" dirty="0">
                <a:latin typeface="Times New Roman"/>
                <a:cs typeface="Times New Roman"/>
              </a:rPr>
              <a:t>(</a:t>
            </a:r>
            <a:r>
              <a:rPr sz="2600" i="1" spc="-210" dirty="0">
                <a:latin typeface="Times New Roman"/>
                <a:cs typeface="Times New Roman"/>
              </a:rPr>
              <a:t>for </a:t>
            </a:r>
            <a:r>
              <a:rPr sz="2600" i="1" spc="-204" dirty="0">
                <a:latin typeface="Times New Roman"/>
                <a:cs typeface="Times New Roman"/>
              </a:rPr>
              <a:t> </a:t>
            </a:r>
            <a:r>
              <a:rPr sz="2600" i="1" spc="-235" dirty="0">
                <a:latin typeface="Times New Roman"/>
                <a:cs typeface="Times New Roman"/>
              </a:rPr>
              <a:t>example</a:t>
            </a:r>
            <a:r>
              <a:rPr sz="2600" spc="-235" dirty="0">
                <a:latin typeface="Times New Roman"/>
                <a:cs typeface="Times New Roman"/>
              </a:rPr>
              <a:t>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i="1" spc="-235" dirty="0">
                <a:solidFill>
                  <a:srgbClr val="00AFEF"/>
                </a:solidFill>
                <a:latin typeface="Times New Roman"/>
                <a:cs typeface="Times New Roman"/>
              </a:rPr>
              <a:t>thermoelectric,</a:t>
            </a:r>
            <a:r>
              <a:rPr sz="2600" i="1" spc="-31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250" dirty="0">
                <a:solidFill>
                  <a:srgbClr val="00AFEF"/>
                </a:solidFill>
                <a:latin typeface="Times New Roman"/>
                <a:cs typeface="Times New Roman"/>
              </a:rPr>
              <a:t>electrochemical,</a:t>
            </a:r>
            <a:r>
              <a:rPr sz="2600" i="1" spc="-2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229" dirty="0">
                <a:solidFill>
                  <a:srgbClr val="00AFEF"/>
                </a:solidFill>
                <a:latin typeface="Times New Roman"/>
                <a:cs typeface="Times New Roman"/>
              </a:rPr>
              <a:t>piezoresistive,</a:t>
            </a:r>
            <a:r>
              <a:rPr sz="2600" i="1" spc="-34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190" dirty="0">
                <a:solidFill>
                  <a:srgbClr val="00AFEF"/>
                </a:solidFill>
                <a:latin typeface="Times New Roman"/>
                <a:cs typeface="Times New Roman"/>
              </a:rPr>
              <a:t>optic,</a:t>
            </a:r>
            <a:r>
              <a:rPr sz="2600" i="1" spc="-30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210" dirty="0">
                <a:solidFill>
                  <a:srgbClr val="00AFEF"/>
                </a:solidFill>
                <a:latin typeface="Times New Roman"/>
                <a:cs typeface="Times New Roman"/>
              </a:rPr>
              <a:t>electric, </a:t>
            </a:r>
            <a:r>
              <a:rPr sz="2600" i="1" spc="-63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114" dirty="0">
                <a:solidFill>
                  <a:srgbClr val="00AFEF"/>
                </a:solidFill>
                <a:latin typeface="Times New Roman"/>
                <a:cs typeface="Times New Roman"/>
              </a:rPr>
              <a:t>fl</a:t>
            </a:r>
            <a:r>
              <a:rPr sz="2600" i="1" spc="-210" dirty="0">
                <a:solidFill>
                  <a:srgbClr val="00AFEF"/>
                </a:solidFill>
                <a:latin typeface="Times New Roman"/>
                <a:cs typeface="Times New Roman"/>
              </a:rPr>
              <a:t>u</a:t>
            </a:r>
            <a:r>
              <a:rPr sz="2600" i="1" spc="-135" dirty="0">
                <a:solidFill>
                  <a:srgbClr val="00AFEF"/>
                </a:solidFill>
                <a:latin typeface="Times New Roman"/>
                <a:cs typeface="Times New Roman"/>
              </a:rPr>
              <a:t>i</a:t>
            </a:r>
            <a:r>
              <a:rPr sz="2600" i="1" spc="-235" dirty="0">
                <a:solidFill>
                  <a:srgbClr val="00AFEF"/>
                </a:solidFill>
                <a:latin typeface="Times New Roman"/>
                <a:cs typeface="Times New Roman"/>
              </a:rPr>
              <a:t>d</a:t>
            </a:r>
            <a:r>
              <a:rPr sz="2600" i="1" spc="-6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400" dirty="0">
                <a:solidFill>
                  <a:srgbClr val="00AFEF"/>
                </a:solidFill>
                <a:latin typeface="Times New Roman"/>
                <a:cs typeface="Times New Roman"/>
              </a:rPr>
              <a:t>me</a:t>
            </a:r>
            <a:r>
              <a:rPr sz="2600" i="1" spc="-320" dirty="0">
                <a:solidFill>
                  <a:srgbClr val="00AFEF"/>
                </a:solidFill>
                <a:latin typeface="Times New Roman"/>
                <a:cs typeface="Times New Roman"/>
              </a:rPr>
              <a:t>c</a:t>
            </a:r>
            <a:r>
              <a:rPr sz="2600" i="1" spc="-235" dirty="0">
                <a:solidFill>
                  <a:srgbClr val="00AFEF"/>
                </a:solidFill>
                <a:latin typeface="Times New Roman"/>
                <a:cs typeface="Times New Roman"/>
              </a:rPr>
              <a:t>ha</a:t>
            </a:r>
            <a:r>
              <a:rPr sz="2600" i="1" spc="-250" dirty="0">
                <a:solidFill>
                  <a:srgbClr val="00AFEF"/>
                </a:solidFill>
                <a:latin typeface="Times New Roman"/>
                <a:cs typeface="Times New Roman"/>
              </a:rPr>
              <a:t>n</a:t>
            </a:r>
            <a:r>
              <a:rPr sz="2600" i="1" spc="-185" dirty="0">
                <a:solidFill>
                  <a:srgbClr val="00AFEF"/>
                </a:solidFill>
                <a:latin typeface="Times New Roman"/>
                <a:cs typeface="Times New Roman"/>
              </a:rPr>
              <a:t>i</a:t>
            </a:r>
            <a:r>
              <a:rPr sz="2600" i="1" spc="-300" dirty="0">
                <a:solidFill>
                  <a:srgbClr val="00AFEF"/>
                </a:solidFill>
                <a:latin typeface="Times New Roman"/>
                <a:cs typeface="Times New Roman"/>
              </a:rPr>
              <a:t>c</a:t>
            </a:r>
            <a:r>
              <a:rPr sz="2600" i="1" spc="25" dirty="0">
                <a:solidFill>
                  <a:srgbClr val="00AFEF"/>
                </a:solidFill>
                <a:latin typeface="Times New Roman"/>
                <a:cs typeface="Times New Roman"/>
              </a:rPr>
              <a:t>,</a:t>
            </a:r>
            <a:r>
              <a:rPr sz="2600" i="1" spc="-30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600" i="1" spc="-235" dirty="0">
                <a:solidFill>
                  <a:srgbClr val="00AFEF"/>
                </a:solidFill>
                <a:latin typeface="Times New Roman"/>
                <a:cs typeface="Times New Roman"/>
              </a:rPr>
              <a:t>photoelasti</a:t>
            </a:r>
            <a:r>
              <a:rPr sz="2600" i="1" spc="-295" dirty="0">
                <a:solidFill>
                  <a:srgbClr val="00AFEF"/>
                </a:solidFill>
                <a:latin typeface="Times New Roman"/>
                <a:cs typeface="Times New Roman"/>
              </a:rPr>
              <a:t>c</a:t>
            </a:r>
            <a:r>
              <a:rPr sz="2600" spc="30" dirty="0">
                <a:latin typeface="Times New Roman"/>
                <a:cs typeface="Times New Roman"/>
              </a:rPr>
              <a:t>).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78725" cy="3500754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What</a:t>
            </a:r>
            <a:r>
              <a:rPr sz="26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sensors</a:t>
            </a:r>
            <a:r>
              <a:rPr sz="26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measure: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Sensors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categorized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based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on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their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applications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what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physical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variables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they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25" dirty="0">
                <a:latin typeface="Times New Roman"/>
                <a:cs typeface="Times New Roman"/>
              </a:rPr>
              <a:t>measure.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80" dirty="0">
                <a:latin typeface="Times New Roman"/>
                <a:cs typeface="Times New Roman"/>
              </a:rPr>
              <a:t>Note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by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no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means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exhaustive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list,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there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many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other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classification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taxonomic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schemes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sensors,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including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those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material,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cost,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design,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other 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factors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288" y="369823"/>
            <a:ext cx="69735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i="0" spc="-25" dirty="0">
                <a:latin typeface="Franklin Gothic Medium"/>
                <a:cs typeface="Franklin Gothic Medium"/>
              </a:rPr>
              <a:t>Categorization </a:t>
            </a:r>
            <a:r>
              <a:rPr sz="2400" i="0" dirty="0">
                <a:latin typeface="Franklin Gothic Medium"/>
                <a:cs typeface="Franklin Gothic Medium"/>
              </a:rPr>
              <a:t>based </a:t>
            </a:r>
            <a:r>
              <a:rPr sz="2400" i="0" spc="-10" dirty="0">
                <a:latin typeface="Franklin Gothic Medium"/>
                <a:cs typeface="Franklin Gothic Medium"/>
              </a:rPr>
              <a:t>on </a:t>
            </a:r>
            <a:r>
              <a:rPr sz="2400" i="0" spc="-30" dirty="0">
                <a:latin typeface="Franklin Gothic Medium"/>
                <a:cs typeface="Franklin Gothic Medium"/>
              </a:rPr>
              <a:t>what </a:t>
            </a:r>
            <a:r>
              <a:rPr sz="2400" i="0" spc="-20" dirty="0">
                <a:latin typeface="Franklin Gothic Medium"/>
                <a:cs typeface="Franklin Gothic Medium"/>
              </a:rPr>
              <a:t>physical phenomenon </a:t>
            </a:r>
            <a:r>
              <a:rPr sz="2400" i="0" spc="-30" dirty="0">
                <a:latin typeface="Franklin Gothic Medium"/>
                <a:cs typeface="Franklin Gothic Medium"/>
              </a:rPr>
              <a:t>a </a:t>
            </a:r>
            <a:r>
              <a:rPr sz="2400" i="0" spc="-585" dirty="0">
                <a:latin typeface="Franklin Gothic Medium"/>
                <a:cs typeface="Franklin Gothic Medium"/>
              </a:rPr>
              <a:t> </a:t>
            </a:r>
            <a:r>
              <a:rPr sz="2400" i="0" spc="5" dirty="0">
                <a:latin typeface="Franklin Gothic Medium"/>
                <a:cs typeface="Franklin Gothic Medium"/>
              </a:rPr>
              <a:t>sensor</a:t>
            </a:r>
            <a:r>
              <a:rPr sz="2400" i="0" spc="-35" dirty="0">
                <a:latin typeface="Franklin Gothic Medium"/>
                <a:cs typeface="Franklin Gothic Medium"/>
              </a:rPr>
              <a:t> </a:t>
            </a:r>
            <a:r>
              <a:rPr sz="2400" i="0" spc="-5" dirty="0">
                <a:latin typeface="Franklin Gothic Medium"/>
                <a:cs typeface="Franklin Gothic Medium"/>
              </a:rPr>
              <a:t>is</a:t>
            </a:r>
            <a:r>
              <a:rPr sz="2400" i="0" spc="-20" dirty="0">
                <a:latin typeface="Franklin Gothic Medium"/>
                <a:cs typeface="Franklin Gothic Medium"/>
              </a:rPr>
              <a:t> </a:t>
            </a:r>
            <a:r>
              <a:rPr sz="2400" i="0" spc="-25" dirty="0">
                <a:latin typeface="Franklin Gothic Medium"/>
                <a:cs typeface="Franklin Gothic Medium"/>
              </a:rPr>
              <a:t>measuring</a:t>
            </a:r>
            <a:endParaRPr sz="24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488" y="1214627"/>
            <a:ext cx="7632152" cy="52784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688974"/>
            <a:ext cx="6019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8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11</a:t>
            </a:r>
            <a:endParaRPr sz="40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787908"/>
            <a:ext cx="8357616" cy="54985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" y="856488"/>
            <a:ext cx="8131225" cy="50733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" y="643127"/>
            <a:ext cx="8072628" cy="54284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261873"/>
            <a:ext cx="78441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45" dirty="0">
                <a:solidFill>
                  <a:srgbClr val="C00000"/>
                </a:solidFill>
                <a:latin typeface="Franklin Gothic Medium"/>
                <a:cs typeface="Franklin Gothic Medium"/>
              </a:rPr>
              <a:t>Precision</a:t>
            </a:r>
            <a:r>
              <a:rPr sz="4000" i="0" spc="-5" dirty="0">
                <a:solidFill>
                  <a:srgbClr val="C00000"/>
                </a:solidFill>
                <a:latin typeface="Franklin Gothic Medium"/>
                <a:cs typeface="Franklin Gothic Medium"/>
              </a:rPr>
              <a:t> </a:t>
            </a:r>
            <a:r>
              <a:rPr sz="4000" i="0" spc="-35" dirty="0">
                <a:solidFill>
                  <a:srgbClr val="C00000"/>
                </a:solidFill>
                <a:latin typeface="Franklin Gothic Medium"/>
                <a:cs typeface="Franklin Gothic Medium"/>
              </a:rPr>
              <a:t>agriculture</a:t>
            </a:r>
            <a:r>
              <a:rPr sz="4000" i="0" dirty="0">
                <a:solidFill>
                  <a:srgbClr val="C00000"/>
                </a:solidFill>
                <a:latin typeface="Franklin Gothic Medium"/>
                <a:cs typeface="Franklin Gothic Medium"/>
              </a:rPr>
              <a:t> </a:t>
            </a:r>
            <a:r>
              <a:rPr sz="4000" i="0" spc="-40" dirty="0">
                <a:solidFill>
                  <a:srgbClr val="C00000"/>
                </a:solidFill>
                <a:latin typeface="Franklin Gothic Medium"/>
                <a:cs typeface="Franklin Gothic Medium"/>
              </a:rPr>
              <a:t>(smart</a:t>
            </a:r>
            <a:r>
              <a:rPr sz="4000" i="0" dirty="0">
                <a:solidFill>
                  <a:srgbClr val="C00000"/>
                </a:solidFill>
                <a:latin typeface="Franklin Gothic Medium"/>
                <a:cs typeface="Franklin Gothic Medium"/>
              </a:rPr>
              <a:t> </a:t>
            </a:r>
            <a:r>
              <a:rPr sz="4000" i="0" spc="-75" dirty="0">
                <a:solidFill>
                  <a:srgbClr val="C00000"/>
                </a:solidFill>
                <a:latin typeface="Franklin Gothic Medium"/>
                <a:cs typeface="Franklin Gothic Medium"/>
              </a:rPr>
              <a:t>farming)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755649"/>
            <a:ext cx="8098790" cy="5024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22225" indent="-27432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z="2200" spc="-125" dirty="0">
                <a:latin typeface="Times New Roman"/>
                <a:cs typeface="Times New Roman"/>
              </a:rPr>
              <a:t>which</a:t>
            </a:r>
            <a:r>
              <a:rPr sz="2200" spc="-120" dirty="0">
                <a:latin typeface="Times New Roman"/>
                <a:cs typeface="Times New Roman"/>
              </a:rPr>
              <a:t> </a:t>
            </a:r>
            <a:r>
              <a:rPr sz="2200" spc="-130" dirty="0">
                <a:latin typeface="Times New Roman"/>
                <a:cs typeface="Times New Roman"/>
              </a:rPr>
              <a:t>uses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175" dirty="0">
                <a:latin typeface="Times New Roman"/>
                <a:cs typeface="Times New Roman"/>
              </a:rPr>
              <a:t>a</a:t>
            </a:r>
            <a:r>
              <a:rPr sz="2200" spc="-170" dirty="0">
                <a:latin typeface="Times New Roman"/>
                <a:cs typeface="Times New Roman"/>
              </a:rPr>
              <a:t> </a:t>
            </a:r>
            <a:r>
              <a:rPr sz="2200" spc="-100" dirty="0">
                <a:latin typeface="Times New Roman"/>
                <a:cs typeface="Times New Roman"/>
              </a:rPr>
              <a:t>variety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spc="-130" dirty="0">
                <a:latin typeface="Times New Roman"/>
                <a:cs typeface="Times New Roman"/>
              </a:rPr>
              <a:t>of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100" dirty="0">
                <a:latin typeface="Times New Roman"/>
                <a:cs typeface="Times New Roman"/>
              </a:rPr>
              <a:t>technical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spc="-150" dirty="0">
                <a:latin typeface="Times New Roman"/>
                <a:cs typeface="Times New Roman"/>
              </a:rPr>
              <a:t>advances</a:t>
            </a:r>
            <a:r>
              <a:rPr sz="2200" spc="-145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to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Times New Roman"/>
                <a:cs typeface="Times New Roman"/>
              </a:rPr>
              <a:t>improve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spc="-65" dirty="0">
                <a:latin typeface="Times New Roman"/>
                <a:cs typeface="Times New Roman"/>
              </a:rPr>
              <a:t>the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25" dirty="0">
                <a:latin typeface="Times New Roman"/>
                <a:cs typeface="Times New Roman"/>
              </a:rPr>
              <a:t>efficiency, </a:t>
            </a:r>
            <a:r>
              <a:rPr sz="2200" spc="-120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Times New Roman"/>
                <a:cs typeface="Times New Roman"/>
              </a:rPr>
              <a:t>sustainability,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spc="-125" dirty="0">
                <a:latin typeface="Times New Roman"/>
                <a:cs typeface="Times New Roman"/>
              </a:rPr>
              <a:t>and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95" dirty="0">
                <a:latin typeface="Times New Roman"/>
                <a:cs typeface="Times New Roman"/>
              </a:rPr>
              <a:t>profitability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130" dirty="0">
                <a:latin typeface="Times New Roman"/>
                <a:cs typeface="Times New Roman"/>
              </a:rPr>
              <a:t>of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80" dirty="0">
                <a:latin typeface="Times New Roman"/>
                <a:cs typeface="Times New Roman"/>
              </a:rPr>
              <a:t>traditional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Times New Roman"/>
                <a:cs typeface="Times New Roman"/>
              </a:rPr>
              <a:t>farming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85" dirty="0">
                <a:latin typeface="Times New Roman"/>
                <a:cs typeface="Times New Roman"/>
              </a:rPr>
              <a:t>practices.</a:t>
            </a:r>
            <a:endParaRPr sz="2200">
              <a:latin typeface="Times New Roman"/>
              <a:cs typeface="Times New Roman"/>
            </a:endParaRPr>
          </a:p>
          <a:p>
            <a:pPr marL="286385" marR="2984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z="2200" spc="-135" dirty="0">
                <a:latin typeface="Times New Roman"/>
                <a:cs typeface="Times New Roman"/>
              </a:rPr>
              <a:t>This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spc="-110" dirty="0">
                <a:latin typeface="Times New Roman"/>
                <a:cs typeface="Times New Roman"/>
              </a:rPr>
              <a:t>includes</a:t>
            </a:r>
            <a:r>
              <a:rPr sz="2200" spc="-105" dirty="0">
                <a:latin typeface="Times New Roman"/>
                <a:cs typeface="Times New Roman"/>
              </a:rPr>
              <a:t> </a:t>
            </a:r>
            <a:r>
              <a:rPr sz="2200" spc="-70" dirty="0">
                <a:latin typeface="Times New Roman"/>
                <a:cs typeface="Times New Roman"/>
              </a:rPr>
              <a:t>the </a:t>
            </a:r>
            <a:r>
              <a:rPr sz="2200" i="1" spc="-265" dirty="0">
                <a:solidFill>
                  <a:srgbClr val="6F2F9F"/>
                </a:solidFill>
                <a:latin typeface="Times New Roman"/>
                <a:cs typeface="Times New Roman"/>
              </a:rPr>
              <a:t>use</a:t>
            </a:r>
            <a:r>
              <a:rPr sz="2200" i="1" spc="-2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95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200" i="1" spc="-1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355" dirty="0">
                <a:solidFill>
                  <a:srgbClr val="6F2F9F"/>
                </a:solidFill>
                <a:latin typeface="Times New Roman"/>
                <a:cs typeface="Times New Roman"/>
              </a:rPr>
              <a:t>GPS</a:t>
            </a:r>
            <a:r>
              <a:rPr sz="2200" i="1" spc="-3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15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2200" i="1" spc="-2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65" dirty="0">
                <a:solidFill>
                  <a:srgbClr val="6F2F9F"/>
                </a:solidFill>
                <a:latin typeface="Times New Roman"/>
                <a:cs typeface="Times New Roman"/>
              </a:rPr>
              <a:t>satellite</a:t>
            </a:r>
            <a:r>
              <a:rPr sz="2200" i="1" spc="-1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90" dirty="0">
                <a:solidFill>
                  <a:srgbClr val="6F2F9F"/>
                </a:solidFill>
                <a:latin typeface="Times New Roman"/>
                <a:cs typeface="Times New Roman"/>
              </a:rPr>
              <a:t>aerial</a:t>
            </a:r>
            <a:r>
              <a:rPr sz="2200" i="1" spc="-1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45" dirty="0">
                <a:solidFill>
                  <a:srgbClr val="6F2F9F"/>
                </a:solidFill>
                <a:latin typeface="Times New Roman"/>
                <a:cs typeface="Times New Roman"/>
              </a:rPr>
              <a:t>imagery</a:t>
            </a:r>
            <a:r>
              <a:rPr sz="2200" i="1" spc="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6F2F9F"/>
                </a:solidFill>
                <a:latin typeface="Times New Roman"/>
                <a:cs typeface="Times New Roman"/>
              </a:rPr>
              <a:t>for</a:t>
            </a:r>
            <a:r>
              <a:rPr sz="2200" i="1" spc="-2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00" dirty="0">
                <a:solidFill>
                  <a:srgbClr val="6F2F9F"/>
                </a:solidFill>
                <a:latin typeface="Times New Roman"/>
                <a:cs typeface="Times New Roman"/>
              </a:rPr>
              <a:t>determining</a:t>
            </a:r>
            <a:r>
              <a:rPr sz="2200" i="1" spc="1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60" dirty="0">
                <a:solidFill>
                  <a:srgbClr val="6F2F9F"/>
                </a:solidFill>
                <a:latin typeface="Times New Roman"/>
                <a:cs typeface="Times New Roman"/>
              </a:rPr>
              <a:t>field </a:t>
            </a:r>
            <a:r>
              <a:rPr sz="2200" i="1" spc="-1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viability; </a:t>
            </a:r>
            <a:r>
              <a:rPr sz="2200" i="1" spc="-250" dirty="0">
                <a:solidFill>
                  <a:srgbClr val="FF0000"/>
                </a:solidFill>
                <a:latin typeface="Times New Roman"/>
                <a:cs typeface="Times New Roman"/>
              </a:rPr>
              <a:t>robots</a:t>
            </a:r>
            <a:r>
              <a:rPr sz="2200" i="1" spc="-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sz="2200" i="1" spc="-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204" dirty="0">
                <a:solidFill>
                  <a:srgbClr val="FF0000"/>
                </a:solidFill>
                <a:latin typeface="Times New Roman"/>
                <a:cs typeface="Times New Roman"/>
              </a:rPr>
              <a:t>high-precision</a:t>
            </a:r>
            <a:r>
              <a:rPr sz="2200" i="1" spc="-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145" dirty="0">
                <a:solidFill>
                  <a:srgbClr val="FF0000"/>
                </a:solidFill>
                <a:latin typeface="Times New Roman"/>
                <a:cs typeface="Times New Roman"/>
              </a:rPr>
              <a:t>planting, </a:t>
            </a:r>
            <a:r>
              <a:rPr sz="2200" i="1" spc="-190" dirty="0">
                <a:solidFill>
                  <a:srgbClr val="FF0000"/>
                </a:solidFill>
                <a:latin typeface="Times New Roman"/>
                <a:cs typeface="Times New Roman"/>
              </a:rPr>
              <a:t>harvesting, </a:t>
            </a:r>
            <a:r>
              <a:rPr sz="2200" i="1" spc="-155" dirty="0">
                <a:solidFill>
                  <a:srgbClr val="FF0000"/>
                </a:solidFill>
                <a:latin typeface="Times New Roman"/>
                <a:cs typeface="Times New Roman"/>
              </a:rPr>
              <a:t>irrigation, </a:t>
            </a:r>
            <a:r>
              <a:rPr sz="2200" i="1" spc="-2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200" i="1" spc="-2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305" dirty="0">
                <a:solidFill>
                  <a:srgbClr val="FF0000"/>
                </a:solidFill>
                <a:latin typeface="Times New Roman"/>
                <a:cs typeface="Times New Roman"/>
              </a:rPr>
              <a:t>so</a:t>
            </a:r>
            <a:r>
              <a:rPr sz="2200" i="1" spc="-3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220" dirty="0">
                <a:solidFill>
                  <a:srgbClr val="FF0000"/>
                </a:solidFill>
                <a:latin typeface="Times New Roman"/>
                <a:cs typeface="Times New Roman"/>
              </a:rPr>
              <a:t>on;</a:t>
            </a:r>
            <a:r>
              <a:rPr sz="2200" i="1" spc="-2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i="1" spc="-14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200" spc="-140" dirty="0">
                <a:latin typeface="Times New Roman"/>
                <a:cs typeface="Times New Roman"/>
              </a:rPr>
              <a:t>nd </a:t>
            </a:r>
            <a:r>
              <a:rPr sz="2200" spc="-135" dirty="0">
                <a:latin typeface="Times New Roman"/>
                <a:cs typeface="Times New Roman"/>
              </a:rPr>
              <a:t> </a:t>
            </a:r>
            <a:r>
              <a:rPr sz="2200" i="1" spc="-185" dirty="0">
                <a:solidFill>
                  <a:srgbClr val="6F2F9F"/>
                </a:solidFill>
                <a:latin typeface="Times New Roman"/>
                <a:cs typeface="Times New Roman"/>
              </a:rPr>
              <a:t>real-time</a:t>
            </a:r>
            <a:r>
              <a:rPr sz="2200" i="1" spc="-1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90" dirty="0">
                <a:solidFill>
                  <a:srgbClr val="6F2F9F"/>
                </a:solidFill>
                <a:latin typeface="Times New Roman"/>
                <a:cs typeface="Times New Roman"/>
              </a:rPr>
              <a:t>analytics</a:t>
            </a:r>
            <a:r>
              <a:rPr sz="2200" i="1" spc="-1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15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2200" i="1" spc="-2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45" dirty="0">
                <a:solidFill>
                  <a:srgbClr val="6F2F9F"/>
                </a:solidFill>
                <a:latin typeface="Times New Roman"/>
                <a:cs typeface="Times New Roman"/>
              </a:rPr>
              <a:t>artificial </a:t>
            </a:r>
            <a:r>
              <a:rPr sz="2200" i="1" spc="-190" dirty="0">
                <a:solidFill>
                  <a:srgbClr val="6F2F9F"/>
                </a:solidFill>
                <a:latin typeface="Times New Roman"/>
                <a:cs typeface="Times New Roman"/>
              </a:rPr>
              <a:t>intelligence</a:t>
            </a:r>
            <a:r>
              <a:rPr sz="2200" i="1" spc="-1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7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200" i="1" spc="-1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15" dirty="0">
                <a:solidFill>
                  <a:srgbClr val="6F2F9F"/>
                </a:solidFill>
                <a:latin typeface="Times New Roman"/>
                <a:cs typeface="Times New Roman"/>
              </a:rPr>
              <a:t>predict</a:t>
            </a:r>
            <a:r>
              <a:rPr sz="2200" i="1" spc="-2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90" dirty="0">
                <a:solidFill>
                  <a:srgbClr val="6F2F9F"/>
                </a:solidFill>
                <a:latin typeface="Times New Roman"/>
                <a:cs typeface="Times New Roman"/>
              </a:rPr>
              <a:t>optimal</a:t>
            </a:r>
            <a:r>
              <a:rPr sz="2200" i="1" spc="-1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75" dirty="0">
                <a:solidFill>
                  <a:srgbClr val="6F2F9F"/>
                </a:solidFill>
                <a:latin typeface="Times New Roman"/>
                <a:cs typeface="Times New Roman"/>
              </a:rPr>
              <a:t>crop</a:t>
            </a:r>
            <a:r>
              <a:rPr sz="2200" i="1" spc="-2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45" dirty="0">
                <a:solidFill>
                  <a:srgbClr val="6F2F9F"/>
                </a:solidFill>
                <a:latin typeface="Times New Roman"/>
                <a:cs typeface="Times New Roman"/>
              </a:rPr>
              <a:t>yield, </a:t>
            </a:r>
            <a:r>
              <a:rPr sz="2200" i="1" spc="-240" dirty="0">
                <a:solidFill>
                  <a:srgbClr val="6F2F9F"/>
                </a:solidFill>
                <a:latin typeface="Times New Roman"/>
                <a:cs typeface="Times New Roman"/>
              </a:rPr>
              <a:t>weather </a:t>
            </a:r>
            <a:r>
              <a:rPr sz="2200" i="1" spc="-2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6F2F9F"/>
                </a:solidFill>
                <a:latin typeface="Times New Roman"/>
                <a:cs typeface="Times New Roman"/>
              </a:rPr>
              <a:t>imp</a:t>
            </a:r>
            <a:r>
              <a:rPr sz="2200" i="1" spc="-229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200" i="1" spc="-215" dirty="0">
                <a:solidFill>
                  <a:srgbClr val="6F2F9F"/>
                </a:solidFill>
                <a:latin typeface="Times New Roman"/>
                <a:cs typeface="Times New Roman"/>
              </a:rPr>
              <a:t>ct</a:t>
            </a:r>
            <a:r>
              <a:rPr sz="2200" i="1" spc="-290" dirty="0">
                <a:solidFill>
                  <a:srgbClr val="6F2F9F"/>
                </a:solidFill>
                <a:latin typeface="Times New Roman"/>
                <a:cs typeface="Times New Roman"/>
              </a:rPr>
              <a:t>s</a:t>
            </a:r>
            <a:r>
              <a:rPr sz="2200" i="1" spc="20" dirty="0">
                <a:solidFill>
                  <a:srgbClr val="6F2F9F"/>
                </a:solidFill>
                <a:latin typeface="Times New Roman"/>
                <a:cs typeface="Times New Roman"/>
              </a:rPr>
              <a:t>,</a:t>
            </a:r>
            <a:r>
              <a:rPr sz="2200" i="1" spc="-2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10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200" i="1" spc="-220" dirty="0">
                <a:solidFill>
                  <a:srgbClr val="6F2F9F"/>
                </a:solidFill>
                <a:latin typeface="Times New Roman"/>
                <a:cs typeface="Times New Roman"/>
              </a:rPr>
              <a:t>n</a:t>
            </a:r>
            <a:r>
              <a:rPr sz="2200" i="1" spc="-235" dirty="0">
                <a:solidFill>
                  <a:srgbClr val="6F2F9F"/>
                </a:solidFill>
                <a:latin typeface="Times New Roman"/>
                <a:cs typeface="Times New Roman"/>
              </a:rPr>
              <a:t>d</a:t>
            </a:r>
            <a:r>
              <a:rPr sz="2200" i="1" spc="-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195" dirty="0">
                <a:solidFill>
                  <a:srgbClr val="6F2F9F"/>
                </a:solidFill>
                <a:latin typeface="Times New Roman"/>
                <a:cs typeface="Times New Roman"/>
              </a:rPr>
              <a:t>soil</a:t>
            </a:r>
            <a:r>
              <a:rPr sz="2200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200" i="1" spc="-220" dirty="0">
                <a:solidFill>
                  <a:srgbClr val="6F2F9F"/>
                </a:solidFill>
                <a:latin typeface="Times New Roman"/>
                <a:cs typeface="Times New Roman"/>
              </a:rPr>
              <a:t>q</a:t>
            </a:r>
            <a:r>
              <a:rPr sz="2200" i="1" spc="-229" dirty="0">
                <a:solidFill>
                  <a:srgbClr val="6F2F9F"/>
                </a:solidFill>
                <a:latin typeface="Times New Roman"/>
                <a:cs typeface="Times New Roman"/>
              </a:rPr>
              <a:t>u</a:t>
            </a:r>
            <a:r>
              <a:rPr sz="2200" i="1" spc="-125" dirty="0">
                <a:solidFill>
                  <a:srgbClr val="6F2F9F"/>
                </a:solidFill>
                <a:latin typeface="Times New Roman"/>
                <a:cs typeface="Times New Roman"/>
              </a:rPr>
              <a:t>ality</a:t>
            </a:r>
            <a:r>
              <a:rPr sz="2200" spc="90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z="2200" spc="-160" dirty="0">
                <a:latin typeface="Times New Roman"/>
                <a:cs typeface="Times New Roman"/>
              </a:rPr>
              <a:t>Among </a:t>
            </a:r>
            <a:r>
              <a:rPr sz="2200" spc="-70" dirty="0">
                <a:latin typeface="Times New Roman"/>
                <a:cs typeface="Times New Roman"/>
              </a:rPr>
              <a:t>the </a:t>
            </a:r>
            <a:r>
              <a:rPr sz="2200" spc="-90" dirty="0">
                <a:latin typeface="Times New Roman"/>
                <a:cs typeface="Times New Roman"/>
              </a:rPr>
              <a:t>most </a:t>
            </a:r>
            <a:r>
              <a:rPr sz="2200" spc="-120" dirty="0">
                <a:latin typeface="Times New Roman"/>
                <a:cs typeface="Times New Roman"/>
              </a:rPr>
              <a:t>significant </a:t>
            </a:r>
            <a:r>
              <a:rPr sz="2200" spc="-114" dirty="0">
                <a:latin typeface="Times New Roman"/>
                <a:cs typeface="Times New Roman"/>
              </a:rPr>
              <a:t>impacts </a:t>
            </a:r>
            <a:r>
              <a:rPr sz="2200" spc="-130" dirty="0">
                <a:latin typeface="Times New Roman"/>
                <a:cs typeface="Times New Roman"/>
              </a:rPr>
              <a:t>of </a:t>
            </a:r>
            <a:r>
              <a:rPr sz="2200" spc="-100" dirty="0">
                <a:latin typeface="Times New Roman"/>
                <a:cs typeface="Times New Roman"/>
              </a:rPr>
              <a:t>precision </a:t>
            </a:r>
            <a:r>
              <a:rPr sz="2200" spc="-75" dirty="0">
                <a:latin typeface="Times New Roman"/>
                <a:cs typeface="Times New Roman"/>
              </a:rPr>
              <a:t>agriculture </a:t>
            </a:r>
            <a:r>
              <a:rPr sz="2200" spc="-90" dirty="0">
                <a:latin typeface="Times New Roman"/>
                <a:cs typeface="Times New Roman"/>
              </a:rPr>
              <a:t>are </a:t>
            </a:r>
            <a:r>
              <a:rPr sz="2200" spc="-95" dirty="0">
                <a:latin typeface="Times New Roman"/>
                <a:cs typeface="Times New Roman"/>
              </a:rPr>
              <a:t>those </a:t>
            </a:r>
            <a:r>
              <a:rPr sz="2200" spc="-120" dirty="0">
                <a:latin typeface="Times New Roman"/>
                <a:cs typeface="Times New Roman"/>
              </a:rPr>
              <a:t>dealing </a:t>
            </a:r>
            <a:r>
              <a:rPr sz="2200" spc="-114" dirty="0">
                <a:latin typeface="Times New Roman"/>
                <a:cs typeface="Times New Roman"/>
              </a:rPr>
              <a:t> </a:t>
            </a:r>
            <a:r>
              <a:rPr sz="2200" spc="-90" dirty="0">
                <a:latin typeface="Times New Roman"/>
                <a:cs typeface="Times New Roman"/>
              </a:rPr>
              <a:t>with </a:t>
            </a:r>
            <a:r>
              <a:rPr sz="2200" b="1" spc="-10" dirty="0">
                <a:latin typeface="Times New Roman"/>
                <a:cs typeface="Times New Roman"/>
              </a:rPr>
              <a:t>sensor </a:t>
            </a:r>
            <a:r>
              <a:rPr sz="2200" b="1" spc="-20" dirty="0">
                <a:latin typeface="Times New Roman"/>
                <a:cs typeface="Times New Roman"/>
              </a:rPr>
              <a:t>measurement </a:t>
            </a:r>
            <a:r>
              <a:rPr sz="2200" b="1" spc="20" dirty="0">
                <a:latin typeface="Times New Roman"/>
                <a:cs typeface="Times New Roman"/>
              </a:rPr>
              <a:t>of </a:t>
            </a:r>
            <a:r>
              <a:rPr sz="2200" b="1" spc="-95" dirty="0">
                <a:latin typeface="Times New Roman"/>
                <a:cs typeface="Times New Roman"/>
              </a:rPr>
              <a:t>a </a:t>
            </a:r>
            <a:r>
              <a:rPr sz="2200" b="1" spc="-10" dirty="0">
                <a:latin typeface="Times New Roman"/>
                <a:cs typeface="Times New Roman"/>
              </a:rPr>
              <a:t>variety </a:t>
            </a:r>
            <a:r>
              <a:rPr sz="2200" b="1" spc="20" dirty="0">
                <a:latin typeface="Times New Roman"/>
                <a:cs typeface="Times New Roman"/>
              </a:rPr>
              <a:t>of soil </a:t>
            </a:r>
            <a:r>
              <a:rPr sz="2200" b="1" dirty="0">
                <a:latin typeface="Times New Roman"/>
                <a:cs typeface="Times New Roman"/>
              </a:rPr>
              <a:t>characteristics</a:t>
            </a:r>
            <a:r>
              <a:rPr sz="2200" dirty="0">
                <a:latin typeface="Times New Roman"/>
                <a:cs typeface="Times New Roman"/>
              </a:rPr>
              <a:t>. </a:t>
            </a:r>
            <a:r>
              <a:rPr sz="2200" i="1" spc="-250" dirty="0">
                <a:solidFill>
                  <a:srgbClr val="00AFEF"/>
                </a:solidFill>
                <a:latin typeface="Times New Roman"/>
                <a:cs typeface="Times New Roman"/>
              </a:rPr>
              <a:t>These </a:t>
            </a:r>
            <a:r>
              <a:rPr sz="2200" i="1" spc="-24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00" dirty="0">
                <a:solidFill>
                  <a:srgbClr val="00AFEF"/>
                </a:solidFill>
                <a:latin typeface="Times New Roman"/>
                <a:cs typeface="Times New Roman"/>
              </a:rPr>
              <a:t>include</a:t>
            </a:r>
            <a:r>
              <a:rPr sz="2200" i="1" spc="-19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85" dirty="0">
                <a:solidFill>
                  <a:srgbClr val="00AFEF"/>
                </a:solidFill>
                <a:latin typeface="Times New Roman"/>
                <a:cs typeface="Times New Roman"/>
              </a:rPr>
              <a:t>real-</a:t>
            </a:r>
            <a:r>
              <a:rPr sz="2200" i="1" spc="-18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85" dirty="0">
                <a:solidFill>
                  <a:srgbClr val="00AFEF"/>
                </a:solidFill>
                <a:latin typeface="Times New Roman"/>
                <a:cs typeface="Times New Roman"/>
              </a:rPr>
              <a:t>time</a:t>
            </a:r>
            <a:r>
              <a:rPr sz="2200" i="1" spc="-18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54" dirty="0">
                <a:solidFill>
                  <a:srgbClr val="00AFEF"/>
                </a:solidFill>
                <a:latin typeface="Times New Roman"/>
                <a:cs typeface="Times New Roman"/>
              </a:rPr>
              <a:t>measurement</a:t>
            </a:r>
            <a:r>
              <a:rPr sz="2200" i="1" spc="-25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95" dirty="0">
                <a:solidFill>
                  <a:srgbClr val="00AFEF"/>
                </a:solidFill>
                <a:latin typeface="Times New Roman"/>
                <a:cs typeface="Times New Roman"/>
              </a:rPr>
              <a:t>of</a:t>
            </a:r>
            <a:r>
              <a:rPr sz="2200" i="1" spc="-1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95" dirty="0">
                <a:solidFill>
                  <a:srgbClr val="00AFEF"/>
                </a:solidFill>
                <a:latin typeface="Times New Roman"/>
                <a:cs typeface="Times New Roman"/>
              </a:rPr>
              <a:t>soil</a:t>
            </a:r>
            <a:r>
              <a:rPr sz="2200" i="1" spc="-1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50" dirty="0">
                <a:solidFill>
                  <a:srgbClr val="00AFEF"/>
                </a:solidFill>
                <a:latin typeface="Times New Roman"/>
                <a:cs typeface="Times New Roman"/>
              </a:rPr>
              <a:t>quality,</a:t>
            </a:r>
            <a:r>
              <a:rPr sz="2200" i="1" spc="-14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40" dirty="0">
                <a:solidFill>
                  <a:srgbClr val="00AFEF"/>
                </a:solidFill>
                <a:latin typeface="Times New Roman"/>
                <a:cs typeface="Times New Roman"/>
              </a:rPr>
              <a:t>pH</a:t>
            </a:r>
            <a:r>
              <a:rPr sz="2200" i="1" spc="-23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95" dirty="0">
                <a:solidFill>
                  <a:srgbClr val="00AFEF"/>
                </a:solidFill>
                <a:latin typeface="Times New Roman"/>
                <a:cs typeface="Times New Roman"/>
              </a:rPr>
              <a:t>levels,</a:t>
            </a:r>
            <a:r>
              <a:rPr sz="2200" i="1" spc="16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50" dirty="0">
                <a:solidFill>
                  <a:srgbClr val="00AFEF"/>
                </a:solidFill>
                <a:latin typeface="Times New Roman"/>
                <a:cs typeface="Times New Roman"/>
              </a:rPr>
              <a:t>salinity, </a:t>
            </a:r>
            <a:r>
              <a:rPr sz="2200" i="1" spc="-170" dirty="0">
                <a:solidFill>
                  <a:srgbClr val="00AFEF"/>
                </a:solidFill>
                <a:latin typeface="Times New Roman"/>
                <a:cs typeface="Times New Roman"/>
              </a:rPr>
              <a:t>toxicity</a:t>
            </a:r>
            <a:r>
              <a:rPr sz="2200" i="1" spc="21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95" dirty="0">
                <a:solidFill>
                  <a:srgbClr val="00AFEF"/>
                </a:solidFill>
                <a:latin typeface="Times New Roman"/>
                <a:cs typeface="Times New Roman"/>
              </a:rPr>
              <a:t>levels, </a:t>
            </a:r>
            <a:r>
              <a:rPr sz="2200" i="1" spc="-1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29" dirty="0">
                <a:solidFill>
                  <a:srgbClr val="00AFEF"/>
                </a:solidFill>
                <a:latin typeface="Times New Roman"/>
                <a:cs typeface="Times New Roman"/>
              </a:rPr>
              <a:t>moisture</a:t>
            </a:r>
            <a:r>
              <a:rPr sz="2200" i="1" spc="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00AFEF"/>
                </a:solidFill>
                <a:latin typeface="Times New Roman"/>
                <a:cs typeface="Times New Roman"/>
              </a:rPr>
              <a:t>levels</a:t>
            </a:r>
            <a:r>
              <a:rPr sz="2200" i="1" spc="1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00AFEF"/>
                </a:solidFill>
                <a:latin typeface="Times New Roman"/>
                <a:cs typeface="Times New Roman"/>
              </a:rPr>
              <a:t>for</a:t>
            </a:r>
            <a:r>
              <a:rPr sz="2200" i="1" spc="1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75" dirty="0">
                <a:solidFill>
                  <a:srgbClr val="00AFEF"/>
                </a:solidFill>
                <a:latin typeface="Times New Roman"/>
                <a:cs typeface="Times New Roman"/>
              </a:rPr>
              <a:t>irrigation</a:t>
            </a:r>
            <a:r>
              <a:rPr sz="2200" i="1" spc="2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60" dirty="0">
                <a:solidFill>
                  <a:srgbClr val="00AFEF"/>
                </a:solidFill>
                <a:latin typeface="Times New Roman"/>
                <a:cs typeface="Times New Roman"/>
              </a:rPr>
              <a:t>planning, </a:t>
            </a:r>
            <a:r>
              <a:rPr sz="2200" i="1" spc="-155" dirty="0">
                <a:solidFill>
                  <a:srgbClr val="00AFEF"/>
                </a:solidFill>
                <a:latin typeface="Times New Roman"/>
                <a:cs typeface="Times New Roman"/>
              </a:rPr>
              <a:t>nutrient</a:t>
            </a:r>
            <a:r>
              <a:rPr sz="2200" i="1" spc="24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00AFEF"/>
                </a:solidFill>
                <a:latin typeface="Times New Roman"/>
                <a:cs typeface="Times New Roman"/>
              </a:rPr>
              <a:t>levels</a:t>
            </a:r>
            <a:r>
              <a:rPr sz="2200" i="1" spc="1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225" dirty="0">
                <a:solidFill>
                  <a:srgbClr val="00AFEF"/>
                </a:solidFill>
                <a:latin typeface="Times New Roman"/>
                <a:cs typeface="Times New Roman"/>
              </a:rPr>
              <a:t>for</a:t>
            </a:r>
            <a:r>
              <a:rPr sz="2200" i="1" spc="1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45" dirty="0">
                <a:solidFill>
                  <a:srgbClr val="00AFEF"/>
                </a:solidFill>
                <a:latin typeface="Times New Roman"/>
                <a:cs typeface="Times New Roman"/>
              </a:rPr>
              <a:t>fertilization </a:t>
            </a:r>
            <a:r>
              <a:rPr sz="2200" i="1" spc="-160" dirty="0">
                <a:solidFill>
                  <a:srgbClr val="00AFEF"/>
                </a:solidFill>
                <a:latin typeface="Times New Roman"/>
                <a:cs typeface="Times New Roman"/>
              </a:rPr>
              <a:t>planning, </a:t>
            </a:r>
            <a:r>
              <a:rPr sz="2200" i="1" spc="-215" dirty="0">
                <a:solidFill>
                  <a:srgbClr val="00AFEF"/>
                </a:solidFill>
                <a:latin typeface="Times New Roman"/>
                <a:cs typeface="Times New Roman"/>
              </a:rPr>
              <a:t>and </a:t>
            </a:r>
            <a:r>
              <a:rPr sz="2200" i="1" spc="-21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305" dirty="0">
                <a:solidFill>
                  <a:srgbClr val="00AFEF"/>
                </a:solidFill>
                <a:latin typeface="Times New Roman"/>
                <a:cs typeface="Times New Roman"/>
              </a:rPr>
              <a:t>so</a:t>
            </a:r>
            <a:r>
              <a:rPr sz="2200" i="1" spc="-3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i="1" spc="-135" dirty="0">
                <a:solidFill>
                  <a:srgbClr val="00AFEF"/>
                </a:solidFill>
                <a:latin typeface="Times New Roman"/>
                <a:cs typeface="Times New Roman"/>
              </a:rPr>
              <a:t>on</a:t>
            </a:r>
            <a:r>
              <a:rPr sz="2200" spc="-13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D24717"/>
              </a:buClr>
              <a:buFont typeface="Segoe UI Symbol"/>
              <a:buChar char="⚫"/>
            </a:pPr>
            <a:endParaRPr sz="33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D24717"/>
              </a:buClr>
              <a:buSzPct val="84090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200" spc="-155" dirty="0">
                <a:latin typeface="Times New Roman"/>
                <a:cs typeface="Times New Roman"/>
              </a:rPr>
              <a:t>All</a:t>
            </a:r>
            <a:r>
              <a:rPr sz="2200" spc="160" dirty="0">
                <a:latin typeface="Times New Roman"/>
                <a:cs typeface="Times New Roman"/>
              </a:rPr>
              <a:t> </a:t>
            </a:r>
            <a:r>
              <a:rPr sz="2200" spc="-100" dirty="0">
                <a:latin typeface="Times New Roman"/>
                <a:cs typeface="Times New Roman"/>
              </a:rPr>
              <a:t>this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spc="-90" dirty="0">
                <a:latin typeface="Times New Roman"/>
                <a:cs typeface="Times New Roman"/>
              </a:rPr>
              <a:t>detailed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spc="-100" dirty="0">
                <a:latin typeface="Times New Roman"/>
                <a:cs typeface="Times New Roman"/>
              </a:rPr>
              <a:t>sensor</a:t>
            </a:r>
            <a:r>
              <a:rPr sz="2200" spc="185" dirty="0">
                <a:latin typeface="Times New Roman"/>
                <a:cs typeface="Times New Roman"/>
              </a:rPr>
              <a:t> </a:t>
            </a:r>
            <a:r>
              <a:rPr sz="2200" spc="-110" dirty="0">
                <a:latin typeface="Times New Roman"/>
                <a:cs typeface="Times New Roman"/>
              </a:rPr>
              <a:t>data</a:t>
            </a:r>
            <a:r>
              <a:rPr sz="2200" spc="165" dirty="0">
                <a:latin typeface="Times New Roman"/>
                <a:cs typeface="Times New Roman"/>
              </a:rPr>
              <a:t> </a:t>
            </a:r>
            <a:r>
              <a:rPr sz="2200" spc="-135" dirty="0">
                <a:latin typeface="Times New Roman"/>
                <a:cs typeface="Times New Roman"/>
              </a:rPr>
              <a:t>can</a:t>
            </a:r>
            <a:r>
              <a:rPr sz="2200" spc="170" dirty="0">
                <a:latin typeface="Times New Roman"/>
                <a:cs typeface="Times New Roman"/>
              </a:rPr>
              <a:t> </a:t>
            </a:r>
            <a:r>
              <a:rPr sz="2200" spc="-105" dirty="0">
                <a:latin typeface="Times New Roman"/>
                <a:cs typeface="Times New Roman"/>
              </a:rPr>
              <a:t>be</a:t>
            </a:r>
            <a:r>
              <a:rPr sz="2200" spc="165" dirty="0">
                <a:latin typeface="Times New Roman"/>
                <a:cs typeface="Times New Roman"/>
              </a:rPr>
              <a:t> </a:t>
            </a:r>
            <a:r>
              <a:rPr sz="2200" spc="-140" dirty="0">
                <a:latin typeface="Times New Roman"/>
                <a:cs typeface="Times New Roman"/>
              </a:rPr>
              <a:t>analyzed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to</a:t>
            </a:r>
            <a:r>
              <a:rPr sz="2200" spc="170" dirty="0">
                <a:latin typeface="Times New Roman"/>
                <a:cs typeface="Times New Roman"/>
              </a:rPr>
              <a:t> </a:t>
            </a:r>
            <a:r>
              <a:rPr sz="2200" spc="-105" dirty="0">
                <a:latin typeface="Times New Roman"/>
                <a:cs typeface="Times New Roman"/>
              </a:rPr>
              <a:t>provide</a:t>
            </a:r>
            <a:r>
              <a:rPr sz="2200" spc="165" dirty="0">
                <a:latin typeface="Times New Roman"/>
                <a:cs typeface="Times New Roman"/>
              </a:rPr>
              <a:t> </a:t>
            </a:r>
            <a:r>
              <a:rPr sz="2200" spc="-150" dirty="0">
                <a:latin typeface="Times New Roman"/>
                <a:cs typeface="Times New Roman"/>
              </a:rPr>
              <a:t>highly</a:t>
            </a:r>
            <a:r>
              <a:rPr sz="2200" spc="160" dirty="0">
                <a:latin typeface="Times New Roman"/>
                <a:cs typeface="Times New Roman"/>
              </a:rPr>
              <a:t> </a:t>
            </a:r>
            <a:r>
              <a:rPr sz="2200" spc="-140" dirty="0">
                <a:latin typeface="Times New Roman"/>
                <a:cs typeface="Times New Roman"/>
              </a:rPr>
              <a:t>valuable</a:t>
            </a:r>
            <a:r>
              <a:rPr sz="2200" spc="180" dirty="0">
                <a:latin typeface="Times New Roman"/>
                <a:cs typeface="Times New Roman"/>
              </a:rPr>
              <a:t> </a:t>
            </a:r>
            <a:r>
              <a:rPr sz="2200" spc="-120" dirty="0">
                <a:latin typeface="Times New Roman"/>
                <a:cs typeface="Times New Roman"/>
              </a:rPr>
              <a:t>and</a:t>
            </a:r>
            <a:endParaRPr sz="22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200" spc="-110" dirty="0">
                <a:latin typeface="Times New Roman"/>
                <a:cs typeface="Times New Roman"/>
              </a:rPr>
              <a:t>actionable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Times New Roman"/>
                <a:cs typeface="Times New Roman"/>
              </a:rPr>
              <a:t>insight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40" dirty="0">
                <a:latin typeface="Times New Roman"/>
                <a:cs typeface="Times New Roman"/>
              </a:rPr>
              <a:t>to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90" dirty="0">
                <a:latin typeface="Times New Roman"/>
                <a:cs typeface="Times New Roman"/>
              </a:rPr>
              <a:t>boost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90" dirty="0">
                <a:latin typeface="Times New Roman"/>
                <a:cs typeface="Times New Roman"/>
              </a:rPr>
              <a:t>productivity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25" dirty="0">
                <a:latin typeface="Times New Roman"/>
                <a:cs typeface="Times New Roman"/>
              </a:rPr>
              <a:t>and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85" dirty="0">
                <a:latin typeface="Times New Roman"/>
                <a:cs typeface="Times New Roman"/>
              </a:rPr>
              <a:t>crop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80" dirty="0">
                <a:latin typeface="Times New Roman"/>
                <a:cs typeface="Times New Roman"/>
              </a:rPr>
              <a:t>yield.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232359"/>
            <a:ext cx="81603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i="0" spc="-35" dirty="0">
                <a:latin typeface="Franklin Gothic Medium"/>
                <a:cs typeface="Franklin Gothic Medium"/>
              </a:rPr>
              <a:t>IoT</a:t>
            </a:r>
            <a:r>
              <a:rPr sz="3600" i="0" dirty="0">
                <a:latin typeface="Franklin Gothic Medium"/>
                <a:cs typeface="Franklin Gothic Medium"/>
              </a:rPr>
              <a:t> </a:t>
            </a:r>
            <a:r>
              <a:rPr sz="3600" i="0" spc="20" dirty="0">
                <a:latin typeface="Franklin Gothic Medium"/>
                <a:cs typeface="Franklin Gothic Medium"/>
              </a:rPr>
              <a:t>Use</a:t>
            </a:r>
            <a:r>
              <a:rPr sz="3600" i="0" spc="10" dirty="0">
                <a:latin typeface="Franklin Gothic Medium"/>
                <a:cs typeface="Franklin Gothic Medium"/>
              </a:rPr>
              <a:t> </a:t>
            </a:r>
            <a:r>
              <a:rPr sz="3600" i="0" spc="-5" dirty="0">
                <a:latin typeface="Franklin Gothic Medium"/>
                <a:cs typeface="Franklin Gothic Medium"/>
              </a:rPr>
              <a:t>Case: </a:t>
            </a:r>
            <a:r>
              <a:rPr sz="3600" i="0" spc="-75" dirty="0">
                <a:latin typeface="Franklin Gothic Medium"/>
                <a:cs typeface="Franklin Gothic Medium"/>
              </a:rPr>
              <a:t>Area</a:t>
            </a:r>
            <a:r>
              <a:rPr sz="3600" i="0" dirty="0">
                <a:latin typeface="Franklin Gothic Medium"/>
                <a:cs typeface="Franklin Gothic Medium"/>
              </a:rPr>
              <a:t> </a:t>
            </a:r>
            <a:r>
              <a:rPr sz="3600" i="0" spc="-45" dirty="0">
                <a:latin typeface="Franklin Gothic Medium"/>
                <a:cs typeface="Franklin Gothic Medium"/>
              </a:rPr>
              <a:t>of</a:t>
            </a:r>
            <a:r>
              <a:rPr sz="3600" i="0" dirty="0">
                <a:latin typeface="Franklin Gothic Medium"/>
                <a:cs typeface="Franklin Gothic Medium"/>
              </a:rPr>
              <a:t> </a:t>
            </a:r>
            <a:r>
              <a:rPr sz="3600" i="0" spc="-20" dirty="0">
                <a:latin typeface="Franklin Gothic Medium"/>
                <a:cs typeface="Franklin Gothic Medium"/>
              </a:rPr>
              <a:t>precision</a:t>
            </a:r>
            <a:r>
              <a:rPr sz="3600" i="0" dirty="0">
                <a:latin typeface="Franklin Gothic Medium"/>
                <a:cs typeface="Franklin Gothic Medium"/>
              </a:rPr>
              <a:t> </a:t>
            </a:r>
            <a:r>
              <a:rPr sz="3600" i="0" spc="-35" dirty="0">
                <a:latin typeface="Franklin Gothic Medium"/>
                <a:cs typeface="Franklin Gothic Medium"/>
              </a:rPr>
              <a:t>agriculture </a:t>
            </a:r>
            <a:r>
              <a:rPr sz="3600" i="0" spc="-885" dirty="0">
                <a:latin typeface="Franklin Gothic Medium"/>
                <a:cs typeface="Franklin Gothic Medium"/>
              </a:rPr>
              <a:t> </a:t>
            </a:r>
            <a:r>
              <a:rPr sz="3600" i="0" spc="-30" dirty="0">
                <a:latin typeface="Franklin Gothic Medium"/>
                <a:cs typeface="Franklin Gothic Medium"/>
              </a:rPr>
              <a:t>(smart</a:t>
            </a:r>
            <a:r>
              <a:rPr sz="3600" i="0" spc="-5" dirty="0">
                <a:latin typeface="Franklin Gothic Medium"/>
                <a:cs typeface="Franklin Gothic Medium"/>
              </a:rPr>
              <a:t> </a:t>
            </a:r>
            <a:r>
              <a:rPr sz="3600" i="0" spc="-65" dirty="0">
                <a:latin typeface="Franklin Gothic Medium"/>
                <a:cs typeface="Franklin Gothic Medium"/>
              </a:rPr>
              <a:t>farming)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8402"/>
            <a:ext cx="7615555" cy="237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10" dirty="0">
                <a:latin typeface="Times New Roman"/>
                <a:cs typeface="Times New Roman"/>
              </a:rPr>
              <a:t>biodegradable,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passive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microsensors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to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measure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soil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crop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and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conditions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125" dirty="0">
                <a:latin typeface="Times New Roman"/>
                <a:cs typeface="Times New Roman"/>
              </a:rPr>
              <a:t>These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sensors,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developed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at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North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Dakota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State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University 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(NDSU),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 </a:t>
            </a:r>
            <a:r>
              <a:rPr sz="2400" spc="-95" dirty="0">
                <a:latin typeface="Times New Roman"/>
                <a:cs typeface="Times New Roman"/>
              </a:rPr>
              <a:t>planted </a:t>
            </a:r>
            <a:r>
              <a:rPr sz="2400" spc="-100" dirty="0">
                <a:latin typeface="Times New Roman"/>
                <a:cs typeface="Times New Roman"/>
              </a:rPr>
              <a:t>directly </a:t>
            </a:r>
            <a:r>
              <a:rPr sz="2400" spc="-110" dirty="0">
                <a:latin typeface="Times New Roman"/>
                <a:cs typeface="Times New Roman"/>
              </a:rPr>
              <a:t>in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125" dirty="0">
                <a:latin typeface="Times New Roman"/>
                <a:cs typeface="Times New Roman"/>
              </a:rPr>
              <a:t>soil </a:t>
            </a:r>
            <a:r>
              <a:rPr sz="2400" spc="-135" dirty="0">
                <a:latin typeface="Times New Roman"/>
                <a:cs typeface="Times New Roman"/>
              </a:rPr>
              <a:t>and </a:t>
            </a:r>
            <a:r>
              <a:rPr sz="2400" spc="-85" dirty="0">
                <a:latin typeface="Times New Roman"/>
                <a:cs typeface="Times New Roman"/>
              </a:rPr>
              <a:t>left </a:t>
            </a:r>
            <a:r>
              <a:rPr sz="2400" spc="-110" dirty="0">
                <a:latin typeface="Times New Roman"/>
                <a:cs typeface="Times New Roman"/>
              </a:rPr>
              <a:t>in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95" dirty="0">
                <a:latin typeface="Times New Roman"/>
                <a:cs typeface="Times New Roman"/>
              </a:rPr>
              <a:t>ground 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</a:t>
            </a:r>
            <a:r>
              <a:rPr sz="2400" spc="-45" dirty="0">
                <a:latin typeface="Times New Roman"/>
                <a:cs typeface="Times New Roman"/>
              </a:rPr>
              <a:t>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bi</a:t>
            </a:r>
            <a:r>
              <a:rPr sz="2400" spc="-130" dirty="0">
                <a:latin typeface="Times New Roman"/>
                <a:cs typeface="Times New Roman"/>
              </a:rPr>
              <a:t>ode</a:t>
            </a:r>
            <a:r>
              <a:rPr sz="2400" spc="-95" dirty="0">
                <a:latin typeface="Times New Roman"/>
                <a:cs typeface="Times New Roman"/>
              </a:rPr>
              <a:t>grade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wi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25" dirty="0">
                <a:latin typeface="Times New Roman"/>
                <a:cs typeface="Times New Roman"/>
              </a:rPr>
              <a:t>ho</a:t>
            </a:r>
            <a:r>
              <a:rPr sz="2400" spc="-35" dirty="0">
                <a:latin typeface="Times New Roman"/>
                <a:cs typeface="Times New Roman"/>
              </a:rPr>
              <a:t>ut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a</a:t>
            </a:r>
            <a:r>
              <a:rPr sz="2400" spc="-204" dirty="0">
                <a:latin typeface="Times New Roman"/>
                <a:cs typeface="Times New Roman"/>
              </a:rPr>
              <a:t>n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ha</a:t>
            </a:r>
            <a:r>
              <a:rPr sz="2400" spc="-15" dirty="0">
                <a:latin typeface="Times New Roman"/>
                <a:cs typeface="Times New Roman"/>
              </a:rPr>
              <a:t>r</a:t>
            </a:r>
            <a:r>
              <a:rPr sz="2400" spc="-140" dirty="0">
                <a:latin typeface="Times New Roman"/>
                <a:cs typeface="Times New Roman"/>
              </a:rPr>
              <a:t>m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</a:t>
            </a:r>
            <a:r>
              <a:rPr sz="2400" spc="-45" dirty="0">
                <a:latin typeface="Times New Roman"/>
                <a:cs typeface="Times New Roman"/>
              </a:rPr>
              <a:t>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so</a:t>
            </a:r>
            <a:r>
              <a:rPr sz="2400" spc="-105" dirty="0">
                <a:latin typeface="Times New Roman"/>
                <a:cs typeface="Times New Roman"/>
              </a:rPr>
              <a:t>il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q</a:t>
            </a:r>
            <a:r>
              <a:rPr sz="2400" spc="-110" dirty="0">
                <a:latin typeface="Times New Roman"/>
                <a:cs typeface="Times New Roman"/>
              </a:rPr>
              <a:t>u</a:t>
            </a:r>
            <a:r>
              <a:rPr sz="2400" spc="-95" dirty="0">
                <a:latin typeface="Times New Roman"/>
                <a:cs typeface="Times New Roman"/>
              </a:rPr>
              <a:t>alit</a:t>
            </a:r>
            <a:r>
              <a:rPr sz="2400" spc="-450" dirty="0">
                <a:latin typeface="Times New Roman"/>
                <a:cs typeface="Times New Roman"/>
              </a:rPr>
              <a:t>y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457200"/>
            <a:ext cx="8229600" cy="5029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2140" y="5810199"/>
            <a:ext cx="674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Figure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3-1 </a:t>
            </a:r>
            <a:r>
              <a:rPr sz="1800" i="1" spc="-5" dirty="0">
                <a:latin typeface="Calibri"/>
                <a:cs typeface="Calibri"/>
              </a:rPr>
              <a:t>Biodegradable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Sensors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Developed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by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NDSU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for</a:t>
            </a:r>
            <a:r>
              <a:rPr sz="1800" i="1" spc="-5" dirty="0">
                <a:latin typeface="Calibri"/>
                <a:cs typeface="Calibri"/>
              </a:rPr>
              <a:t> Smart</a:t>
            </a:r>
            <a:r>
              <a:rPr sz="1800" i="1" spc="-10" dirty="0">
                <a:latin typeface="Calibri"/>
                <a:cs typeface="Calibri"/>
              </a:rPr>
              <a:t> Farming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5622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10" dirty="0"/>
              <a:t>Sensors</a:t>
            </a:r>
            <a:r>
              <a:rPr sz="4000" spc="-5" dirty="0"/>
              <a:t> </a:t>
            </a:r>
            <a:r>
              <a:rPr sz="4000" spc="-20" dirty="0"/>
              <a:t>in </a:t>
            </a:r>
            <a:r>
              <a:rPr sz="4000" spc="-5" dirty="0"/>
              <a:t>a</a:t>
            </a:r>
            <a:r>
              <a:rPr sz="4000" spc="-20" dirty="0"/>
              <a:t> </a:t>
            </a:r>
            <a:r>
              <a:rPr sz="4000" spc="-15" dirty="0"/>
              <a:t>Smart </a:t>
            </a:r>
            <a:r>
              <a:rPr sz="4000" spc="-30" dirty="0"/>
              <a:t>Phone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9616" y="1571244"/>
            <a:ext cx="5786628" cy="48343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609600"/>
            <a:ext cx="7467600" cy="50718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35732" y="5943091"/>
            <a:ext cx="51435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0" dirty="0">
                <a:latin typeface="Times New Roman"/>
                <a:cs typeface="Times New Roman"/>
              </a:rPr>
              <a:t>Figure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85" dirty="0">
                <a:latin typeface="Times New Roman"/>
                <a:cs typeface="Times New Roman"/>
              </a:rPr>
              <a:t>3</a:t>
            </a:r>
            <a:r>
              <a:rPr sz="2000" b="1" spc="65" dirty="0">
                <a:latin typeface="Times New Roman"/>
                <a:cs typeface="Times New Roman"/>
              </a:rPr>
              <a:t>-</a:t>
            </a:r>
            <a:r>
              <a:rPr sz="2000" b="1" spc="-85" dirty="0">
                <a:latin typeface="Times New Roman"/>
                <a:cs typeface="Times New Roman"/>
              </a:rPr>
              <a:t>3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i="1" spc="-290" dirty="0">
                <a:latin typeface="Times New Roman"/>
                <a:cs typeface="Times New Roman"/>
              </a:rPr>
              <a:t>Gr</a:t>
            </a:r>
            <a:r>
              <a:rPr sz="2000" i="1" spc="-310" dirty="0">
                <a:latin typeface="Times New Roman"/>
                <a:cs typeface="Times New Roman"/>
              </a:rPr>
              <a:t>o</a:t>
            </a:r>
            <a:r>
              <a:rPr sz="2000" i="1" spc="-250" dirty="0">
                <a:latin typeface="Times New Roman"/>
                <a:cs typeface="Times New Roman"/>
              </a:rPr>
              <a:t>w</a:t>
            </a:r>
            <a:r>
              <a:rPr sz="2000" i="1" spc="-114" dirty="0">
                <a:latin typeface="Times New Roman"/>
                <a:cs typeface="Times New Roman"/>
              </a:rPr>
              <a:t>t</a:t>
            </a:r>
            <a:r>
              <a:rPr sz="2000" i="1" spc="-165" dirty="0">
                <a:latin typeface="Times New Roman"/>
                <a:cs typeface="Times New Roman"/>
              </a:rPr>
              <a:t>h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i="1" spc="-195" dirty="0">
                <a:latin typeface="Times New Roman"/>
                <a:cs typeface="Times New Roman"/>
              </a:rPr>
              <a:t>and</a:t>
            </a:r>
            <a:r>
              <a:rPr sz="2000" i="1" spc="-70" dirty="0">
                <a:latin typeface="Times New Roman"/>
                <a:cs typeface="Times New Roman"/>
              </a:rPr>
              <a:t> </a:t>
            </a:r>
            <a:r>
              <a:rPr sz="2000" i="1" spc="-385" dirty="0">
                <a:latin typeface="Times New Roman"/>
                <a:cs typeface="Times New Roman"/>
              </a:rPr>
              <a:t>P</a:t>
            </a:r>
            <a:r>
              <a:rPr sz="2000" i="1" spc="-265" dirty="0">
                <a:latin typeface="Times New Roman"/>
                <a:cs typeface="Times New Roman"/>
              </a:rPr>
              <a:t>r</a:t>
            </a:r>
            <a:r>
              <a:rPr sz="2000" i="1" spc="-204" dirty="0">
                <a:latin typeface="Times New Roman"/>
                <a:cs typeface="Times New Roman"/>
              </a:rPr>
              <a:t>edi</a:t>
            </a:r>
            <a:r>
              <a:rPr sz="2000" i="1" spc="-229" dirty="0">
                <a:latin typeface="Times New Roman"/>
                <a:cs typeface="Times New Roman"/>
              </a:rPr>
              <a:t>c</a:t>
            </a:r>
            <a:r>
              <a:rPr sz="2000" i="1" spc="-165" dirty="0">
                <a:latin typeface="Times New Roman"/>
                <a:cs typeface="Times New Roman"/>
              </a:rPr>
              <a:t>tions</a:t>
            </a:r>
            <a:r>
              <a:rPr sz="2000" i="1" spc="-65" dirty="0">
                <a:latin typeface="Times New Roman"/>
                <a:cs typeface="Times New Roman"/>
              </a:rPr>
              <a:t> </a:t>
            </a:r>
            <a:r>
              <a:rPr sz="2000" i="1" spc="-95" dirty="0">
                <a:latin typeface="Times New Roman"/>
                <a:cs typeface="Times New Roman"/>
              </a:rPr>
              <a:t>i</a:t>
            </a:r>
            <a:r>
              <a:rPr sz="2000" i="1" spc="-155" dirty="0">
                <a:latin typeface="Times New Roman"/>
                <a:cs typeface="Times New Roman"/>
              </a:rPr>
              <a:t>n</a:t>
            </a:r>
            <a:r>
              <a:rPr sz="2000" i="1" spc="-50" dirty="0">
                <a:latin typeface="Times New Roman"/>
                <a:cs typeface="Times New Roman"/>
              </a:rPr>
              <a:t> t</a:t>
            </a:r>
            <a:r>
              <a:rPr sz="2000" i="1" spc="-215" dirty="0">
                <a:latin typeface="Times New Roman"/>
                <a:cs typeface="Times New Roman"/>
              </a:rPr>
              <a:t>he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spc="-185" dirty="0">
                <a:latin typeface="Times New Roman"/>
                <a:cs typeface="Times New Roman"/>
              </a:rPr>
              <a:t>Nu</a:t>
            </a:r>
            <a:r>
              <a:rPr sz="2000" i="1" spc="-220" dirty="0">
                <a:latin typeface="Times New Roman"/>
                <a:cs typeface="Times New Roman"/>
              </a:rPr>
              <a:t>m</a:t>
            </a:r>
            <a:r>
              <a:rPr sz="2000" i="1" spc="-270" dirty="0">
                <a:latin typeface="Times New Roman"/>
                <a:cs typeface="Times New Roman"/>
              </a:rPr>
              <a:t>be</a:t>
            </a:r>
            <a:r>
              <a:rPr sz="2000" i="1" spc="-220" dirty="0">
                <a:latin typeface="Times New Roman"/>
                <a:cs typeface="Times New Roman"/>
              </a:rPr>
              <a:t>r</a:t>
            </a:r>
            <a:r>
              <a:rPr sz="2000" i="1" spc="-60" dirty="0">
                <a:latin typeface="Times New Roman"/>
                <a:cs typeface="Times New Roman"/>
              </a:rPr>
              <a:t> </a:t>
            </a:r>
            <a:r>
              <a:rPr sz="2000" i="1" spc="-225" dirty="0">
                <a:latin typeface="Times New Roman"/>
                <a:cs typeface="Times New Roman"/>
              </a:rPr>
              <a:t>o</a:t>
            </a:r>
            <a:r>
              <a:rPr sz="2000" i="1" spc="-125" dirty="0">
                <a:latin typeface="Times New Roman"/>
                <a:cs typeface="Times New Roman"/>
              </a:rPr>
              <a:t>f</a:t>
            </a:r>
            <a:r>
              <a:rPr sz="2000" i="1" spc="-75" dirty="0">
                <a:latin typeface="Times New Roman"/>
                <a:cs typeface="Times New Roman"/>
              </a:rPr>
              <a:t> </a:t>
            </a:r>
            <a:r>
              <a:rPr sz="2000" i="1" spc="-225" dirty="0">
                <a:latin typeface="Times New Roman"/>
                <a:cs typeface="Times New Roman"/>
              </a:rPr>
              <a:t>Sens</a:t>
            </a:r>
            <a:r>
              <a:rPr sz="2000" i="1" spc="-280" dirty="0">
                <a:latin typeface="Times New Roman"/>
                <a:cs typeface="Times New Roman"/>
              </a:rPr>
              <a:t>o</a:t>
            </a:r>
            <a:r>
              <a:rPr sz="2000" i="1" spc="-204" dirty="0">
                <a:latin typeface="Times New Roman"/>
                <a:cs typeface="Times New Roman"/>
              </a:rPr>
              <a:t>r</a:t>
            </a:r>
            <a:r>
              <a:rPr sz="2000" i="1" spc="-28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90880"/>
            <a:ext cx="1851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270" dirty="0">
                <a:latin typeface="Franklin Gothic Medium"/>
                <a:cs typeface="Franklin Gothic Medium"/>
              </a:rPr>
              <a:t>A</a:t>
            </a:r>
            <a:r>
              <a:rPr sz="3600" i="0" spc="10" dirty="0">
                <a:latin typeface="Franklin Gothic Medium"/>
                <a:cs typeface="Franklin Gothic Medium"/>
              </a:rPr>
              <a:t>c</a:t>
            </a:r>
            <a:r>
              <a:rPr sz="3600" i="0" spc="-40" dirty="0">
                <a:latin typeface="Franklin Gothic Medium"/>
                <a:cs typeface="Franklin Gothic Medium"/>
              </a:rPr>
              <a:t>tua</a:t>
            </a:r>
            <a:r>
              <a:rPr sz="3600" i="0" spc="-80" dirty="0">
                <a:latin typeface="Franklin Gothic Medium"/>
                <a:cs typeface="Franklin Gothic Medium"/>
              </a:rPr>
              <a:t>t</a:t>
            </a:r>
            <a:r>
              <a:rPr sz="3600" i="0" spc="-25" dirty="0">
                <a:latin typeface="Franklin Gothic Medium"/>
                <a:cs typeface="Franklin Gothic Medium"/>
              </a:rPr>
              <a:t>o</a:t>
            </a:r>
            <a:r>
              <a:rPr sz="3600" i="0" dirty="0">
                <a:latin typeface="Franklin Gothic Medium"/>
                <a:cs typeface="Franklin Gothic Medium"/>
              </a:rPr>
              <a:t>r</a:t>
            </a:r>
            <a:r>
              <a:rPr sz="3600" i="0" spc="35" dirty="0">
                <a:latin typeface="Franklin Gothic Medium"/>
                <a:cs typeface="Franklin Gothic Medium"/>
              </a:rPr>
              <a:t>s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767181"/>
            <a:ext cx="7471409" cy="516318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7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85" dirty="0">
                <a:latin typeface="Times New Roman"/>
                <a:cs typeface="Times New Roman"/>
              </a:rPr>
              <a:t>Ac</a:t>
            </a:r>
            <a:r>
              <a:rPr sz="2600" spc="-105" dirty="0">
                <a:latin typeface="Times New Roman"/>
                <a:cs typeface="Times New Roman"/>
              </a:rPr>
              <a:t>t</a:t>
            </a:r>
            <a:r>
              <a:rPr sz="2600" spc="-165" dirty="0">
                <a:latin typeface="Times New Roman"/>
                <a:cs typeface="Times New Roman"/>
              </a:rPr>
              <a:t>u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ra</a:t>
            </a:r>
            <a:r>
              <a:rPr sz="2600" spc="-75" dirty="0">
                <a:latin typeface="Times New Roman"/>
                <a:cs typeface="Times New Roman"/>
              </a:rPr>
              <a:t>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30" dirty="0">
                <a:latin typeface="Times New Roman"/>
                <a:cs typeface="Times New Roman"/>
              </a:rPr>
              <a:t>mplem</a:t>
            </a:r>
            <a:r>
              <a:rPr sz="2600" spc="-110" dirty="0">
                <a:latin typeface="Times New Roman"/>
                <a:cs typeface="Times New Roman"/>
              </a:rPr>
              <a:t>e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se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so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 marL="286385" marR="36766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Se</a:t>
            </a:r>
            <a:r>
              <a:rPr sz="2600" spc="-204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so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desig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sense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measu</a:t>
            </a:r>
            <a:r>
              <a:rPr sz="2600" spc="-114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pra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105" dirty="0">
                <a:latin typeface="Times New Roman"/>
                <a:cs typeface="Times New Roman"/>
              </a:rPr>
              <a:t>tic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225" dirty="0">
                <a:latin typeface="Times New Roman"/>
                <a:cs typeface="Times New Roman"/>
              </a:rPr>
              <a:t>n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40" dirty="0">
                <a:latin typeface="Times New Roman"/>
                <a:cs typeface="Times New Roman"/>
              </a:rPr>
              <a:t>measura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60" dirty="0">
                <a:latin typeface="Times New Roman"/>
                <a:cs typeface="Times New Roman"/>
              </a:rPr>
              <a:t>v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ia</a:t>
            </a:r>
            <a:r>
              <a:rPr sz="2600" spc="-229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h</a:t>
            </a:r>
            <a:r>
              <a:rPr sz="2600" spc="-175" dirty="0">
                <a:latin typeface="Times New Roman"/>
                <a:cs typeface="Times New Roman"/>
              </a:rPr>
              <a:t>ysic</a:t>
            </a:r>
            <a:r>
              <a:rPr sz="2600" spc="-210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orld.</a:t>
            </a:r>
            <a:endParaRPr sz="2600">
              <a:latin typeface="Times New Roman"/>
              <a:cs typeface="Times New Roman"/>
            </a:endParaRPr>
          </a:p>
          <a:p>
            <a:pPr marL="286385" marR="50419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0" dirty="0">
                <a:latin typeface="Times New Roman"/>
                <a:cs typeface="Times New Roman"/>
              </a:rPr>
              <a:t>They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convert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their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measurements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(typically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analog)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into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electric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signals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digital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representations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 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consumed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by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intelligent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agent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(a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device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human).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Ac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5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8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600" b="1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8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he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ha</a:t>
            </a:r>
            <a:r>
              <a:rPr sz="2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d,</a:t>
            </a:r>
            <a:r>
              <a:rPr sz="2600" b="1" spc="-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rec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26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ome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pe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of  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control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signal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(commonly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electric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signal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or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6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ital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comma</a:t>
            </a: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d)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igge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6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ysical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effec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,  </a:t>
            </a:r>
            <a:r>
              <a:rPr sz="2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usu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some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type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mo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ion,</a:t>
            </a:r>
            <a:r>
              <a:rPr sz="2600" b="1" spc="-1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600" b="1" spc="-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1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n.</a:t>
            </a:r>
            <a:endParaRPr sz="2600">
              <a:latin typeface="Times New Roman"/>
              <a:cs typeface="Times New Roman"/>
            </a:endParaRPr>
          </a:p>
          <a:p>
            <a:pPr marL="286385" marR="28257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Sensors</a:t>
            </a:r>
            <a:r>
              <a:rPr sz="26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provide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information,</a:t>
            </a:r>
            <a:r>
              <a:rPr sz="2600" b="1" i="1" spc="-3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actuators</a:t>
            </a:r>
            <a:r>
              <a:rPr sz="2600" b="1" i="1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provide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the </a:t>
            </a:r>
            <a:r>
              <a:rPr sz="2600" b="1" i="1" spc="-6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action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488" y="1427988"/>
            <a:ext cx="7431023" cy="42019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914400"/>
            <a:ext cx="7086600" cy="45857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423761"/>
            <a:ext cx="7562850" cy="51682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409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05" dirty="0">
                <a:latin typeface="Times New Roman"/>
                <a:cs typeface="Times New Roman"/>
              </a:rPr>
              <a:t>Actuators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also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vary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greatly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function,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size,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design,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so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on.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ts val="2735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70" dirty="0">
                <a:latin typeface="Times New Roman"/>
                <a:cs typeface="Times New Roman"/>
              </a:rPr>
              <a:t>Some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common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204" dirty="0">
                <a:latin typeface="Times New Roman"/>
                <a:cs typeface="Times New Roman"/>
              </a:rPr>
              <a:t>ways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they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classified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include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ts val="2735"/>
              </a:lnSpc>
            </a:pPr>
            <a:r>
              <a:rPr sz="2400" spc="-114" dirty="0">
                <a:latin typeface="Times New Roman"/>
                <a:cs typeface="Times New Roman"/>
              </a:rPr>
              <a:t>following:</a:t>
            </a:r>
            <a:endParaRPr sz="2400">
              <a:latin typeface="Times New Roman"/>
              <a:cs typeface="Times New Roman"/>
            </a:endParaRPr>
          </a:p>
          <a:p>
            <a:pPr marL="286385" marR="11430" indent="-274320" algn="just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b="1" spc="-125" dirty="0">
                <a:latin typeface="Times New Roman"/>
                <a:cs typeface="Times New Roman"/>
              </a:rPr>
              <a:t>Type </a:t>
            </a:r>
            <a:r>
              <a:rPr sz="2400" b="1" spc="25" dirty="0">
                <a:latin typeface="Times New Roman"/>
                <a:cs typeface="Times New Roman"/>
              </a:rPr>
              <a:t>of </a:t>
            </a:r>
            <a:r>
              <a:rPr sz="2400" b="1" spc="-5" dirty="0">
                <a:latin typeface="Times New Roman"/>
                <a:cs typeface="Times New Roman"/>
              </a:rPr>
              <a:t>motion: </a:t>
            </a:r>
            <a:r>
              <a:rPr sz="2400" spc="-105" dirty="0">
                <a:latin typeface="Times New Roman"/>
                <a:cs typeface="Times New Roman"/>
              </a:rPr>
              <a:t>Actuators </a:t>
            </a:r>
            <a:r>
              <a:rPr sz="2400" spc="-145" dirty="0">
                <a:latin typeface="Times New Roman"/>
                <a:cs typeface="Times New Roman"/>
              </a:rPr>
              <a:t>can </a:t>
            </a:r>
            <a:r>
              <a:rPr sz="2400" spc="-110" dirty="0">
                <a:latin typeface="Times New Roman"/>
                <a:cs typeface="Times New Roman"/>
              </a:rPr>
              <a:t>be </a:t>
            </a:r>
            <a:r>
              <a:rPr sz="2400" spc="-140" dirty="0">
                <a:latin typeface="Times New Roman"/>
                <a:cs typeface="Times New Roman"/>
              </a:rPr>
              <a:t>classified based </a:t>
            </a:r>
            <a:r>
              <a:rPr sz="2400" spc="-105" dirty="0">
                <a:latin typeface="Times New Roman"/>
                <a:cs typeface="Times New Roman"/>
              </a:rPr>
              <a:t>on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95" dirty="0">
                <a:latin typeface="Times New Roman"/>
                <a:cs typeface="Times New Roman"/>
              </a:rPr>
              <a:t>type </a:t>
            </a:r>
            <a:r>
              <a:rPr sz="2400" spc="-140" dirty="0">
                <a:latin typeface="Times New Roman"/>
                <a:cs typeface="Times New Roman"/>
              </a:rPr>
              <a:t>of 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motio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t</a:t>
            </a:r>
            <a:r>
              <a:rPr sz="2400" spc="-130" dirty="0">
                <a:latin typeface="Times New Roman"/>
                <a:cs typeface="Times New Roman"/>
              </a:rPr>
              <a:t>h</a:t>
            </a:r>
            <a:r>
              <a:rPr sz="2400" spc="-150" dirty="0">
                <a:latin typeface="Times New Roman"/>
                <a:cs typeface="Times New Roman"/>
              </a:rPr>
              <a:t>e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p</a:t>
            </a:r>
            <a:r>
              <a:rPr sz="2400" spc="-55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d</a:t>
            </a:r>
            <a:r>
              <a:rPr sz="2400" spc="-114" dirty="0">
                <a:latin typeface="Times New Roman"/>
                <a:cs typeface="Times New Roman"/>
              </a:rPr>
              <a:t>uce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(f</a:t>
            </a:r>
            <a:r>
              <a:rPr sz="2400" spc="-135" dirty="0">
                <a:latin typeface="Times New Roman"/>
                <a:cs typeface="Times New Roman"/>
              </a:rPr>
              <a:t>o</a:t>
            </a:r>
            <a:r>
              <a:rPr sz="2400" spc="25" dirty="0">
                <a:latin typeface="Times New Roman"/>
                <a:cs typeface="Times New Roman"/>
              </a:rPr>
              <a:t>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exam</a:t>
            </a:r>
            <a:r>
              <a:rPr sz="2400" spc="-114" dirty="0">
                <a:latin typeface="Times New Roman"/>
                <a:cs typeface="Times New Roman"/>
              </a:rPr>
              <a:t>p</a:t>
            </a:r>
            <a:r>
              <a:rPr sz="2400" spc="-75" dirty="0">
                <a:latin typeface="Times New Roman"/>
                <a:cs typeface="Times New Roman"/>
              </a:rPr>
              <a:t>l</a:t>
            </a:r>
            <a:r>
              <a:rPr sz="2400" spc="-170" dirty="0">
                <a:latin typeface="Times New Roman"/>
                <a:cs typeface="Times New Roman"/>
              </a:rPr>
              <a:t>e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li</a:t>
            </a:r>
            <a:r>
              <a:rPr sz="2400" spc="-150" dirty="0">
                <a:latin typeface="Times New Roman"/>
                <a:cs typeface="Times New Roman"/>
              </a:rPr>
              <a:t>n</a:t>
            </a:r>
            <a:r>
              <a:rPr sz="2400" spc="-140" dirty="0">
                <a:latin typeface="Times New Roman"/>
                <a:cs typeface="Times New Roman"/>
              </a:rPr>
              <a:t>ea</a:t>
            </a:r>
            <a:r>
              <a:rPr sz="2400" spc="-195" dirty="0">
                <a:latin typeface="Times New Roman"/>
                <a:cs typeface="Times New Roman"/>
              </a:rPr>
              <a:t>r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60" dirty="0">
                <a:latin typeface="Times New Roman"/>
                <a:cs typeface="Times New Roman"/>
              </a:rPr>
              <a:t>ota</a:t>
            </a:r>
            <a:r>
              <a:rPr sz="2400" spc="-30" dirty="0">
                <a:latin typeface="Times New Roman"/>
                <a:cs typeface="Times New Roman"/>
              </a:rPr>
              <a:t>r</a:t>
            </a:r>
            <a:r>
              <a:rPr sz="2400" spc="-445" dirty="0">
                <a:latin typeface="Times New Roman"/>
                <a:cs typeface="Times New Roman"/>
              </a:rPr>
              <a:t>y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170" dirty="0">
                <a:latin typeface="Times New Roman"/>
                <a:cs typeface="Times New Roman"/>
              </a:rPr>
              <a:t>e/</a:t>
            </a:r>
            <a:r>
              <a:rPr sz="2400" spc="120" dirty="0">
                <a:latin typeface="Times New Roman"/>
                <a:cs typeface="Times New Roman"/>
              </a:rPr>
              <a:t>t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70" dirty="0">
                <a:latin typeface="Times New Roman"/>
                <a:cs typeface="Times New Roman"/>
              </a:rPr>
              <a:t>o/th</a:t>
            </a:r>
            <a:r>
              <a:rPr sz="2400" spc="40" dirty="0">
                <a:latin typeface="Times New Roman"/>
                <a:cs typeface="Times New Roman"/>
              </a:rPr>
              <a:t>r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e</a:t>
            </a:r>
            <a:r>
              <a:rPr sz="2400" spc="-45" dirty="0">
                <a:latin typeface="Times New Roman"/>
                <a:cs typeface="Times New Roman"/>
              </a:rPr>
              <a:t>-  </a:t>
            </a:r>
            <a:r>
              <a:rPr sz="2400" spc="-95" dirty="0">
                <a:latin typeface="Times New Roman"/>
                <a:cs typeface="Times New Roman"/>
              </a:rPr>
              <a:t>axes).</a:t>
            </a:r>
            <a:endParaRPr sz="2400">
              <a:latin typeface="Times New Roman"/>
              <a:cs typeface="Times New Roman"/>
            </a:endParaRPr>
          </a:p>
          <a:p>
            <a:pPr marL="286385" marR="215265" indent="-274320">
              <a:lnSpc>
                <a:spcPts val="2590"/>
              </a:lnSpc>
              <a:spcBef>
                <a:spcPts val="6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2400" b="1" spc="-70" dirty="0">
                <a:latin typeface="Times New Roman"/>
                <a:cs typeface="Times New Roman"/>
              </a:rPr>
              <a:t>Power:</a:t>
            </a:r>
            <a:r>
              <a:rPr sz="2400" b="1" spc="-24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Actuators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classified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based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their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power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output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(f</a:t>
            </a:r>
            <a:r>
              <a:rPr sz="2400" spc="-135" dirty="0">
                <a:latin typeface="Times New Roman"/>
                <a:cs typeface="Times New Roman"/>
              </a:rPr>
              <a:t>o</a:t>
            </a:r>
            <a:r>
              <a:rPr sz="2400" spc="25" dirty="0">
                <a:latin typeface="Times New Roman"/>
                <a:cs typeface="Times New Roman"/>
              </a:rPr>
              <a:t>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exam</a:t>
            </a:r>
            <a:r>
              <a:rPr sz="2400" spc="-114" dirty="0">
                <a:latin typeface="Times New Roman"/>
                <a:cs typeface="Times New Roman"/>
              </a:rPr>
              <a:t>p</a:t>
            </a:r>
            <a:r>
              <a:rPr sz="2400" spc="-75" dirty="0">
                <a:latin typeface="Times New Roman"/>
                <a:cs typeface="Times New Roman"/>
              </a:rPr>
              <a:t>l</a:t>
            </a:r>
            <a:r>
              <a:rPr sz="2400" spc="-170" dirty="0">
                <a:latin typeface="Times New Roman"/>
                <a:cs typeface="Times New Roman"/>
              </a:rPr>
              <a:t>e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high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75" dirty="0">
                <a:latin typeface="Times New Roman"/>
                <a:cs typeface="Times New Roman"/>
              </a:rPr>
              <a:t>o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195" dirty="0">
                <a:latin typeface="Times New Roman"/>
                <a:cs typeface="Times New Roman"/>
              </a:rPr>
              <a:t>r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l</a:t>
            </a:r>
            <a:r>
              <a:rPr sz="2400" spc="-195" dirty="0">
                <a:latin typeface="Times New Roman"/>
                <a:cs typeface="Times New Roman"/>
              </a:rPr>
              <a:t>o</a:t>
            </a:r>
            <a:r>
              <a:rPr sz="2400" spc="-135" dirty="0">
                <a:latin typeface="Times New Roman"/>
                <a:cs typeface="Times New Roman"/>
              </a:rPr>
              <a:t>w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75" dirty="0">
                <a:latin typeface="Times New Roman"/>
                <a:cs typeface="Times New Roman"/>
              </a:rPr>
              <a:t>o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195" dirty="0">
                <a:latin typeface="Times New Roman"/>
                <a:cs typeface="Times New Roman"/>
              </a:rPr>
              <a:t>r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mic</a:t>
            </a:r>
            <a:r>
              <a:rPr sz="2400" spc="-90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75" dirty="0">
                <a:latin typeface="Times New Roman"/>
                <a:cs typeface="Times New Roman"/>
              </a:rPr>
              <a:t>o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-40" dirty="0">
                <a:latin typeface="Times New Roman"/>
                <a:cs typeface="Times New Roman"/>
              </a:rPr>
              <a:t>er)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59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2400" b="1" spc="-45" dirty="0">
                <a:latin typeface="Times New Roman"/>
                <a:cs typeface="Times New Roman"/>
              </a:rPr>
              <a:t>Binary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or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continuous:</a:t>
            </a:r>
            <a:r>
              <a:rPr sz="2400" b="1" spc="-24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Actuators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classified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based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number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stable-state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outputs.</a:t>
            </a:r>
            <a:endParaRPr sz="2400">
              <a:latin typeface="Times New Roman"/>
              <a:cs typeface="Times New Roman"/>
            </a:endParaRPr>
          </a:p>
          <a:p>
            <a:pPr marL="354965" indent="-342900">
              <a:lnSpc>
                <a:spcPts val="2735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sz="2400" b="1" spc="-70" dirty="0">
                <a:latin typeface="Times New Roman"/>
                <a:cs typeface="Times New Roman"/>
              </a:rPr>
              <a:t>Area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application:</a:t>
            </a:r>
            <a:r>
              <a:rPr sz="2400" b="1" spc="-24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Actuators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classified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based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on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ts val="2735"/>
              </a:lnSpc>
            </a:pPr>
            <a:r>
              <a:rPr sz="2400" spc="-125" dirty="0">
                <a:latin typeface="Times New Roman"/>
                <a:cs typeface="Times New Roman"/>
              </a:rPr>
              <a:t>s</a:t>
            </a:r>
            <a:r>
              <a:rPr sz="2400" spc="-155" dirty="0">
                <a:latin typeface="Times New Roman"/>
                <a:cs typeface="Times New Roman"/>
              </a:rPr>
              <a:t>p</a:t>
            </a:r>
            <a:r>
              <a:rPr sz="2400" spc="-135" dirty="0">
                <a:latin typeface="Times New Roman"/>
                <a:cs typeface="Times New Roman"/>
              </a:rPr>
              <a:t>ecific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in</a:t>
            </a:r>
            <a:r>
              <a:rPr sz="2400" spc="-120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u</a:t>
            </a:r>
            <a:r>
              <a:rPr sz="2400" spc="-120" dirty="0">
                <a:latin typeface="Times New Roman"/>
                <a:cs typeface="Times New Roman"/>
              </a:rPr>
              <a:t>s</a:t>
            </a:r>
            <a:r>
              <a:rPr sz="2400" spc="25" dirty="0">
                <a:latin typeface="Times New Roman"/>
                <a:cs typeface="Times New Roman"/>
              </a:rPr>
              <a:t>t</a:t>
            </a:r>
            <a:r>
              <a:rPr sz="2400" spc="45" dirty="0">
                <a:latin typeface="Times New Roman"/>
                <a:cs typeface="Times New Roman"/>
              </a:rPr>
              <a:t>r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60" dirty="0">
                <a:latin typeface="Times New Roman"/>
                <a:cs typeface="Times New Roman"/>
              </a:rPr>
              <a:t>v</a:t>
            </a:r>
            <a:r>
              <a:rPr sz="2400" spc="-40" dirty="0">
                <a:latin typeface="Times New Roman"/>
                <a:cs typeface="Times New Roman"/>
              </a:rPr>
              <a:t>e</a:t>
            </a:r>
            <a:r>
              <a:rPr sz="2400" spc="50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tical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w</a:t>
            </a:r>
            <a:r>
              <a:rPr sz="2400" spc="-80" dirty="0">
                <a:latin typeface="Times New Roman"/>
                <a:cs typeface="Times New Roman"/>
              </a:rPr>
              <a:t>her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spc="-130" dirty="0">
                <a:latin typeface="Times New Roman"/>
                <a:cs typeface="Times New Roman"/>
              </a:rPr>
              <a:t>h</a:t>
            </a:r>
            <a:r>
              <a:rPr sz="2400" spc="-150" dirty="0">
                <a:latin typeface="Times New Roman"/>
                <a:cs typeface="Times New Roman"/>
              </a:rPr>
              <a:t>e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ar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us</a:t>
            </a:r>
            <a:r>
              <a:rPr sz="2400" spc="-35" dirty="0">
                <a:latin typeface="Times New Roman"/>
                <a:cs typeface="Times New Roman"/>
              </a:rPr>
              <a:t>ed.</a:t>
            </a:r>
            <a:endParaRPr sz="2400">
              <a:latin typeface="Times New Roman"/>
              <a:cs typeface="Times New Roman"/>
            </a:endParaRPr>
          </a:p>
          <a:p>
            <a:pPr marL="286385" marR="700405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2400" b="1" spc="-585" dirty="0">
                <a:latin typeface="Times New Roman"/>
                <a:cs typeface="Times New Roman"/>
              </a:rPr>
              <a:t>T</a:t>
            </a:r>
            <a:r>
              <a:rPr sz="2400" b="1" spc="30" dirty="0">
                <a:latin typeface="Times New Roman"/>
                <a:cs typeface="Times New Roman"/>
              </a:rPr>
              <a:t>ype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e</a:t>
            </a:r>
            <a:r>
              <a:rPr sz="2400" b="1" spc="40" dirty="0">
                <a:latin typeface="Times New Roman"/>
                <a:cs typeface="Times New Roman"/>
              </a:rPr>
              <a:t>n</a:t>
            </a:r>
            <a:r>
              <a:rPr sz="2400" b="1" spc="-45" dirty="0">
                <a:latin typeface="Times New Roman"/>
                <a:cs typeface="Times New Roman"/>
              </a:rPr>
              <a:t>ergy</a:t>
            </a:r>
            <a:r>
              <a:rPr sz="2400" b="1" spc="-30" dirty="0">
                <a:latin typeface="Times New Roman"/>
                <a:cs typeface="Times New Roman"/>
              </a:rPr>
              <a:t>:</a:t>
            </a:r>
            <a:r>
              <a:rPr sz="2400" b="1" spc="-24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Actu</a:t>
            </a:r>
            <a:r>
              <a:rPr sz="2400" spc="-160" dirty="0">
                <a:latin typeface="Times New Roman"/>
                <a:cs typeface="Times New Roman"/>
              </a:rPr>
              <a:t>a</a:t>
            </a:r>
            <a:r>
              <a:rPr sz="2400" spc="-15" dirty="0">
                <a:latin typeface="Times New Roman"/>
                <a:cs typeface="Times New Roman"/>
              </a:rPr>
              <a:t>to</a:t>
            </a:r>
            <a:r>
              <a:rPr sz="2400" spc="30" dirty="0">
                <a:latin typeface="Times New Roman"/>
                <a:cs typeface="Times New Roman"/>
              </a:rPr>
              <a:t>r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class</a:t>
            </a:r>
            <a:r>
              <a:rPr sz="2400" spc="-110" dirty="0">
                <a:latin typeface="Times New Roman"/>
                <a:cs typeface="Times New Roman"/>
              </a:rPr>
              <a:t>i</a:t>
            </a:r>
            <a:r>
              <a:rPr sz="2400" spc="-125" dirty="0">
                <a:latin typeface="Times New Roman"/>
                <a:cs typeface="Times New Roman"/>
              </a:rPr>
              <a:t>fied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80" dirty="0">
                <a:latin typeface="Times New Roman"/>
                <a:cs typeface="Times New Roman"/>
              </a:rPr>
              <a:t>ba</a:t>
            </a:r>
            <a:r>
              <a:rPr sz="2400" spc="-145" dirty="0">
                <a:latin typeface="Times New Roman"/>
                <a:cs typeface="Times New Roman"/>
              </a:rPr>
              <a:t>s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their  </a:t>
            </a:r>
            <a:r>
              <a:rPr sz="2400" spc="-110" dirty="0">
                <a:latin typeface="Times New Roman"/>
                <a:cs typeface="Times New Roman"/>
              </a:rPr>
              <a:t>energy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20" dirty="0">
                <a:latin typeface="Times New Roman"/>
                <a:cs typeface="Times New Roman"/>
              </a:rPr>
              <a:t>y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45" dirty="0">
                <a:latin typeface="Times New Roman"/>
                <a:cs typeface="Times New Roman"/>
              </a:rPr>
              <a:t>e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90880"/>
            <a:ext cx="6824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30" dirty="0">
                <a:latin typeface="Franklin Gothic Medium"/>
                <a:cs typeface="Franklin Gothic Medium"/>
              </a:rPr>
              <a:t>Classification</a:t>
            </a:r>
            <a:r>
              <a:rPr sz="3600" i="0" spc="-40" dirty="0">
                <a:latin typeface="Franklin Gothic Medium"/>
                <a:cs typeface="Franklin Gothic Medium"/>
              </a:rPr>
              <a:t> </a:t>
            </a:r>
            <a:r>
              <a:rPr sz="3600" i="0" spc="-10" dirty="0">
                <a:latin typeface="Franklin Gothic Medium"/>
                <a:cs typeface="Franklin Gothic Medium"/>
              </a:rPr>
              <a:t>based</a:t>
            </a:r>
            <a:r>
              <a:rPr sz="3600" i="0" spc="-20" dirty="0">
                <a:latin typeface="Franklin Gothic Medium"/>
                <a:cs typeface="Franklin Gothic Medium"/>
              </a:rPr>
              <a:t> on</a:t>
            </a:r>
            <a:r>
              <a:rPr sz="3600" i="0" spc="-15" dirty="0">
                <a:latin typeface="Franklin Gothic Medium"/>
                <a:cs typeface="Franklin Gothic Medium"/>
              </a:rPr>
              <a:t> </a:t>
            </a:r>
            <a:r>
              <a:rPr sz="3600" i="0" spc="-40" dirty="0">
                <a:latin typeface="Franklin Gothic Medium"/>
                <a:cs typeface="Franklin Gothic Medium"/>
              </a:rPr>
              <a:t>energy</a:t>
            </a:r>
            <a:r>
              <a:rPr sz="3600" i="0" spc="-15" dirty="0">
                <a:latin typeface="Franklin Gothic Medium"/>
                <a:cs typeface="Franklin Gothic Medium"/>
              </a:rPr>
              <a:t> </a:t>
            </a:r>
            <a:r>
              <a:rPr sz="3600" i="0" spc="-45" dirty="0">
                <a:latin typeface="Franklin Gothic Medium"/>
                <a:cs typeface="Franklin Gothic Medium"/>
              </a:rPr>
              <a:t>type</a:t>
            </a:r>
            <a:endParaRPr sz="36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" y="1143000"/>
            <a:ext cx="7786116" cy="48585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51459"/>
            <a:ext cx="8237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20" dirty="0">
                <a:solidFill>
                  <a:srgbClr val="00AFEF"/>
                </a:solidFill>
                <a:latin typeface="Franklin Gothic Medium"/>
                <a:cs typeface="Franklin Gothic Medium"/>
              </a:rPr>
              <a:t>Micro-Electro-Mechanical</a:t>
            </a:r>
            <a:r>
              <a:rPr sz="3600" i="0" spc="-65" dirty="0">
                <a:solidFill>
                  <a:srgbClr val="00AFEF"/>
                </a:solidFill>
                <a:latin typeface="Franklin Gothic Medium"/>
                <a:cs typeface="Franklin Gothic Medium"/>
              </a:rPr>
              <a:t> </a:t>
            </a:r>
            <a:r>
              <a:rPr sz="3600" i="0" spc="-55" dirty="0">
                <a:solidFill>
                  <a:srgbClr val="00AFEF"/>
                </a:solidFill>
                <a:latin typeface="Franklin Gothic Medium"/>
                <a:cs typeface="Franklin Gothic Medium"/>
              </a:rPr>
              <a:t>Systems</a:t>
            </a:r>
            <a:r>
              <a:rPr sz="3600" i="0" spc="-25" dirty="0">
                <a:solidFill>
                  <a:srgbClr val="00AFEF"/>
                </a:solidFill>
                <a:latin typeface="Franklin Gothic Medium"/>
                <a:cs typeface="Franklin Gothic Medium"/>
              </a:rPr>
              <a:t> </a:t>
            </a:r>
            <a:r>
              <a:rPr sz="3600" i="0" spc="10" dirty="0">
                <a:solidFill>
                  <a:srgbClr val="00AFEF"/>
                </a:solidFill>
                <a:latin typeface="Franklin Gothic Medium"/>
                <a:cs typeface="Franklin Gothic Medium"/>
              </a:rPr>
              <a:t>(MEMS)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10970"/>
            <a:ext cx="7616190" cy="43942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90" dirty="0">
                <a:latin typeface="Times New Roman"/>
                <a:cs typeface="Times New Roman"/>
              </a:rPr>
              <a:t>Interesting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advances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sensor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actuator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technologies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how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they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are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packaged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deployed</a:t>
            </a:r>
            <a:r>
              <a:rPr sz="2400" spc="3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Segoe UI Symbol"/>
              <a:buChar char="⚫"/>
            </a:pPr>
            <a:endParaRPr sz="325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90000"/>
              </a:lnSpc>
              <a:spcBef>
                <a:spcPts val="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110" dirty="0">
                <a:latin typeface="Times New Roman"/>
                <a:cs typeface="Times New Roman"/>
              </a:rPr>
              <a:t>Micro-electro-mechanical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systems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(MEMS),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sometimes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simply 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90" dirty="0">
                <a:latin typeface="Times New Roman"/>
                <a:cs typeface="Times New Roman"/>
              </a:rPr>
              <a:t>efe</a:t>
            </a:r>
            <a:r>
              <a:rPr sz="2400" spc="-3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</a:t>
            </a:r>
            <a:r>
              <a:rPr sz="2400" spc="-45" dirty="0">
                <a:latin typeface="Times New Roman"/>
                <a:cs typeface="Times New Roman"/>
              </a:rPr>
              <a:t>o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4" dirty="0">
                <a:latin typeface="Times New Roman"/>
                <a:cs typeface="Times New Roman"/>
              </a:rPr>
              <a:t>a</a:t>
            </a:r>
            <a:r>
              <a:rPr sz="2400" spc="-17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9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spc="-70" dirty="0">
                <a:solidFill>
                  <a:srgbClr val="FF0000"/>
                </a:solidFill>
                <a:latin typeface="Times New Roman"/>
                <a:cs typeface="Times New Roman"/>
              </a:rPr>
              <a:t>ic</a:t>
            </a:r>
            <a:r>
              <a:rPr sz="2400" spc="-7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spc="-11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spc="-5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400" spc="-180" dirty="0">
                <a:solidFill>
                  <a:srgbClr val="FF0000"/>
                </a:solidFill>
                <a:latin typeface="Times New Roman"/>
                <a:cs typeface="Times New Roman"/>
              </a:rPr>
              <a:t>ma</a:t>
            </a:r>
            <a:r>
              <a:rPr sz="2400" spc="-8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spc="-16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400" spc="-13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spc="-125" dirty="0">
                <a:solidFill>
                  <a:srgbClr val="FF0000"/>
                </a:solidFill>
                <a:latin typeface="Times New Roman"/>
                <a:cs typeface="Times New Roman"/>
              </a:rPr>
              <a:t>nes</a:t>
            </a:r>
            <a:r>
              <a:rPr sz="2400" spc="100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400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i</a:t>
            </a:r>
            <a:r>
              <a:rPr sz="2400" i="1" spc="-16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i="1" spc="-28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i="1" spc="-29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400" i="1" spc="-34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i="1" spc="-28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i="1" spc="-180" dirty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sz="240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2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i="1" spc="-23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i="1" spc="-25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4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80" dirty="0">
                <a:solidFill>
                  <a:srgbClr val="FF0000"/>
                </a:solidFill>
                <a:latin typeface="Times New Roman"/>
                <a:cs typeface="Times New Roman"/>
              </a:rPr>
              <a:t>combine</a:t>
            </a:r>
            <a:r>
              <a:rPr sz="2400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ele</a:t>
            </a:r>
            <a:r>
              <a:rPr sz="2400" i="1" spc="-30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i="1" spc="-13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i="1" spc="-12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i="1" spc="-17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i="1" spc="-27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2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i="1" spc="-23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i="1" spc="-170" dirty="0">
                <a:solidFill>
                  <a:srgbClr val="FF0000"/>
                </a:solidFill>
                <a:latin typeface="Times New Roman"/>
                <a:cs typeface="Times New Roman"/>
              </a:rPr>
              <a:t>d  </a:t>
            </a:r>
            <a:r>
              <a:rPr sz="2400" i="1" spc="-250" dirty="0">
                <a:solidFill>
                  <a:srgbClr val="FF0000"/>
                </a:solidFill>
                <a:latin typeface="Times New Roman"/>
                <a:cs typeface="Times New Roman"/>
              </a:rPr>
              <a:t>mechanical</a:t>
            </a:r>
            <a:r>
              <a:rPr sz="2400" i="1" spc="-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25" dirty="0">
                <a:solidFill>
                  <a:srgbClr val="FF0000"/>
                </a:solidFill>
                <a:latin typeface="Times New Roman"/>
                <a:cs typeface="Times New Roman"/>
              </a:rPr>
              <a:t>elements,</a:t>
            </a:r>
            <a:r>
              <a:rPr sz="2400" i="1" spc="-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75" dirty="0">
                <a:solidFill>
                  <a:srgbClr val="FF0000"/>
                </a:solidFill>
                <a:latin typeface="Times New Roman"/>
                <a:cs typeface="Times New Roman"/>
              </a:rPr>
              <a:t>such</a:t>
            </a:r>
            <a:r>
              <a:rPr sz="2400" i="1" spc="-2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95" dirty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2400" i="1" spc="-2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300" dirty="0">
                <a:solidFill>
                  <a:srgbClr val="FF0000"/>
                </a:solidFill>
                <a:latin typeface="Times New Roman"/>
                <a:cs typeface="Times New Roman"/>
              </a:rPr>
              <a:t>sensors</a:t>
            </a:r>
            <a:r>
              <a:rPr sz="2400" i="1" spc="-2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4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400" i="1" spc="-2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15" dirty="0">
                <a:solidFill>
                  <a:srgbClr val="FF0000"/>
                </a:solidFill>
                <a:latin typeface="Times New Roman"/>
                <a:cs typeface="Times New Roman"/>
              </a:rPr>
              <a:t>actuators,</a:t>
            </a:r>
            <a:r>
              <a:rPr sz="2400" i="1" spc="-2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65" dirty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240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i="1" spc="-2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65" dirty="0">
                <a:solidFill>
                  <a:srgbClr val="FF0000"/>
                </a:solidFill>
                <a:latin typeface="Times New Roman"/>
                <a:cs typeface="Times New Roman"/>
              </a:rPr>
              <a:t>very</a:t>
            </a:r>
            <a:r>
              <a:rPr sz="240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25" dirty="0">
                <a:solidFill>
                  <a:srgbClr val="FF0000"/>
                </a:solidFill>
                <a:latin typeface="Times New Roman"/>
                <a:cs typeface="Times New Roman"/>
              </a:rPr>
              <a:t>small </a:t>
            </a:r>
            <a:r>
              <a:rPr sz="2400" i="1" spc="-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160" dirty="0">
                <a:solidFill>
                  <a:srgbClr val="FF0000"/>
                </a:solidFill>
                <a:latin typeface="Times New Roman"/>
                <a:cs typeface="Times New Roman"/>
              </a:rPr>
              <a:t>(milli</a:t>
            </a:r>
            <a:r>
              <a:rPr sz="2400" i="1" spc="-31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i="1" spc="-210" dirty="0">
                <a:solidFill>
                  <a:srgbClr val="FF0000"/>
                </a:solidFill>
                <a:latin typeface="Times New Roman"/>
                <a:cs typeface="Times New Roman"/>
              </a:rPr>
              <a:t>et</a:t>
            </a:r>
            <a:r>
              <a:rPr sz="2400" i="1" spc="-25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i="1" spc="-26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33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65" dirty="0">
                <a:solidFill>
                  <a:srgbClr val="FF0000"/>
                </a:solidFill>
                <a:latin typeface="Times New Roman"/>
                <a:cs typeface="Times New Roman"/>
              </a:rPr>
              <a:t>less</a:t>
            </a:r>
            <a:r>
              <a:rPr sz="2400" i="1" spc="-229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sz="2400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spc="-280" dirty="0">
                <a:solidFill>
                  <a:srgbClr val="FF0000"/>
                </a:solidFill>
                <a:latin typeface="Times New Roman"/>
                <a:cs typeface="Times New Roman"/>
              </a:rPr>
              <a:t>sca</a:t>
            </a:r>
            <a:r>
              <a:rPr sz="2400" i="1" spc="-18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i="1" spc="-3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D24717"/>
              </a:buClr>
              <a:buFont typeface="Segoe UI Symbol"/>
              <a:buChar char="⚫"/>
            </a:pPr>
            <a:endParaRPr sz="3300">
              <a:latin typeface="Times New Roman"/>
              <a:cs typeface="Times New Roman"/>
            </a:endParaRPr>
          </a:p>
          <a:p>
            <a:pPr marL="286385" marR="783590" indent="-274320">
              <a:lnSpc>
                <a:spcPts val="2590"/>
              </a:lnSpc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45" dirty="0">
                <a:latin typeface="Times New Roman"/>
                <a:cs typeface="Times New Roman"/>
              </a:rPr>
              <a:t>On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k</a:t>
            </a:r>
            <a:r>
              <a:rPr sz="2400" b="1" spc="25" dirty="0">
                <a:latin typeface="Times New Roman"/>
                <a:cs typeface="Times New Roman"/>
              </a:rPr>
              <a:t>e</a:t>
            </a:r>
            <a:r>
              <a:rPr sz="2400" b="1" spc="-30" dirty="0">
                <a:latin typeface="Times New Roman"/>
                <a:cs typeface="Times New Roman"/>
              </a:rPr>
              <a:t>ys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this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te</a:t>
            </a:r>
            <a:r>
              <a:rPr sz="2400" spc="-45" dirty="0">
                <a:latin typeface="Times New Roman"/>
                <a:cs typeface="Times New Roman"/>
              </a:rPr>
              <a:t>c</a:t>
            </a:r>
            <a:r>
              <a:rPr sz="2400" spc="-125" dirty="0">
                <a:latin typeface="Times New Roman"/>
                <a:cs typeface="Times New Roman"/>
              </a:rPr>
              <a:t>h</a:t>
            </a:r>
            <a:r>
              <a:rPr sz="2400" spc="-120" dirty="0">
                <a:latin typeface="Times New Roman"/>
                <a:cs typeface="Times New Roman"/>
              </a:rPr>
              <a:t>n</a:t>
            </a:r>
            <a:r>
              <a:rPr sz="2400" spc="-90" dirty="0">
                <a:latin typeface="Times New Roman"/>
                <a:cs typeface="Times New Roman"/>
              </a:rPr>
              <a:t>ol</a:t>
            </a:r>
            <a:r>
              <a:rPr sz="2400" spc="-110" dirty="0">
                <a:latin typeface="Times New Roman"/>
                <a:cs typeface="Times New Roman"/>
              </a:rPr>
              <a:t>o</a:t>
            </a:r>
            <a:r>
              <a:rPr sz="2400" spc="-200" dirty="0">
                <a:latin typeface="Times New Roman"/>
                <a:cs typeface="Times New Roman"/>
              </a:rPr>
              <a:t>gy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m</a:t>
            </a:r>
            <a:r>
              <a:rPr sz="2400" b="1" spc="-25" dirty="0">
                <a:latin typeface="Times New Roman"/>
                <a:cs typeface="Times New Roman"/>
              </a:rPr>
              <a:t>i</a:t>
            </a:r>
            <a:r>
              <a:rPr sz="2400" b="1" dirty="0">
                <a:latin typeface="Times New Roman"/>
                <a:cs typeface="Times New Roman"/>
              </a:rPr>
              <a:t>cro</a:t>
            </a:r>
            <a:r>
              <a:rPr sz="2400" b="1" spc="45" dirty="0">
                <a:latin typeface="Times New Roman"/>
                <a:cs typeface="Times New Roman"/>
              </a:rPr>
              <a:t>f</a:t>
            </a:r>
            <a:r>
              <a:rPr sz="2400" b="1" spc="-140" dirty="0">
                <a:latin typeface="Times New Roman"/>
                <a:cs typeface="Times New Roman"/>
              </a:rPr>
              <a:t>a</a:t>
            </a:r>
            <a:r>
              <a:rPr sz="2400" b="1" spc="-60" dirty="0">
                <a:latin typeface="Times New Roman"/>
                <a:cs typeface="Times New Roman"/>
              </a:rPr>
              <a:t>b</a:t>
            </a:r>
            <a:r>
              <a:rPr sz="2400" b="1" spc="-15" dirty="0">
                <a:latin typeface="Times New Roman"/>
                <a:cs typeface="Times New Roman"/>
              </a:rPr>
              <a:t>r</a:t>
            </a:r>
            <a:r>
              <a:rPr sz="2400" b="1" spc="-5" dirty="0">
                <a:latin typeface="Times New Roman"/>
                <a:cs typeface="Times New Roman"/>
              </a:rPr>
              <a:t>ic</a:t>
            </a:r>
            <a:r>
              <a:rPr sz="2400" b="1" spc="-30" dirty="0">
                <a:latin typeface="Times New Roman"/>
                <a:cs typeface="Times New Roman"/>
              </a:rPr>
              <a:t>a</a:t>
            </a:r>
            <a:r>
              <a:rPr sz="2400" b="1" spc="35" dirty="0">
                <a:latin typeface="Times New Roman"/>
                <a:cs typeface="Times New Roman"/>
              </a:rPr>
              <a:t>ti</a:t>
            </a:r>
            <a:r>
              <a:rPr sz="2400" b="1" spc="60" dirty="0">
                <a:latin typeface="Times New Roman"/>
                <a:cs typeface="Times New Roman"/>
              </a:rPr>
              <a:t>o</a:t>
            </a:r>
            <a:r>
              <a:rPr sz="2400" b="1" spc="10" dirty="0">
                <a:latin typeface="Times New Roman"/>
                <a:cs typeface="Times New Roman"/>
              </a:rPr>
              <a:t>n  </a:t>
            </a:r>
            <a:r>
              <a:rPr sz="2400" b="1" spc="35" dirty="0">
                <a:latin typeface="Times New Roman"/>
                <a:cs typeface="Times New Roman"/>
              </a:rPr>
              <a:t>technique </a:t>
            </a:r>
            <a:r>
              <a:rPr sz="2400" spc="-75" dirty="0">
                <a:latin typeface="Times New Roman"/>
                <a:cs typeface="Times New Roman"/>
              </a:rPr>
              <a:t>that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120" dirty="0">
                <a:latin typeface="Times New Roman"/>
                <a:cs typeface="Times New Roman"/>
              </a:rPr>
              <a:t>similar </a:t>
            </a:r>
            <a:r>
              <a:rPr sz="2400" spc="-35" dirty="0">
                <a:latin typeface="Times New Roman"/>
                <a:cs typeface="Times New Roman"/>
              </a:rPr>
              <a:t>to </a:t>
            </a:r>
            <a:r>
              <a:rPr sz="2400" spc="-120" dirty="0">
                <a:latin typeface="Times New Roman"/>
                <a:cs typeface="Times New Roman"/>
              </a:rPr>
              <a:t>what </a:t>
            </a:r>
            <a:r>
              <a:rPr sz="2400" i="1" spc="-215" dirty="0">
                <a:solidFill>
                  <a:srgbClr val="00AFEF"/>
                </a:solidFill>
                <a:latin typeface="Times New Roman"/>
                <a:cs typeface="Times New Roman"/>
              </a:rPr>
              <a:t>is </a:t>
            </a:r>
            <a:r>
              <a:rPr sz="2400" i="1" spc="-275" dirty="0">
                <a:solidFill>
                  <a:srgbClr val="00AFEF"/>
                </a:solidFill>
                <a:latin typeface="Times New Roman"/>
                <a:cs typeface="Times New Roman"/>
              </a:rPr>
              <a:t>used</a:t>
            </a:r>
            <a:r>
              <a:rPr sz="2400" i="1" spc="-27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240" dirty="0">
                <a:solidFill>
                  <a:srgbClr val="00AFEF"/>
                </a:solidFill>
                <a:latin typeface="Times New Roman"/>
                <a:cs typeface="Times New Roman"/>
              </a:rPr>
              <a:t>for</a:t>
            </a:r>
            <a:r>
              <a:rPr sz="2400" i="1" spc="-23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254" dirty="0">
                <a:solidFill>
                  <a:srgbClr val="00AFEF"/>
                </a:solidFill>
                <a:latin typeface="Times New Roman"/>
                <a:cs typeface="Times New Roman"/>
              </a:rPr>
              <a:t>microelectronic </a:t>
            </a:r>
            <a:r>
              <a:rPr sz="2400" i="1" spc="-25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180" dirty="0">
                <a:solidFill>
                  <a:srgbClr val="00AFEF"/>
                </a:solidFill>
                <a:latin typeface="Times New Roman"/>
                <a:cs typeface="Times New Roman"/>
              </a:rPr>
              <a:t>inte</a:t>
            </a:r>
            <a:r>
              <a:rPr sz="2400" i="1" spc="-215" dirty="0">
                <a:solidFill>
                  <a:srgbClr val="00AFEF"/>
                </a:solidFill>
                <a:latin typeface="Times New Roman"/>
                <a:cs typeface="Times New Roman"/>
              </a:rPr>
              <a:t>g</a:t>
            </a:r>
            <a:r>
              <a:rPr sz="2400" i="1" spc="-335" dirty="0">
                <a:solidFill>
                  <a:srgbClr val="00AFEF"/>
                </a:solidFill>
                <a:latin typeface="Times New Roman"/>
                <a:cs typeface="Times New Roman"/>
              </a:rPr>
              <a:t>r</a:t>
            </a:r>
            <a:r>
              <a:rPr sz="2400" i="1" spc="-280" dirty="0">
                <a:solidFill>
                  <a:srgbClr val="00AFEF"/>
                </a:solidFill>
                <a:latin typeface="Times New Roman"/>
                <a:cs typeface="Times New Roman"/>
              </a:rPr>
              <a:t>a</a:t>
            </a:r>
            <a:r>
              <a:rPr sz="2400" i="1" spc="-204" dirty="0">
                <a:solidFill>
                  <a:srgbClr val="00AFEF"/>
                </a:solidFill>
                <a:latin typeface="Times New Roman"/>
                <a:cs typeface="Times New Roman"/>
              </a:rPr>
              <a:t>ted</a:t>
            </a:r>
            <a:r>
              <a:rPr sz="2400" i="1" spc="-6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225" dirty="0">
                <a:solidFill>
                  <a:srgbClr val="00AFEF"/>
                </a:solidFill>
                <a:latin typeface="Times New Roman"/>
                <a:cs typeface="Times New Roman"/>
              </a:rPr>
              <a:t>ci</a:t>
            </a:r>
            <a:r>
              <a:rPr sz="2400" i="1" spc="-254" dirty="0">
                <a:solidFill>
                  <a:srgbClr val="00AFEF"/>
                </a:solidFill>
                <a:latin typeface="Times New Roman"/>
                <a:cs typeface="Times New Roman"/>
              </a:rPr>
              <a:t>rc</a:t>
            </a:r>
            <a:r>
              <a:rPr sz="2400" i="1" spc="-305" dirty="0">
                <a:solidFill>
                  <a:srgbClr val="00AFEF"/>
                </a:solidFill>
                <a:latin typeface="Times New Roman"/>
                <a:cs typeface="Times New Roman"/>
              </a:rPr>
              <a:t>u</a:t>
            </a:r>
            <a:r>
              <a:rPr sz="2400" i="1" spc="-145" dirty="0">
                <a:solidFill>
                  <a:srgbClr val="00AFEF"/>
                </a:solidFill>
                <a:latin typeface="Times New Roman"/>
                <a:cs typeface="Times New Roman"/>
              </a:rPr>
              <a:t>it</a:t>
            </a:r>
            <a:r>
              <a:rPr sz="2400" i="1" spc="-250" dirty="0">
                <a:solidFill>
                  <a:srgbClr val="00AFEF"/>
                </a:solidFill>
                <a:latin typeface="Times New Roman"/>
                <a:cs typeface="Times New Roman"/>
              </a:rPr>
              <a:t>s</a:t>
            </a:r>
            <a:r>
              <a:rPr sz="2400" i="1" spc="20" dirty="0">
                <a:solidFill>
                  <a:srgbClr val="00AFEF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This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approach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allows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80" dirty="0">
                <a:latin typeface="Times New Roman"/>
                <a:cs typeface="Times New Roman"/>
              </a:rPr>
              <a:t>mass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production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very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low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costs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10970"/>
            <a:ext cx="7618730" cy="43180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6385" marR="6985" indent="-274320" algn="just">
              <a:lnSpc>
                <a:spcPct val="90100"/>
              </a:lnSpc>
              <a:spcBef>
                <a:spcPts val="38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114" dirty="0">
                <a:latin typeface="Times New Roman"/>
                <a:cs typeface="Times New Roman"/>
              </a:rPr>
              <a:t> combination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tiny size, </a:t>
            </a:r>
            <a:r>
              <a:rPr sz="2400" spc="-135" dirty="0">
                <a:latin typeface="Times New Roman"/>
                <a:cs typeface="Times New Roman"/>
              </a:rPr>
              <a:t>low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cost,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120" dirty="0">
                <a:latin typeface="Times New Roman"/>
                <a:cs typeface="Times New Roman"/>
              </a:rPr>
              <a:t>ability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to </a:t>
            </a:r>
            <a:r>
              <a:rPr sz="2400" spc="-180" dirty="0">
                <a:latin typeface="Times New Roman"/>
                <a:cs typeface="Times New Roman"/>
              </a:rPr>
              <a:t>mass 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produce </a:t>
            </a:r>
            <a:r>
              <a:rPr sz="2400" spc="-165" dirty="0">
                <a:latin typeface="Times New Roman"/>
                <a:cs typeface="Times New Roman"/>
              </a:rPr>
              <a:t>makes </a:t>
            </a:r>
            <a:r>
              <a:rPr sz="2400" spc="-290" dirty="0">
                <a:latin typeface="Times New Roman"/>
                <a:cs typeface="Times New Roman"/>
              </a:rPr>
              <a:t>MEMS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an </a:t>
            </a:r>
            <a:r>
              <a:rPr sz="2400" spc="-95" dirty="0">
                <a:latin typeface="Times New Roman"/>
                <a:cs typeface="Times New Roman"/>
              </a:rPr>
              <a:t>attractive </a:t>
            </a:r>
            <a:r>
              <a:rPr sz="2400" spc="-85" dirty="0">
                <a:latin typeface="Times New Roman"/>
                <a:cs typeface="Times New Roman"/>
              </a:rPr>
              <a:t>option for </a:t>
            </a:r>
            <a:r>
              <a:rPr sz="2400" spc="-190" dirty="0">
                <a:latin typeface="Times New Roman"/>
                <a:cs typeface="Times New Roman"/>
              </a:rPr>
              <a:t>a </a:t>
            </a:r>
            <a:r>
              <a:rPr sz="2400" spc="-135" dirty="0">
                <a:latin typeface="Times New Roman"/>
                <a:cs typeface="Times New Roman"/>
              </a:rPr>
              <a:t>huge </a:t>
            </a:r>
            <a:r>
              <a:rPr sz="2400" spc="-90" dirty="0">
                <a:latin typeface="Times New Roman"/>
                <a:cs typeface="Times New Roman"/>
              </a:rPr>
              <a:t>number </a:t>
            </a:r>
            <a:r>
              <a:rPr sz="2400" spc="-140" dirty="0">
                <a:latin typeface="Times New Roman"/>
                <a:cs typeface="Times New Roman"/>
              </a:rPr>
              <a:t>of </a:t>
            </a:r>
            <a:r>
              <a:rPr sz="2400" spc="-135" dirty="0">
                <a:latin typeface="Times New Roman"/>
                <a:cs typeface="Times New Roman"/>
              </a:rPr>
              <a:t> IoT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app</a:t>
            </a:r>
            <a:r>
              <a:rPr sz="2400" spc="-130" dirty="0">
                <a:latin typeface="Times New Roman"/>
                <a:cs typeface="Times New Roman"/>
              </a:rPr>
              <a:t>lic</a:t>
            </a:r>
            <a:r>
              <a:rPr sz="2400" spc="-19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220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8255" indent="-274320" algn="just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290" dirty="0">
                <a:latin typeface="Times New Roman"/>
                <a:cs typeface="Times New Roman"/>
              </a:rPr>
              <a:t>MEMS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devices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have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already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been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widely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variety </a:t>
            </a:r>
            <a:r>
              <a:rPr sz="2400" b="1" spc="20" dirty="0">
                <a:latin typeface="Times New Roman"/>
                <a:cs typeface="Times New Roman"/>
              </a:rPr>
              <a:t>of 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different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applications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found</a:t>
            </a:r>
            <a:r>
              <a:rPr sz="2400" spc="-110" dirty="0">
                <a:latin typeface="Times New Roman"/>
                <a:cs typeface="Times New Roman"/>
              </a:rPr>
              <a:t> in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very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familiar 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40" dirty="0">
                <a:latin typeface="Times New Roman"/>
                <a:cs typeface="Times New Roman"/>
              </a:rPr>
              <a:t>e</a:t>
            </a:r>
            <a:r>
              <a:rPr sz="2400" spc="-10" dirty="0">
                <a:latin typeface="Times New Roman"/>
                <a:cs typeface="Times New Roman"/>
              </a:rPr>
              <a:t>r</a:t>
            </a:r>
            <a:r>
              <a:rPr sz="2400" spc="-170" dirty="0">
                <a:latin typeface="Times New Roman"/>
                <a:cs typeface="Times New Roman"/>
              </a:rPr>
              <a:t>yd</a:t>
            </a:r>
            <a:r>
              <a:rPr sz="2400" spc="-240" dirty="0">
                <a:latin typeface="Times New Roman"/>
                <a:cs typeface="Times New Roman"/>
              </a:rPr>
              <a:t>a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130" dirty="0">
                <a:latin typeface="Times New Roman"/>
                <a:cs typeface="Times New Roman"/>
              </a:rPr>
              <a:t>e</a:t>
            </a:r>
            <a:r>
              <a:rPr sz="2400" spc="-150" dirty="0">
                <a:latin typeface="Times New Roman"/>
                <a:cs typeface="Times New Roman"/>
              </a:rPr>
              <a:t>vice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130" dirty="0">
                <a:latin typeface="Times New Roman"/>
                <a:cs typeface="Times New Roman"/>
              </a:rPr>
              <a:t>For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example</a:t>
            </a:r>
            <a:r>
              <a:rPr sz="2400" b="1" spc="-100" dirty="0">
                <a:latin typeface="Times New Roman"/>
                <a:cs typeface="Times New Roman"/>
              </a:rPr>
              <a:t>,</a:t>
            </a:r>
            <a:r>
              <a:rPr sz="2400" b="1" spc="-165" dirty="0">
                <a:latin typeface="Times New Roman"/>
                <a:cs typeface="Times New Roman"/>
              </a:rPr>
              <a:t> </a:t>
            </a:r>
            <a:r>
              <a:rPr sz="2400" b="1" i="1" spc="-35" dirty="0">
                <a:solidFill>
                  <a:srgbClr val="00AFEF"/>
                </a:solidFill>
                <a:latin typeface="Times New Roman"/>
                <a:cs typeface="Times New Roman"/>
              </a:rPr>
              <a:t>inkjet</a:t>
            </a:r>
            <a:r>
              <a:rPr sz="2400" b="1" i="1" spc="-5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i="1" spc="-45" dirty="0">
                <a:solidFill>
                  <a:srgbClr val="00AFEF"/>
                </a:solidFill>
                <a:latin typeface="Times New Roman"/>
                <a:cs typeface="Times New Roman"/>
              </a:rPr>
              <a:t>printers</a:t>
            </a:r>
            <a:r>
              <a:rPr sz="2400" b="1" i="1" spc="-5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285" dirty="0">
                <a:solidFill>
                  <a:srgbClr val="00AFEF"/>
                </a:solidFill>
                <a:latin typeface="Times New Roman"/>
                <a:cs typeface="Times New Roman"/>
              </a:rPr>
              <a:t>use</a:t>
            </a:r>
            <a:r>
              <a:rPr sz="2400" i="1" spc="-5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280" dirty="0">
                <a:solidFill>
                  <a:srgbClr val="00AFEF"/>
                </a:solidFill>
                <a:latin typeface="Times New Roman"/>
                <a:cs typeface="Times New Roman"/>
              </a:rPr>
              <a:t>micropump</a:t>
            </a:r>
            <a:r>
              <a:rPr sz="2400" i="1" spc="-5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i="1" spc="-290" dirty="0">
                <a:solidFill>
                  <a:srgbClr val="00AFEF"/>
                </a:solidFill>
                <a:latin typeface="Times New Roman"/>
                <a:cs typeface="Times New Roman"/>
              </a:rPr>
              <a:t>MEMS.</a:t>
            </a:r>
            <a:endParaRPr sz="2400">
              <a:latin typeface="Times New Roman"/>
              <a:cs typeface="Times New Roman"/>
            </a:endParaRPr>
          </a:p>
          <a:p>
            <a:pPr marL="286385" marR="8890" indent="-274320" algn="just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b="1" spc="-80" dirty="0">
                <a:solidFill>
                  <a:srgbClr val="00AFEF"/>
                </a:solidFill>
                <a:latin typeface="Times New Roman"/>
                <a:cs typeface="Times New Roman"/>
              </a:rPr>
              <a:t>Smart</a:t>
            </a:r>
            <a:r>
              <a:rPr sz="2400" b="1" spc="-7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00AFEF"/>
                </a:solidFill>
                <a:latin typeface="Times New Roman"/>
                <a:cs typeface="Times New Roman"/>
              </a:rPr>
              <a:t>phones </a:t>
            </a:r>
            <a:r>
              <a:rPr sz="2400" b="1" spc="-10" dirty="0">
                <a:solidFill>
                  <a:srgbClr val="00AFEF"/>
                </a:solidFill>
                <a:latin typeface="Times New Roman"/>
                <a:cs typeface="Times New Roman"/>
              </a:rPr>
              <a:t>also </a:t>
            </a:r>
            <a:r>
              <a:rPr sz="2400" b="1" dirty="0">
                <a:solidFill>
                  <a:srgbClr val="00AFEF"/>
                </a:solidFill>
                <a:latin typeface="Times New Roman"/>
                <a:cs typeface="Times New Roman"/>
              </a:rPr>
              <a:t>use </a:t>
            </a:r>
            <a:r>
              <a:rPr sz="2400" b="1" spc="-200" dirty="0">
                <a:solidFill>
                  <a:srgbClr val="00AFEF"/>
                </a:solidFill>
                <a:latin typeface="Times New Roman"/>
                <a:cs typeface="Times New Roman"/>
              </a:rPr>
              <a:t>MEMS</a:t>
            </a:r>
            <a:r>
              <a:rPr sz="2400" b="1" spc="2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00AFEF"/>
                </a:solidFill>
                <a:latin typeface="Times New Roman"/>
                <a:cs typeface="Times New Roman"/>
              </a:rPr>
              <a:t>technologies </a:t>
            </a:r>
            <a:r>
              <a:rPr sz="2400" b="1" spc="-15" dirty="0">
                <a:solidFill>
                  <a:srgbClr val="00AFEF"/>
                </a:solidFill>
                <a:latin typeface="Times New Roman"/>
                <a:cs typeface="Times New Roman"/>
              </a:rPr>
              <a:t>for </a:t>
            </a:r>
            <a:r>
              <a:rPr sz="2400" b="1" spc="5" dirty="0">
                <a:solidFill>
                  <a:srgbClr val="00AFEF"/>
                </a:solidFill>
                <a:latin typeface="Times New Roman"/>
                <a:cs typeface="Times New Roman"/>
              </a:rPr>
              <a:t>things </a:t>
            </a:r>
            <a:r>
              <a:rPr sz="2400" b="1" spc="1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00AFEF"/>
                </a:solidFill>
                <a:latin typeface="Times New Roman"/>
                <a:cs typeface="Times New Roman"/>
              </a:rPr>
              <a:t>like</a:t>
            </a:r>
            <a:r>
              <a:rPr sz="2400" b="1" spc="-6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AFEF"/>
                </a:solidFill>
                <a:latin typeface="Times New Roman"/>
                <a:cs typeface="Times New Roman"/>
              </a:rPr>
              <a:t>accelerometers</a:t>
            </a:r>
            <a:r>
              <a:rPr sz="2400" b="1" spc="-7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AFEF"/>
                </a:solidFill>
                <a:latin typeface="Times New Roman"/>
                <a:cs typeface="Times New Roman"/>
              </a:rPr>
              <a:t>and</a:t>
            </a:r>
            <a:r>
              <a:rPr sz="2400" b="1" spc="-8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00AFEF"/>
                </a:solidFill>
                <a:latin typeface="Times New Roman"/>
                <a:cs typeface="Times New Roman"/>
              </a:rPr>
              <a:t>gyroscopes.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90000"/>
              </a:lnSpc>
              <a:spcBef>
                <a:spcPts val="56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In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fact</a:t>
            </a:r>
            <a:r>
              <a:rPr sz="2400" spc="-85" dirty="0">
                <a:solidFill>
                  <a:srgbClr val="855D5D"/>
                </a:solidFill>
                <a:latin typeface="Times New Roman"/>
                <a:cs typeface="Times New Roman"/>
              </a:rPr>
              <a:t>,</a:t>
            </a:r>
            <a:r>
              <a:rPr sz="2400" spc="-80" dirty="0">
                <a:solidFill>
                  <a:srgbClr val="855D5D"/>
                </a:solidFill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automobiles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were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among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first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commercially 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introduce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290" dirty="0">
                <a:latin typeface="Times New Roman"/>
                <a:cs typeface="Times New Roman"/>
              </a:rPr>
              <a:t>MEMS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into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80" dirty="0">
                <a:latin typeface="Times New Roman"/>
                <a:cs typeface="Times New Roman"/>
              </a:rPr>
              <a:t>mass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market,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with</a:t>
            </a:r>
            <a:r>
              <a:rPr sz="2400" spc="41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airbag 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accelerometers.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533400"/>
            <a:ext cx="7315200" cy="51450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8340" y="6038799"/>
            <a:ext cx="7426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Figure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3-6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Torsional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Ratcheting</a:t>
            </a:r>
            <a:r>
              <a:rPr sz="1800" i="1" spc="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Actuator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(TRA)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MEMS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(Courtesy</a:t>
            </a:r>
            <a:r>
              <a:rPr sz="1800" i="1" spc="3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Sandia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National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i="1" spc="-10" dirty="0">
                <a:latin typeface="Calibri"/>
                <a:cs typeface="Calibri"/>
              </a:rPr>
              <a:t>Laboratories,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SUMMiT™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15" dirty="0">
                <a:latin typeface="Calibri"/>
                <a:cs typeface="Calibri"/>
              </a:rPr>
              <a:t>Technologies,</a:t>
            </a:r>
            <a:r>
              <a:rPr sz="1800" i="1" spc="50" dirty="0">
                <a:latin typeface="Calibri"/>
                <a:cs typeface="Calibri"/>
              </a:rPr>
              <a:t> </a:t>
            </a:r>
            <a:r>
              <a:rPr sz="1800" i="1" u="heavy" spc="-1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3"/>
              </a:rPr>
              <a:t>www.sandia.gov/mstc</a:t>
            </a:r>
            <a:r>
              <a:rPr sz="1800" i="1" spc="-15" dirty="0">
                <a:latin typeface="Calibri"/>
                <a:cs typeface="Calibri"/>
              </a:rPr>
              <a:t>.)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071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40" dirty="0">
                <a:latin typeface="Franklin Gothic Medium"/>
                <a:cs typeface="Franklin Gothic Medium"/>
              </a:rPr>
              <a:t>Smart</a:t>
            </a:r>
            <a:r>
              <a:rPr sz="4000" i="0" spc="-100" dirty="0">
                <a:latin typeface="Franklin Gothic Medium"/>
                <a:cs typeface="Franklin Gothic Medium"/>
              </a:rPr>
              <a:t> </a:t>
            </a:r>
            <a:r>
              <a:rPr sz="4000" i="0" spc="-20" dirty="0">
                <a:latin typeface="Franklin Gothic Medium"/>
                <a:cs typeface="Franklin Gothic Medium"/>
              </a:rPr>
              <a:t>Objects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58613"/>
            <a:ext cx="7616825" cy="3424554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 algn="just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latin typeface="Times New Roman"/>
                <a:cs typeface="Times New Roman"/>
              </a:rPr>
              <a:t>Smart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objects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are,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quite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simply,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building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blocks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IoT.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They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are</a:t>
            </a:r>
            <a:r>
              <a:rPr sz="2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what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transform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everyday</a:t>
            </a: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objects 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into 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sz="26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network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26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intelligent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objects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that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are 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able </a:t>
            </a:r>
            <a:r>
              <a:rPr sz="26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learn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from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interact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with</a:t>
            </a:r>
            <a:r>
              <a:rPr sz="2600" b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their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environment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sz="26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meaningful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way</a:t>
            </a:r>
            <a:endParaRPr sz="2600">
              <a:latin typeface="Times New Roman"/>
              <a:cs typeface="Times New Roman"/>
            </a:endParaRPr>
          </a:p>
          <a:p>
            <a:pPr marL="286385" marR="5715" indent="-27432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 </a:t>
            </a:r>
            <a:r>
              <a:rPr sz="2600" spc="-100" dirty="0">
                <a:latin typeface="Times New Roman"/>
                <a:cs typeface="Times New Roman"/>
              </a:rPr>
              <a:t>real </a:t>
            </a:r>
            <a:r>
              <a:rPr sz="2600" spc="-125" dirty="0">
                <a:latin typeface="Times New Roman"/>
                <a:cs typeface="Times New Roman"/>
              </a:rPr>
              <a:t>power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 </a:t>
            </a:r>
            <a:r>
              <a:rPr sz="2600" spc="-114" dirty="0">
                <a:latin typeface="Times New Roman"/>
                <a:cs typeface="Times New Roman"/>
              </a:rPr>
              <a:t>objects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comes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 </a:t>
            </a:r>
            <a:r>
              <a:rPr sz="2600" spc="-140" dirty="0">
                <a:latin typeface="Times New Roman"/>
                <a:cs typeface="Times New Roman"/>
              </a:rPr>
              <a:t>being </a:t>
            </a:r>
            <a:r>
              <a:rPr sz="2600" spc="-1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networked </a:t>
            </a:r>
            <a:r>
              <a:rPr sz="2600" spc="-75" dirty="0">
                <a:latin typeface="Times New Roman"/>
                <a:cs typeface="Times New Roman"/>
              </a:rPr>
              <a:t>together </a:t>
            </a:r>
            <a:r>
              <a:rPr sz="2600" spc="-70" dirty="0">
                <a:latin typeface="Times New Roman"/>
                <a:cs typeface="Times New Roman"/>
              </a:rPr>
              <a:t>rather </a:t>
            </a:r>
            <a:r>
              <a:rPr sz="2600" spc="-110" dirty="0">
                <a:latin typeface="Times New Roman"/>
                <a:cs typeface="Times New Roman"/>
              </a:rPr>
              <a:t>than </a:t>
            </a:r>
            <a:r>
              <a:rPr sz="2600" spc="-140" dirty="0">
                <a:latin typeface="Times New Roman"/>
                <a:cs typeface="Times New Roman"/>
              </a:rPr>
              <a:t>being </a:t>
            </a:r>
            <a:r>
              <a:rPr sz="2600" spc="-120" dirty="0">
                <a:latin typeface="Times New Roman"/>
                <a:cs typeface="Times New Roman"/>
              </a:rPr>
              <a:t>isolated </a:t>
            </a:r>
            <a:r>
              <a:rPr sz="2600" spc="-204" dirty="0">
                <a:latin typeface="Times New Roman"/>
                <a:cs typeface="Times New Roman"/>
              </a:rPr>
              <a:t>as </a:t>
            </a:r>
            <a:r>
              <a:rPr sz="2600" spc="-125" dirty="0">
                <a:latin typeface="Times New Roman"/>
                <a:cs typeface="Times New Roman"/>
              </a:rPr>
              <a:t>standalone 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objects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10970"/>
            <a:ext cx="7449820" cy="41656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6385" marR="396240" indent="-274320" algn="just">
              <a:lnSpc>
                <a:spcPct val="90100"/>
              </a:lnSpc>
              <a:spcBef>
                <a:spcPts val="38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-180" dirty="0">
                <a:latin typeface="Times New Roman"/>
                <a:cs typeface="Times New Roman"/>
              </a:rPr>
              <a:t>If </a:t>
            </a:r>
            <a:r>
              <a:rPr sz="2400" spc="-190" dirty="0">
                <a:latin typeface="Times New Roman"/>
                <a:cs typeface="Times New Roman"/>
              </a:rPr>
              <a:t>a </a:t>
            </a:r>
            <a:r>
              <a:rPr sz="2400" spc="-105" dirty="0">
                <a:latin typeface="Times New Roman"/>
                <a:cs typeface="Times New Roman"/>
              </a:rPr>
              <a:t>sensor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190" dirty="0">
                <a:latin typeface="Times New Roman"/>
                <a:cs typeface="Times New Roman"/>
              </a:rPr>
              <a:t>a </a:t>
            </a:r>
            <a:r>
              <a:rPr sz="2400" b="1" dirty="0">
                <a:latin typeface="Times New Roman"/>
                <a:cs typeface="Times New Roman"/>
              </a:rPr>
              <a:t>standalone </a:t>
            </a:r>
            <a:r>
              <a:rPr sz="2400" b="1" spc="35" dirty="0">
                <a:latin typeface="Times New Roman"/>
                <a:cs typeface="Times New Roman"/>
              </a:rPr>
              <a:t>device </a:t>
            </a:r>
            <a:r>
              <a:rPr sz="2400" spc="-75" dirty="0">
                <a:latin typeface="Times New Roman"/>
                <a:cs typeface="Times New Roman"/>
              </a:rPr>
              <a:t>that </a:t>
            </a:r>
            <a:r>
              <a:rPr sz="2400" spc="-150" dirty="0">
                <a:latin typeface="Times New Roman"/>
                <a:cs typeface="Times New Roman"/>
              </a:rPr>
              <a:t>simply </a:t>
            </a:r>
            <a:r>
              <a:rPr sz="2400" spc="-125" dirty="0">
                <a:latin typeface="Times New Roman"/>
                <a:cs typeface="Times New Roman"/>
              </a:rPr>
              <a:t>measures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humidity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soil</a:t>
            </a:r>
            <a:r>
              <a:rPr sz="2400" spc="35" dirty="0">
                <a:latin typeface="Times New Roman"/>
                <a:cs typeface="Times New Roman"/>
              </a:rPr>
              <a:t>,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interesting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useful,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but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isn’t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revolutionary</a:t>
            </a:r>
            <a:endParaRPr sz="2400">
              <a:latin typeface="Times New Roman"/>
              <a:cs typeface="Times New Roman"/>
            </a:endParaRPr>
          </a:p>
          <a:p>
            <a:pPr marL="286385" marR="149225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80" dirty="0">
                <a:latin typeface="Times New Roman"/>
                <a:cs typeface="Times New Roman"/>
              </a:rPr>
              <a:t>If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same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sensor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is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connected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80" dirty="0">
                <a:latin typeface="Times New Roman"/>
                <a:cs typeface="Times New Roman"/>
              </a:rPr>
              <a:t>as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part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45" dirty="0">
                <a:latin typeface="Times New Roman"/>
                <a:cs typeface="Times New Roman"/>
              </a:rPr>
              <a:t>an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intelligent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ne</a:t>
            </a:r>
            <a:r>
              <a:rPr sz="2400" b="1" spc="30" dirty="0">
                <a:latin typeface="Times New Roman"/>
                <a:cs typeface="Times New Roman"/>
              </a:rPr>
              <a:t>t</a:t>
            </a:r>
            <a:r>
              <a:rPr sz="2400" b="1" spc="15" dirty="0">
                <a:latin typeface="Times New Roman"/>
                <a:cs typeface="Times New Roman"/>
              </a:rPr>
              <a:t>w</a:t>
            </a:r>
            <a:r>
              <a:rPr sz="2400" b="1" spc="5" dirty="0">
                <a:latin typeface="Times New Roman"/>
                <a:cs typeface="Times New Roman"/>
              </a:rPr>
              <a:t>ork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b="1" spc="-140" dirty="0">
                <a:latin typeface="Times New Roman"/>
                <a:cs typeface="Times New Roman"/>
              </a:rPr>
              <a:t>a</a:t>
            </a:r>
            <a:r>
              <a:rPr sz="2400" b="1" spc="-60" dirty="0">
                <a:latin typeface="Times New Roman"/>
                <a:cs typeface="Times New Roman"/>
              </a:rPr>
              <a:t>b</a:t>
            </a:r>
            <a:r>
              <a:rPr sz="2400" b="1" spc="45" dirty="0">
                <a:latin typeface="Times New Roman"/>
                <a:cs typeface="Times New Roman"/>
              </a:rPr>
              <a:t>le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t</a:t>
            </a:r>
            <a:r>
              <a:rPr sz="2400" b="1" spc="75" dirty="0">
                <a:latin typeface="Times New Roman"/>
                <a:cs typeface="Times New Roman"/>
              </a:rPr>
              <a:t>o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70" dirty="0">
                <a:latin typeface="Times New Roman"/>
                <a:cs typeface="Times New Roman"/>
              </a:rPr>
              <a:t>c</a:t>
            </a:r>
            <a:r>
              <a:rPr sz="2400" b="1" spc="75" dirty="0">
                <a:latin typeface="Times New Roman"/>
                <a:cs typeface="Times New Roman"/>
              </a:rPr>
              <a:t>o</a:t>
            </a:r>
            <a:r>
              <a:rPr sz="2400" b="1" spc="20" dirty="0">
                <a:latin typeface="Times New Roman"/>
                <a:cs typeface="Times New Roman"/>
              </a:rPr>
              <a:t>ord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-45" dirty="0">
                <a:latin typeface="Times New Roman"/>
                <a:cs typeface="Times New Roman"/>
              </a:rPr>
              <a:t>n</a:t>
            </a:r>
            <a:r>
              <a:rPr sz="2400" b="1" spc="-55" dirty="0">
                <a:latin typeface="Times New Roman"/>
                <a:cs typeface="Times New Roman"/>
              </a:rPr>
              <a:t>a</a:t>
            </a:r>
            <a:r>
              <a:rPr sz="2400" b="1" spc="30" dirty="0">
                <a:latin typeface="Times New Roman"/>
                <a:cs typeface="Times New Roman"/>
              </a:rPr>
              <a:t>t</a:t>
            </a:r>
            <a:r>
              <a:rPr sz="2400" b="1" spc="50" dirty="0">
                <a:latin typeface="Times New Roman"/>
                <a:cs typeface="Times New Roman"/>
              </a:rPr>
              <a:t>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intell</a:t>
            </a:r>
            <a:r>
              <a:rPr sz="2400" b="1" spc="15" dirty="0">
                <a:latin typeface="Times New Roman"/>
                <a:cs typeface="Times New Roman"/>
              </a:rPr>
              <a:t>i</a:t>
            </a:r>
            <a:r>
              <a:rPr sz="2400" b="1" spc="30" dirty="0">
                <a:latin typeface="Times New Roman"/>
                <a:cs typeface="Times New Roman"/>
              </a:rPr>
              <a:t>ge</a:t>
            </a:r>
            <a:r>
              <a:rPr sz="2400" b="1" spc="40" dirty="0">
                <a:latin typeface="Times New Roman"/>
                <a:cs typeface="Times New Roman"/>
              </a:rPr>
              <a:t>n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-30" dirty="0">
                <a:latin typeface="Times New Roman"/>
                <a:cs typeface="Times New Roman"/>
              </a:rPr>
              <a:t>l</a:t>
            </a:r>
            <a:r>
              <a:rPr sz="2400" b="1" dirty="0">
                <a:latin typeface="Times New Roman"/>
                <a:cs typeface="Times New Roman"/>
              </a:rPr>
              <a:t>y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with  </a:t>
            </a:r>
            <a:r>
              <a:rPr sz="2400" b="1" spc="-15" dirty="0">
                <a:latin typeface="Times New Roman"/>
                <a:cs typeface="Times New Roman"/>
              </a:rPr>
              <a:t>actuators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trigger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irrigation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systems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needed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based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those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sensor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readings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60" dirty="0">
                <a:latin typeface="Times New Roman"/>
                <a:cs typeface="Times New Roman"/>
              </a:rPr>
              <a:t> we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have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something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far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more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powerful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57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00" dirty="0">
                <a:latin typeface="Times New Roman"/>
                <a:cs typeface="Times New Roman"/>
              </a:rPr>
              <a:t>Exten</a:t>
            </a: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140" dirty="0">
                <a:latin typeface="Times New Roman"/>
                <a:cs typeface="Times New Roman"/>
              </a:rPr>
              <a:t>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e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100" dirty="0">
                <a:latin typeface="Times New Roman"/>
                <a:cs typeface="Times New Roman"/>
              </a:rPr>
              <a:t>en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</a:t>
            </a:r>
            <a:r>
              <a:rPr sz="2400" spc="-165" dirty="0">
                <a:latin typeface="Times New Roman"/>
                <a:cs typeface="Times New Roman"/>
              </a:rPr>
              <a:t>u</a:t>
            </a:r>
            <a:r>
              <a:rPr sz="2400" spc="105" dirty="0">
                <a:latin typeface="Times New Roman"/>
                <a:cs typeface="Times New Roman"/>
              </a:rPr>
              <a:t>r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195" dirty="0">
                <a:latin typeface="Times New Roman"/>
                <a:cs typeface="Times New Roman"/>
              </a:rPr>
              <a:t>r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ima</a:t>
            </a:r>
            <a:r>
              <a:rPr sz="2400" spc="-120" dirty="0">
                <a:latin typeface="Times New Roman"/>
                <a:cs typeface="Times New Roman"/>
              </a:rPr>
              <a:t>g</a:t>
            </a:r>
            <a:r>
              <a:rPr sz="2400" spc="-105" dirty="0">
                <a:latin typeface="Times New Roman"/>
                <a:cs typeface="Times New Roman"/>
              </a:rPr>
              <a:t>ine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spc="-125" dirty="0">
                <a:latin typeface="Times New Roman"/>
                <a:cs typeface="Times New Roman"/>
              </a:rPr>
              <a:t>he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b="1" spc="80" dirty="0">
                <a:latin typeface="Times New Roman"/>
                <a:cs typeface="Times New Roman"/>
              </a:rPr>
              <a:t>coo</a:t>
            </a:r>
            <a:r>
              <a:rPr sz="2400" b="1" spc="-20" dirty="0">
                <a:latin typeface="Times New Roman"/>
                <a:cs typeface="Times New Roman"/>
              </a:rPr>
              <a:t>rdin</a:t>
            </a:r>
            <a:r>
              <a:rPr sz="2400" b="1" spc="-45" dirty="0">
                <a:latin typeface="Times New Roman"/>
                <a:cs typeface="Times New Roman"/>
              </a:rPr>
              <a:t>a</a:t>
            </a:r>
            <a:r>
              <a:rPr sz="2400" b="1" spc="30" dirty="0">
                <a:latin typeface="Times New Roman"/>
                <a:cs typeface="Times New Roman"/>
              </a:rPr>
              <a:t>ted  sensor/actuator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set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is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intelligently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interconnected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40" dirty="0">
                <a:latin typeface="Times New Roman"/>
                <a:cs typeface="Times New Roman"/>
              </a:rPr>
              <a:t>with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other </a:t>
            </a:r>
            <a:r>
              <a:rPr sz="2400" b="1" spc="30" dirty="0">
                <a:latin typeface="Times New Roman"/>
                <a:cs typeface="Times New Roman"/>
              </a:rPr>
              <a:t>sensor/actuator </a:t>
            </a:r>
            <a:r>
              <a:rPr sz="2400" b="1" spc="-15" dirty="0">
                <a:latin typeface="Times New Roman"/>
                <a:cs typeface="Times New Roman"/>
              </a:rPr>
              <a:t>sets </a:t>
            </a:r>
            <a:r>
              <a:rPr sz="2400" spc="-35" dirty="0">
                <a:latin typeface="Times New Roman"/>
                <a:cs typeface="Times New Roman"/>
              </a:rPr>
              <a:t>to </a:t>
            </a:r>
            <a:r>
              <a:rPr sz="2400" spc="-50" dirty="0">
                <a:latin typeface="Times New Roman"/>
                <a:cs typeface="Times New Roman"/>
              </a:rPr>
              <a:t>further </a:t>
            </a:r>
            <a:r>
              <a:rPr sz="2400" spc="-95" dirty="0">
                <a:latin typeface="Times New Roman"/>
                <a:cs typeface="Times New Roman"/>
              </a:rPr>
              <a:t>coordinate 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fertilization,</a:t>
            </a:r>
            <a:r>
              <a:rPr sz="2400" b="1" i="1" spc="-310" dirty="0">
                <a:latin typeface="Times New Roman"/>
                <a:cs typeface="Times New Roman"/>
              </a:rPr>
              <a:t> </a:t>
            </a:r>
            <a:r>
              <a:rPr sz="2400" b="1" i="1" spc="-30" dirty="0">
                <a:latin typeface="Times New Roman"/>
                <a:cs typeface="Times New Roman"/>
              </a:rPr>
              <a:t>pest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75" dirty="0">
                <a:latin typeface="Times New Roman"/>
                <a:cs typeface="Times New Roman"/>
              </a:rPr>
              <a:t>control,</a:t>
            </a:r>
            <a:r>
              <a:rPr sz="2400" b="1" i="1" spc="-300" dirty="0">
                <a:latin typeface="Times New Roman"/>
                <a:cs typeface="Times New Roman"/>
              </a:rPr>
              <a:t> </a:t>
            </a:r>
            <a:r>
              <a:rPr sz="2400" b="1" i="1" spc="-45" dirty="0">
                <a:latin typeface="Times New Roman"/>
                <a:cs typeface="Times New Roman"/>
              </a:rPr>
              <a:t>and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145" dirty="0">
                <a:latin typeface="Times New Roman"/>
                <a:cs typeface="Times New Roman"/>
              </a:rPr>
              <a:t>so</a:t>
            </a:r>
            <a:r>
              <a:rPr sz="2400" b="1" i="1" spc="-65" dirty="0">
                <a:latin typeface="Times New Roman"/>
                <a:cs typeface="Times New Roman"/>
              </a:rPr>
              <a:t> </a:t>
            </a:r>
            <a:r>
              <a:rPr sz="2400" b="1" i="1" spc="35" dirty="0">
                <a:latin typeface="Times New Roman"/>
                <a:cs typeface="Times New Roman"/>
              </a:rPr>
              <a:t>on</a:t>
            </a:r>
            <a:r>
              <a:rPr sz="2400" b="1" i="1" spc="35" dirty="0">
                <a:latin typeface="Trebuchet MS"/>
                <a:cs typeface="Trebuchet MS"/>
              </a:rPr>
              <a:t>—</a:t>
            </a:r>
            <a:r>
              <a:rPr sz="2400" b="1" i="1" spc="35" dirty="0">
                <a:latin typeface="Times New Roman"/>
                <a:cs typeface="Times New Roman"/>
              </a:rPr>
              <a:t>and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110" dirty="0">
                <a:latin typeface="Times New Roman"/>
                <a:cs typeface="Times New Roman"/>
              </a:rPr>
              <a:t>even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105" dirty="0">
                <a:latin typeface="Times New Roman"/>
                <a:cs typeface="Times New Roman"/>
              </a:rPr>
              <a:t>communicate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with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60" dirty="0">
                <a:latin typeface="Times New Roman"/>
                <a:cs typeface="Times New Roman"/>
              </a:rPr>
              <a:t>an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20" dirty="0">
                <a:latin typeface="Times New Roman"/>
                <a:cs typeface="Times New Roman"/>
              </a:rPr>
              <a:t>intelligent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spc="-90" dirty="0">
                <a:latin typeface="Times New Roman"/>
                <a:cs typeface="Times New Roman"/>
              </a:rPr>
              <a:t>backend</a:t>
            </a:r>
            <a:r>
              <a:rPr sz="2400" b="1" i="1" spc="-65" dirty="0">
                <a:latin typeface="Times New Roman"/>
                <a:cs typeface="Times New Roman"/>
              </a:rPr>
              <a:t> </a:t>
            </a:r>
            <a:r>
              <a:rPr sz="2400" b="1" i="1" spc="-25" dirty="0">
                <a:latin typeface="Times New Roman"/>
                <a:cs typeface="Times New Roman"/>
              </a:rPr>
              <a:t>to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60" dirty="0">
                <a:latin typeface="Times New Roman"/>
                <a:cs typeface="Times New Roman"/>
              </a:rPr>
              <a:t>calculate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120" dirty="0">
                <a:latin typeface="Times New Roman"/>
                <a:cs typeface="Times New Roman"/>
              </a:rPr>
              <a:t>crop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45" dirty="0">
                <a:latin typeface="Times New Roman"/>
                <a:cs typeface="Times New Roman"/>
              </a:rPr>
              <a:t>yield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20" dirty="0">
                <a:latin typeface="Times New Roman"/>
                <a:cs typeface="Times New Roman"/>
              </a:rPr>
              <a:t>potential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271652"/>
            <a:ext cx="651954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i="1" spc="-260" dirty="0">
                <a:latin typeface="Times New Roman"/>
                <a:cs typeface="Times New Roman"/>
              </a:rPr>
              <a:t>smart</a:t>
            </a:r>
            <a:r>
              <a:rPr sz="2600" i="1" spc="-60" dirty="0">
                <a:latin typeface="Times New Roman"/>
                <a:cs typeface="Times New Roman"/>
              </a:rPr>
              <a:t> </a:t>
            </a:r>
            <a:r>
              <a:rPr sz="2600" i="1" spc="-215" dirty="0">
                <a:latin typeface="Times New Roman"/>
                <a:cs typeface="Times New Roman"/>
              </a:rPr>
              <a:t>object</a:t>
            </a:r>
            <a:r>
              <a:rPr sz="2600" spc="-215" dirty="0">
                <a:latin typeface="Times New Roman"/>
                <a:cs typeface="Times New Roman"/>
              </a:rPr>
              <a:t>,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device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has,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minimum,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5" dirty="0">
                <a:latin typeface="Times New Roman"/>
                <a:cs typeface="Times New Roman"/>
              </a:rPr>
              <a:t>ll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wing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40" dirty="0">
                <a:latin typeface="Times New Roman"/>
                <a:cs typeface="Times New Roman"/>
              </a:rPr>
              <a:t>ur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de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40" dirty="0">
                <a:latin typeface="Times New Roman"/>
                <a:cs typeface="Times New Roman"/>
              </a:rPr>
              <a:t>ining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charac</a:t>
            </a:r>
            <a:r>
              <a:rPr sz="2600" spc="-9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istics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883" y="1185672"/>
            <a:ext cx="5943599" cy="54574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69245"/>
            <a:ext cx="7206615" cy="44824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Processing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unit: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8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-240" dirty="0">
                <a:latin typeface="Times New Roman"/>
                <a:cs typeface="Times New Roman"/>
              </a:rPr>
              <a:t>o</a:t>
            </a:r>
            <a:r>
              <a:rPr sz="2600" spc="-165" dirty="0">
                <a:latin typeface="Times New Roman"/>
                <a:cs typeface="Times New Roman"/>
              </a:rPr>
              <a:t>m</a:t>
            </a:r>
            <a:r>
              <a:rPr sz="2600" spc="-9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t</a:t>
            </a:r>
            <a:r>
              <a:rPr sz="2600" spc="-135" dirty="0">
                <a:latin typeface="Times New Roman"/>
                <a:cs typeface="Times New Roman"/>
              </a:rPr>
              <a:t>y</a:t>
            </a:r>
            <a:r>
              <a:rPr sz="2600" spc="-105" dirty="0">
                <a:latin typeface="Times New Roman"/>
                <a:cs typeface="Times New Roman"/>
              </a:rPr>
              <a:t>pe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60" dirty="0">
                <a:latin typeface="Times New Roman"/>
                <a:cs typeface="Times New Roman"/>
              </a:rPr>
              <a:t>essing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45" dirty="0">
                <a:latin typeface="Times New Roman"/>
                <a:cs typeface="Times New Roman"/>
              </a:rPr>
              <a:t>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5" dirty="0">
                <a:latin typeface="Times New Roman"/>
                <a:cs typeface="Times New Roman"/>
              </a:rPr>
              <a:t>Acquiring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data,</a:t>
            </a:r>
            <a:endParaRPr sz="2600">
              <a:latin typeface="Times New Roman"/>
              <a:cs typeface="Times New Roman"/>
            </a:endParaRPr>
          </a:p>
          <a:p>
            <a:pPr marL="286385" marR="51943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" dirty="0">
                <a:latin typeface="Times New Roman"/>
                <a:cs typeface="Times New Roman"/>
              </a:rPr>
              <a:t>Processing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analyzing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sensing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information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received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by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sensor(s),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4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" dirty="0">
                <a:latin typeface="Times New Roman"/>
                <a:cs typeface="Times New Roman"/>
              </a:rPr>
              <a:t>Coordinating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control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signals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to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70" dirty="0">
                <a:latin typeface="Times New Roman"/>
                <a:cs typeface="Times New Roman"/>
              </a:rPr>
              <a:t>any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actuators</a:t>
            </a:r>
            <a:r>
              <a:rPr sz="2600" spc="-5" dirty="0">
                <a:latin typeface="Times New Roman"/>
                <a:cs typeface="Times New Roman"/>
              </a:rPr>
              <a:t>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endParaRPr sz="2600">
              <a:latin typeface="Times New Roman"/>
              <a:cs typeface="Times New Roman"/>
            </a:endParaRPr>
          </a:p>
          <a:p>
            <a:pPr marL="286385" marR="97155" indent="-274320">
              <a:lnSpc>
                <a:spcPts val="2810"/>
              </a:lnSpc>
              <a:spcBef>
                <a:spcPts val="64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5" dirty="0">
                <a:latin typeface="Times New Roman"/>
                <a:cs typeface="Times New Roman"/>
              </a:rPr>
              <a:t>C</a:t>
            </a:r>
            <a:r>
              <a:rPr sz="2600" b="1" spc="-65" dirty="0">
                <a:latin typeface="Times New Roman"/>
                <a:cs typeface="Times New Roman"/>
              </a:rPr>
              <a:t>o</a:t>
            </a:r>
            <a:r>
              <a:rPr sz="2600" b="1" spc="20" dirty="0">
                <a:latin typeface="Times New Roman"/>
                <a:cs typeface="Times New Roman"/>
              </a:rPr>
              <a:t>ntrolli</a:t>
            </a:r>
            <a:r>
              <a:rPr sz="2600" b="1" spc="15" dirty="0">
                <a:latin typeface="Times New Roman"/>
                <a:cs typeface="Times New Roman"/>
              </a:rPr>
              <a:t>n</a:t>
            </a:r>
            <a:r>
              <a:rPr sz="2600" b="1" spc="25" dirty="0">
                <a:latin typeface="Times New Roman"/>
                <a:cs typeface="Times New Roman"/>
              </a:rPr>
              <a:t>g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v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65" dirty="0">
                <a:latin typeface="Times New Roman"/>
                <a:cs typeface="Times New Roman"/>
              </a:rPr>
              <a:t>r</a:t>
            </a:r>
            <a:r>
              <a:rPr sz="2600" b="1" spc="30" dirty="0">
                <a:latin typeface="Times New Roman"/>
                <a:cs typeface="Times New Roman"/>
              </a:rPr>
              <a:t>iety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functions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th</a:t>
            </a:r>
            <a:r>
              <a:rPr sz="2600" b="1" spc="35" dirty="0">
                <a:latin typeface="Times New Roman"/>
                <a:cs typeface="Times New Roman"/>
              </a:rPr>
              <a:t>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00" dirty="0">
                <a:latin typeface="Times New Roman"/>
                <a:cs typeface="Times New Roman"/>
              </a:rPr>
              <a:t>sma</a:t>
            </a:r>
            <a:r>
              <a:rPr sz="2600" b="1" spc="15" dirty="0">
                <a:latin typeface="Times New Roman"/>
                <a:cs typeface="Times New Roman"/>
              </a:rPr>
              <a:t>r</a:t>
            </a:r>
            <a:r>
              <a:rPr sz="2600" b="1" spc="25" dirty="0">
                <a:latin typeface="Times New Roman"/>
                <a:cs typeface="Times New Roman"/>
              </a:rPr>
              <a:t>t  object,</a:t>
            </a:r>
            <a:r>
              <a:rPr sz="2600" b="1" spc="-1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including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30" dirty="0">
                <a:latin typeface="Times New Roman"/>
                <a:cs typeface="Times New Roman"/>
              </a:rPr>
              <a:t>communication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systems</a:t>
            </a:r>
            <a:endParaRPr sz="2600">
              <a:latin typeface="Times New Roman"/>
              <a:cs typeface="Times New Roman"/>
            </a:endParaRPr>
          </a:p>
          <a:p>
            <a:pPr marL="286385" marR="218440" indent="-274320">
              <a:lnSpc>
                <a:spcPct val="90000"/>
              </a:lnSpc>
              <a:spcBef>
                <a:spcPts val="5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mos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mmo</a:t>
            </a:r>
            <a:r>
              <a:rPr sz="2600" spc="-105" dirty="0">
                <a:latin typeface="Times New Roman"/>
                <a:cs typeface="Times New Roman"/>
              </a:rPr>
              <a:t>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microc</a:t>
            </a:r>
            <a:r>
              <a:rPr sz="2600" b="1" spc="35" dirty="0">
                <a:latin typeface="Times New Roman"/>
                <a:cs typeface="Times New Roman"/>
              </a:rPr>
              <a:t>o</a:t>
            </a:r>
            <a:r>
              <a:rPr sz="2600" b="1" spc="10" dirty="0">
                <a:latin typeface="Times New Roman"/>
                <a:cs typeface="Times New Roman"/>
              </a:rPr>
              <a:t>ntroller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bec</a:t>
            </a:r>
            <a:r>
              <a:rPr sz="2600" spc="-160" dirty="0">
                <a:latin typeface="Times New Roman"/>
                <a:cs typeface="Times New Roman"/>
              </a:rPr>
              <a:t>aus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its  </a:t>
            </a:r>
            <a:r>
              <a:rPr sz="2600" spc="-150" dirty="0">
                <a:latin typeface="Times New Roman"/>
                <a:cs typeface="Times New Roman"/>
              </a:rPr>
              <a:t>small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form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factor,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flexibility,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programming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simplicity, 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ubiq</a:t>
            </a:r>
            <a:r>
              <a:rPr sz="2600" spc="-15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it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45" dirty="0">
                <a:latin typeface="Times New Roman"/>
                <a:cs typeface="Times New Roman"/>
              </a:rPr>
              <a:t>sum</a:t>
            </a:r>
            <a:r>
              <a:rPr sz="2600" spc="-140" dirty="0">
                <a:latin typeface="Times New Roman"/>
                <a:cs typeface="Times New Roman"/>
              </a:rPr>
              <a:t>p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</a:t>
            </a:r>
            <a:r>
              <a:rPr sz="2600" spc="-90" dirty="0">
                <a:latin typeface="Times New Roman"/>
                <a:cs typeface="Times New Roman"/>
              </a:rPr>
              <a:t>ost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206615" cy="39731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Sensor(s)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100" dirty="0">
                <a:latin typeface="Times New Roman"/>
                <a:cs typeface="Times New Roman"/>
              </a:rPr>
              <a:t>and/or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actuator(s):</a:t>
            </a:r>
            <a:endParaRPr sz="2600">
              <a:latin typeface="Times New Roman"/>
              <a:cs typeface="Times New Roman"/>
            </a:endParaRPr>
          </a:p>
          <a:p>
            <a:pPr marL="286385" marR="2101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0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object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capable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interacting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70" dirty="0">
                <a:latin typeface="Times New Roman"/>
                <a:cs typeface="Times New Roman"/>
              </a:rPr>
              <a:t>physical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75" dirty="0">
                <a:latin typeface="Times New Roman"/>
                <a:cs typeface="Times New Roman"/>
              </a:rPr>
              <a:t>orld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hr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90" dirty="0">
                <a:latin typeface="Times New Roman"/>
                <a:cs typeface="Times New Roman"/>
              </a:rPr>
              <a:t>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s</a:t>
            </a:r>
            <a:r>
              <a:rPr sz="2600" spc="-125" dirty="0">
                <a:latin typeface="Times New Roman"/>
                <a:cs typeface="Times New Roman"/>
              </a:rPr>
              <a:t>ens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u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Communication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device: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communication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unit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responsible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connecting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smart </a:t>
            </a:r>
            <a:r>
              <a:rPr sz="2600" b="1" spc="25" dirty="0">
                <a:latin typeface="Times New Roman"/>
                <a:cs typeface="Times New Roman"/>
              </a:rPr>
              <a:t>object </a:t>
            </a:r>
            <a:r>
              <a:rPr sz="2600" b="1" spc="45" dirty="0">
                <a:latin typeface="Times New Roman"/>
                <a:cs typeface="Times New Roman"/>
              </a:rPr>
              <a:t>with </a:t>
            </a:r>
            <a:r>
              <a:rPr sz="2600" b="1" spc="25" dirty="0">
                <a:latin typeface="Times New Roman"/>
                <a:cs typeface="Times New Roman"/>
              </a:rPr>
              <a:t>other </a:t>
            </a:r>
            <a:r>
              <a:rPr sz="2600" b="1" spc="-50" dirty="0">
                <a:latin typeface="Times New Roman"/>
                <a:cs typeface="Times New Roman"/>
              </a:rPr>
              <a:t>smart </a:t>
            </a:r>
            <a:r>
              <a:rPr sz="2600" b="1" spc="15" dirty="0">
                <a:latin typeface="Times New Roman"/>
                <a:cs typeface="Times New Roman"/>
              </a:rPr>
              <a:t>objects </a:t>
            </a:r>
            <a:r>
              <a:rPr sz="2600" b="1" spc="-15" dirty="0">
                <a:latin typeface="Times New Roman"/>
                <a:cs typeface="Times New Roman"/>
              </a:rPr>
              <a:t>and </a:t>
            </a:r>
            <a:r>
              <a:rPr sz="2600" b="1" spc="30" dirty="0">
                <a:latin typeface="Times New Roman"/>
                <a:cs typeface="Times New Roman"/>
              </a:rPr>
              <a:t>the </a:t>
            </a:r>
            <a:r>
              <a:rPr sz="2600" b="1" spc="35" dirty="0">
                <a:latin typeface="Times New Roman"/>
                <a:cs typeface="Times New Roman"/>
              </a:rPr>
              <a:t> outside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world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(via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network).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Com</a:t>
            </a:r>
            <a:r>
              <a:rPr sz="2600" spc="-180" dirty="0">
                <a:latin typeface="Times New Roman"/>
                <a:cs typeface="Times New Roman"/>
              </a:rPr>
              <a:t>m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sma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b</a:t>
            </a:r>
            <a:r>
              <a:rPr sz="2600" spc="-95" dirty="0">
                <a:latin typeface="Times New Roman"/>
                <a:cs typeface="Times New Roman"/>
              </a:rPr>
              <a:t>jec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can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either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b="1" i="1" spc="-30" dirty="0">
                <a:latin typeface="Times New Roman"/>
                <a:cs typeface="Times New Roman"/>
              </a:rPr>
              <a:t>wi</a:t>
            </a:r>
            <a:r>
              <a:rPr sz="2600" b="1" i="1" spc="-70" dirty="0">
                <a:latin typeface="Times New Roman"/>
                <a:cs typeface="Times New Roman"/>
              </a:rPr>
              <a:t>r</a:t>
            </a:r>
            <a:r>
              <a:rPr sz="2600" b="1" i="1" spc="-60" dirty="0">
                <a:latin typeface="Times New Roman"/>
                <a:cs typeface="Times New Roman"/>
              </a:rPr>
              <a:t>ed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00" dirty="0">
                <a:latin typeface="Times New Roman"/>
                <a:cs typeface="Times New Roman"/>
              </a:rPr>
              <a:t>or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30" dirty="0">
                <a:latin typeface="Times New Roman"/>
                <a:cs typeface="Times New Roman"/>
              </a:rPr>
              <a:t>wi</a:t>
            </a:r>
            <a:r>
              <a:rPr sz="2600" b="1" i="1" spc="-75" dirty="0">
                <a:latin typeface="Times New Roman"/>
                <a:cs typeface="Times New Roman"/>
              </a:rPr>
              <a:t>r</a:t>
            </a:r>
            <a:r>
              <a:rPr sz="2600" b="1" i="1" spc="-85" dirty="0">
                <a:latin typeface="Times New Roman"/>
                <a:cs typeface="Times New Roman"/>
              </a:rPr>
              <a:t>eless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24750" cy="18395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85" dirty="0">
                <a:latin typeface="Times New Roman"/>
                <a:cs typeface="Times New Roman"/>
              </a:rPr>
              <a:t>P</a:t>
            </a:r>
            <a:r>
              <a:rPr sz="2600" b="1" spc="40" dirty="0">
                <a:latin typeface="Times New Roman"/>
                <a:cs typeface="Times New Roman"/>
              </a:rPr>
              <a:t>o</a:t>
            </a:r>
            <a:r>
              <a:rPr sz="2600" b="1" spc="30" dirty="0">
                <a:latin typeface="Times New Roman"/>
                <a:cs typeface="Times New Roman"/>
              </a:rPr>
              <a:t>w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-15" dirty="0">
                <a:latin typeface="Times New Roman"/>
                <a:cs typeface="Times New Roman"/>
              </a:rPr>
              <a:t>r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source: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15" dirty="0">
                <a:latin typeface="Times New Roman"/>
                <a:cs typeface="Times New Roman"/>
              </a:rPr>
              <a:t>S</a:t>
            </a:r>
            <a:r>
              <a:rPr sz="2600" spc="-310" dirty="0">
                <a:latin typeface="Times New Roman"/>
                <a:cs typeface="Times New Roman"/>
              </a:rPr>
              <a:t>m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1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b</a:t>
            </a:r>
            <a:r>
              <a:rPr sz="2600" spc="-90" dirty="0">
                <a:latin typeface="Times New Roman"/>
                <a:cs typeface="Times New Roman"/>
              </a:rPr>
              <a:t>jec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h</a:t>
            </a:r>
            <a:r>
              <a:rPr sz="2600" spc="-250" dirty="0">
                <a:latin typeface="Times New Roman"/>
                <a:cs typeface="Times New Roman"/>
              </a:rPr>
              <a:t>a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components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th</a:t>
            </a:r>
            <a:r>
              <a:rPr sz="2600" b="1" i="1" spc="-15" dirty="0">
                <a:latin typeface="Times New Roman"/>
                <a:cs typeface="Times New Roman"/>
              </a:rPr>
              <a:t>a</a:t>
            </a:r>
            <a:r>
              <a:rPr sz="2600" b="1" i="1" spc="145" dirty="0">
                <a:latin typeface="Times New Roman"/>
                <a:cs typeface="Times New Roman"/>
              </a:rPr>
              <a:t>t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need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to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70" dirty="0">
                <a:latin typeface="Times New Roman"/>
                <a:cs typeface="Times New Roman"/>
              </a:rPr>
              <a:t>b</a:t>
            </a:r>
            <a:r>
              <a:rPr sz="2600" b="1" i="1" spc="-60" dirty="0">
                <a:latin typeface="Times New Roman"/>
                <a:cs typeface="Times New Roman"/>
              </a:rPr>
              <a:t>e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40" dirty="0">
                <a:latin typeface="Times New Roman"/>
                <a:cs typeface="Times New Roman"/>
              </a:rPr>
              <a:t>p</a:t>
            </a:r>
            <a:r>
              <a:rPr sz="2600" b="1" i="1" spc="-225" dirty="0">
                <a:latin typeface="Times New Roman"/>
                <a:cs typeface="Times New Roman"/>
              </a:rPr>
              <a:t>o</a:t>
            </a:r>
            <a:r>
              <a:rPr sz="2600" b="1" i="1" spc="-130" dirty="0">
                <a:latin typeface="Times New Roman"/>
                <a:cs typeface="Times New Roman"/>
              </a:rPr>
              <a:t>w</a:t>
            </a:r>
            <a:r>
              <a:rPr sz="2600" b="1" i="1" spc="-60" dirty="0">
                <a:latin typeface="Times New Roman"/>
                <a:cs typeface="Times New Roman"/>
              </a:rPr>
              <a:t>e</a:t>
            </a:r>
            <a:r>
              <a:rPr sz="2600" b="1" i="1" spc="-100" dirty="0">
                <a:latin typeface="Times New Roman"/>
                <a:cs typeface="Times New Roman"/>
              </a:rPr>
              <a:t>r</a:t>
            </a:r>
            <a:r>
              <a:rPr sz="2600" b="1" i="1" spc="-60" dirty="0">
                <a:latin typeface="Times New Roman"/>
                <a:cs typeface="Times New Roman"/>
              </a:rPr>
              <a:t>ed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most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significant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power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consumption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usually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comes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i="1" spc="-170" dirty="0">
                <a:latin typeface="Times New Roman"/>
                <a:cs typeface="Times New Roman"/>
              </a:rPr>
              <a:t>com</a:t>
            </a:r>
            <a:r>
              <a:rPr sz="2600" b="1" i="1" spc="-260" dirty="0">
                <a:latin typeface="Times New Roman"/>
                <a:cs typeface="Times New Roman"/>
              </a:rPr>
              <a:t>m</a:t>
            </a:r>
            <a:r>
              <a:rPr sz="2600" b="1" i="1" spc="-120" dirty="0">
                <a:latin typeface="Times New Roman"/>
                <a:cs typeface="Times New Roman"/>
              </a:rPr>
              <a:t>u</a:t>
            </a:r>
            <a:r>
              <a:rPr sz="2600" b="1" i="1" spc="-114" dirty="0">
                <a:latin typeface="Times New Roman"/>
                <a:cs typeface="Times New Roman"/>
              </a:rPr>
              <a:t>n</a:t>
            </a:r>
            <a:r>
              <a:rPr sz="2600" b="1" i="1" spc="-70" dirty="0">
                <a:latin typeface="Times New Roman"/>
                <a:cs typeface="Times New Roman"/>
              </a:rPr>
              <a:t>ic</a:t>
            </a:r>
            <a:r>
              <a:rPr sz="2600" b="1" i="1" spc="-110" dirty="0">
                <a:latin typeface="Times New Roman"/>
                <a:cs typeface="Times New Roman"/>
              </a:rPr>
              <a:t>a</a:t>
            </a:r>
            <a:r>
              <a:rPr sz="2600" b="1" i="1" spc="-10" dirty="0">
                <a:latin typeface="Times New Roman"/>
                <a:cs typeface="Times New Roman"/>
              </a:rPr>
              <a:t>ti</a:t>
            </a:r>
            <a:r>
              <a:rPr sz="2600" b="1" i="1" spc="-35" dirty="0">
                <a:latin typeface="Times New Roman"/>
                <a:cs typeface="Times New Roman"/>
              </a:rPr>
              <a:t>o</a:t>
            </a:r>
            <a:r>
              <a:rPr sz="2600" b="1" i="1" spc="-120" dirty="0">
                <a:latin typeface="Times New Roman"/>
                <a:cs typeface="Times New Roman"/>
              </a:rPr>
              <a:t>n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u</a:t>
            </a:r>
            <a:r>
              <a:rPr sz="2600" b="1" i="1" spc="-114" dirty="0">
                <a:latin typeface="Times New Roman"/>
                <a:cs typeface="Times New Roman"/>
              </a:rPr>
              <a:t>n</a:t>
            </a:r>
            <a:r>
              <a:rPr sz="2600" b="1" i="1" spc="75" dirty="0">
                <a:latin typeface="Times New Roman"/>
                <a:cs typeface="Times New Roman"/>
              </a:rPr>
              <a:t>it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of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00" dirty="0">
                <a:latin typeface="Times New Roman"/>
                <a:cs typeface="Times New Roman"/>
              </a:rPr>
              <a:t>sm</a:t>
            </a:r>
            <a:r>
              <a:rPr sz="2600" b="1" i="1" spc="-75" dirty="0">
                <a:latin typeface="Times New Roman"/>
                <a:cs typeface="Times New Roman"/>
              </a:rPr>
              <a:t>a</a:t>
            </a:r>
            <a:r>
              <a:rPr sz="2600" b="1" i="1" spc="5" dirty="0">
                <a:latin typeface="Times New Roman"/>
                <a:cs typeface="Times New Roman"/>
              </a:rPr>
              <a:t>r</a:t>
            </a:r>
            <a:r>
              <a:rPr sz="2600" b="1" i="1" spc="140" dirty="0">
                <a:latin typeface="Times New Roman"/>
                <a:cs typeface="Times New Roman"/>
              </a:rPr>
              <a:t>t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70" dirty="0">
                <a:latin typeface="Times New Roman"/>
                <a:cs typeface="Times New Roman"/>
              </a:rPr>
              <a:t>object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5149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40" dirty="0">
                <a:latin typeface="Franklin Gothic Medium"/>
                <a:cs typeface="Franklin Gothic Medium"/>
              </a:rPr>
              <a:t>Trends</a:t>
            </a:r>
            <a:r>
              <a:rPr sz="4000" i="0" spc="-35" dirty="0">
                <a:latin typeface="Franklin Gothic Medium"/>
                <a:cs typeface="Franklin Gothic Medium"/>
              </a:rPr>
              <a:t> in</a:t>
            </a:r>
            <a:r>
              <a:rPr sz="4000" i="0" spc="-15" dirty="0">
                <a:latin typeface="Franklin Gothic Medium"/>
                <a:cs typeface="Franklin Gothic Medium"/>
              </a:rPr>
              <a:t> </a:t>
            </a:r>
            <a:r>
              <a:rPr sz="4000" i="0" spc="-40" dirty="0">
                <a:latin typeface="Franklin Gothic Medium"/>
                <a:cs typeface="Franklin Gothic Medium"/>
              </a:rPr>
              <a:t>Smart </a:t>
            </a:r>
            <a:r>
              <a:rPr sz="4000" i="0" spc="-20" dirty="0">
                <a:latin typeface="Franklin Gothic Medium"/>
                <a:cs typeface="Franklin Gothic Medium"/>
              </a:rPr>
              <a:t>Objects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58613"/>
            <a:ext cx="7392670" cy="23882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0" dirty="0">
                <a:latin typeface="Times New Roman"/>
                <a:cs typeface="Times New Roman"/>
              </a:rPr>
              <a:t>Size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decreasing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0" dirty="0">
                <a:latin typeface="Times New Roman"/>
                <a:cs typeface="Times New Roman"/>
              </a:rPr>
              <a:t>Power</a:t>
            </a:r>
            <a:r>
              <a:rPr sz="2600" b="1" spc="-10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consumption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decreasing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" dirty="0">
                <a:latin typeface="Times New Roman"/>
                <a:cs typeface="Times New Roman"/>
              </a:rPr>
              <a:t>Processing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power</a:t>
            </a:r>
            <a:r>
              <a:rPr sz="2600" b="1" spc="-10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increasing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Communication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capabilities</a:t>
            </a:r>
            <a:r>
              <a:rPr sz="2600" b="1" spc="-50" dirty="0">
                <a:latin typeface="Times New Roman"/>
                <a:cs typeface="Times New Roman"/>
              </a:rPr>
              <a:t> are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improving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Communication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being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increasingly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standardized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288" y="414273"/>
            <a:ext cx="44951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25" dirty="0">
                <a:solidFill>
                  <a:srgbClr val="001F5F"/>
                </a:solidFill>
                <a:latin typeface="Franklin Gothic Medium"/>
                <a:cs typeface="Franklin Gothic Medium"/>
              </a:rPr>
              <a:t>SENSOR</a:t>
            </a:r>
            <a:r>
              <a:rPr sz="4000" i="0" spc="-60" dirty="0">
                <a:solidFill>
                  <a:srgbClr val="001F5F"/>
                </a:solidFill>
                <a:latin typeface="Franklin Gothic Medium"/>
                <a:cs typeface="Franklin Gothic Medium"/>
              </a:rPr>
              <a:t> </a:t>
            </a:r>
            <a:r>
              <a:rPr sz="4000" i="0" spc="-35" dirty="0">
                <a:solidFill>
                  <a:srgbClr val="001F5F"/>
                </a:solidFill>
                <a:latin typeface="Franklin Gothic Medium"/>
                <a:cs typeface="Franklin Gothic Medium"/>
              </a:rPr>
              <a:t>NETWORKS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65" y="1404874"/>
            <a:ext cx="8047355" cy="2926314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86385" marR="5080" indent="-274320">
              <a:lnSpc>
                <a:spcPct val="90000"/>
              </a:lnSpc>
              <a:spcBef>
                <a:spcPts val="41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sensor/ac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165" dirty="0">
                <a:latin typeface="Times New Roman"/>
                <a:cs typeface="Times New Roman"/>
              </a:rPr>
              <a:t>u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net</a:t>
            </a:r>
            <a:r>
              <a:rPr sz="2600" spc="-215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b="1" spc="-145" dirty="0">
                <a:latin typeface="Times New Roman"/>
                <a:cs typeface="Times New Roman"/>
              </a:rPr>
              <a:t>(SANET)</a:t>
            </a:r>
            <a:r>
              <a:rPr sz="2600" b="1" spc="-60" dirty="0">
                <a:latin typeface="Times New Roman"/>
                <a:cs typeface="Times New Roman"/>
              </a:rPr>
              <a:t>,</a:t>
            </a:r>
            <a:r>
              <a:rPr sz="2600" b="1" spc="-18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net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ork</a:t>
            </a:r>
            <a:r>
              <a:rPr sz="26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nso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s  </a:t>
            </a: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that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sense </a:t>
            </a: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measure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their environment </a:t>
            </a:r>
            <a:r>
              <a:rPr sz="2600" b="1" spc="100" dirty="0">
                <a:solidFill>
                  <a:srgbClr val="006FC0"/>
                </a:solidFill>
                <a:latin typeface="Times New Roman"/>
                <a:cs typeface="Times New Roman"/>
              </a:rPr>
              <a:t>and/or </a:t>
            </a:r>
            <a:r>
              <a:rPr sz="2600" b="1" spc="1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actuators</a:t>
            </a:r>
            <a:r>
              <a:rPr sz="2600" b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that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act</a:t>
            </a:r>
            <a:r>
              <a:rPr sz="26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65" dirty="0">
                <a:solidFill>
                  <a:srgbClr val="006FC0"/>
                </a:solidFill>
                <a:latin typeface="Times New Roman"/>
                <a:cs typeface="Times New Roman"/>
              </a:rPr>
              <a:t>on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their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environment</a:t>
            </a: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Segoe UI Symbol"/>
              <a:buChar char="⚫"/>
            </a:pPr>
            <a:endParaRPr sz="3500" dirty="0">
              <a:latin typeface="Times New Roman"/>
              <a:cs typeface="Times New Roman"/>
            </a:endParaRPr>
          </a:p>
          <a:p>
            <a:pPr marL="286385" marR="960755" indent="-274320">
              <a:lnSpc>
                <a:spcPts val="281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sens</a:t>
            </a:r>
            <a:r>
              <a:rPr sz="2600" spc="-170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165" dirty="0">
                <a:latin typeface="Times New Roman"/>
                <a:cs typeface="Times New Roman"/>
              </a:rPr>
              <a:t>/or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u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SANET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c</a:t>
            </a:r>
            <a:r>
              <a:rPr sz="2600" b="1" i="1" spc="-120" dirty="0">
                <a:latin typeface="Times New Roman"/>
                <a:cs typeface="Times New Roman"/>
              </a:rPr>
              <a:t>a</a:t>
            </a:r>
            <a:r>
              <a:rPr sz="2600" b="1" i="1" spc="-20" dirty="0">
                <a:latin typeface="Times New Roman"/>
                <a:cs typeface="Times New Roman"/>
              </a:rPr>
              <a:t>p</a:t>
            </a:r>
            <a:r>
              <a:rPr sz="2600" b="1" i="1" spc="-65" dirty="0">
                <a:latin typeface="Times New Roman"/>
                <a:cs typeface="Times New Roman"/>
              </a:rPr>
              <a:t>ab</a:t>
            </a:r>
            <a:r>
              <a:rPr sz="2600" b="1" i="1" spc="-45" dirty="0">
                <a:latin typeface="Times New Roman"/>
                <a:cs typeface="Times New Roman"/>
              </a:rPr>
              <a:t>le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100" dirty="0">
                <a:latin typeface="Times New Roman"/>
                <a:cs typeface="Times New Roman"/>
              </a:rPr>
              <a:t>of  </a:t>
            </a:r>
            <a:r>
              <a:rPr sz="2600" b="1" i="1" spc="-165" dirty="0">
                <a:latin typeface="Times New Roman"/>
                <a:cs typeface="Times New Roman"/>
              </a:rPr>
              <a:t>com</a:t>
            </a:r>
            <a:r>
              <a:rPr sz="2600" b="1" i="1" spc="-265" dirty="0">
                <a:latin typeface="Times New Roman"/>
                <a:cs typeface="Times New Roman"/>
              </a:rPr>
              <a:t>m</a:t>
            </a:r>
            <a:r>
              <a:rPr sz="2600" b="1" i="1" spc="-90" dirty="0">
                <a:latin typeface="Times New Roman"/>
                <a:cs typeface="Times New Roman"/>
              </a:rPr>
              <a:t>unic</a:t>
            </a:r>
            <a:r>
              <a:rPr sz="2600" b="1" i="1" spc="-114" dirty="0">
                <a:latin typeface="Times New Roman"/>
                <a:cs typeface="Times New Roman"/>
              </a:rPr>
              <a:t>a</a:t>
            </a:r>
            <a:r>
              <a:rPr sz="2600" b="1" i="1" spc="5" dirty="0">
                <a:latin typeface="Times New Roman"/>
                <a:cs typeface="Times New Roman"/>
              </a:rPr>
              <a:t>ti</a:t>
            </a:r>
            <a:r>
              <a:rPr sz="2600" b="1" i="1" dirty="0">
                <a:latin typeface="Times New Roman"/>
                <a:cs typeface="Times New Roman"/>
              </a:rPr>
              <a:t>n</a:t>
            </a:r>
            <a:r>
              <a:rPr sz="2600" b="1" i="1" spc="-25" dirty="0">
                <a:latin typeface="Times New Roman"/>
                <a:cs typeface="Times New Roman"/>
              </a:rPr>
              <a:t>g</a:t>
            </a:r>
            <a:r>
              <a:rPr sz="2600" b="1" i="1" spc="-105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and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30" dirty="0">
                <a:latin typeface="Times New Roman"/>
                <a:cs typeface="Times New Roman"/>
              </a:rPr>
              <a:t>coope</a:t>
            </a:r>
            <a:r>
              <a:rPr sz="2600" b="1" i="1" spc="-185" dirty="0">
                <a:latin typeface="Times New Roman"/>
                <a:cs typeface="Times New Roman"/>
              </a:rPr>
              <a:t>r</a:t>
            </a:r>
            <a:r>
              <a:rPr sz="2600" b="1" i="1" spc="-20" dirty="0">
                <a:latin typeface="Times New Roman"/>
                <a:cs typeface="Times New Roman"/>
              </a:rPr>
              <a:t>a</a:t>
            </a:r>
            <a:r>
              <a:rPr sz="2600" b="1" i="1" dirty="0">
                <a:latin typeface="Times New Roman"/>
                <a:cs typeface="Times New Roman"/>
              </a:rPr>
              <a:t>ting</a:t>
            </a: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D24717"/>
              </a:buClr>
              <a:buFont typeface="Segoe UI Symbol"/>
              <a:buChar char="⚫"/>
            </a:pPr>
            <a:endParaRPr sz="3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914781"/>
            <a:ext cx="8202930" cy="5346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0" dirty="0">
                <a:latin typeface="Times New Roman"/>
                <a:cs typeface="Times New Roman"/>
              </a:rPr>
              <a:t>SANETs</a:t>
            </a:r>
            <a:r>
              <a:rPr sz="2600" spc="-2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offer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highly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coordinated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sensing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3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actuation 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capabilities.</a:t>
            </a:r>
            <a:endParaRPr sz="2600">
              <a:latin typeface="Times New Roman"/>
              <a:cs typeface="Times New Roman"/>
            </a:endParaRPr>
          </a:p>
          <a:p>
            <a:pPr marL="286385" marR="6985" indent="-274320" algn="just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85" dirty="0">
                <a:latin typeface="Times New Roman"/>
                <a:cs typeface="Times New Roman"/>
              </a:rPr>
              <a:t>Smart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homes</a:t>
            </a:r>
            <a:r>
              <a:rPr sz="2600" b="1" spc="1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type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SANET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display</a:t>
            </a:r>
            <a:r>
              <a:rPr sz="2600" b="1" i="1" spc="-4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this 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coordination</a:t>
            </a:r>
            <a:r>
              <a:rPr sz="2600" b="1" i="1" spc="-105" dirty="0">
                <a:latin typeface="Times New Roman"/>
                <a:cs typeface="Times New Roman"/>
              </a:rPr>
              <a:t> </a:t>
            </a:r>
            <a:r>
              <a:rPr sz="2600" b="1" i="1" spc="-65" dirty="0">
                <a:latin typeface="Times New Roman"/>
                <a:cs typeface="Times New Roman"/>
              </a:rPr>
              <a:t>between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Times New Roman"/>
                <a:cs typeface="Times New Roman"/>
              </a:rPr>
              <a:t>distributed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sensors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and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55" dirty="0">
                <a:latin typeface="Times New Roman"/>
                <a:cs typeface="Times New Roman"/>
              </a:rPr>
              <a:t>actuators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D24717"/>
              </a:buClr>
              <a:buFont typeface="Segoe UI Symbol"/>
              <a:buChar char="⚫"/>
            </a:pPr>
            <a:endParaRPr sz="3650">
              <a:latin typeface="Times New Roman"/>
              <a:cs typeface="Times New Roman"/>
            </a:endParaRPr>
          </a:p>
          <a:p>
            <a:pPr marL="286385" marR="6985" indent="-274320" algn="just">
              <a:lnSpc>
                <a:spcPct val="998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1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example,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homes</a:t>
            </a:r>
            <a:r>
              <a:rPr sz="2600" spc="3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330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have</a:t>
            </a:r>
            <a:r>
              <a:rPr sz="2600" spc="229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temperature </a:t>
            </a:r>
            <a:r>
              <a:rPr sz="32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sensors </a:t>
            </a:r>
            <a:r>
              <a:rPr sz="32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spc="-120" dirty="0">
                <a:latin typeface="Times New Roman"/>
                <a:cs typeface="Times New Roman"/>
              </a:rPr>
              <a:t>strategically </a:t>
            </a:r>
            <a:r>
              <a:rPr sz="2600" spc="-100" dirty="0">
                <a:latin typeface="Times New Roman"/>
                <a:cs typeface="Times New Roman"/>
              </a:rPr>
              <a:t>networked with </a:t>
            </a:r>
            <a:r>
              <a:rPr sz="26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heating, ventilation, </a:t>
            </a:r>
            <a:r>
              <a:rPr sz="26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and </a:t>
            </a:r>
            <a:r>
              <a:rPr sz="2600" b="1" spc="-6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ai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b="1" spc="80" dirty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sz="2600" b="1" spc="40" dirty="0">
                <a:solidFill>
                  <a:srgbClr val="006FC0"/>
                </a:solidFill>
                <a:latin typeface="Times New Roman"/>
                <a:cs typeface="Times New Roman"/>
              </a:rPr>
              <a:t>conditionin</a:t>
            </a:r>
            <a:r>
              <a:rPr sz="2600" b="1" spc="50" dirty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26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(H</a:t>
            </a:r>
            <a:r>
              <a:rPr sz="2600" b="1" spc="-620" dirty="0">
                <a:solidFill>
                  <a:srgbClr val="006FC0"/>
                </a:solidFill>
                <a:latin typeface="Times New Roman"/>
                <a:cs typeface="Times New Roman"/>
              </a:rPr>
              <a:t>V</a:t>
            </a:r>
            <a:r>
              <a:rPr sz="2600" b="1" spc="-204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2600" b="1" spc="-140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)</a:t>
            </a:r>
            <a:r>
              <a:rPr sz="2600" b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32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actu</a:t>
            </a:r>
            <a:r>
              <a:rPr sz="3200" b="1" spc="-80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32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to</a:t>
            </a:r>
            <a:r>
              <a:rPr sz="3200" b="1" spc="4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32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32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D24717"/>
              </a:buClr>
              <a:buFont typeface="Segoe UI Symbol"/>
              <a:buChar char="⚫"/>
            </a:pPr>
            <a:endParaRPr sz="38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0" dirty="0">
                <a:solidFill>
                  <a:srgbClr val="6F2F9F"/>
                </a:solidFill>
                <a:latin typeface="Times New Roman"/>
                <a:cs typeface="Times New Roman"/>
              </a:rPr>
              <a:t>When </a:t>
            </a:r>
            <a:r>
              <a:rPr sz="2600" b="1" spc="-110" dirty="0">
                <a:solidFill>
                  <a:srgbClr val="6F2F9F"/>
                </a:solidFill>
                <a:latin typeface="Times New Roman"/>
                <a:cs typeface="Times New Roman"/>
              </a:rPr>
              <a:t>a </a:t>
            </a:r>
            <a:r>
              <a:rPr sz="26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sensor </a:t>
            </a:r>
            <a:r>
              <a:rPr sz="2600" b="1" spc="35" dirty="0">
                <a:solidFill>
                  <a:srgbClr val="6F2F9F"/>
                </a:solidFill>
                <a:latin typeface="Times New Roman"/>
                <a:cs typeface="Times New Roman"/>
              </a:rPr>
              <a:t>detects </a:t>
            </a:r>
            <a:r>
              <a:rPr sz="2600" b="1" spc="-110" dirty="0">
                <a:solidFill>
                  <a:srgbClr val="6F2F9F"/>
                </a:solidFill>
                <a:latin typeface="Times New Roman"/>
                <a:cs typeface="Times New Roman"/>
              </a:rPr>
              <a:t>a </a:t>
            </a:r>
            <a:r>
              <a:rPr sz="26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specified </a:t>
            </a:r>
            <a:r>
              <a:rPr sz="2600" b="1" dirty="0">
                <a:solidFill>
                  <a:srgbClr val="6F2F9F"/>
                </a:solidFill>
                <a:latin typeface="Times New Roman"/>
                <a:cs typeface="Times New Roman"/>
              </a:rPr>
              <a:t>temperature</a:t>
            </a:r>
            <a:r>
              <a:rPr sz="2600" dirty="0">
                <a:latin typeface="Times New Roman"/>
                <a:cs typeface="Times New Roman"/>
              </a:rPr>
              <a:t>, 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this </a:t>
            </a:r>
            <a:r>
              <a:rPr sz="2600" b="1" i="1" spc="-114" dirty="0">
                <a:solidFill>
                  <a:srgbClr val="FF0000"/>
                </a:solidFill>
                <a:latin typeface="Times New Roman"/>
                <a:cs typeface="Times New Roman"/>
              </a:rPr>
              <a:t>can </a:t>
            </a:r>
            <a:r>
              <a:rPr sz="2600" b="1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trigger 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sz="26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actuator 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26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take 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action </a:t>
            </a:r>
            <a:r>
              <a:rPr sz="2600" b="1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26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heat </a:t>
            </a:r>
            <a:r>
              <a:rPr sz="2600" b="1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or </a:t>
            </a:r>
            <a:r>
              <a:rPr sz="2600" b="1" i="1" spc="-150" dirty="0">
                <a:solidFill>
                  <a:srgbClr val="FF0000"/>
                </a:solidFill>
                <a:latin typeface="Times New Roman"/>
                <a:cs typeface="Times New Roman"/>
              </a:rPr>
              <a:t>cool </a:t>
            </a:r>
            <a:r>
              <a:rPr sz="26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sz="2600" b="1" i="1" spc="-140" dirty="0">
                <a:solidFill>
                  <a:srgbClr val="FF0000"/>
                </a:solidFill>
                <a:latin typeface="Times New Roman"/>
                <a:cs typeface="Times New Roman"/>
              </a:rPr>
              <a:t>home </a:t>
            </a:r>
            <a:r>
              <a:rPr sz="2600" b="1" i="1" spc="-1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needed.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7288" y="314070"/>
            <a:ext cx="7886700" cy="570604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7020" marR="5080" indent="-274955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655" algn="l"/>
              </a:tabLst>
            </a:pPr>
            <a:r>
              <a:rPr sz="2600" spc="-180" dirty="0">
                <a:latin typeface="Times New Roman"/>
                <a:cs typeface="Times New Roman"/>
              </a:rPr>
              <a:t>Advantages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60" dirty="0">
                <a:latin typeface="Times New Roman"/>
                <a:cs typeface="Times New Roman"/>
              </a:rPr>
              <a:t>disadvantages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wireless-based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solution </a:t>
            </a:r>
            <a:r>
              <a:rPr sz="2600" b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offers:</a:t>
            </a: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3000" b="1" spc="-55" dirty="0">
                <a:latin typeface="Times New Roman"/>
                <a:cs typeface="Times New Roman"/>
              </a:rPr>
              <a:t>Advantages:</a:t>
            </a:r>
            <a:endParaRPr sz="3000" dirty="0">
              <a:latin typeface="Times New Roman"/>
              <a:cs typeface="Times New Roman"/>
            </a:endParaRPr>
          </a:p>
          <a:p>
            <a:pPr marL="287020" marR="1204595" indent="-274955">
              <a:lnSpc>
                <a:spcPts val="281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dirty="0"/>
              <a:t>	</a:t>
            </a:r>
            <a:r>
              <a:rPr sz="2600" spc="-75" dirty="0">
                <a:latin typeface="Times New Roman"/>
                <a:cs typeface="Times New Roman"/>
              </a:rPr>
              <a:t>Greater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deployment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flexibility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endParaRPr lang="en-IN" sz="2600" spc="-60" dirty="0" smtClean="0">
              <a:latin typeface="Times New Roman"/>
              <a:cs typeface="Times New Roman"/>
            </a:endParaRPr>
          </a:p>
          <a:p>
            <a:pPr marL="287020" marR="1204595" indent="-274955">
              <a:lnSpc>
                <a:spcPts val="281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135" dirty="0" smtClean="0">
                <a:latin typeface="Times New Roman"/>
                <a:cs typeface="Times New Roman"/>
              </a:rPr>
              <a:t>Simpler</a:t>
            </a:r>
            <a:r>
              <a:rPr sz="2600" spc="-65" dirty="0" smtClean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scaling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large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endParaRPr sz="2600" dirty="0">
              <a:latin typeface="Times New Roman"/>
              <a:cs typeface="Times New Roman"/>
            </a:endParaRPr>
          </a:p>
          <a:p>
            <a:pPr marL="361950" indent="-349885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220" dirty="0">
                <a:latin typeface="Times New Roman"/>
                <a:cs typeface="Times New Roman"/>
              </a:rPr>
              <a:t>L</a:t>
            </a:r>
            <a:r>
              <a:rPr sz="2600" spc="-254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impleme</a:t>
            </a:r>
            <a:r>
              <a:rPr sz="2600" spc="-13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40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20" dirty="0">
                <a:latin typeface="Times New Roman"/>
                <a:cs typeface="Times New Roman"/>
              </a:rPr>
              <a:t>sts</a:t>
            </a:r>
            <a:endParaRPr sz="2600" dirty="0">
              <a:latin typeface="Times New Roman"/>
              <a:cs typeface="Times New Roman"/>
            </a:endParaRPr>
          </a:p>
          <a:p>
            <a:pPr marL="361950" indent="-349885">
              <a:lnSpc>
                <a:spcPct val="100000"/>
              </a:lnSpc>
              <a:spcBef>
                <a:spcPts val="28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145" dirty="0">
                <a:latin typeface="Times New Roman"/>
                <a:cs typeface="Times New Roman"/>
              </a:rPr>
              <a:t>Easier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lo</a:t>
            </a:r>
            <a:r>
              <a:rPr sz="2600" spc="-140" dirty="0">
                <a:latin typeface="Times New Roman"/>
                <a:cs typeface="Times New Roman"/>
              </a:rPr>
              <a:t>n</a:t>
            </a:r>
            <a:r>
              <a:rPr sz="2600" spc="-225" dirty="0">
                <a:latin typeface="Times New Roman"/>
                <a:cs typeface="Times New Roman"/>
              </a:rPr>
              <a:t>g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0" dirty="0">
                <a:latin typeface="Times New Roman"/>
                <a:cs typeface="Times New Roman"/>
              </a:rPr>
              <a:t>te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m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main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40" dirty="0">
                <a:latin typeface="Times New Roman"/>
                <a:cs typeface="Times New Roman"/>
              </a:rPr>
              <a:t>en</a:t>
            </a:r>
            <a:r>
              <a:rPr sz="2600" spc="-145" dirty="0">
                <a:latin typeface="Times New Roman"/>
                <a:cs typeface="Times New Roman"/>
              </a:rPr>
              <a:t>a</a:t>
            </a:r>
            <a:r>
              <a:rPr sz="2600" spc="-140" dirty="0">
                <a:latin typeface="Times New Roman"/>
                <a:cs typeface="Times New Roman"/>
              </a:rPr>
              <a:t>nc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endParaRPr sz="2600" dirty="0">
              <a:latin typeface="Times New Roman"/>
              <a:cs typeface="Times New Roman"/>
            </a:endParaRPr>
          </a:p>
          <a:p>
            <a:pPr marL="361950" indent="-349885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120" dirty="0">
                <a:latin typeface="Times New Roman"/>
                <a:cs typeface="Times New Roman"/>
              </a:rPr>
              <a:t>Effortless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introduction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new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sensor/actuator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endParaRPr sz="2600" dirty="0">
              <a:latin typeface="Times New Roman"/>
              <a:cs typeface="Times New Roman"/>
            </a:endParaRPr>
          </a:p>
          <a:p>
            <a:pPr marL="361950" indent="-349885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85" dirty="0">
                <a:latin typeface="Times New Roman"/>
                <a:cs typeface="Times New Roman"/>
              </a:rPr>
              <a:t>Better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equipped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handle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dynamic/rapid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topology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changes</a:t>
            </a: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3000" b="1" spc="-45" dirty="0">
                <a:latin typeface="Times New Roman"/>
                <a:cs typeface="Times New Roman"/>
              </a:rPr>
              <a:t>Disadvantages:</a:t>
            </a:r>
            <a:endParaRPr sz="3000" dirty="0">
              <a:latin typeface="Times New Roman"/>
              <a:cs typeface="Times New Roman"/>
            </a:endParaRPr>
          </a:p>
          <a:p>
            <a:pPr marL="361950" indent="-349885">
              <a:lnSpc>
                <a:spcPct val="100000"/>
              </a:lnSpc>
              <a:spcBef>
                <a:spcPts val="3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120" dirty="0">
                <a:latin typeface="Times New Roman"/>
                <a:cs typeface="Times New Roman"/>
              </a:rPr>
              <a:t>Potentially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less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secure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(for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example,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hijacked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points)</a:t>
            </a:r>
            <a:endParaRPr sz="2600" dirty="0">
              <a:latin typeface="Times New Roman"/>
              <a:cs typeface="Times New Roman"/>
            </a:endParaRPr>
          </a:p>
          <a:p>
            <a:pPr marL="321945" indent="-309880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21945" algn="l"/>
                <a:tab pos="322580" algn="l"/>
              </a:tabLst>
            </a:pPr>
            <a:r>
              <a:rPr sz="2600" spc="-190" dirty="0">
                <a:latin typeface="Times New Roman"/>
                <a:cs typeface="Times New Roman"/>
              </a:rPr>
              <a:t>Typically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lower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transmission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speeds</a:t>
            </a:r>
            <a:endParaRPr sz="2600" dirty="0">
              <a:latin typeface="Times New Roman"/>
              <a:cs typeface="Times New Roman"/>
            </a:endParaRPr>
          </a:p>
          <a:p>
            <a:pPr marL="361950" indent="-349885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2585" algn="l"/>
              </a:tabLst>
            </a:pPr>
            <a:r>
              <a:rPr sz="2600" spc="-75" dirty="0">
                <a:latin typeface="Times New Roman"/>
                <a:cs typeface="Times New Roman"/>
              </a:rPr>
              <a:t>Greater </a:t>
            </a:r>
            <a:r>
              <a:rPr sz="2600" spc="-145" dirty="0">
                <a:latin typeface="Times New Roman"/>
                <a:cs typeface="Times New Roman"/>
              </a:rPr>
              <a:t>level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impact/influence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by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environment</a:t>
            </a:r>
            <a:endParaRPr sz="2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95"/>
              </a:spcBef>
            </a:pPr>
            <a:r>
              <a:rPr sz="4000" i="0" spc="-45" dirty="0">
                <a:latin typeface="Franklin Gothic Medium"/>
                <a:cs typeface="Franklin Gothic Medium"/>
              </a:rPr>
              <a:t>Wireless</a:t>
            </a:r>
            <a:r>
              <a:rPr sz="4000" i="0" spc="-5" dirty="0">
                <a:latin typeface="Franklin Gothic Medium"/>
                <a:cs typeface="Franklin Gothic Medium"/>
              </a:rPr>
              <a:t> Sensor</a:t>
            </a:r>
            <a:r>
              <a:rPr sz="4000" i="0" spc="-20" dirty="0">
                <a:latin typeface="Franklin Gothic Medium"/>
                <a:cs typeface="Franklin Gothic Medium"/>
              </a:rPr>
              <a:t> </a:t>
            </a:r>
            <a:r>
              <a:rPr sz="4000" i="0" spc="-50" dirty="0">
                <a:latin typeface="Franklin Gothic Medium"/>
                <a:cs typeface="Franklin Gothic Medium"/>
              </a:rPr>
              <a:t>Networks</a:t>
            </a:r>
            <a:r>
              <a:rPr sz="4000" i="0" spc="-20" dirty="0">
                <a:latin typeface="Franklin Gothic Medium"/>
                <a:cs typeface="Franklin Gothic Medium"/>
              </a:rPr>
              <a:t> </a:t>
            </a:r>
            <a:r>
              <a:rPr sz="4000" i="0" spc="-40" dirty="0">
                <a:latin typeface="Franklin Gothic Medium"/>
                <a:cs typeface="Franklin Gothic Medium"/>
              </a:rPr>
              <a:t>(WSNs)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27290" cy="3348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6383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W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eless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sens</a:t>
            </a:r>
            <a:r>
              <a:rPr sz="2600" spc="-17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50" dirty="0">
                <a:latin typeface="Times New Roman"/>
                <a:cs typeface="Times New Roman"/>
              </a:rPr>
              <a:t>et</a:t>
            </a:r>
            <a:r>
              <a:rPr sz="2600" spc="-204" dirty="0">
                <a:latin typeface="Times New Roman"/>
                <a:cs typeface="Times New Roman"/>
              </a:rPr>
              <a:t>w</a:t>
            </a:r>
            <a:r>
              <a:rPr sz="2600" spc="-110" dirty="0">
                <a:latin typeface="Times New Roman"/>
                <a:cs typeface="Times New Roman"/>
              </a:rPr>
              <a:t>orks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up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wi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eless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y  </a:t>
            </a:r>
            <a:r>
              <a:rPr sz="2600" b="1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connected</a:t>
            </a:r>
            <a:r>
              <a:rPr sz="2600" b="1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smart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objects,</a:t>
            </a:r>
            <a:r>
              <a:rPr sz="2600" b="1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which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sometimes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referred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mo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es.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905510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f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infras</a:t>
            </a:r>
            <a:r>
              <a:rPr sz="2600" spc="-95" dirty="0">
                <a:latin typeface="Times New Roman"/>
                <a:cs typeface="Times New Roman"/>
              </a:rPr>
              <a:t>t</a:t>
            </a:r>
            <a:r>
              <a:rPr sz="2600" spc="9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uc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u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95" dirty="0">
                <a:latin typeface="Times New Roman"/>
                <a:cs typeface="Times New Roman"/>
              </a:rPr>
              <a:t>nsider 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38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WSNs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surely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powerful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advantage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flexible</a:t>
            </a:r>
            <a:endParaRPr sz="2600">
              <a:latin typeface="Times New Roman"/>
              <a:cs typeface="Times New Roman"/>
            </a:endParaRPr>
          </a:p>
          <a:p>
            <a:pPr marL="286385" marR="5080">
              <a:lnSpc>
                <a:spcPct val="100000"/>
              </a:lnSpc>
            </a:pPr>
            <a:r>
              <a:rPr sz="2600" spc="-105" dirty="0">
                <a:latin typeface="Times New Roman"/>
                <a:cs typeface="Times New Roman"/>
              </a:rPr>
              <a:t>de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yme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-20" dirty="0">
                <a:latin typeface="Times New Roman"/>
                <a:cs typeface="Times New Roman"/>
              </a:rPr>
              <a:t>ts,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b</a:t>
            </a:r>
            <a:r>
              <a:rPr sz="2600" spc="-35" dirty="0">
                <a:latin typeface="Times New Roman"/>
                <a:cs typeface="Times New Roman"/>
              </a:rPr>
              <a:t>ut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the</a:t>
            </a:r>
            <a:r>
              <a:rPr sz="2600" b="1" i="1" spc="-65" dirty="0">
                <a:latin typeface="Times New Roman"/>
                <a:cs typeface="Times New Roman"/>
              </a:rPr>
              <a:t>r</a:t>
            </a:r>
            <a:r>
              <a:rPr sz="2600" b="1" i="1" spc="-100" dirty="0">
                <a:latin typeface="Times New Roman"/>
                <a:cs typeface="Times New Roman"/>
              </a:rPr>
              <a:t>e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a</a:t>
            </a:r>
            <a:r>
              <a:rPr sz="2600" b="1" i="1" spc="-45" dirty="0">
                <a:latin typeface="Times New Roman"/>
                <a:cs typeface="Times New Roman"/>
              </a:rPr>
              <a:t>r</a:t>
            </a:r>
            <a:r>
              <a:rPr sz="2600" b="1" i="1" spc="-100" dirty="0">
                <a:latin typeface="Times New Roman"/>
                <a:cs typeface="Times New Roman"/>
              </a:rPr>
              <a:t>e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155" dirty="0">
                <a:latin typeface="Times New Roman"/>
                <a:cs typeface="Times New Roman"/>
              </a:rPr>
              <a:t>v</a:t>
            </a:r>
            <a:r>
              <a:rPr sz="2600" b="1" i="1" spc="-10" dirty="0">
                <a:latin typeface="Times New Roman"/>
                <a:cs typeface="Times New Roman"/>
              </a:rPr>
              <a:t>ariety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of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35" dirty="0">
                <a:latin typeface="Times New Roman"/>
                <a:cs typeface="Times New Roman"/>
              </a:rPr>
              <a:t>d</a:t>
            </a:r>
            <a:r>
              <a:rPr sz="2600" b="1" i="1" spc="-70" dirty="0">
                <a:latin typeface="Times New Roman"/>
                <a:cs typeface="Times New Roman"/>
              </a:rPr>
              <a:t>esign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175" dirty="0">
                <a:latin typeface="Times New Roman"/>
                <a:cs typeface="Times New Roman"/>
              </a:rPr>
              <a:t>con</a:t>
            </a:r>
            <a:r>
              <a:rPr sz="2600" b="1" i="1" spc="-130" dirty="0">
                <a:latin typeface="Times New Roman"/>
                <a:cs typeface="Times New Roman"/>
              </a:rPr>
              <a:t>s</a:t>
            </a:r>
            <a:r>
              <a:rPr sz="2600" b="1" i="1" spc="55" dirty="0">
                <a:latin typeface="Times New Roman"/>
                <a:cs typeface="Times New Roman"/>
              </a:rPr>
              <a:t>t</a:t>
            </a:r>
            <a:r>
              <a:rPr sz="2600" b="1" i="1" spc="-10" dirty="0">
                <a:latin typeface="Times New Roman"/>
                <a:cs typeface="Times New Roman"/>
              </a:rPr>
              <a:t>r</a:t>
            </a:r>
            <a:r>
              <a:rPr sz="2600" b="1" i="1" spc="-35" dirty="0">
                <a:latin typeface="Times New Roman"/>
                <a:cs typeface="Times New Roman"/>
              </a:rPr>
              <a:t>ai</a:t>
            </a:r>
            <a:r>
              <a:rPr sz="2600" b="1" i="1" spc="-40" dirty="0">
                <a:latin typeface="Times New Roman"/>
                <a:cs typeface="Times New Roman"/>
              </a:rPr>
              <a:t>n</a:t>
            </a:r>
            <a:r>
              <a:rPr sz="2600" b="1" i="1" spc="10" dirty="0">
                <a:latin typeface="Times New Roman"/>
                <a:cs typeface="Times New Roman"/>
              </a:rPr>
              <a:t>ts  </a:t>
            </a:r>
            <a:r>
              <a:rPr sz="2600" b="1" i="1" spc="-25" dirty="0">
                <a:latin typeface="Times New Roman"/>
                <a:cs typeface="Times New Roman"/>
              </a:rPr>
              <a:t>to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-100" dirty="0">
                <a:latin typeface="Times New Roman"/>
                <a:cs typeface="Times New Roman"/>
              </a:rPr>
              <a:t>consider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Times New Roman"/>
                <a:cs typeface="Times New Roman"/>
              </a:rPr>
              <a:t>with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60" dirty="0">
                <a:latin typeface="Times New Roman"/>
                <a:cs typeface="Times New Roman"/>
              </a:rPr>
              <a:t>these </a:t>
            </a:r>
            <a:r>
              <a:rPr sz="2600" b="1" i="1" spc="-70" dirty="0">
                <a:latin typeface="Times New Roman"/>
                <a:cs typeface="Times New Roman"/>
              </a:rPr>
              <a:t>wirelessly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connected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smart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-80" dirty="0">
                <a:latin typeface="Times New Roman"/>
                <a:cs typeface="Times New Roman"/>
              </a:rPr>
              <a:t>objects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755" y="284988"/>
            <a:ext cx="7786116" cy="606743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10970"/>
            <a:ext cx="7496809" cy="43738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following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some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most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significant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limitations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smart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objects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in</a:t>
            </a:r>
            <a:r>
              <a:rPr sz="2400" b="1" spc="-370" dirty="0">
                <a:latin typeface="Times New Roman"/>
                <a:cs typeface="Times New Roman"/>
              </a:rPr>
              <a:t> </a:t>
            </a:r>
            <a:r>
              <a:rPr sz="2400" b="1" spc="-160" dirty="0">
                <a:latin typeface="Times New Roman"/>
                <a:cs typeface="Times New Roman"/>
              </a:rPr>
              <a:t>WSNs:</a:t>
            </a:r>
            <a:endParaRPr sz="24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sz="2400" spc="-165" dirty="0">
                <a:latin typeface="Times New Roman"/>
                <a:cs typeface="Times New Roman"/>
              </a:rPr>
              <a:t>Limi</a:t>
            </a:r>
            <a:r>
              <a:rPr sz="2400" spc="-55" dirty="0">
                <a:latin typeface="Times New Roman"/>
                <a:cs typeface="Times New Roman"/>
              </a:rPr>
              <a:t>ted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p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spc="-130" dirty="0">
                <a:latin typeface="Times New Roman"/>
                <a:cs typeface="Times New Roman"/>
              </a:rPr>
              <a:t>oces</a:t>
            </a:r>
            <a:r>
              <a:rPr sz="2400" spc="-150" dirty="0">
                <a:latin typeface="Times New Roman"/>
                <a:cs typeface="Times New Roman"/>
              </a:rPr>
              <a:t>sing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70" dirty="0">
                <a:latin typeface="Times New Roman"/>
                <a:cs typeface="Times New Roman"/>
              </a:rPr>
              <a:t>o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-35" dirty="0">
                <a:latin typeface="Times New Roman"/>
                <a:cs typeface="Times New Roman"/>
              </a:rPr>
              <a:t>er</a:t>
            </a:r>
            <a:endParaRPr sz="24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sz="2400" spc="-165" dirty="0">
                <a:latin typeface="Times New Roman"/>
                <a:cs typeface="Times New Roman"/>
              </a:rPr>
              <a:t>Limi</a:t>
            </a:r>
            <a:r>
              <a:rPr sz="2400" spc="-55" dirty="0">
                <a:latin typeface="Times New Roman"/>
                <a:cs typeface="Times New Roman"/>
              </a:rPr>
              <a:t>ted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mem</a:t>
            </a:r>
            <a:r>
              <a:rPr sz="2400" spc="-95" dirty="0">
                <a:latin typeface="Times New Roman"/>
                <a:cs typeface="Times New Roman"/>
              </a:rPr>
              <a:t>o</a:t>
            </a:r>
            <a:r>
              <a:rPr sz="2400" spc="45" dirty="0">
                <a:latin typeface="Times New Roman"/>
                <a:cs typeface="Times New Roman"/>
              </a:rPr>
              <a:t>r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sz="2400" spc="-204" dirty="0">
                <a:latin typeface="Times New Roman"/>
                <a:cs typeface="Times New Roman"/>
              </a:rPr>
              <a:t>Lo</a:t>
            </a:r>
            <a:r>
              <a:rPr sz="2400" spc="-140" dirty="0">
                <a:latin typeface="Times New Roman"/>
                <a:cs typeface="Times New Roman"/>
              </a:rPr>
              <a:t>s</a:t>
            </a:r>
            <a:r>
              <a:rPr sz="2400" spc="-195" dirty="0">
                <a:latin typeface="Times New Roman"/>
                <a:cs typeface="Times New Roman"/>
              </a:rPr>
              <a:t>sy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co</a:t>
            </a:r>
            <a:r>
              <a:rPr sz="2400" spc="-170" dirty="0">
                <a:latin typeface="Times New Roman"/>
                <a:cs typeface="Times New Roman"/>
              </a:rPr>
              <a:t>mm</a:t>
            </a:r>
            <a:r>
              <a:rPr sz="2400" spc="-105" dirty="0">
                <a:latin typeface="Times New Roman"/>
                <a:cs typeface="Times New Roman"/>
              </a:rPr>
              <a:t>u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140" dirty="0">
                <a:latin typeface="Times New Roman"/>
                <a:cs typeface="Times New Roman"/>
              </a:rPr>
              <a:t>ic</a:t>
            </a:r>
            <a:r>
              <a:rPr sz="2400" spc="-20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endParaRPr sz="24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sz="2400" spc="-114" dirty="0">
                <a:latin typeface="Times New Roman"/>
                <a:cs typeface="Times New Roman"/>
              </a:rPr>
              <a:t>Limited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transmi</a:t>
            </a:r>
            <a:r>
              <a:rPr sz="2400" spc="-95" dirty="0">
                <a:latin typeface="Times New Roman"/>
                <a:cs typeface="Times New Roman"/>
              </a:rPr>
              <a:t>s</a:t>
            </a:r>
            <a:r>
              <a:rPr sz="2400" spc="-114" dirty="0">
                <a:latin typeface="Times New Roman"/>
                <a:cs typeface="Times New Roman"/>
              </a:rPr>
              <a:t>si</a:t>
            </a:r>
            <a:r>
              <a:rPr sz="2400" spc="-170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sp</a:t>
            </a:r>
            <a:r>
              <a:rPr sz="2400" spc="-120" dirty="0">
                <a:latin typeface="Times New Roman"/>
                <a:cs typeface="Times New Roman"/>
              </a:rPr>
              <a:t>eeds</a:t>
            </a:r>
            <a:endParaRPr sz="240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354965" algn="l"/>
                <a:tab pos="355600" algn="l"/>
              </a:tabLst>
            </a:pPr>
            <a:r>
              <a:rPr sz="2400" spc="-165" dirty="0">
                <a:latin typeface="Times New Roman"/>
                <a:cs typeface="Times New Roman"/>
              </a:rPr>
              <a:t>Limi</a:t>
            </a:r>
            <a:r>
              <a:rPr sz="2400" spc="-55" dirty="0">
                <a:latin typeface="Times New Roman"/>
                <a:cs typeface="Times New Roman"/>
              </a:rPr>
              <a:t>ted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70" dirty="0">
                <a:latin typeface="Times New Roman"/>
                <a:cs typeface="Times New Roman"/>
              </a:rPr>
              <a:t>o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-35" dirty="0">
                <a:latin typeface="Times New Roman"/>
                <a:cs typeface="Times New Roman"/>
              </a:rPr>
              <a:t>er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⚫"/>
            </a:pPr>
            <a:endParaRPr sz="30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15" dirty="0">
                <a:latin typeface="Times New Roman"/>
                <a:cs typeface="Times New Roman"/>
              </a:rPr>
              <a:t>Note</a:t>
            </a:r>
            <a:endParaRPr sz="2600">
              <a:latin typeface="Times New Roman"/>
              <a:cs typeface="Times New Roman"/>
            </a:endParaRPr>
          </a:p>
          <a:p>
            <a:pPr marL="286385" marR="12065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15" dirty="0">
                <a:latin typeface="Times New Roman"/>
                <a:cs typeface="Times New Roman"/>
              </a:rPr>
              <a:t>S</a:t>
            </a:r>
            <a:r>
              <a:rPr sz="2600" spc="-310" dirty="0">
                <a:latin typeface="Times New Roman"/>
                <a:cs typeface="Times New Roman"/>
              </a:rPr>
              <a:t>m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1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b</a:t>
            </a:r>
            <a:r>
              <a:rPr sz="2600" spc="-90" dirty="0">
                <a:latin typeface="Times New Roman"/>
                <a:cs typeface="Times New Roman"/>
              </a:rPr>
              <a:t>jec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limite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50" dirty="0">
                <a:latin typeface="Times New Roman"/>
                <a:cs typeface="Times New Roman"/>
              </a:rPr>
              <a:t>essin</a:t>
            </a:r>
            <a:r>
              <a:rPr sz="2600" spc="-240" dirty="0">
                <a:latin typeface="Times New Roman"/>
                <a:cs typeface="Times New Roman"/>
              </a:rPr>
              <a:t>g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mem</a:t>
            </a:r>
            <a:r>
              <a:rPr sz="2600" spc="-114" dirty="0">
                <a:latin typeface="Times New Roman"/>
                <a:cs typeface="Times New Roman"/>
              </a:rPr>
              <a:t>o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35" dirty="0">
                <a:latin typeface="Times New Roman"/>
                <a:cs typeface="Times New Roman"/>
              </a:rPr>
              <a:t>w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200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and  </a:t>
            </a:r>
            <a:r>
              <a:rPr sz="2600" spc="-155" dirty="0">
                <a:latin typeface="Times New Roman"/>
                <a:cs typeface="Times New Roman"/>
              </a:rPr>
              <a:t>so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often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referred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constrained</a:t>
            </a:r>
            <a:r>
              <a:rPr sz="26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90" dirty="0">
                <a:solidFill>
                  <a:srgbClr val="6F2F9F"/>
                </a:solidFill>
                <a:latin typeface="Times New Roman"/>
                <a:cs typeface="Times New Roman"/>
              </a:rPr>
              <a:t>nodes</a:t>
            </a:r>
            <a:r>
              <a:rPr sz="2600" b="1" spc="-90" dirty="0">
                <a:solidFill>
                  <a:srgbClr val="6F2F9F"/>
                </a:solidFill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04874"/>
            <a:ext cx="7416165" cy="42183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5080" indent="-27432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These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limitations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greatly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influence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how</a:t>
            </a:r>
            <a:r>
              <a:rPr sz="2600" spc="-39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WSNs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designed,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</a:t>
            </a:r>
            <a:r>
              <a:rPr sz="2600" spc="-95" dirty="0">
                <a:latin typeface="Times New Roman"/>
                <a:cs typeface="Times New Roman"/>
              </a:rPr>
              <a:t>pl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u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95" dirty="0">
                <a:latin typeface="Times New Roman"/>
                <a:cs typeface="Times New Roman"/>
              </a:rPr>
              <a:t>ilized.</a:t>
            </a:r>
            <a:endParaRPr sz="2600">
              <a:latin typeface="Times New Roman"/>
              <a:cs typeface="Times New Roman"/>
            </a:endParaRPr>
          </a:p>
          <a:p>
            <a:pPr marL="286385" marR="19050" indent="-274320">
              <a:lnSpc>
                <a:spcPts val="281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fact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individual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sensor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typically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limited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reason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they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often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deployed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very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large 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numbers.</a:t>
            </a:r>
            <a:endParaRPr sz="2600">
              <a:latin typeface="Times New Roman"/>
              <a:cs typeface="Times New Roman"/>
            </a:endParaRPr>
          </a:p>
          <a:p>
            <a:pPr marL="286385" marR="116205" indent="-274320">
              <a:lnSpc>
                <a:spcPct val="90000"/>
              </a:lnSpc>
              <a:spcBef>
                <a:spcPts val="55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65" dirty="0">
                <a:latin typeface="Times New Roman"/>
                <a:cs typeface="Times New Roman"/>
              </a:rPr>
              <a:t>As</a:t>
            </a:r>
            <a:r>
              <a:rPr sz="2600" spc="-2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10" dirty="0">
                <a:latin typeface="Times New Roman"/>
                <a:cs typeface="Times New Roman"/>
              </a:rPr>
              <a:t>cost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114" dirty="0">
                <a:latin typeface="Times New Roman"/>
                <a:cs typeface="Times New Roman"/>
              </a:rPr>
              <a:t>sensor </a:t>
            </a:r>
            <a:r>
              <a:rPr sz="2600" spc="-130" dirty="0">
                <a:latin typeface="Times New Roman"/>
                <a:cs typeface="Times New Roman"/>
              </a:rPr>
              <a:t>nodes </a:t>
            </a:r>
            <a:r>
              <a:rPr sz="2600" spc="-114" dirty="0">
                <a:latin typeface="Times New Roman"/>
                <a:cs typeface="Times New Roman"/>
              </a:rPr>
              <a:t>continues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95" dirty="0">
                <a:latin typeface="Times New Roman"/>
                <a:cs typeface="Times New Roman"/>
              </a:rPr>
              <a:t>decline,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5" dirty="0">
                <a:latin typeface="Times New Roman"/>
                <a:cs typeface="Times New Roman"/>
              </a:rPr>
              <a:t>ability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de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highl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14" dirty="0">
                <a:latin typeface="Times New Roman"/>
                <a:cs typeface="Times New Roman"/>
              </a:rPr>
              <a:t>an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sens</a:t>
            </a:r>
            <a:r>
              <a:rPr sz="2600" spc="-170" dirty="0">
                <a:latin typeface="Times New Roman"/>
                <a:cs typeface="Times New Roman"/>
              </a:rPr>
              <a:t>o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bec</a:t>
            </a:r>
            <a:r>
              <a:rPr sz="2600" spc="-140" dirty="0">
                <a:latin typeface="Times New Roman"/>
                <a:cs typeface="Times New Roman"/>
              </a:rPr>
              <a:t>omes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inc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55" dirty="0">
                <a:latin typeface="Times New Roman"/>
                <a:cs typeface="Times New Roman"/>
              </a:rPr>
              <a:t>easin</a:t>
            </a:r>
            <a:r>
              <a:rPr sz="2600" spc="-195" dirty="0">
                <a:latin typeface="Times New Roman"/>
                <a:cs typeface="Times New Roman"/>
              </a:rPr>
              <a:t>g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30" dirty="0">
                <a:latin typeface="Times New Roman"/>
                <a:cs typeface="Times New Roman"/>
              </a:rPr>
              <a:t>feasible.</a:t>
            </a:r>
            <a:endParaRPr sz="2600">
              <a:latin typeface="Times New Roman"/>
              <a:cs typeface="Times New Roman"/>
            </a:endParaRPr>
          </a:p>
          <a:p>
            <a:pPr marL="286385" marR="621665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5" dirty="0">
                <a:latin typeface="Times New Roman"/>
                <a:cs typeface="Times New Roman"/>
              </a:rPr>
              <a:t>Beca</a:t>
            </a:r>
            <a:r>
              <a:rPr sz="2600" spc="-204" dirty="0">
                <a:latin typeface="Times New Roman"/>
                <a:cs typeface="Times New Roman"/>
              </a:rPr>
              <a:t>u</a:t>
            </a:r>
            <a:r>
              <a:rPr sz="2600" spc="-150" dirty="0">
                <a:latin typeface="Times New Roman"/>
                <a:cs typeface="Times New Roman"/>
              </a:rPr>
              <a:t>se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ma</a:t>
            </a:r>
            <a:r>
              <a:rPr sz="2600" spc="-19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se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so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10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ine</a:t>
            </a:r>
            <a:r>
              <a:rPr sz="2600" spc="-145" dirty="0">
                <a:latin typeface="Times New Roman"/>
                <a:cs typeface="Times New Roman"/>
              </a:rPr>
              <a:t>x</a:t>
            </a:r>
            <a:r>
              <a:rPr sz="2600" spc="-105" dirty="0">
                <a:latin typeface="Times New Roman"/>
                <a:cs typeface="Times New Roman"/>
              </a:rPr>
              <a:t>pe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si</a:t>
            </a:r>
            <a:r>
              <a:rPr sz="2600" spc="-285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and  correspondingly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inaccurate,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30" dirty="0">
                <a:latin typeface="Times New Roman"/>
                <a:cs typeface="Times New Roman"/>
              </a:rPr>
              <a:t>ability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deploy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objects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redundantly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allows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increased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accuracy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0781"/>
            <a:ext cx="7614920" cy="3165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715" indent="-27432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Segoe UI Symbol"/>
              <a:buChar char="⚫"/>
              <a:tabLst>
                <a:tab pos="287020" algn="l"/>
              </a:tabLst>
            </a:pPr>
            <a:r>
              <a:rPr sz="2800" spc="-200" dirty="0">
                <a:latin typeface="Times New Roman"/>
                <a:cs typeface="Times New Roman"/>
              </a:rPr>
              <a:t>Such</a:t>
            </a:r>
            <a:r>
              <a:rPr sz="2800" spc="300" dirty="0">
                <a:latin typeface="Times New Roman"/>
                <a:cs typeface="Times New Roman"/>
              </a:rPr>
              <a:t> </a:t>
            </a:r>
            <a:r>
              <a:rPr sz="2800" spc="-135" dirty="0">
                <a:latin typeface="Times New Roman"/>
                <a:cs typeface="Times New Roman"/>
              </a:rPr>
              <a:t>large </a:t>
            </a:r>
            <a:r>
              <a:rPr sz="2800" spc="-114" dirty="0">
                <a:latin typeface="Times New Roman"/>
                <a:cs typeface="Times New Roman"/>
              </a:rPr>
              <a:t>numbers </a:t>
            </a:r>
            <a:r>
              <a:rPr sz="2800" spc="-165" dirty="0">
                <a:latin typeface="Times New Roman"/>
                <a:cs typeface="Times New Roman"/>
              </a:rPr>
              <a:t>of</a:t>
            </a:r>
            <a:r>
              <a:rPr sz="2800" spc="370" dirty="0">
                <a:latin typeface="Times New Roman"/>
                <a:cs typeface="Times New Roman"/>
              </a:rPr>
              <a:t> </a:t>
            </a:r>
            <a:r>
              <a:rPr sz="2800" spc="-130" dirty="0">
                <a:latin typeface="Times New Roman"/>
                <a:cs typeface="Times New Roman"/>
              </a:rPr>
              <a:t>sensors </a:t>
            </a:r>
            <a:r>
              <a:rPr sz="2800" spc="-65" dirty="0">
                <a:latin typeface="Times New Roman"/>
                <a:cs typeface="Times New Roman"/>
              </a:rPr>
              <a:t>permit </a:t>
            </a:r>
            <a:r>
              <a:rPr sz="2800" spc="-90" dirty="0">
                <a:latin typeface="Times New Roman"/>
                <a:cs typeface="Times New Roman"/>
              </a:rPr>
              <a:t>the introduction 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65" dirty="0">
                <a:latin typeface="Times New Roman"/>
                <a:cs typeface="Times New Roman"/>
              </a:rPr>
              <a:t>of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b="1" spc="40" dirty="0">
                <a:solidFill>
                  <a:srgbClr val="6F2F9F"/>
                </a:solidFill>
                <a:latin typeface="Times New Roman"/>
                <a:cs typeface="Times New Roman"/>
              </a:rPr>
              <a:t>hi</a:t>
            </a:r>
            <a:r>
              <a:rPr sz="28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800" b="1" spc="-114" dirty="0">
                <a:solidFill>
                  <a:srgbClr val="6F2F9F"/>
                </a:solidFill>
                <a:latin typeface="Times New Roman"/>
                <a:cs typeface="Times New Roman"/>
              </a:rPr>
              <a:t>ra</a:t>
            </a:r>
            <a:r>
              <a:rPr sz="2800" b="1" spc="-10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800" b="1" spc="45" dirty="0">
                <a:solidFill>
                  <a:srgbClr val="6F2F9F"/>
                </a:solidFill>
                <a:latin typeface="Times New Roman"/>
                <a:cs typeface="Times New Roman"/>
              </a:rPr>
              <a:t>ch</a:t>
            </a:r>
            <a:r>
              <a:rPr sz="28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800" b="1" spc="-5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800" b="1" dirty="0">
                <a:solidFill>
                  <a:srgbClr val="6F2F9F"/>
                </a:solidFill>
                <a:latin typeface="Times New Roman"/>
                <a:cs typeface="Times New Roman"/>
              </a:rPr>
              <a:t>s</a:t>
            </a:r>
            <a:r>
              <a:rPr sz="2800" b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800" b="1" spc="20" dirty="0">
                <a:solidFill>
                  <a:srgbClr val="6F2F9F"/>
                </a:solidFill>
                <a:latin typeface="Times New Roman"/>
                <a:cs typeface="Times New Roman"/>
              </a:rPr>
              <a:t>f</a:t>
            </a:r>
            <a:r>
              <a:rPr sz="28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spc="-110" dirty="0">
                <a:solidFill>
                  <a:srgbClr val="6F2F9F"/>
                </a:solidFill>
                <a:latin typeface="Times New Roman"/>
                <a:cs typeface="Times New Roman"/>
              </a:rPr>
              <a:t>sma</a:t>
            </a:r>
            <a:r>
              <a:rPr sz="28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8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t</a:t>
            </a:r>
            <a:r>
              <a:rPr sz="2800" b="1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obje</a:t>
            </a:r>
            <a:r>
              <a:rPr sz="2800" b="1" spc="1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800" b="1" spc="-25" dirty="0">
                <a:solidFill>
                  <a:srgbClr val="6F2F9F"/>
                </a:solidFill>
                <a:latin typeface="Times New Roman"/>
                <a:cs typeface="Times New Roman"/>
              </a:rPr>
              <a:t>ts</a:t>
            </a:r>
            <a:r>
              <a:rPr sz="28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D24717"/>
              </a:buClr>
              <a:buFont typeface="Segoe UI Symbol"/>
              <a:buChar char="⚫"/>
            </a:pPr>
            <a:endParaRPr sz="395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buClr>
                <a:srgbClr val="D24717"/>
              </a:buClr>
              <a:buSzPct val="83928"/>
              <a:buFont typeface="Segoe UI Symbol"/>
              <a:buChar char="⚫"/>
              <a:tabLst>
                <a:tab pos="366395" algn="l"/>
              </a:tabLst>
            </a:pPr>
            <a:r>
              <a:rPr dirty="0"/>
              <a:t>	</a:t>
            </a:r>
            <a:r>
              <a:rPr sz="2800" spc="-200" dirty="0">
                <a:latin typeface="Times New Roman"/>
                <a:cs typeface="Times New Roman"/>
              </a:rPr>
              <a:t>Such</a:t>
            </a:r>
            <a:r>
              <a:rPr sz="2800" spc="-195" dirty="0">
                <a:latin typeface="Times New Roman"/>
                <a:cs typeface="Times New Roman"/>
              </a:rPr>
              <a:t> </a:t>
            </a:r>
            <a:r>
              <a:rPr sz="2800" spc="-225" dirty="0">
                <a:latin typeface="Times New Roman"/>
                <a:cs typeface="Times New Roman"/>
              </a:rPr>
              <a:t>a</a:t>
            </a:r>
            <a:r>
              <a:rPr sz="2800" spc="-220" dirty="0">
                <a:latin typeface="Times New Roman"/>
                <a:cs typeface="Times New Roman"/>
              </a:rPr>
              <a:t> </a:t>
            </a:r>
            <a:r>
              <a:rPr sz="2800" spc="-130" dirty="0">
                <a:latin typeface="Times New Roman"/>
                <a:cs typeface="Times New Roman"/>
              </a:rPr>
              <a:t>hierarchy </a:t>
            </a:r>
            <a:r>
              <a:rPr sz="2800" spc="-114" dirty="0">
                <a:latin typeface="Times New Roman"/>
                <a:cs typeface="Times New Roman"/>
              </a:rPr>
              <a:t>provides, </a:t>
            </a:r>
            <a:r>
              <a:rPr sz="2800" spc="-175" dirty="0">
                <a:latin typeface="Times New Roman"/>
                <a:cs typeface="Times New Roman"/>
              </a:rPr>
              <a:t>among</a:t>
            </a:r>
            <a:r>
              <a:rPr sz="2800" spc="-170" dirty="0">
                <a:latin typeface="Times New Roman"/>
                <a:cs typeface="Times New Roman"/>
              </a:rPr>
              <a:t> </a:t>
            </a:r>
            <a:r>
              <a:rPr sz="2800" spc="-70" dirty="0">
                <a:latin typeface="Times New Roman"/>
                <a:cs typeface="Times New Roman"/>
              </a:rPr>
              <a:t>other </a:t>
            </a:r>
            <a:r>
              <a:rPr sz="2800" spc="-140" dirty="0">
                <a:latin typeface="Times New Roman"/>
                <a:cs typeface="Times New Roman"/>
              </a:rPr>
              <a:t>organizational 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spc="-155" dirty="0">
                <a:latin typeface="Times New Roman"/>
                <a:cs typeface="Times New Roman"/>
              </a:rPr>
              <a:t>advantages,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85" dirty="0">
                <a:latin typeface="Times New Roman"/>
                <a:cs typeface="Times New Roman"/>
              </a:rPr>
              <a:t>the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ability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30" dirty="0">
                <a:latin typeface="Times New Roman"/>
                <a:cs typeface="Times New Roman"/>
              </a:rPr>
              <a:t>to</a:t>
            </a:r>
            <a:r>
              <a:rPr sz="2800" b="1" i="1" spc="-25" dirty="0">
                <a:latin typeface="Times New Roman"/>
                <a:cs typeface="Times New Roman"/>
              </a:rPr>
              <a:t> </a:t>
            </a:r>
            <a:r>
              <a:rPr sz="2800" b="1" i="1" spc="-60" dirty="0">
                <a:latin typeface="Times New Roman"/>
                <a:cs typeface="Times New Roman"/>
              </a:rPr>
              <a:t>aggregate</a:t>
            </a:r>
            <a:r>
              <a:rPr sz="2800" b="1" i="1" spc="-55" dirty="0">
                <a:latin typeface="Times New Roman"/>
                <a:cs typeface="Times New Roman"/>
              </a:rPr>
              <a:t> </a:t>
            </a:r>
            <a:r>
              <a:rPr sz="2800" b="1" i="1" spc="-45" dirty="0">
                <a:latin typeface="Times New Roman"/>
                <a:cs typeface="Times New Roman"/>
              </a:rPr>
              <a:t>similar</a:t>
            </a:r>
            <a:r>
              <a:rPr sz="2800" b="1" i="1" spc="-40" dirty="0">
                <a:latin typeface="Times New Roman"/>
                <a:cs typeface="Times New Roman"/>
              </a:rPr>
              <a:t> </a:t>
            </a:r>
            <a:r>
              <a:rPr sz="2800" b="1" i="1" spc="-125" dirty="0">
                <a:latin typeface="Times New Roman"/>
                <a:cs typeface="Times New Roman"/>
              </a:rPr>
              <a:t>sensor </a:t>
            </a:r>
            <a:r>
              <a:rPr sz="2800" b="1" i="1" spc="-120" dirty="0">
                <a:latin typeface="Times New Roman"/>
                <a:cs typeface="Times New Roman"/>
              </a:rPr>
              <a:t> </a:t>
            </a:r>
            <a:r>
              <a:rPr sz="2800" b="1" i="1" spc="-65" dirty="0">
                <a:latin typeface="Times New Roman"/>
                <a:cs typeface="Times New Roman"/>
              </a:rPr>
              <a:t>readings</a:t>
            </a:r>
            <a:r>
              <a:rPr sz="2800" b="1" i="1" spc="575" dirty="0">
                <a:latin typeface="Times New Roman"/>
                <a:cs typeface="Times New Roman"/>
              </a:rPr>
              <a:t> </a:t>
            </a:r>
            <a:r>
              <a:rPr sz="2800" b="1" i="1" spc="-125" dirty="0">
                <a:latin typeface="Times New Roman"/>
                <a:cs typeface="Times New Roman"/>
              </a:rPr>
              <a:t>from</a:t>
            </a:r>
            <a:r>
              <a:rPr sz="2800" b="1" i="1" spc="-120" dirty="0">
                <a:latin typeface="Times New Roman"/>
                <a:cs typeface="Times New Roman"/>
              </a:rPr>
              <a:t> </a:t>
            </a:r>
            <a:r>
              <a:rPr sz="2800" b="1" i="1" spc="-125" dirty="0">
                <a:latin typeface="Times New Roman"/>
                <a:cs typeface="Times New Roman"/>
              </a:rPr>
              <a:t>sensor</a:t>
            </a:r>
            <a:r>
              <a:rPr sz="2800" b="1" i="1" spc="-120" dirty="0">
                <a:latin typeface="Times New Roman"/>
                <a:cs typeface="Times New Roman"/>
              </a:rPr>
              <a:t> nodes</a:t>
            </a:r>
            <a:r>
              <a:rPr sz="2800" b="1" i="1" spc="-114" dirty="0">
                <a:latin typeface="Times New Roman"/>
                <a:cs typeface="Times New Roman"/>
              </a:rPr>
              <a:t> </a:t>
            </a:r>
            <a:r>
              <a:rPr sz="2800" b="1" i="1" spc="35" dirty="0">
                <a:latin typeface="Times New Roman"/>
                <a:cs typeface="Times New Roman"/>
              </a:rPr>
              <a:t>that</a:t>
            </a:r>
            <a:r>
              <a:rPr sz="2800" b="1" i="1" spc="40" dirty="0">
                <a:latin typeface="Times New Roman"/>
                <a:cs typeface="Times New Roman"/>
              </a:rPr>
              <a:t> </a:t>
            </a:r>
            <a:r>
              <a:rPr sz="2800" b="1" i="1" spc="-55" dirty="0">
                <a:latin typeface="Times New Roman"/>
                <a:cs typeface="Times New Roman"/>
              </a:rPr>
              <a:t>are</a:t>
            </a:r>
            <a:r>
              <a:rPr sz="2800" b="1" i="1" spc="-50" dirty="0">
                <a:latin typeface="Times New Roman"/>
                <a:cs typeface="Times New Roman"/>
              </a:rPr>
              <a:t> </a:t>
            </a:r>
            <a:r>
              <a:rPr sz="2800" b="1" i="1" spc="-65" dirty="0">
                <a:latin typeface="Times New Roman"/>
                <a:cs typeface="Times New Roman"/>
              </a:rPr>
              <a:t>in</a:t>
            </a:r>
            <a:r>
              <a:rPr sz="2800" b="1" i="1" spc="575" dirty="0">
                <a:latin typeface="Times New Roman"/>
                <a:cs typeface="Times New Roman"/>
              </a:rPr>
              <a:t> </a:t>
            </a:r>
            <a:r>
              <a:rPr sz="2800" b="1" i="1" spc="-140" dirty="0">
                <a:latin typeface="Times New Roman"/>
                <a:cs typeface="Times New Roman"/>
              </a:rPr>
              <a:t>close </a:t>
            </a:r>
            <a:r>
              <a:rPr sz="2800" b="1" i="1" spc="-135" dirty="0">
                <a:latin typeface="Times New Roman"/>
                <a:cs typeface="Times New Roman"/>
              </a:rPr>
              <a:t> </a:t>
            </a:r>
            <a:r>
              <a:rPr sz="2800" b="1" i="1" spc="-30" dirty="0">
                <a:latin typeface="Times New Roman"/>
                <a:cs typeface="Times New Roman"/>
              </a:rPr>
              <a:t>p</a:t>
            </a:r>
            <a:r>
              <a:rPr sz="2800" b="1" i="1" spc="-70" dirty="0">
                <a:latin typeface="Times New Roman"/>
                <a:cs typeface="Times New Roman"/>
              </a:rPr>
              <a:t>r</a:t>
            </a:r>
            <a:r>
              <a:rPr sz="2800" b="1" i="1" spc="-310" dirty="0">
                <a:latin typeface="Times New Roman"/>
                <a:cs typeface="Times New Roman"/>
              </a:rPr>
              <a:t>o</a:t>
            </a:r>
            <a:r>
              <a:rPr sz="2800" b="1" i="1" spc="-60" dirty="0">
                <a:latin typeface="Times New Roman"/>
                <a:cs typeface="Times New Roman"/>
              </a:rPr>
              <a:t>ximity</a:t>
            </a:r>
            <a:r>
              <a:rPr sz="2800" b="1" i="1" spc="-50" dirty="0">
                <a:latin typeface="Times New Roman"/>
                <a:cs typeface="Times New Roman"/>
              </a:rPr>
              <a:t> </a:t>
            </a:r>
            <a:r>
              <a:rPr sz="2800" b="1" i="1" spc="-30" dirty="0">
                <a:latin typeface="Times New Roman"/>
                <a:cs typeface="Times New Roman"/>
              </a:rPr>
              <a:t>to</a:t>
            </a:r>
            <a:r>
              <a:rPr sz="2800" b="1" i="1" spc="-70" dirty="0">
                <a:latin typeface="Times New Roman"/>
                <a:cs typeface="Times New Roman"/>
              </a:rPr>
              <a:t> </a:t>
            </a:r>
            <a:r>
              <a:rPr sz="2800" b="1" i="1" spc="-55" dirty="0">
                <a:latin typeface="Times New Roman"/>
                <a:cs typeface="Times New Roman"/>
              </a:rPr>
              <a:t>ea</a:t>
            </a:r>
            <a:r>
              <a:rPr sz="2800" b="1" i="1" spc="-195" dirty="0">
                <a:latin typeface="Times New Roman"/>
                <a:cs typeface="Times New Roman"/>
              </a:rPr>
              <a:t>ch</a:t>
            </a:r>
            <a:r>
              <a:rPr sz="2800" b="1" i="1" spc="-80" dirty="0">
                <a:latin typeface="Times New Roman"/>
                <a:cs typeface="Times New Roman"/>
              </a:rPr>
              <a:t> </a:t>
            </a:r>
            <a:r>
              <a:rPr sz="2800" b="1" i="1" spc="-65" dirty="0">
                <a:latin typeface="Times New Roman"/>
                <a:cs typeface="Times New Roman"/>
              </a:rPr>
              <a:t>other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94843"/>
            <a:ext cx="80740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7020" algn="l"/>
              </a:tabLst>
            </a:pPr>
            <a:r>
              <a:rPr sz="2400" spc="100" dirty="0">
                <a:latin typeface="Times New Roman"/>
                <a:cs typeface="Times New Roman"/>
              </a:rPr>
              <a:t>.</a:t>
            </a:r>
            <a:r>
              <a:rPr sz="2400" spc="100" dirty="0">
                <a:solidFill>
                  <a:srgbClr val="CC9900"/>
                </a:solidFill>
                <a:latin typeface="Times New Roman"/>
                <a:cs typeface="Times New Roman"/>
              </a:rPr>
              <a:t> </a:t>
            </a:r>
            <a:r>
              <a:rPr sz="2400" u="heavy" spc="-12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Times New Roman"/>
                <a:cs typeface="Times New Roman"/>
              </a:rPr>
              <a:t>Figure </a:t>
            </a:r>
            <a:r>
              <a:rPr sz="2400" u="heavy" spc="-90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Times New Roman"/>
                <a:cs typeface="Times New Roman"/>
              </a:rPr>
              <a:t>3-9 </a:t>
            </a:r>
            <a:r>
              <a:rPr sz="2400" spc="-165" dirty="0">
                <a:latin typeface="Times New Roman"/>
                <a:cs typeface="Times New Roman"/>
              </a:rPr>
              <a:t>shows </a:t>
            </a:r>
            <a:r>
              <a:rPr sz="2400" spc="-155" dirty="0">
                <a:latin typeface="Times New Roman"/>
                <a:cs typeface="Times New Roman"/>
              </a:rPr>
              <a:t>an </a:t>
            </a:r>
            <a:r>
              <a:rPr sz="2400" spc="-120" dirty="0">
                <a:latin typeface="Times New Roman"/>
                <a:cs typeface="Times New Roman"/>
              </a:rPr>
              <a:t>example </a:t>
            </a:r>
            <a:r>
              <a:rPr sz="2400" spc="-140" dirty="0">
                <a:latin typeface="Times New Roman"/>
                <a:cs typeface="Times New Roman"/>
              </a:rPr>
              <a:t>of such </a:t>
            </a:r>
            <a:r>
              <a:rPr sz="2400" spc="-190" dirty="0">
                <a:latin typeface="Times New Roman"/>
                <a:cs typeface="Times New Roman"/>
              </a:rPr>
              <a:t>a </a:t>
            </a:r>
            <a:r>
              <a:rPr sz="2400" spc="-120" dirty="0">
                <a:latin typeface="Times New Roman"/>
                <a:cs typeface="Times New Roman"/>
              </a:rPr>
              <a:t>data </a:t>
            </a:r>
            <a:r>
              <a:rPr sz="2400" spc="-125" dirty="0">
                <a:latin typeface="Times New Roman"/>
                <a:cs typeface="Times New Roman"/>
              </a:rPr>
              <a:t>aggregation </a:t>
            </a:r>
            <a:r>
              <a:rPr sz="2400" spc="-100" dirty="0">
                <a:latin typeface="Times New Roman"/>
                <a:cs typeface="Times New Roman"/>
              </a:rPr>
              <a:t>function </a:t>
            </a:r>
            <a:r>
              <a:rPr sz="2400" spc="-110" dirty="0">
                <a:latin typeface="Times New Roman"/>
                <a:cs typeface="Times New Roman"/>
              </a:rPr>
              <a:t>in </a:t>
            </a:r>
            <a:r>
              <a:rPr sz="2400" spc="-190" dirty="0">
                <a:latin typeface="Times New Roman"/>
                <a:cs typeface="Times New Roman"/>
              </a:rPr>
              <a:t>a 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80" dirty="0">
                <a:latin typeface="Times New Roman"/>
                <a:cs typeface="Times New Roman"/>
              </a:rPr>
              <a:t>WSN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where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temperature</a:t>
            </a:r>
            <a:r>
              <a:rPr sz="2400" b="1" i="1" spc="-4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readings</a:t>
            </a:r>
            <a:r>
              <a:rPr sz="24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from</a:t>
            </a:r>
            <a:r>
              <a:rPr sz="24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6F2F9F"/>
                </a:solidFill>
                <a:latin typeface="Times New Roman"/>
                <a:cs typeface="Times New Roman"/>
              </a:rPr>
              <a:t>a </a:t>
            </a:r>
            <a:r>
              <a:rPr sz="24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logical</a:t>
            </a:r>
            <a:r>
              <a:rPr sz="24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grouping</a:t>
            </a:r>
            <a:r>
              <a:rPr sz="24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of </a:t>
            </a:r>
            <a:r>
              <a:rPr sz="24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temperature </a:t>
            </a:r>
            <a:r>
              <a:rPr sz="24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sensors </a:t>
            </a:r>
            <a:r>
              <a:rPr sz="24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are aggregated </a:t>
            </a:r>
            <a:r>
              <a:rPr sz="24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as </a:t>
            </a:r>
            <a:r>
              <a:rPr sz="24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an </a:t>
            </a:r>
            <a:r>
              <a:rPr sz="2400" b="1" i="1" spc="-90" dirty="0">
                <a:solidFill>
                  <a:srgbClr val="6F2F9F"/>
                </a:solidFill>
                <a:latin typeface="Times New Roman"/>
                <a:cs typeface="Times New Roman"/>
              </a:rPr>
              <a:t>average </a:t>
            </a:r>
            <a:r>
              <a:rPr sz="2400" b="1" i="1" spc="-40" dirty="0">
                <a:solidFill>
                  <a:srgbClr val="6F2F9F"/>
                </a:solidFill>
                <a:latin typeface="Times New Roman"/>
                <a:cs typeface="Times New Roman"/>
              </a:rPr>
              <a:t>temperature </a:t>
            </a:r>
            <a:r>
              <a:rPr sz="2400" b="1" i="1" spc="-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reading.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981200"/>
            <a:ext cx="5861304" cy="3810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0739" y="6034227"/>
            <a:ext cx="7098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Figure </a:t>
            </a:r>
            <a:r>
              <a:rPr sz="2400" b="1" spc="-10" dirty="0">
                <a:latin typeface="Calibri"/>
                <a:cs typeface="Calibri"/>
              </a:rPr>
              <a:t>3-9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i="1" spc="-15" dirty="0">
                <a:latin typeface="Calibri"/>
                <a:cs typeface="Calibri"/>
              </a:rPr>
              <a:t>Data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Aggregation</a:t>
            </a:r>
            <a:r>
              <a:rPr sz="2400" i="1" dirty="0">
                <a:latin typeface="Calibri"/>
                <a:cs typeface="Calibri"/>
              </a:rPr>
              <a:t> in</a:t>
            </a:r>
            <a:r>
              <a:rPr sz="2400" i="1" spc="-5" dirty="0">
                <a:latin typeface="Calibri"/>
                <a:cs typeface="Calibri"/>
              </a:rPr>
              <a:t> Wireless</a:t>
            </a:r>
            <a:r>
              <a:rPr sz="2400" i="1" spc="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Sensor</a:t>
            </a:r>
            <a:r>
              <a:rPr sz="2400" i="1" spc="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Networks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8402"/>
            <a:ext cx="7562215" cy="3104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5" dirty="0">
                <a:latin typeface="Times New Roman"/>
                <a:cs typeface="Times New Roman"/>
              </a:rPr>
              <a:t>These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aggregation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techniques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helpful</a:t>
            </a:r>
            <a:r>
              <a:rPr sz="24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in</a:t>
            </a:r>
            <a:r>
              <a:rPr sz="24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reducing</a:t>
            </a:r>
            <a:r>
              <a:rPr sz="24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the </a:t>
            </a:r>
            <a:r>
              <a:rPr sz="2400" b="1" i="1" spc="-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amo</a:t>
            </a:r>
            <a:r>
              <a:rPr sz="24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u</a:t>
            </a:r>
            <a:r>
              <a:rPr sz="2400" b="1" i="1" spc="10" dirty="0">
                <a:solidFill>
                  <a:srgbClr val="6F2F9F"/>
                </a:solidFill>
                <a:latin typeface="Times New Roman"/>
                <a:cs typeface="Times New Roman"/>
              </a:rPr>
              <a:t>nt</a:t>
            </a:r>
            <a:r>
              <a:rPr sz="24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4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22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400" b="1" i="1" spc="-95" dirty="0">
                <a:solidFill>
                  <a:srgbClr val="6F2F9F"/>
                </a:solidFill>
                <a:latin typeface="Times New Roman"/>
                <a:cs typeface="Times New Roman"/>
              </a:rPr>
              <a:t>v</a:t>
            </a:r>
            <a:r>
              <a:rPr sz="24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400" b="1" i="1" spc="-13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400" b="1" i="1" spc="5" dirty="0">
                <a:solidFill>
                  <a:srgbClr val="6F2F9F"/>
                </a:solidFill>
                <a:latin typeface="Times New Roman"/>
                <a:cs typeface="Times New Roman"/>
              </a:rPr>
              <a:t>all</a:t>
            </a:r>
            <a:r>
              <a:rPr sz="24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50" dirty="0">
                <a:solidFill>
                  <a:srgbClr val="6F2F9F"/>
                </a:solidFill>
                <a:latin typeface="Times New Roman"/>
                <a:cs typeface="Times New Roman"/>
              </a:rPr>
              <a:t>t</a:t>
            </a:r>
            <a:r>
              <a:rPr sz="2400" b="1" i="1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400" b="1" i="1" spc="-35" dirty="0">
                <a:solidFill>
                  <a:srgbClr val="6F2F9F"/>
                </a:solidFill>
                <a:latin typeface="Times New Roman"/>
                <a:cs typeface="Times New Roman"/>
              </a:rPr>
              <a:t>af</a:t>
            </a:r>
            <a:r>
              <a:rPr sz="2400" b="1" i="1" spc="-85" dirty="0">
                <a:solidFill>
                  <a:srgbClr val="6F2F9F"/>
                </a:solidFill>
                <a:latin typeface="Times New Roman"/>
                <a:cs typeface="Times New Roman"/>
              </a:rPr>
              <a:t>f</a:t>
            </a:r>
            <a:r>
              <a:rPr sz="24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ic</a:t>
            </a:r>
            <a:r>
              <a:rPr sz="24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5" dirty="0">
                <a:solidFill>
                  <a:srgbClr val="6F2F9F"/>
                </a:solidFill>
                <a:latin typeface="Times New Roman"/>
                <a:cs typeface="Times New Roman"/>
              </a:rPr>
              <a:t>(and</a:t>
            </a:r>
            <a:r>
              <a:rPr sz="24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sz="24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400" b="1" i="1" spc="-13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4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g</a:t>
            </a:r>
            <a:r>
              <a:rPr sz="2400" b="1" i="1" spc="30" dirty="0">
                <a:solidFill>
                  <a:srgbClr val="6F2F9F"/>
                </a:solidFill>
                <a:latin typeface="Times New Roman"/>
                <a:cs typeface="Times New Roman"/>
              </a:rPr>
              <a:t>y)</a:t>
            </a:r>
            <a:r>
              <a:rPr sz="24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b="1" i="1" spc="-3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400" b="1" i="1" spc="80" dirty="0">
                <a:solidFill>
                  <a:srgbClr val="6F2F9F"/>
                </a:solidFill>
                <a:latin typeface="Times New Roman"/>
                <a:cs typeface="Times New Roman"/>
              </a:rPr>
              <a:t>n</a:t>
            </a:r>
            <a:r>
              <a:rPr sz="24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WSNs</a:t>
            </a:r>
            <a:r>
              <a:rPr sz="24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wi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40" dirty="0">
                <a:latin typeface="Times New Roman"/>
                <a:cs typeface="Times New Roman"/>
              </a:rPr>
              <a:t>e</a:t>
            </a:r>
            <a:r>
              <a:rPr sz="2400" spc="-15" dirty="0">
                <a:latin typeface="Times New Roman"/>
                <a:cs typeface="Times New Roman"/>
              </a:rPr>
              <a:t>r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l</a:t>
            </a:r>
            <a:r>
              <a:rPr sz="2400" spc="-18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rge  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100" dirty="0">
                <a:latin typeface="Times New Roman"/>
                <a:cs typeface="Times New Roman"/>
              </a:rPr>
              <a:t>umbe</a:t>
            </a:r>
            <a:r>
              <a:rPr sz="2400" spc="-5" dirty="0">
                <a:latin typeface="Times New Roman"/>
                <a:cs typeface="Times New Roman"/>
              </a:rPr>
              <a:t>r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depl</a:t>
            </a:r>
            <a:r>
              <a:rPr sz="2400" spc="-180" dirty="0">
                <a:latin typeface="Times New Roman"/>
                <a:cs typeface="Times New Roman"/>
              </a:rPr>
              <a:t>o</a:t>
            </a:r>
            <a:r>
              <a:rPr sz="2400" spc="-245" dirty="0">
                <a:latin typeface="Times New Roman"/>
                <a:cs typeface="Times New Roman"/>
              </a:rPr>
              <a:t>y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125" dirty="0">
                <a:latin typeface="Times New Roman"/>
                <a:cs typeface="Times New Roman"/>
              </a:rPr>
              <a:t>ma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o</a:t>
            </a:r>
            <a:r>
              <a:rPr sz="2400" spc="-110" dirty="0">
                <a:latin typeface="Times New Roman"/>
                <a:cs typeface="Times New Roman"/>
              </a:rPr>
              <a:t>b</a:t>
            </a:r>
            <a:r>
              <a:rPr sz="2400" spc="-100" dirty="0">
                <a:latin typeface="Times New Roman"/>
                <a:cs typeface="Times New Roman"/>
              </a:rPr>
              <a:t>ject</a:t>
            </a:r>
            <a:r>
              <a:rPr sz="2400" spc="-160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D24717"/>
              </a:buClr>
              <a:buFont typeface="Segoe UI Symbol"/>
              <a:buChar char="⚫"/>
            </a:pPr>
            <a:endParaRPr sz="35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  <a:tab pos="2257425" algn="l"/>
              </a:tabLst>
            </a:pPr>
            <a:r>
              <a:rPr sz="2400" spc="-145" dirty="0">
                <a:latin typeface="Times New Roman"/>
                <a:cs typeface="Times New Roman"/>
              </a:rPr>
              <a:t>T</a:t>
            </a:r>
            <a:r>
              <a:rPr sz="2400" spc="-114" dirty="0">
                <a:latin typeface="Times New Roman"/>
                <a:cs typeface="Times New Roman"/>
              </a:rPr>
              <a:t>h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225" dirty="0">
                <a:latin typeface="Times New Roman"/>
                <a:cs typeface="Times New Roman"/>
              </a:rPr>
              <a:t>g</a:t>
            </a:r>
            <a:r>
              <a:rPr sz="2400" spc="-160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65" dirty="0">
                <a:latin typeface="Times New Roman"/>
                <a:cs typeface="Times New Roman"/>
              </a:rPr>
              <a:t>eg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b="1" i="1" spc="-25" dirty="0">
                <a:latin typeface="Times New Roman"/>
                <a:cs typeface="Times New Roman"/>
              </a:rPr>
              <a:t>the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65" dirty="0">
                <a:latin typeface="Times New Roman"/>
                <a:cs typeface="Times New Roman"/>
              </a:rPr>
              <a:t>netw</a:t>
            </a:r>
            <a:r>
              <a:rPr sz="2400" b="1" i="1" spc="-85" dirty="0">
                <a:latin typeface="Times New Roman"/>
                <a:cs typeface="Times New Roman"/>
              </a:rPr>
              <a:t>o</a:t>
            </a:r>
            <a:r>
              <a:rPr sz="2400" b="1" i="1" spc="-65" dirty="0">
                <a:latin typeface="Times New Roman"/>
                <a:cs typeface="Times New Roman"/>
              </a:rPr>
              <a:t>r</a:t>
            </a:r>
            <a:r>
              <a:rPr sz="2400" b="1" i="1" spc="-105" dirty="0">
                <a:latin typeface="Times New Roman"/>
                <a:cs typeface="Times New Roman"/>
              </a:rPr>
              <a:t>k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50" dirty="0">
                <a:latin typeface="Times New Roman"/>
                <a:cs typeface="Times New Roman"/>
              </a:rPr>
              <a:t>ed</a:t>
            </a:r>
            <a:r>
              <a:rPr sz="2400" b="1" i="1" spc="-120" dirty="0">
                <a:latin typeface="Times New Roman"/>
                <a:cs typeface="Times New Roman"/>
              </a:rPr>
              <a:t>g</a:t>
            </a:r>
            <a:r>
              <a:rPr sz="2400" b="1" i="1" spc="-100" dirty="0">
                <a:latin typeface="Times New Roman"/>
                <a:cs typeface="Times New Roman"/>
              </a:rPr>
              <a:t>es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55" dirty="0">
                <a:latin typeface="Times New Roman"/>
                <a:cs typeface="Times New Roman"/>
              </a:rPr>
              <a:t>is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130" dirty="0">
                <a:latin typeface="Times New Roman"/>
                <a:cs typeface="Times New Roman"/>
              </a:rPr>
              <a:t>w</a:t>
            </a:r>
            <a:r>
              <a:rPr sz="2400" b="1" i="1" spc="-80" dirty="0">
                <a:latin typeface="Times New Roman"/>
                <a:cs typeface="Times New Roman"/>
              </a:rPr>
              <a:t>he</a:t>
            </a:r>
            <a:r>
              <a:rPr sz="2400" b="1" i="1" spc="-100" dirty="0">
                <a:latin typeface="Times New Roman"/>
                <a:cs typeface="Times New Roman"/>
              </a:rPr>
              <a:t>r</a:t>
            </a:r>
            <a:r>
              <a:rPr sz="2400" b="1" i="1" spc="-95" dirty="0">
                <a:latin typeface="Times New Roman"/>
                <a:cs typeface="Times New Roman"/>
              </a:rPr>
              <a:t>e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110" dirty="0">
                <a:latin typeface="Times New Roman"/>
                <a:cs typeface="Times New Roman"/>
              </a:rPr>
              <a:t>f</a:t>
            </a:r>
            <a:r>
              <a:rPr sz="2400" b="1" i="1" spc="-245" dirty="0">
                <a:latin typeface="Times New Roman"/>
                <a:cs typeface="Times New Roman"/>
              </a:rPr>
              <a:t>o</a:t>
            </a:r>
            <a:r>
              <a:rPr sz="2400" b="1" i="1" spc="-25" dirty="0">
                <a:latin typeface="Times New Roman"/>
                <a:cs typeface="Times New Roman"/>
              </a:rPr>
              <a:t>g</a:t>
            </a:r>
            <a:r>
              <a:rPr sz="2400" b="1" i="1" spc="-65" dirty="0">
                <a:latin typeface="Times New Roman"/>
                <a:cs typeface="Times New Roman"/>
              </a:rPr>
              <a:t> </a:t>
            </a:r>
            <a:r>
              <a:rPr sz="2400" b="1" i="1" spc="-40" dirty="0">
                <a:latin typeface="Times New Roman"/>
                <a:cs typeface="Times New Roman"/>
              </a:rPr>
              <a:t>and  </a:t>
            </a:r>
            <a:r>
              <a:rPr sz="2400" b="1" i="1" spc="-30" dirty="0">
                <a:latin typeface="Times New Roman"/>
                <a:cs typeface="Times New Roman"/>
              </a:rPr>
              <a:t>mist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75" dirty="0">
                <a:latin typeface="Times New Roman"/>
                <a:cs typeface="Times New Roman"/>
              </a:rPr>
              <a:t>computing	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critical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IoT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architectural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elements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needed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deliver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scale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performance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required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by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so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many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IoT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use 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cases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642" y="561543"/>
            <a:ext cx="8472805" cy="5391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210" dirty="0">
                <a:latin typeface="Times New Roman"/>
                <a:cs typeface="Times New Roman"/>
              </a:rPr>
              <a:t>W</a:t>
            </a:r>
            <a:r>
              <a:rPr sz="2400" b="1" spc="-25" dirty="0">
                <a:latin typeface="Times New Roman"/>
                <a:cs typeface="Times New Roman"/>
              </a:rPr>
              <a:t>i</a:t>
            </a:r>
            <a:r>
              <a:rPr sz="2400" b="1" spc="-45" dirty="0">
                <a:latin typeface="Times New Roman"/>
                <a:cs typeface="Times New Roman"/>
              </a:rPr>
              <a:t>r</a:t>
            </a:r>
            <a:r>
              <a:rPr sz="2400" b="1" spc="5" dirty="0">
                <a:latin typeface="Times New Roman"/>
                <a:cs typeface="Times New Roman"/>
              </a:rPr>
              <a:t>eless</a:t>
            </a:r>
            <a:r>
              <a:rPr sz="2400" b="1" spc="-50" dirty="0">
                <a:latin typeface="Times New Roman"/>
                <a:cs typeface="Times New Roman"/>
              </a:rPr>
              <a:t>l</a:t>
            </a:r>
            <a:r>
              <a:rPr sz="2400" b="1" dirty="0">
                <a:latin typeface="Times New Roman"/>
                <a:cs typeface="Times New Roman"/>
              </a:rPr>
              <a:t>y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connecte</a:t>
            </a:r>
            <a:r>
              <a:rPr sz="2400" b="1" spc="40" dirty="0">
                <a:latin typeface="Times New Roman"/>
                <a:cs typeface="Times New Roman"/>
              </a:rPr>
              <a:t>d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s</a:t>
            </a:r>
            <a:r>
              <a:rPr sz="2400" b="1" spc="-100" dirty="0">
                <a:latin typeface="Times New Roman"/>
                <a:cs typeface="Times New Roman"/>
              </a:rPr>
              <a:t>m</a:t>
            </a:r>
            <a:r>
              <a:rPr sz="2400" b="1" spc="-105" dirty="0">
                <a:latin typeface="Times New Roman"/>
                <a:cs typeface="Times New Roman"/>
              </a:rPr>
              <a:t>a</a:t>
            </a:r>
            <a:r>
              <a:rPr sz="2400" b="1" spc="-10" dirty="0">
                <a:latin typeface="Times New Roman"/>
                <a:cs typeface="Times New Roman"/>
              </a:rPr>
              <a:t>r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40" dirty="0">
                <a:latin typeface="Times New Roman"/>
                <a:cs typeface="Times New Roman"/>
              </a:rPr>
              <a:t>o</a:t>
            </a:r>
            <a:r>
              <a:rPr sz="2400" b="1" spc="30" dirty="0">
                <a:latin typeface="Times New Roman"/>
                <a:cs typeface="Times New Roman"/>
              </a:rPr>
              <a:t>b</a:t>
            </a:r>
            <a:r>
              <a:rPr sz="2400" b="1" spc="-5" dirty="0">
                <a:latin typeface="Times New Roman"/>
                <a:cs typeface="Times New Roman"/>
              </a:rPr>
              <a:t>jects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g</a:t>
            </a:r>
            <a:r>
              <a:rPr sz="2400" spc="-150" dirty="0">
                <a:latin typeface="Times New Roman"/>
                <a:cs typeface="Times New Roman"/>
              </a:rPr>
              <a:t>e</a:t>
            </a:r>
            <a:r>
              <a:rPr sz="2400" spc="-95" dirty="0">
                <a:latin typeface="Times New Roman"/>
                <a:cs typeface="Times New Roman"/>
              </a:rPr>
              <a:t>neral</a:t>
            </a:r>
            <a:r>
              <a:rPr sz="2400" spc="-114" dirty="0">
                <a:latin typeface="Times New Roman"/>
                <a:cs typeface="Times New Roman"/>
              </a:rPr>
              <a:t>l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80" dirty="0">
                <a:latin typeface="Times New Roman"/>
                <a:cs typeface="Times New Roman"/>
              </a:rPr>
              <a:t>h</a:t>
            </a:r>
            <a:r>
              <a:rPr sz="2400" spc="-235" dirty="0">
                <a:latin typeface="Times New Roman"/>
                <a:cs typeface="Times New Roman"/>
              </a:rPr>
              <a:t>a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one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spc="-135" dirty="0">
                <a:latin typeface="Times New Roman"/>
                <a:cs typeface="Times New Roman"/>
              </a:rPr>
              <a:t>following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two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communication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patterns: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Event-driven:</a:t>
            </a:r>
            <a:endParaRPr sz="2400">
              <a:latin typeface="Times New Roman"/>
              <a:cs typeface="Times New Roman"/>
            </a:endParaRPr>
          </a:p>
          <a:p>
            <a:pPr marL="286385" marR="4445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80" dirty="0">
                <a:latin typeface="Times New Roman"/>
                <a:cs typeface="Times New Roman"/>
              </a:rPr>
              <a:t>T</a:t>
            </a:r>
            <a:r>
              <a:rPr sz="2400" spc="-85" dirty="0">
                <a:latin typeface="Times New Roman"/>
                <a:cs typeface="Times New Roman"/>
              </a:rPr>
              <a:t>ra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165" dirty="0">
                <a:latin typeface="Times New Roman"/>
                <a:cs typeface="Times New Roman"/>
              </a:rPr>
              <a:t>sm</a:t>
            </a:r>
            <a:r>
              <a:rPr sz="2400" spc="-150" dirty="0">
                <a:latin typeface="Times New Roman"/>
                <a:cs typeface="Times New Roman"/>
              </a:rPr>
              <a:t>issi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sens</a:t>
            </a:r>
            <a:r>
              <a:rPr sz="2400" spc="-145" dirty="0">
                <a:latin typeface="Times New Roman"/>
                <a:cs typeface="Times New Roman"/>
              </a:rPr>
              <a:t>o</a:t>
            </a:r>
            <a:r>
              <a:rPr sz="2400" spc="45" dirty="0">
                <a:latin typeface="Times New Roman"/>
                <a:cs typeface="Times New Roman"/>
              </a:rPr>
              <a:t>r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inf</a:t>
            </a:r>
            <a:r>
              <a:rPr sz="2400" spc="-150" dirty="0">
                <a:latin typeface="Times New Roman"/>
                <a:cs typeface="Times New Roman"/>
              </a:rPr>
              <a:t>o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-215" dirty="0">
                <a:latin typeface="Times New Roman"/>
                <a:cs typeface="Times New Roman"/>
              </a:rPr>
              <a:t>m</a:t>
            </a:r>
            <a:r>
              <a:rPr sz="2400" spc="-14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Times New Roman"/>
                <a:cs typeface="Times New Roman"/>
              </a:rPr>
              <a:t>t</a:t>
            </a:r>
            <a:r>
              <a:rPr sz="2400" spc="70" dirty="0">
                <a:latin typeface="Times New Roman"/>
                <a:cs typeface="Times New Roman"/>
              </a:rPr>
              <a:t>r</a:t>
            </a:r>
            <a:r>
              <a:rPr sz="2400" spc="-160" dirty="0">
                <a:latin typeface="Times New Roman"/>
                <a:cs typeface="Times New Roman"/>
              </a:rPr>
              <a:t>ig</a:t>
            </a:r>
            <a:r>
              <a:rPr sz="2400" spc="-215" dirty="0">
                <a:latin typeface="Times New Roman"/>
                <a:cs typeface="Times New Roman"/>
              </a:rPr>
              <a:t>g</a:t>
            </a:r>
            <a:r>
              <a:rPr sz="2400" spc="-40" dirty="0">
                <a:latin typeface="Times New Roman"/>
                <a:cs typeface="Times New Roman"/>
              </a:rPr>
              <a:t>e</a:t>
            </a:r>
            <a:r>
              <a:rPr sz="2400" spc="-55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25" dirty="0">
                <a:latin typeface="Times New Roman"/>
                <a:cs typeface="Times New Roman"/>
              </a:rPr>
              <a:t>n</a:t>
            </a:r>
            <a:r>
              <a:rPr sz="2400" spc="-114" dirty="0">
                <a:latin typeface="Times New Roman"/>
                <a:cs typeface="Times New Roman"/>
              </a:rPr>
              <a:t>l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w</a:t>
            </a:r>
            <a:r>
              <a:rPr sz="2400" spc="-114" dirty="0">
                <a:latin typeface="Times New Roman"/>
                <a:cs typeface="Times New Roman"/>
              </a:rPr>
              <a:t>hen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sma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o</a:t>
            </a:r>
            <a:r>
              <a:rPr sz="2400" spc="-110" dirty="0">
                <a:latin typeface="Times New Roman"/>
                <a:cs typeface="Times New Roman"/>
              </a:rPr>
              <a:t>b</a:t>
            </a:r>
            <a:r>
              <a:rPr sz="2400" spc="-75" dirty="0">
                <a:latin typeface="Times New Roman"/>
                <a:cs typeface="Times New Roman"/>
              </a:rPr>
              <a:t>ject  </a:t>
            </a:r>
            <a:r>
              <a:rPr sz="2400" spc="-80" dirty="0">
                <a:latin typeface="Times New Roman"/>
                <a:cs typeface="Times New Roman"/>
              </a:rPr>
              <a:t>detects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b="1" i="1" spc="-25" dirty="0">
                <a:latin typeface="Times New Roman"/>
                <a:cs typeface="Times New Roman"/>
              </a:rPr>
              <a:t>particular</a:t>
            </a:r>
            <a:r>
              <a:rPr sz="2400" b="1" i="1" spc="-60" dirty="0">
                <a:latin typeface="Times New Roman"/>
                <a:cs typeface="Times New Roman"/>
              </a:rPr>
              <a:t> event </a:t>
            </a:r>
            <a:r>
              <a:rPr sz="2400" b="1" i="1" spc="-95" dirty="0">
                <a:latin typeface="Times New Roman"/>
                <a:cs typeface="Times New Roman"/>
              </a:rPr>
              <a:t>or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50" dirty="0">
                <a:latin typeface="Times New Roman"/>
                <a:cs typeface="Times New Roman"/>
              </a:rPr>
              <a:t>predetermined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55" dirty="0">
                <a:latin typeface="Times New Roman"/>
                <a:cs typeface="Times New Roman"/>
              </a:rPr>
              <a:t>threshold.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D24717"/>
              </a:buClr>
              <a:buFont typeface="Segoe UI Symbol"/>
              <a:buChar char="⚫"/>
            </a:pPr>
            <a:endParaRPr sz="355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20" dirty="0">
                <a:solidFill>
                  <a:srgbClr val="6F2F9F"/>
                </a:solidFill>
                <a:latin typeface="Times New Roman"/>
                <a:cs typeface="Times New Roman"/>
              </a:rPr>
              <a:t>Periodic:</a:t>
            </a:r>
            <a:endParaRPr sz="24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i="1" spc="-110" dirty="0">
                <a:latin typeface="Times New Roman"/>
                <a:cs typeface="Times New Roman"/>
              </a:rPr>
              <a:t>Transmission</a:t>
            </a:r>
            <a:r>
              <a:rPr sz="2400" b="1" i="1" spc="-65" dirty="0">
                <a:latin typeface="Times New Roman"/>
                <a:cs typeface="Times New Roman"/>
              </a:rPr>
              <a:t> </a:t>
            </a:r>
            <a:r>
              <a:rPr sz="2400" b="1" i="1" spc="-114" dirty="0">
                <a:latin typeface="Times New Roman"/>
                <a:cs typeface="Times New Roman"/>
              </a:rPr>
              <a:t>of</a:t>
            </a:r>
            <a:r>
              <a:rPr sz="2400" b="1" i="1" spc="-70" dirty="0">
                <a:latin typeface="Times New Roman"/>
                <a:cs typeface="Times New Roman"/>
              </a:rPr>
              <a:t> </a:t>
            </a:r>
            <a:r>
              <a:rPr sz="2400" b="1" i="1" spc="-110" dirty="0">
                <a:latin typeface="Times New Roman"/>
                <a:cs typeface="Times New Roman"/>
              </a:rPr>
              <a:t>sensory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spc="-70" dirty="0">
                <a:latin typeface="Times New Roman"/>
                <a:cs typeface="Times New Roman"/>
              </a:rPr>
              <a:t>information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155" dirty="0">
                <a:latin typeface="Times New Roman"/>
                <a:cs typeface="Times New Roman"/>
              </a:rPr>
              <a:t>occurs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spc="-105" dirty="0">
                <a:latin typeface="Times New Roman"/>
                <a:cs typeface="Times New Roman"/>
              </a:rPr>
              <a:t>only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spc="50" dirty="0">
                <a:latin typeface="Times New Roman"/>
                <a:cs typeface="Times New Roman"/>
              </a:rPr>
              <a:t>at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spc="-70" dirty="0">
                <a:latin typeface="Times New Roman"/>
                <a:cs typeface="Times New Roman"/>
              </a:rPr>
              <a:t>periodic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spc="-30" dirty="0">
                <a:latin typeface="Times New Roman"/>
                <a:cs typeface="Times New Roman"/>
              </a:rPr>
              <a:t>intervals.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D24717"/>
              </a:buClr>
              <a:buFont typeface="Segoe UI Symbol"/>
              <a:buChar char="⚫"/>
            </a:pPr>
            <a:endParaRPr sz="3150">
              <a:latin typeface="Times New Roman"/>
              <a:cs typeface="Times New Roman"/>
            </a:endParaRPr>
          </a:p>
          <a:p>
            <a:pPr marL="561340" marR="5080" lvl="1" indent="-228600">
              <a:lnSpc>
                <a:spcPct val="100000"/>
              </a:lnSpc>
              <a:buClr>
                <a:srgbClr val="9B2C1F"/>
              </a:buClr>
              <a:buSzPct val="85416"/>
              <a:buFont typeface="Segoe UI Symbol"/>
              <a:buChar char="⚫"/>
              <a:tabLst>
                <a:tab pos="561340" algn="l"/>
              </a:tabLst>
            </a:pPr>
            <a:r>
              <a:rPr sz="2400" spc="-120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400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001F5F"/>
                </a:solidFill>
                <a:latin typeface="Times New Roman"/>
                <a:cs typeface="Times New Roman"/>
              </a:rPr>
              <a:t>decision</a:t>
            </a:r>
            <a:r>
              <a:rPr sz="24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40" dirty="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35" dirty="0">
                <a:solidFill>
                  <a:srgbClr val="001F5F"/>
                </a:solidFill>
                <a:latin typeface="Times New Roman"/>
                <a:cs typeface="Times New Roman"/>
              </a:rPr>
              <a:t>which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40" dirty="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Times New Roman"/>
                <a:cs typeface="Times New Roman"/>
              </a:rPr>
              <a:t>these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001F5F"/>
                </a:solidFill>
                <a:latin typeface="Times New Roman"/>
                <a:cs typeface="Times New Roman"/>
              </a:rPr>
              <a:t>communication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35" dirty="0">
                <a:solidFill>
                  <a:srgbClr val="001F5F"/>
                </a:solidFill>
                <a:latin typeface="Times New Roman"/>
                <a:cs typeface="Times New Roman"/>
              </a:rPr>
              <a:t>schemes</a:t>
            </a:r>
            <a:r>
              <a:rPr sz="2400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55" dirty="0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20" dirty="0">
                <a:solidFill>
                  <a:srgbClr val="001F5F"/>
                </a:solidFill>
                <a:latin typeface="Times New Roman"/>
                <a:cs typeface="Times New Roman"/>
              </a:rPr>
              <a:t>used</a:t>
            </a:r>
            <a:r>
              <a:rPr sz="24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14" dirty="0">
                <a:solidFill>
                  <a:srgbClr val="001F5F"/>
                </a:solidFill>
                <a:latin typeface="Times New Roman"/>
                <a:cs typeface="Times New Roman"/>
              </a:rPr>
              <a:t>depends </a:t>
            </a:r>
            <a:r>
              <a:rPr sz="2400" spc="-5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60" dirty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400" spc="-140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400" spc="-170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r>
              <a:rPr sz="2400" spc="-90" dirty="0">
                <a:solidFill>
                  <a:srgbClr val="001F5F"/>
                </a:solidFill>
                <a:latin typeface="Times New Roman"/>
                <a:cs typeface="Times New Roman"/>
              </a:rPr>
              <a:t>l</a:t>
            </a:r>
            <a:r>
              <a:rPr sz="2400" spc="-200" dirty="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sz="2400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001F5F"/>
                </a:solidFill>
                <a:latin typeface="Times New Roman"/>
                <a:cs typeface="Times New Roman"/>
              </a:rPr>
              <a:t>on</a:t>
            </a:r>
            <a:r>
              <a:rPr sz="2400" spc="-70" dirty="0">
                <a:solidFill>
                  <a:srgbClr val="001F5F"/>
                </a:solidFill>
                <a:latin typeface="Times New Roman"/>
                <a:cs typeface="Times New Roman"/>
              </a:rPr>
              <a:t> the</a:t>
            </a:r>
            <a:r>
              <a:rPr sz="2400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45" dirty="0">
                <a:solidFill>
                  <a:srgbClr val="001F5F"/>
                </a:solidFill>
                <a:latin typeface="Times New Roman"/>
                <a:cs typeface="Times New Roman"/>
              </a:rPr>
              <a:t>sp</a:t>
            </a:r>
            <a:r>
              <a:rPr sz="2400" spc="-135" dirty="0">
                <a:solidFill>
                  <a:srgbClr val="001F5F"/>
                </a:solidFill>
                <a:latin typeface="Times New Roman"/>
                <a:cs typeface="Times New Roman"/>
              </a:rPr>
              <a:t>ecific</a:t>
            </a:r>
            <a:r>
              <a:rPr sz="2400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35" dirty="0">
                <a:solidFill>
                  <a:srgbClr val="001F5F"/>
                </a:solidFill>
                <a:latin typeface="Times New Roman"/>
                <a:cs typeface="Times New Roman"/>
              </a:rPr>
              <a:t>appl</a:t>
            </a:r>
            <a:r>
              <a:rPr sz="2400" spc="-85" dirty="0">
                <a:solidFill>
                  <a:srgbClr val="001F5F"/>
                </a:solidFill>
                <a:latin typeface="Times New Roman"/>
                <a:cs typeface="Times New Roman"/>
              </a:rPr>
              <a:t>i</a:t>
            </a:r>
            <a:r>
              <a:rPr sz="2400" spc="-165" dirty="0">
                <a:solidFill>
                  <a:srgbClr val="001F5F"/>
                </a:solidFill>
                <a:latin typeface="Times New Roman"/>
                <a:cs typeface="Times New Roman"/>
              </a:rPr>
              <a:t>c</a:t>
            </a:r>
            <a:r>
              <a:rPr sz="2400" spc="-195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2400" spc="-75" dirty="0">
                <a:solidFill>
                  <a:srgbClr val="001F5F"/>
                </a:solidFill>
                <a:latin typeface="Times New Roman"/>
                <a:cs typeface="Times New Roman"/>
              </a:rPr>
              <a:t>tion</a:t>
            </a:r>
            <a:endParaRPr sz="2400">
              <a:latin typeface="Times New Roman"/>
              <a:cs typeface="Times New Roman"/>
            </a:endParaRPr>
          </a:p>
          <a:p>
            <a:pPr marL="561340" lvl="1" indent="-228600">
              <a:lnSpc>
                <a:spcPct val="100000"/>
              </a:lnSpc>
              <a:spcBef>
                <a:spcPts val="409"/>
              </a:spcBef>
              <a:buClr>
                <a:srgbClr val="9B2C1F"/>
              </a:buClr>
              <a:buSzPct val="85416"/>
              <a:buFont typeface="Segoe UI Symbol"/>
              <a:buChar char="⚫"/>
              <a:tabLst>
                <a:tab pos="561340" algn="l"/>
              </a:tabLst>
            </a:pPr>
            <a:r>
              <a:rPr sz="2400" b="1" i="1" spc="-515" dirty="0">
                <a:solidFill>
                  <a:srgbClr val="001F5F"/>
                </a:solidFill>
                <a:latin typeface="Times New Roman"/>
                <a:cs typeface="Times New Roman"/>
              </a:rPr>
              <a:t>F</a:t>
            </a:r>
            <a:r>
              <a:rPr sz="2400" b="1" i="1" spc="-95" dirty="0">
                <a:solidFill>
                  <a:srgbClr val="001F5F"/>
                </a:solidFill>
                <a:latin typeface="Times New Roman"/>
                <a:cs typeface="Times New Roman"/>
              </a:rPr>
              <a:t>or</a:t>
            </a:r>
            <a:r>
              <a:rPr sz="24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i="1" spc="-135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4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xampl</a:t>
            </a:r>
            <a:r>
              <a:rPr sz="24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400" b="1" i="1" spc="-180" dirty="0">
                <a:solidFill>
                  <a:srgbClr val="001F5F"/>
                </a:solidFill>
                <a:latin typeface="Times New Roman"/>
                <a:cs typeface="Times New Roman"/>
              </a:rPr>
              <a:t>:</a:t>
            </a:r>
            <a:r>
              <a:rPr sz="2400" b="1" i="1" spc="-2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medica</a:t>
            </a:r>
            <a:r>
              <a:rPr sz="24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l</a:t>
            </a:r>
            <a:r>
              <a:rPr sz="24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i="1" spc="-105" dirty="0">
                <a:solidFill>
                  <a:srgbClr val="001F5F"/>
                </a:solidFill>
                <a:latin typeface="Times New Roman"/>
                <a:cs typeface="Times New Roman"/>
              </a:rPr>
              <a:t>use</a:t>
            </a:r>
            <a:r>
              <a:rPr sz="24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i="1" spc="-105" dirty="0">
                <a:solidFill>
                  <a:srgbClr val="001F5F"/>
                </a:solidFill>
                <a:latin typeface="Times New Roman"/>
                <a:cs typeface="Times New Roman"/>
              </a:rPr>
              <a:t>cases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0781"/>
            <a:ext cx="7615555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3928"/>
              <a:buFont typeface="Segoe UI Symbol"/>
              <a:buChar char="⚫"/>
              <a:tabLst>
                <a:tab pos="287020" algn="l"/>
              </a:tabLst>
            </a:pPr>
            <a:r>
              <a:rPr sz="2800" spc="-155" dirty="0">
                <a:latin typeface="Times New Roman"/>
                <a:cs typeface="Times New Roman"/>
              </a:rPr>
              <a:t>For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spc="-110" dirty="0">
                <a:latin typeface="Times New Roman"/>
                <a:cs typeface="Times New Roman"/>
              </a:rPr>
              <a:t>example,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35" dirty="0">
                <a:latin typeface="Times New Roman"/>
                <a:cs typeface="Times New Roman"/>
              </a:rPr>
              <a:t>in</a:t>
            </a:r>
            <a:r>
              <a:rPr sz="2800" spc="-130" dirty="0">
                <a:latin typeface="Times New Roman"/>
                <a:cs typeface="Times New Roman"/>
              </a:rPr>
              <a:t> </a:t>
            </a:r>
            <a:r>
              <a:rPr sz="2800" spc="-155" dirty="0">
                <a:latin typeface="Times New Roman"/>
                <a:cs typeface="Times New Roman"/>
              </a:rPr>
              <a:t>some</a:t>
            </a:r>
            <a:r>
              <a:rPr sz="2800" spc="-15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medical</a:t>
            </a:r>
            <a:r>
              <a:rPr sz="2800" b="1" spc="5" dirty="0">
                <a:latin typeface="Times New Roman"/>
                <a:cs typeface="Times New Roman"/>
              </a:rPr>
              <a:t> use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cases,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i="1" spc="-140" dirty="0">
                <a:solidFill>
                  <a:srgbClr val="00AFEF"/>
                </a:solidFill>
                <a:latin typeface="Times New Roman"/>
                <a:cs typeface="Times New Roman"/>
              </a:rPr>
              <a:t>sensors </a:t>
            </a:r>
            <a:r>
              <a:rPr sz="2800" b="1" i="1" spc="-13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70" dirty="0">
                <a:solidFill>
                  <a:srgbClr val="00AFEF"/>
                </a:solidFill>
                <a:latin typeface="Times New Roman"/>
                <a:cs typeface="Times New Roman"/>
              </a:rPr>
              <a:t>periodically</a:t>
            </a:r>
            <a:r>
              <a:rPr sz="2800" b="1" i="1" spc="-6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105" dirty="0">
                <a:solidFill>
                  <a:srgbClr val="00AFEF"/>
                </a:solidFill>
                <a:latin typeface="Times New Roman"/>
                <a:cs typeface="Times New Roman"/>
              </a:rPr>
              <a:t>send</a:t>
            </a:r>
            <a:r>
              <a:rPr sz="2800" b="1" i="1" spc="-1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60" dirty="0">
                <a:solidFill>
                  <a:srgbClr val="00AFEF"/>
                </a:solidFill>
                <a:latin typeface="Times New Roman"/>
                <a:cs typeface="Times New Roman"/>
              </a:rPr>
              <a:t>postoperative</a:t>
            </a:r>
            <a:r>
              <a:rPr sz="2800" b="1" i="1" spc="-5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00AFEF"/>
                </a:solidFill>
                <a:latin typeface="Times New Roman"/>
                <a:cs typeface="Times New Roman"/>
              </a:rPr>
              <a:t>vitals,</a:t>
            </a:r>
            <a:r>
              <a:rPr sz="2800" b="1" i="1" spc="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165" dirty="0">
                <a:solidFill>
                  <a:srgbClr val="00AFEF"/>
                </a:solidFill>
                <a:latin typeface="Times New Roman"/>
                <a:cs typeface="Times New Roman"/>
              </a:rPr>
              <a:t>such</a:t>
            </a:r>
            <a:r>
              <a:rPr sz="2800" b="1" i="1" spc="-16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65" dirty="0">
                <a:solidFill>
                  <a:srgbClr val="00AFEF"/>
                </a:solidFill>
                <a:latin typeface="Times New Roman"/>
                <a:cs typeface="Times New Roman"/>
              </a:rPr>
              <a:t>as </a:t>
            </a:r>
            <a:r>
              <a:rPr sz="2800" b="1" i="1" spc="-6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50" dirty="0">
                <a:solidFill>
                  <a:srgbClr val="00AFEF"/>
                </a:solidFill>
                <a:latin typeface="Times New Roman"/>
                <a:cs typeface="Times New Roman"/>
              </a:rPr>
              <a:t>temperature</a:t>
            </a:r>
            <a:r>
              <a:rPr sz="2800" b="1" i="1" spc="-4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120" dirty="0">
                <a:solidFill>
                  <a:srgbClr val="00AFEF"/>
                </a:solidFill>
                <a:latin typeface="Times New Roman"/>
                <a:cs typeface="Times New Roman"/>
              </a:rPr>
              <a:t>or</a:t>
            </a:r>
            <a:r>
              <a:rPr sz="2800" b="1" i="1" spc="-114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105" dirty="0">
                <a:solidFill>
                  <a:srgbClr val="00AFEF"/>
                </a:solidFill>
                <a:latin typeface="Times New Roman"/>
                <a:cs typeface="Times New Roman"/>
              </a:rPr>
              <a:t>blood</a:t>
            </a:r>
            <a:r>
              <a:rPr sz="2800" b="1" i="1" spc="-100" dirty="0">
                <a:solidFill>
                  <a:srgbClr val="00AFEF"/>
                </a:solidFill>
                <a:latin typeface="Times New Roman"/>
                <a:cs typeface="Times New Roman"/>
              </a:rPr>
              <a:t> pressure</a:t>
            </a:r>
            <a:r>
              <a:rPr sz="2800" b="1" i="1" spc="-9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b="1" i="1" spc="-45" dirty="0">
                <a:solidFill>
                  <a:srgbClr val="00AFEF"/>
                </a:solidFill>
                <a:latin typeface="Times New Roman"/>
                <a:cs typeface="Times New Roman"/>
              </a:rPr>
              <a:t>readings</a:t>
            </a:r>
            <a:r>
              <a:rPr sz="2800" spc="-45" dirty="0">
                <a:latin typeface="Times New Roman"/>
                <a:cs typeface="Times New Roman"/>
              </a:rPr>
              <a:t>.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65" dirty="0">
                <a:latin typeface="Times New Roman"/>
                <a:cs typeface="Times New Roman"/>
              </a:rPr>
              <a:t>In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spc="-70" dirty="0">
                <a:latin typeface="Times New Roman"/>
                <a:cs typeface="Times New Roman"/>
              </a:rPr>
              <a:t>other 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50" dirty="0">
                <a:latin typeface="Times New Roman"/>
                <a:cs typeface="Times New Roman"/>
              </a:rPr>
              <a:t>medical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150" dirty="0">
                <a:latin typeface="Times New Roman"/>
                <a:cs typeface="Times New Roman"/>
              </a:rPr>
              <a:t>use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spc="-155" dirty="0">
                <a:latin typeface="Times New Roman"/>
                <a:cs typeface="Times New Roman"/>
              </a:rPr>
              <a:t>cases</a:t>
            </a:r>
            <a:r>
              <a:rPr sz="2800" b="1" i="1" spc="-155" dirty="0">
                <a:solidFill>
                  <a:srgbClr val="6F2F9F"/>
                </a:solidFill>
                <a:latin typeface="Times New Roman"/>
                <a:cs typeface="Times New Roman"/>
              </a:rPr>
              <a:t>,</a:t>
            </a:r>
            <a:r>
              <a:rPr sz="2800" b="1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30" dirty="0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sz="28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same</a:t>
            </a:r>
            <a:r>
              <a:rPr sz="28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blood</a:t>
            </a:r>
            <a:r>
              <a:rPr sz="28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95" dirty="0">
                <a:solidFill>
                  <a:srgbClr val="6F2F9F"/>
                </a:solidFill>
                <a:latin typeface="Times New Roman"/>
                <a:cs typeface="Times New Roman"/>
              </a:rPr>
              <a:t>pressure</a:t>
            </a:r>
            <a:r>
              <a:rPr sz="2800" b="1" i="1" spc="-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125" dirty="0">
                <a:solidFill>
                  <a:srgbClr val="6F2F9F"/>
                </a:solidFill>
                <a:latin typeface="Times New Roman"/>
                <a:cs typeface="Times New Roman"/>
              </a:rPr>
              <a:t>or </a:t>
            </a:r>
            <a:r>
              <a:rPr sz="28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temperature </a:t>
            </a:r>
            <a:r>
              <a:rPr sz="28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readings are </a:t>
            </a:r>
            <a:r>
              <a:rPr sz="2800" b="1" i="1" spc="-40" dirty="0">
                <a:solidFill>
                  <a:srgbClr val="6F2F9F"/>
                </a:solidFill>
                <a:latin typeface="Times New Roman"/>
                <a:cs typeface="Times New Roman"/>
              </a:rPr>
              <a:t>triggered </a:t>
            </a:r>
            <a:r>
              <a:rPr sz="2800" b="1" i="1" spc="-30" dirty="0">
                <a:solidFill>
                  <a:srgbClr val="6F2F9F"/>
                </a:solidFill>
                <a:latin typeface="Times New Roman"/>
                <a:cs typeface="Times New Roman"/>
              </a:rPr>
              <a:t>to </a:t>
            </a:r>
            <a:r>
              <a:rPr sz="28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be </a:t>
            </a:r>
            <a:r>
              <a:rPr sz="28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sent </a:t>
            </a:r>
            <a:r>
              <a:rPr sz="2800" b="1" i="1" spc="-125" dirty="0">
                <a:solidFill>
                  <a:srgbClr val="6F2F9F"/>
                </a:solidFill>
                <a:latin typeface="Times New Roman"/>
                <a:cs typeface="Times New Roman"/>
              </a:rPr>
              <a:t>only </a:t>
            </a:r>
            <a:r>
              <a:rPr sz="28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135" dirty="0">
                <a:solidFill>
                  <a:srgbClr val="6F2F9F"/>
                </a:solidFill>
                <a:latin typeface="Times New Roman"/>
                <a:cs typeface="Times New Roman"/>
              </a:rPr>
              <a:t>when</a:t>
            </a:r>
            <a:r>
              <a:rPr sz="2800" b="1" i="1" spc="-13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certain</a:t>
            </a:r>
            <a:r>
              <a:rPr sz="28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critically</a:t>
            </a:r>
            <a:r>
              <a:rPr sz="28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low</a:t>
            </a:r>
            <a:r>
              <a:rPr sz="28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or</a:t>
            </a:r>
            <a:r>
              <a:rPr sz="28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high</a:t>
            </a:r>
            <a:r>
              <a:rPr sz="28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readings</a:t>
            </a:r>
            <a:r>
              <a:rPr sz="28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are </a:t>
            </a:r>
            <a:r>
              <a:rPr sz="28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8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measured.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7465" y="2794"/>
            <a:ext cx="652335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i="0" spc="-4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Communication</a:t>
            </a:r>
            <a:r>
              <a:rPr sz="3200" i="0" spc="-2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4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Protocols</a:t>
            </a:r>
            <a:r>
              <a:rPr sz="3200" i="0" spc="-4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5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for</a:t>
            </a:r>
            <a:r>
              <a:rPr sz="3200" i="0" spc="-2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3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Wireless </a:t>
            </a:r>
            <a:r>
              <a:rPr sz="3200" i="0" spc="-78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Sensor</a:t>
            </a:r>
            <a:r>
              <a:rPr sz="3200" i="0" spc="-3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4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Networks</a:t>
            </a:r>
            <a:endParaRPr sz="32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700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pc="-85" dirty="0"/>
              <a:t>There</a:t>
            </a:r>
            <a:r>
              <a:rPr spc="-40" dirty="0"/>
              <a:t> </a:t>
            </a:r>
            <a:r>
              <a:rPr spc="-90" dirty="0"/>
              <a:t>are</a:t>
            </a:r>
            <a:r>
              <a:rPr spc="-45" dirty="0"/>
              <a:t> </a:t>
            </a:r>
            <a:r>
              <a:rPr spc="-95" dirty="0"/>
              <a:t>literally</a:t>
            </a:r>
            <a:r>
              <a:rPr spc="-55" dirty="0"/>
              <a:t> </a:t>
            </a:r>
            <a:r>
              <a:rPr spc="-114" dirty="0"/>
              <a:t>thousands</a:t>
            </a:r>
            <a:r>
              <a:rPr spc="-25" dirty="0"/>
              <a:t> </a:t>
            </a:r>
            <a:r>
              <a:rPr spc="-130" dirty="0"/>
              <a:t>of</a:t>
            </a:r>
            <a:r>
              <a:rPr spc="-40" dirty="0"/>
              <a:t> </a:t>
            </a:r>
            <a:r>
              <a:rPr spc="-85" dirty="0"/>
              <a:t>different</a:t>
            </a:r>
            <a:r>
              <a:rPr spc="-50" dirty="0"/>
              <a:t> </a:t>
            </a:r>
            <a:r>
              <a:rPr spc="-105" dirty="0"/>
              <a:t>types</a:t>
            </a:r>
            <a:r>
              <a:rPr spc="-35" dirty="0"/>
              <a:t> </a:t>
            </a:r>
            <a:r>
              <a:rPr spc="-130" dirty="0"/>
              <a:t>of</a:t>
            </a:r>
            <a:r>
              <a:rPr spc="-45" dirty="0"/>
              <a:t> </a:t>
            </a:r>
            <a:r>
              <a:rPr spc="-105" dirty="0"/>
              <a:t>sensors</a:t>
            </a:r>
            <a:r>
              <a:rPr spc="-35" dirty="0"/>
              <a:t> </a:t>
            </a:r>
            <a:r>
              <a:rPr spc="-125" dirty="0"/>
              <a:t>and</a:t>
            </a:r>
            <a:r>
              <a:rPr spc="-40" dirty="0"/>
              <a:t> </a:t>
            </a:r>
            <a:r>
              <a:rPr spc="-75" dirty="0"/>
              <a:t>actuators.</a:t>
            </a:r>
          </a:p>
          <a:p>
            <a:pPr marL="286385" marR="508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314960" algn="l"/>
              </a:tabLst>
            </a:pPr>
            <a:r>
              <a:rPr dirty="0"/>
              <a:t>	</a:t>
            </a:r>
            <a:r>
              <a:rPr spc="-170" dirty="0"/>
              <a:t>WSNs</a:t>
            </a:r>
            <a:r>
              <a:rPr spc="-165" dirty="0"/>
              <a:t> </a:t>
            </a:r>
            <a:r>
              <a:rPr spc="-85" dirty="0"/>
              <a:t>are</a:t>
            </a:r>
            <a:r>
              <a:rPr spc="-80" dirty="0"/>
              <a:t> </a:t>
            </a:r>
            <a:r>
              <a:rPr spc="-120" dirty="0"/>
              <a:t>becoming</a:t>
            </a:r>
            <a:r>
              <a:rPr spc="-114" dirty="0"/>
              <a:t> </a:t>
            </a:r>
            <a:r>
              <a:rPr spc="-125" dirty="0"/>
              <a:t>increasingly</a:t>
            </a:r>
            <a:r>
              <a:rPr spc="-120" dirty="0"/>
              <a:t> </a:t>
            </a:r>
            <a:r>
              <a:rPr spc="-80" dirty="0"/>
              <a:t>heterogeneous, </a:t>
            </a:r>
            <a:r>
              <a:rPr spc="-90" dirty="0"/>
              <a:t>with</a:t>
            </a:r>
            <a:r>
              <a:rPr spc="-85" dirty="0"/>
              <a:t> </a:t>
            </a:r>
            <a:r>
              <a:rPr spc="-80" dirty="0"/>
              <a:t>more</a:t>
            </a:r>
            <a:r>
              <a:rPr spc="-75" dirty="0"/>
              <a:t> </a:t>
            </a:r>
            <a:r>
              <a:rPr spc="-105" dirty="0"/>
              <a:t>sophisticated </a:t>
            </a:r>
            <a:r>
              <a:rPr spc="-100" dirty="0"/>
              <a:t> </a:t>
            </a:r>
            <a:r>
              <a:rPr spc="-75" dirty="0"/>
              <a:t>interactions.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D24717"/>
              </a:buClr>
              <a:buFont typeface="Segoe UI Symbol"/>
              <a:buChar char="⚫"/>
            </a:pPr>
            <a:endParaRPr sz="3300"/>
          </a:p>
          <a:p>
            <a:pPr marL="286385" marR="5715" indent="-274320" algn="just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b="1" spc="-70" dirty="0">
                <a:latin typeface="Times New Roman"/>
                <a:cs typeface="Times New Roman"/>
              </a:rPr>
              <a:t>Any</a:t>
            </a:r>
            <a:r>
              <a:rPr b="1" spc="-65" dirty="0">
                <a:latin typeface="Times New Roman"/>
                <a:cs typeface="Times New Roman"/>
              </a:rPr>
              <a:t> </a:t>
            </a:r>
            <a:r>
              <a:rPr b="1" spc="5" dirty="0">
                <a:latin typeface="Times New Roman"/>
                <a:cs typeface="Times New Roman"/>
              </a:rPr>
              <a:t>communication </a:t>
            </a:r>
            <a:r>
              <a:rPr b="1" spc="35" dirty="0">
                <a:latin typeface="Times New Roman"/>
                <a:cs typeface="Times New Roman"/>
              </a:rPr>
              <a:t>protocol </a:t>
            </a:r>
            <a:r>
              <a:rPr b="1" spc="-30" dirty="0">
                <a:latin typeface="Times New Roman"/>
                <a:cs typeface="Times New Roman"/>
              </a:rPr>
              <a:t>must </a:t>
            </a:r>
            <a:r>
              <a:rPr b="1" spc="20" dirty="0">
                <a:latin typeface="Times New Roman"/>
                <a:cs typeface="Times New Roman"/>
              </a:rPr>
              <a:t>be </a:t>
            </a:r>
            <a:r>
              <a:rPr b="1" spc="-25" dirty="0">
                <a:latin typeface="Times New Roman"/>
                <a:cs typeface="Times New Roman"/>
              </a:rPr>
              <a:t>able </a:t>
            </a:r>
            <a:r>
              <a:rPr b="1" spc="55" dirty="0">
                <a:latin typeface="Times New Roman"/>
                <a:cs typeface="Times New Roman"/>
              </a:rPr>
              <a:t>to </a:t>
            </a:r>
            <a:r>
              <a:rPr b="1" spc="-5" dirty="0">
                <a:latin typeface="Times New Roman"/>
                <a:cs typeface="Times New Roman"/>
              </a:rPr>
              <a:t>scale </a:t>
            </a:r>
            <a:r>
              <a:rPr b="1" spc="55" dirty="0">
                <a:latin typeface="Times New Roman"/>
                <a:cs typeface="Times New Roman"/>
              </a:rPr>
              <a:t>to </a:t>
            </a:r>
            <a:r>
              <a:rPr b="1" spc="-95" dirty="0">
                <a:latin typeface="Times New Roman"/>
                <a:cs typeface="Times New Roman"/>
              </a:rPr>
              <a:t>a</a:t>
            </a:r>
            <a:r>
              <a:rPr b="1" spc="-90" dirty="0">
                <a:latin typeface="Times New Roman"/>
                <a:cs typeface="Times New Roman"/>
              </a:rPr>
              <a:t> </a:t>
            </a:r>
            <a:r>
              <a:rPr b="1" spc="-15" dirty="0">
                <a:latin typeface="Times New Roman"/>
                <a:cs typeface="Times New Roman"/>
              </a:rPr>
              <a:t>large 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number</a:t>
            </a:r>
            <a:r>
              <a:rPr b="1" spc="-55" dirty="0">
                <a:latin typeface="Times New Roman"/>
                <a:cs typeface="Times New Roman"/>
              </a:rPr>
              <a:t> </a:t>
            </a:r>
            <a:r>
              <a:rPr b="1" spc="20" dirty="0">
                <a:latin typeface="Times New Roman"/>
                <a:cs typeface="Times New Roman"/>
              </a:rPr>
              <a:t>of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25" dirty="0">
                <a:latin typeface="Times New Roman"/>
                <a:cs typeface="Times New Roman"/>
              </a:rPr>
              <a:t>nodes.</a:t>
            </a: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D24717"/>
              </a:buClr>
              <a:buFont typeface="Segoe UI Symbol"/>
              <a:buChar char="⚫"/>
            </a:pPr>
            <a:endParaRPr sz="33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pc="-125" dirty="0"/>
              <a:t>Likewise,</a:t>
            </a:r>
            <a:r>
              <a:rPr spc="-120" dirty="0"/>
              <a:t> </a:t>
            </a:r>
            <a:r>
              <a:rPr b="1" spc="20" dirty="0">
                <a:latin typeface="Times New Roman"/>
                <a:cs typeface="Times New Roman"/>
              </a:rPr>
              <a:t>when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spc="20" dirty="0">
                <a:latin typeface="Times New Roman"/>
                <a:cs typeface="Times New Roman"/>
              </a:rPr>
              <a:t>selecting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spc="-95" dirty="0">
                <a:latin typeface="Times New Roman"/>
                <a:cs typeface="Times New Roman"/>
              </a:rPr>
              <a:t>a</a:t>
            </a:r>
            <a:r>
              <a:rPr b="1" spc="-90" dirty="0">
                <a:latin typeface="Times New Roman"/>
                <a:cs typeface="Times New Roman"/>
              </a:rPr>
              <a:t> </a:t>
            </a:r>
            <a:r>
              <a:rPr b="1" spc="5" dirty="0">
                <a:latin typeface="Times New Roman"/>
                <a:cs typeface="Times New Roman"/>
              </a:rPr>
              <a:t>communication</a:t>
            </a:r>
            <a:r>
              <a:rPr b="1" spc="10" dirty="0">
                <a:latin typeface="Times New Roman"/>
                <a:cs typeface="Times New Roman"/>
              </a:rPr>
              <a:t> </a:t>
            </a:r>
            <a:r>
              <a:rPr b="1" spc="35" dirty="0">
                <a:latin typeface="Times New Roman"/>
                <a:cs typeface="Times New Roman"/>
              </a:rPr>
              <a:t>protocol, </a:t>
            </a:r>
            <a:r>
              <a:rPr b="1" spc="15" dirty="0">
                <a:latin typeface="Times New Roman"/>
                <a:cs typeface="Times New Roman"/>
              </a:rPr>
              <a:t>you</a:t>
            </a:r>
            <a:r>
              <a:rPr b="1" spc="20" dirty="0">
                <a:latin typeface="Times New Roman"/>
                <a:cs typeface="Times New Roman"/>
              </a:rPr>
              <a:t> </a:t>
            </a:r>
            <a:r>
              <a:rPr b="1" spc="-30" dirty="0">
                <a:latin typeface="Times New Roman"/>
                <a:cs typeface="Times New Roman"/>
              </a:rPr>
              <a:t>must </a:t>
            </a:r>
            <a:r>
              <a:rPr b="1" spc="-25" dirty="0">
                <a:latin typeface="Times New Roman"/>
                <a:cs typeface="Times New Roman"/>
              </a:rPr>
              <a:t> </a:t>
            </a:r>
            <a:r>
              <a:rPr b="1" spc="-15" dirty="0">
                <a:latin typeface="Times New Roman"/>
                <a:cs typeface="Times New Roman"/>
              </a:rPr>
              <a:t>carefully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spc="-15" dirty="0">
                <a:latin typeface="Times New Roman"/>
                <a:cs typeface="Times New Roman"/>
              </a:rPr>
              <a:t>take</a:t>
            </a:r>
            <a:r>
              <a:rPr b="1" spc="-10" dirty="0">
                <a:latin typeface="Times New Roman"/>
                <a:cs typeface="Times New Roman"/>
              </a:rPr>
              <a:t> </a:t>
            </a:r>
            <a:r>
              <a:rPr b="1" spc="35" dirty="0">
                <a:latin typeface="Times New Roman"/>
                <a:cs typeface="Times New Roman"/>
              </a:rPr>
              <a:t>into</a:t>
            </a:r>
            <a:r>
              <a:rPr b="1" spc="40" dirty="0">
                <a:latin typeface="Times New Roman"/>
                <a:cs typeface="Times New Roman"/>
              </a:rPr>
              <a:t> </a:t>
            </a:r>
            <a:r>
              <a:rPr b="1" spc="20" dirty="0">
                <a:latin typeface="Times New Roman"/>
                <a:cs typeface="Times New Roman"/>
              </a:rPr>
              <a:t>account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spc="30" dirty="0">
                <a:latin typeface="Times New Roman"/>
                <a:cs typeface="Times New Roman"/>
              </a:rPr>
              <a:t>the</a:t>
            </a:r>
            <a:r>
              <a:rPr b="1" spc="35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requirements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b="1" spc="20" dirty="0">
                <a:latin typeface="Times New Roman"/>
                <a:cs typeface="Times New Roman"/>
              </a:rPr>
              <a:t>of</a:t>
            </a:r>
            <a:r>
              <a:rPr b="1" spc="25" dirty="0">
                <a:latin typeface="Times New Roman"/>
                <a:cs typeface="Times New Roman"/>
              </a:rPr>
              <a:t> </a:t>
            </a:r>
            <a:r>
              <a:rPr b="1" spc="30" dirty="0">
                <a:latin typeface="Times New Roman"/>
                <a:cs typeface="Times New Roman"/>
              </a:rPr>
              <a:t>the</a:t>
            </a:r>
            <a:r>
              <a:rPr b="1" spc="35" dirty="0">
                <a:latin typeface="Times New Roman"/>
                <a:cs typeface="Times New Roman"/>
              </a:rPr>
              <a:t> </a:t>
            </a:r>
            <a:r>
              <a:rPr b="1" spc="15" dirty="0">
                <a:latin typeface="Times New Roman"/>
                <a:cs typeface="Times New Roman"/>
              </a:rPr>
              <a:t>specific </a:t>
            </a:r>
            <a:r>
              <a:rPr b="1" spc="20" dirty="0">
                <a:latin typeface="Times New Roman"/>
                <a:cs typeface="Times New Roman"/>
              </a:rPr>
              <a:t> </a:t>
            </a:r>
            <a:r>
              <a:rPr b="1" spc="5" dirty="0">
                <a:latin typeface="Times New Roman"/>
                <a:cs typeface="Times New Roman"/>
              </a:rPr>
              <a:t>application</a:t>
            </a:r>
            <a:r>
              <a:rPr b="1" spc="380" dirty="0">
                <a:latin typeface="Times New Roman"/>
                <a:cs typeface="Times New Roman"/>
              </a:rPr>
              <a:t> </a:t>
            </a:r>
            <a:r>
              <a:rPr b="1" spc="-20" dirty="0">
                <a:latin typeface="Times New Roman"/>
                <a:cs typeface="Times New Roman"/>
              </a:rPr>
              <a:t>and</a:t>
            </a:r>
            <a:r>
              <a:rPr b="1" spc="400" dirty="0">
                <a:latin typeface="Times New Roman"/>
                <a:cs typeface="Times New Roman"/>
              </a:rPr>
              <a:t> </a:t>
            </a:r>
            <a:r>
              <a:rPr b="1" spc="15" dirty="0">
                <a:latin typeface="Times New Roman"/>
                <a:cs typeface="Times New Roman"/>
              </a:rPr>
              <a:t>consider</a:t>
            </a:r>
            <a:r>
              <a:rPr b="1" spc="340" dirty="0">
                <a:latin typeface="Times New Roman"/>
                <a:cs typeface="Times New Roman"/>
              </a:rPr>
              <a:t> </a:t>
            </a:r>
            <a:r>
              <a:rPr b="1" spc="-60" dirty="0">
                <a:latin typeface="Times New Roman"/>
                <a:cs typeface="Times New Roman"/>
              </a:rPr>
              <a:t>any</a:t>
            </a:r>
            <a:r>
              <a:rPr b="1" spc="-5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trade-offs</a:t>
            </a:r>
            <a:r>
              <a:rPr b="1" spc="370" dirty="0">
                <a:latin typeface="Times New Roman"/>
                <a:cs typeface="Times New Roman"/>
              </a:rPr>
              <a:t> </a:t>
            </a:r>
            <a:r>
              <a:rPr b="1" spc="30" dirty="0">
                <a:latin typeface="Times New Roman"/>
                <a:cs typeface="Times New Roman"/>
              </a:rPr>
              <a:t>the</a:t>
            </a:r>
            <a:r>
              <a:rPr b="1" spc="345" dirty="0">
                <a:latin typeface="Times New Roman"/>
                <a:cs typeface="Times New Roman"/>
              </a:rPr>
              <a:t> </a:t>
            </a:r>
            <a:r>
              <a:rPr b="1" spc="10" dirty="0">
                <a:latin typeface="Times New Roman"/>
                <a:cs typeface="Times New Roman"/>
              </a:rPr>
              <a:t>communication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0259" y="5067376"/>
            <a:ext cx="19926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4925" algn="l"/>
              </a:tabLst>
            </a:pPr>
            <a:r>
              <a:rPr sz="2200" b="1" spc="10" dirty="0">
                <a:latin typeface="Times New Roman"/>
                <a:cs typeface="Times New Roman"/>
              </a:rPr>
              <a:t>pr</a:t>
            </a:r>
            <a:r>
              <a:rPr sz="2200" b="1" dirty="0">
                <a:latin typeface="Times New Roman"/>
                <a:cs typeface="Times New Roman"/>
              </a:rPr>
              <a:t>o</a:t>
            </a:r>
            <a:r>
              <a:rPr sz="2200" b="1" spc="55" dirty="0">
                <a:latin typeface="Times New Roman"/>
                <a:cs typeface="Times New Roman"/>
              </a:rPr>
              <a:t>toco</a:t>
            </a:r>
            <a:r>
              <a:rPr sz="2200" b="1" spc="35" dirty="0">
                <a:latin typeface="Times New Roman"/>
                <a:cs typeface="Times New Roman"/>
              </a:rPr>
              <a:t>l</a:t>
            </a:r>
            <a:r>
              <a:rPr sz="2200" b="1" dirty="0">
                <a:latin typeface="Times New Roman"/>
                <a:cs typeface="Times New Roman"/>
              </a:rPr>
              <a:t>	</a:t>
            </a:r>
            <a:r>
              <a:rPr sz="2200" b="1" spc="-10" dirty="0">
                <a:latin typeface="Times New Roman"/>
                <a:cs typeface="Times New Roman"/>
              </a:rPr>
              <a:t>offe</a:t>
            </a:r>
            <a:r>
              <a:rPr sz="2200" b="1" spc="5" dirty="0">
                <a:latin typeface="Times New Roman"/>
                <a:cs typeface="Times New Roman"/>
              </a:rPr>
              <a:t>r</a:t>
            </a:r>
            <a:r>
              <a:rPr sz="2200" b="1" spc="-55" dirty="0">
                <a:latin typeface="Times New Roman"/>
                <a:cs typeface="Times New Roman"/>
              </a:rPr>
              <a:t>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5935" y="5015560"/>
            <a:ext cx="557085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78890" algn="l"/>
                <a:tab pos="2326005" algn="l"/>
                <a:tab pos="4284980" algn="l"/>
              </a:tabLst>
            </a:pPr>
            <a:r>
              <a:rPr sz="2200" b="1" spc="-10" dirty="0">
                <a:latin typeface="Times New Roman"/>
                <a:cs typeface="Times New Roman"/>
              </a:rPr>
              <a:t>b</a:t>
            </a:r>
            <a:r>
              <a:rPr sz="2200" b="1" spc="35" dirty="0">
                <a:latin typeface="Times New Roman"/>
                <a:cs typeface="Times New Roman"/>
              </a:rPr>
              <a:t>et</a:t>
            </a:r>
            <a:r>
              <a:rPr sz="2200" b="1" spc="20" dirty="0">
                <a:latin typeface="Times New Roman"/>
                <a:cs typeface="Times New Roman"/>
              </a:rPr>
              <a:t>w</a:t>
            </a:r>
            <a:r>
              <a:rPr sz="2200" b="1" spc="50" dirty="0">
                <a:latin typeface="Times New Roman"/>
                <a:cs typeface="Times New Roman"/>
              </a:rPr>
              <a:t>e</a:t>
            </a:r>
            <a:r>
              <a:rPr sz="2200" b="1" spc="65" dirty="0">
                <a:latin typeface="Times New Roman"/>
                <a:cs typeface="Times New Roman"/>
              </a:rPr>
              <a:t>e</a:t>
            </a:r>
            <a:r>
              <a:rPr sz="2200" b="1" spc="10" dirty="0">
                <a:latin typeface="Times New Roman"/>
                <a:cs typeface="Times New Roman"/>
              </a:rPr>
              <a:t>n</a:t>
            </a:r>
            <a:r>
              <a:rPr sz="2200" b="1" dirty="0">
                <a:latin typeface="Times New Roman"/>
                <a:cs typeface="Times New Roman"/>
              </a:rPr>
              <a:t>	</a:t>
            </a:r>
            <a:r>
              <a:rPr sz="2600" b="1" i="1" spc="-110" dirty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2600" b="1" i="1" spc="-145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130" dirty="0">
                <a:solidFill>
                  <a:srgbClr val="001F5F"/>
                </a:solidFill>
                <a:latin typeface="Times New Roman"/>
                <a:cs typeface="Times New Roman"/>
              </a:rPr>
              <a:t>w</a:t>
            </a:r>
            <a:r>
              <a:rPr sz="2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er</a:t>
            </a:r>
            <a:r>
              <a:rPr sz="2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2600" b="1" i="1" spc="-175" dirty="0">
                <a:solidFill>
                  <a:srgbClr val="001F5F"/>
                </a:solidFill>
                <a:latin typeface="Times New Roman"/>
                <a:cs typeface="Times New Roman"/>
              </a:rPr>
              <a:t>con</a:t>
            </a:r>
            <a:r>
              <a:rPr sz="2600" b="1" i="1" spc="-130" dirty="0">
                <a:solidFill>
                  <a:srgbClr val="001F5F"/>
                </a:solidFill>
                <a:latin typeface="Times New Roman"/>
                <a:cs typeface="Times New Roman"/>
              </a:rPr>
              <a:t>s</a:t>
            </a:r>
            <a:r>
              <a:rPr sz="2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umpt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i</a:t>
            </a:r>
            <a:r>
              <a:rPr sz="2600" b="1" i="1" spc="-125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50" dirty="0">
                <a:solidFill>
                  <a:srgbClr val="001F5F"/>
                </a:solidFill>
                <a:latin typeface="Times New Roman"/>
                <a:cs typeface="Times New Roman"/>
              </a:rPr>
              <a:t>n,</a:t>
            </a:r>
            <a:r>
              <a:rPr sz="2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sz="2600" b="1" i="1" spc="-95" dirty="0">
                <a:solidFill>
                  <a:srgbClr val="001F5F"/>
                </a:solidFill>
                <a:latin typeface="Times New Roman"/>
                <a:cs typeface="Times New Roman"/>
              </a:rPr>
              <a:t>maxi</a:t>
            </a:r>
            <a:r>
              <a:rPr sz="2600" b="1" i="1" spc="-185" dirty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r>
              <a:rPr sz="2600" b="1" i="1" spc="-130" dirty="0">
                <a:solidFill>
                  <a:srgbClr val="001F5F"/>
                </a:solidFill>
                <a:latin typeface="Times New Roman"/>
                <a:cs typeface="Times New Roman"/>
              </a:rPr>
              <a:t>u</a:t>
            </a:r>
            <a:r>
              <a:rPr sz="26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259" y="5412435"/>
            <a:ext cx="779970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600" b="1" i="1" spc="55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r>
              <a:rPr sz="2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ansmi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s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si</a:t>
            </a:r>
            <a:r>
              <a:rPr sz="26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120" dirty="0">
                <a:solidFill>
                  <a:srgbClr val="001F5F"/>
                </a:solidFill>
                <a:latin typeface="Times New Roman"/>
                <a:cs typeface="Times New Roman"/>
              </a:rPr>
              <a:t>n</a:t>
            </a:r>
            <a:r>
              <a:rPr sz="2600" b="1" i="1" spc="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speed</a:t>
            </a:r>
            <a:r>
              <a:rPr sz="2600" b="1" i="1" spc="-35" dirty="0">
                <a:solidFill>
                  <a:srgbClr val="001F5F"/>
                </a:solidFill>
                <a:latin typeface="Times New Roman"/>
                <a:cs typeface="Times New Roman"/>
              </a:rPr>
              <a:t>,</a:t>
            </a:r>
            <a:r>
              <a:rPr sz="2600" b="1" i="1" spc="-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an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26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600" b="1" i="1" spc="25" dirty="0">
                <a:solidFill>
                  <a:srgbClr val="001F5F"/>
                </a:solidFill>
                <a:latin typeface="Times New Roman"/>
                <a:cs typeface="Times New Roman"/>
              </a:rPr>
              <a:t>,</a:t>
            </a:r>
            <a:r>
              <a:rPr sz="2600" b="1" i="1" spc="-1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r>
              <a:rPr sz="2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35" dirty="0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sz="2600" b="1" i="1" spc="-13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ance</a:t>
            </a:r>
            <a:r>
              <a:rPr sz="2600" b="1" i="1" spc="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f</a:t>
            </a:r>
            <a:r>
              <a:rPr sz="2600" b="1" i="1" spc="-100" dirty="0">
                <a:solidFill>
                  <a:srgbClr val="001F5F"/>
                </a:solidFill>
                <a:latin typeface="Times New Roman"/>
                <a:cs typeface="Times New Roman"/>
              </a:rPr>
              <a:t>or</a:t>
            </a:r>
            <a:r>
              <a:rPr sz="2600" b="1" i="1" spc="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2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2600" b="1" i="1" spc="-270" dirty="0">
                <a:solidFill>
                  <a:srgbClr val="001F5F"/>
                </a:solidFill>
                <a:latin typeface="Times New Roman"/>
                <a:cs typeface="Times New Roman"/>
              </a:rPr>
              <a:t>c</a:t>
            </a:r>
            <a:r>
              <a:rPr sz="2600" b="1" i="1" spc="-110" dirty="0">
                <a:solidFill>
                  <a:srgbClr val="001F5F"/>
                </a:solidFill>
                <a:latin typeface="Times New Roman"/>
                <a:cs typeface="Times New Roman"/>
              </a:rPr>
              <a:t>k</a:t>
            </a:r>
            <a:r>
              <a:rPr sz="2600" b="1" i="1" spc="-120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600" b="1" i="1" spc="140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r>
              <a:rPr sz="2600" b="1" i="1" spc="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l</a:t>
            </a:r>
            <a:r>
              <a:rPr sz="2600" b="1" i="1" spc="-175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130" dirty="0">
                <a:solidFill>
                  <a:srgbClr val="001F5F"/>
                </a:solidFill>
                <a:latin typeface="Times New Roman"/>
                <a:cs typeface="Times New Roman"/>
              </a:rPr>
              <a:t>s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s</a:t>
            </a:r>
            <a:r>
              <a:rPr sz="2600" b="1" i="1" spc="-35" dirty="0">
                <a:solidFill>
                  <a:srgbClr val="001F5F"/>
                </a:solidFill>
                <a:latin typeface="Times New Roman"/>
                <a:cs typeface="Times New Roman"/>
              </a:rPr>
              <a:t>,</a:t>
            </a:r>
            <a:r>
              <a:rPr sz="2600" b="1" i="1" spc="-1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top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l</a:t>
            </a:r>
            <a:r>
              <a:rPr sz="2600" b="1" i="1" spc="-245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125" dirty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y  </a:t>
            </a:r>
            <a:r>
              <a:rPr sz="26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optimiz</a:t>
            </a:r>
            <a:r>
              <a:rPr sz="2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ation,</a:t>
            </a:r>
            <a:r>
              <a:rPr sz="2600" b="1" i="1" spc="-3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40" dirty="0">
                <a:solidFill>
                  <a:srgbClr val="001F5F"/>
                </a:solidFill>
                <a:latin typeface="Times New Roman"/>
                <a:cs typeface="Times New Roman"/>
              </a:rPr>
              <a:t>sec</a:t>
            </a:r>
            <a:r>
              <a:rPr sz="2600" b="1" i="1" spc="-170" dirty="0">
                <a:solidFill>
                  <a:srgbClr val="001F5F"/>
                </a:solidFill>
                <a:latin typeface="Times New Roman"/>
                <a:cs typeface="Times New Roman"/>
              </a:rPr>
              <a:t>u</a:t>
            </a:r>
            <a:r>
              <a:rPr sz="2600" b="1" i="1" spc="50" dirty="0">
                <a:solidFill>
                  <a:srgbClr val="001F5F"/>
                </a:solidFill>
                <a:latin typeface="Times New Roman"/>
                <a:cs typeface="Times New Roman"/>
              </a:rPr>
              <a:t>ri</a:t>
            </a:r>
            <a:r>
              <a:rPr sz="2600" b="1" i="1" spc="30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r>
              <a:rPr sz="2600" b="1" i="1" spc="-235" dirty="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sz="2600" b="1" i="1" spc="25" dirty="0">
                <a:solidFill>
                  <a:srgbClr val="001F5F"/>
                </a:solidFill>
                <a:latin typeface="Times New Roman"/>
                <a:cs typeface="Times New Roman"/>
              </a:rPr>
              <a:t>,</a:t>
            </a:r>
            <a:r>
              <a:rPr sz="2600" b="1" i="1" spc="-3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an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d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55" dirty="0">
                <a:solidFill>
                  <a:srgbClr val="001F5F"/>
                </a:solidFill>
                <a:latin typeface="Times New Roman"/>
                <a:cs typeface="Times New Roman"/>
              </a:rPr>
              <a:t>so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55" dirty="0">
                <a:solidFill>
                  <a:srgbClr val="001F5F"/>
                </a:solidFill>
                <a:latin typeface="Times New Roman"/>
                <a:cs typeface="Times New Roman"/>
              </a:rPr>
              <a:t>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17066"/>
            <a:ext cx="7616825" cy="450659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286385" marR="7620" indent="-274320" algn="just">
              <a:lnSpc>
                <a:spcPct val="90100"/>
              </a:lnSpc>
              <a:spcBef>
                <a:spcPts val="355"/>
              </a:spcBef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z="2200" spc="-145" dirty="0">
                <a:latin typeface="Times New Roman"/>
                <a:cs typeface="Times New Roman"/>
              </a:rPr>
              <a:t>They</a:t>
            </a:r>
            <a:r>
              <a:rPr sz="2200" spc="-140" dirty="0">
                <a:latin typeface="Times New Roman"/>
                <a:cs typeface="Times New Roman"/>
              </a:rPr>
              <a:t> </a:t>
            </a:r>
            <a:r>
              <a:rPr sz="2200" spc="-95" dirty="0">
                <a:latin typeface="Times New Roman"/>
                <a:cs typeface="Times New Roman"/>
              </a:rPr>
              <a:t>must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135" dirty="0">
                <a:latin typeface="Times New Roman"/>
                <a:cs typeface="Times New Roman"/>
              </a:rPr>
              <a:t>also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spc="-95" dirty="0">
                <a:latin typeface="Times New Roman"/>
                <a:cs typeface="Times New Roman"/>
              </a:rPr>
              <a:t>enable,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175" dirty="0">
                <a:latin typeface="Times New Roman"/>
                <a:cs typeface="Times New Roman"/>
              </a:rPr>
              <a:t>as</a:t>
            </a:r>
            <a:r>
              <a:rPr sz="2200" spc="-170" dirty="0">
                <a:latin typeface="Times New Roman"/>
                <a:cs typeface="Times New Roman"/>
              </a:rPr>
              <a:t> </a:t>
            </a:r>
            <a:r>
              <a:rPr sz="2200" spc="-65" dirty="0">
                <a:latin typeface="Times New Roman"/>
                <a:cs typeface="Times New Roman"/>
              </a:rPr>
              <a:t>needed,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70" dirty="0">
                <a:latin typeface="Times New Roman"/>
                <a:cs typeface="Times New Roman"/>
              </a:rPr>
              <a:t>the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40" dirty="0">
                <a:latin typeface="Times New Roman"/>
                <a:cs typeface="Times New Roman"/>
              </a:rPr>
              <a:t>overlay</a:t>
            </a:r>
            <a:r>
              <a:rPr sz="2200" spc="-135" dirty="0">
                <a:latin typeface="Times New Roman"/>
                <a:cs typeface="Times New Roman"/>
              </a:rPr>
              <a:t> </a:t>
            </a:r>
            <a:r>
              <a:rPr sz="2200" b="1" spc="20" dirty="0">
                <a:latin typeface="Times New Roman"/>
                <a:cs typeface="Times New Roman"/>
              </a:rPr>
              <a:t>of</a:t>
            </a:r>
            <a:r>
              <a:rPr sz="2200" b="1" spc="25" dirty="0">
                <a:latin typeface="Times New Roman"/>
                <a:cs typeface="Times New Roman"/>
              </a:rPr>
              <a:t> </a:t>
            </a:r>
            <a:r>
              <a:rPr sz="2200" b="1" spc="10" dirty="0">
                <a:latin typeface="Times New Roman"/>
                <a:cs typeface="Times New Roman"/>
              </a:rPr>
              <a:t>autonomous </a:t>
            </a:r>
            <a:r>
              <a:rPr sz="2200" b="1" spc="15" dirty="0">
                <a:latin typeface="Times New Roman"/>
                <a:cs typeface="Times New Roman"/>
              </a:rPr>
              <a:t> </a:t>
            </a:r>
            <a:r>
              <a:rPr sz="2200" b="1" spc="20" dirty="0">
                <a:latin typeface="Times New Roman"/>
                <a:cs typeface="Times New Roman"/>
              </a:rPr>
              <a:t>techniques</a:t>
            </a:r>
            <a:r>
              <a:rPr sz="2200" b="1" spc="25" dirty="0">
                <a:latin typeface="Times New Roman"/>
                <a:cs typeface="Times New Roman"/>
              </a:rPr>
              <a:t> </a:t>
            </a:r>
            <a:r>
              <a:rPr sz="2200" spc="-70" dirty="0">
                <a:latin typeface="Times New Roman"/>
                <a:cs typeface="Times New Roman"/>
              </a:rPr>
              <a:t>(for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90" dirty="0">
                <a:latin typeface="Times New Roman"/>
                <a:cs typeface="Times New Roman"/>
              </a:rPr>
              <a:t>example,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spc="-95" dirty="0">
                <a:latin typeface="Times New Roman"/>
                <a:cs typeface="Times New Roman"/>
              </a:rPr>
              <a:t>self-organization,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105" dirty="0">
                <a:latin typeface="Times New Roman"/>
                <a:cs typeface="Times New Roman"/>
              </a:rPr>
              <a:t>self-healing,</a:t>
            </a:r>
            <a:r>
              <a:rPr sz="2200" spc="-100" dirty="0">
                <a:latin typeface="Times New Roman"/>
                <a:cs typeface="Times New Roman"/>
              </a:rPr>
              <a:t> </a:t>
            </a:r>
            <a:r>
              <a:rPr sz="2200" spc="-114" dirty="0">
                <a:latin typeface="Times New Roman"/>
                <a:cs typeface="Times New Roman"/>
              </a:rPr>
              <a:t>self- 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spc="-100" dirty="0">
                <a:latin typeface="Times New Roman"/>
                <a:cs typeface="Times New Roman"/>
              </a:rPr>
              <a:t>configuration)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100">
              <a:latin typeface="Times New Roman"/>
              <a:cs typeface="Times New Roman"/>
            </a:endParaRPr>
          </a:p>
          <a:p>
            <a:pPr marL="286385" marR="8255" indent="-274320" algn="just">
              <a:lnSpc>
                <a:spcPct val="90000"/>
              </a:lnSpc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z="2200" spc="-105" dirty="0">
                <a:latin typeface="Times New Roman"/>
                <a:cs typeface="Times New Roman"/>
              </a:rPr>
              <a:t>Wireless </a:t>
            </a:r>
            <a:r>
              <a:rPr sz="2200" spc="-100" dirty="0">
                <a:latin typeface="Times New Roman"/>
                <a:cs typeface="Times New Roman"/>
              </a:rPr>
              <a:t>sensor </a:t>
            </a:r>
            <a:r>
              <a:rPr sz="2200" spc="-95" dirty="0">
                <a:latin typeface="Times New Roman"/>
                <a:cs typeface="Times New Roman"/>
              </a:rPr>
              <a:t>networks </a:t>
            </a:r>
            <a:r>
              <a:rPr sz="2200" spc="-70" dirty="0">
                <a:latin typeface="Times New Roman"/>
                <a:cs typeface="Times New Roman"/>
              </a:rPr>
              <a:t>interact </a:t>
            </a:r>
            <a:r>
              <a:rPr sz="2200" spc="-90" dirty="0">
                <a:latin typeface="Times New Roman"/>
                <a:cs typeface="Times New Roman"/>
              </a:rPr>
              <a:t>with </a:t>
            </a:r>
            <a:r>
              <a:rPr sz="2200" spc="-60" dirty="0">
                <a:latin typeface="Times New Roman"/>
                <a:cs typeface="Times New Roman"/>
              </a:rPr>
              <a:t>their </a:t>
            </a:r>
            <a:r>
              <a:rPr sz="2200" spc="-75" dirty="0">
                <a:latin typeface="Times New Roman"/>
                <a:cs typeface="Times New Roman"/>
              </a:rPr>
              <a:t>environment. </a:t>
            </a:r>
            <a:r>
              <a:rPr sz="2200" spc="-125" dirty="0">
                <a:latin typeface="Times New Roman"/>
                <a:cs typeface="Times New Roman"/>
              </a:rPr>
              <a:t>Sensors </a:t>
            </a:r>
            <a:r>
              <a:rPr sz="2200" spc="-85" dirty="0">
                <a:latin typeface="Times New Roman"/>
                <a:cs typeface="Times New Roman"/>
              </a:rPr>
              <a:t>often 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85" dirty="0">
                <a:latin typeface="Times New Roman"/>
                <a:cs typeface="Times New Roman"/>
              </a:rPr>
              <a:t>produce </a:t>
            </a:r>
            <a:r>
              <a:rPr sz="2200" spc="-105" dirty="0">
                <a:latin typeface="Times New Roman"/>
                <a:cs typeface="Times New Roman"/>
              </a:rPr>
              <a:t>large amounts </a:t>
            </a:r>
            <a:r>
              <a:rPr sz="2200" spc="-130" dirty="0">
                <a:latin typeface="Times New Roman"/>
                <a:cs typeface="Times New Roman"/>
              </a:rPr>
              <a:t>of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130" dirty="0">
                <a:latin typeface="Times New Roman"/>
                <a:cs typeface="Times New Roman"/>
              </a:rPr>
              <a:t>sensing</a:t>
            </a:r>
            <a:r>
              <a:rPr sz="2200" spc="290" dirty="0">
                <a:latin typeface="Times New Roman"/>
                <a:cs typeface="Times New Roman"/>
              </a:rPr>
              <a:t> </a:t>
            </a:r>
            <a:r>
              <a:rPr sz="2200" spc="-125" dirty="0">
                <a:latin typeface="Times New Roman"/>
                <a:cs typeface="Times New Roman"/>
              </a:rPr>
              <a:t>and</a:t>
            </a:r>
            <a:r>
              <a:rPr sz="2200" spc="300" dirty="0">
                <a:latin typeface="Times New Roman"/>
                <a:cs typeface="Times New Roman"/>
              </a:rPr>
              <a:t> </a:t>
            </a:r>
            <a:r>
              <a:rPr sz="2200" spc="-95" dirty="0">
                <a:latin typeface="Times New Roman"/>
                <a:cs typeface="Times New Roman"/>
              </a:rPr>
              <a:t>measurement </a:t>
            </a:r>
            <a:r>
              <a:rPr sz="2200" spc="-110" dirty="0">
                <a:latin typeface="Times New Roman"/>
                <a:cs typeface="Times New Roman"/>
              </a:rPr>
              <a:t>data</a:t>
            </a:r>
            <a:r>
              <a:rPr sz="2200" spc="330" dirty="0">
                <a:latin typeface="Times New Roman"/>
                <a:cs typeface="Times New Roman"/>
              </a:rPr>
              <a:t> </a:t>
            </a:r>
            <a:r>
              <a:rPr sz="2200" spc="-75" dirty="0">
                <a:latin typeface="Times New Roman"/>
                <a:cs typeface="Times New Roman"/>
              </a:rPr>
              <a:t>that </a:t>
            </a:r>
            <a:r>
              <a:rPr sz="2200" spc="-110" dirty="0">
                <a:latin typeface="Times New Roman"/>
                <a:cs typeface="Times New Roman"/>
              </a:rPr>
              <a:t>needs </a:t>
            </a:r>
            <a:r>
              <a:rPr sz="2200" spc="-30" dirty="0">
                <a:latin typeface="Times New Roman"/>
                <a:cs typeface="Times New Roman"/>
              </a:rPr>
              <a:t>to 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105" dirty="0">
                <a:latin typeface="Times New Roman"/>
                <a:cs typeface="Times New Roman"/>
              </a:rPr>
              <a:t>be </a:t>
            </a:r>
            <a:r>
              <a:rPr sz="2200" spc="-85" dirty="0">
                <a:latin typeface="Times New Roman"/>
                <a:cs typeface="Times New Roman"/>
              </a:rPr>
              <a:t>processed. </a:t>
            </a:r>
            <a:r>
              <a:rPr sz="2200" spc="-130" dirty="0">
                <a:latin typeface="Times New Roman"/>
                <a:cs typeface="Times New Roman"/>
              </a:rPr>
              <a:t>This </a:t>
            </a:r>
            <a:r>
              <a:rPr sz="2200" b="1" spc="-40" dirty="0">
                <a:latin typeface="Times New Roman"/>
                <a:cs typeface="Times New Roman"/>
              </a:rPr>
              <a:t>data </a:t>
            </a:r>
            <a:r>
              <a:rPr sz="2200" b="1" spc="-10" dirty="0">
                <a:latin typeface="Times New Roman"/>
                <a:cs typeface="Times New Roman"/>
              </a:rPr>
              <a:t>can </a:t>
            </a:r>
            <a:r>
              <a:rPr sz="2200" b="1" spc="25" dirty="0">
                <a:latin typeface="Times New Roman"/>
                <a:cs typeface="Times New Roman"/>
              </a:rPr>
              <a:t>be </a:t>
            </a:r>
            <a:r>
              <a:rPr sz="2200" b="1" spc="10" dirty="0">
                <a:latin typeface="Times New Roman"/>
                <a:cs typeface="Times New Roman"/>
              </a:rPr>
              <a:t>processed locally </a:t>
            </a:r>
            <a:r>
              <a:rPr sz="2200" b="1" spc="-35" dirty="0">
                <a:latin typeface="Times New Roman"/>
                <a:cs typeface="Times New Roman"/>
              </a:rPr>
              <a:t>by </a:t>
            </a:r>
            <a:r>
              <a:rPr sz="2200" b="1" spc="30" dirty="0">
                <a:latin typeface="Times New Roman"/>
                <a:cs typeface="Times New Roman"/>
              </a:rPr>
              <a:t>the </a:t>
            </a:r>
            <a:r>
              <a:rPr sz="2200" b="1" spc="25" dirty="0">
                <a:latin typeface="Times New Roman"/>
                <a:cs typeface="Times New Roman"/>
              </a:rPr>
              <a:t>nodes </a:t>
            </a:r>
            <a:r>
              <a:rPr sz="2200" b="1" spc="15" dirty="0">
                <a:latin typeface="Times New Roman"/>
                <a:cs typeface="Times New Roman"/>
              </a:rPr>
              <a:t>of </a:t>
            </a:r>
            <a:r>
              <a:rPr sz="2200" b="1" spc="-535" dirty="0">
                <a:latin typeface="Times New Roman"/>
                <a:cs typeface="Times New Roman"/>
              </a:rPr>
              <a:t> </a:t>
            </a:r>
            <a:r>
              <a:rPr sz="2200" b="1" spc="-95" dirty="0">
                <a:latin typeface="Times New Roman"/>
                <a:cs typeface="Times New Roman"/>
              </a:rPr>
              <a:t>a</a:t>
            </a:r>
            <a:r>
              <a:rPr sz="2200" b="1" spc="-320" dirty="0">
                <a:latin typeface="Times New Roman"/>
                <a:cs typeface="Times New Roman"/>
              </a:rPr>
              <a:t> </a:t>
            </a:r>
            <a:r>
              <a:rPr sz="2200" b="1" spc="-170" dirty="0">
                <a:latin typeface="Times New Roman"/>
                <a:cs typeface="Times New Roman"/>
              </a:rPr>
              <a:t>WSN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or</a:t>
            </a:r>
            <a:r>
              <a:rPr sz="2200" b="1" spc="-65" dirty="0">
                <a:latin typeface="Times New Roman"/>
                <a:cs typeface="Times New Roman"/>
              </a:rPr>
              <a:t> </a:t>
            </a:r>
            <a:r>
              <a:rPr sz="2200" b="1" i="1" spc="-105" dirty="0">
                <a:solidFill>
                  <a:srgbClr val="00AFEF"/>
                </a:solidFill>
                <a:latin typeface="Times New Roman"/>
                <a:cs typeface="Times New Roman"/>
              </a:rPr>
              <a:t>across</a:t>
            </a:r>
            <a:r>
              <a:rPr sz="2200" b="1" i="1" spc="-2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50" dirty="0">
                <a:solidFill>
                  <a:srgbClr val="00AFEF"/>
                </a:solidFill>
                <a:latin typeface="Times New Roman"/>
                <a:cs typeface="Times New Roman"/>
              </a:rPr>
              <a:t>zero</a:t>
            </a:r>
            <a:r>
              <a:rPr sz="2200" b="1" i="1" spc="-3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90" dirty="0">
                <a:solidFill>
                  <a:srgbClr val="00AFEF"/>
                </a:solidFill>
                <a:latin typeface="Times New Roman"/>
                <a:cs typeface="Times New Roman"/>
              </a:rPr>
              <a:t>or</a:t>
            </a:r>
            <a:r>
              <a:rPr sz="2200" b="1" i="1" spc="-4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14" dirty="0">
                <a:solidFill>
                  <a:srgbClr val="00AFEF"/>
                </a:solidFill>
                <a:latin typeface="Times New Roman"/>
                <a:cs typeface="Times New Roman"/>
              </a:rPr>
              <a:t>more</a:t>
            </a:r>
            <a:r>
              <a:rPr sz="2200" b="1" i="1" spc="-4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70" dirty="0">
                <a:solidFill>
                  <a:srgbClr val="00AFEF"/>
                </a:solidFill>
                <a:latin typeface="Times New Roman"/>
                <a:cs typeface="Times New Roman"/>
              </a:rPr>
              <a:t>hierarchical</a:t>
            </a:r>
            <a:r>
              <a:rPr sz="2200" b="1" i="1" spc="-3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70" dirty="0">
                <a:solidFill>
                  <a:srgbClr val="00AFEF"/>
                </a:solidFill>
                <a:latin typeface="Times New Roman"/>
                <a:cs typeface="Times New Roman"/>
              </a:rPr>
              <a:t>levels</a:t>
            </a:r>
            <a:r>
              <a:rPr sz="2200" b="1" i="1" spc="-3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55" dirty="0">
                <a:solidFill>
                  <a:srgbClr val="00AFEF"/>
                </a:solidFill>
                <a:latin typeface="Times New Roman"/>
                <a:cs typeface="Times New Roman"/>
              </a:rPr>
              <a:t>in</a:t>
            </a:r>
            <a:r>
              <a:rPr sz="2200" b="1" i="1" spc="-5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05" dirty="0">
                <a:solidFill>
                  <a:srgbClr val="00AFEF"/>
                </a:solidFill>
                <a:latin typeface="Times New Roman"/>
                <a:cs typeface="Times New Roman"/>
              </a:rPr>
              <a:t>IoT</a:t>
            </a:r>
            <a:r>
              <a:rPr sz="2200" b="1" i="1" spc="-4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65" dirty="0">
                <a:solidFill>
                  <a:srgbClr val="00AFEF"/>
                </a:solidFill>
                <a:latin typeface="Times New Roman"/>
                <a:cs typeface="Times New Roman"/>
              </a:rPr>
              <a:t>networks</a:t>
            </a:r>
            <a:r>
              <a:rPr sz="2200" i="1" spc="-65" dirty="0">
                <a:solidFill>
                  <a:srgbClr val="00AFEF"/>
                </a:solidFill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D24717"/>
              </a:buClr>
              <a:buFont typeface="Segoe UI Symbol"/>
              <a:buChar char="⚫"/>
            </a:pPr>
            <a:endParaRPr sz="295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91500"/>
              </a:lnSpc>
              <a:buClr>
                <a:srgbClr val="D24717"/>
              </a:buClr>
              <a:buSzPct val="84090"/>
              <a:buFont typeface="Segoe UI Symbol"/>
              <a:buChar char="⚫"/>
              <a:tabLst>
                <a:tab pos="287020" algn="l"/>
              </a:tabLst>
            </a:pPr>
            <a:r>
              <a:rPr sz="2200" b="1" spc="-15" dirty="0">
                <a:latin typeface="Times New Roman"/>
                <a:cs typeface="Times New Roman"/>
              </a:rPr>
              <a:t>Communication </a:t>
            </a:r>
            <a:r>
              <a:rPr sz="2200" b="1" spc="25" dirty="0">
                <a:latin typeface="Times New Roman"/>
                <a:cs typeface="Times New Roman"/>
              </a:rPr>
              <a:t>protocols </a:t>
            </a:r>
            <a:r>
              <a:rPr sz="2200" b="1" spc="40" dirty="0">
                <a:latin typeface="Times New Roman"/>
                <a:cs typeface="Times New Roman"/>
              </a:rPr>
              <a:t>need </a:t>
            </a:r>
            <a:r>
              <a:rPr sz="2200" b="1" spc="55" dirty="0">
                <a:latin typeface="Times New Roman"/>
                <a:cs typeface="Times New Roman"/>
              </a:rPr>
              <a:t>to </a:t>
            </a:r>
            <a:r>
              <a:rPr sz="2200" b="1" dirty="0">
                <a:latin typeface="Times New Roman"/>
                <a:cs typeface="Times New Roman"/>
              </a:rPr>
              <a:t>facilitate </a:t>
            </a:r>
            <a:r>
              <a:rPr sz="32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routing </a:t>
            </a:r>
            <a:r>
              <a:rPr sz="2200" b="1" spc="-15" dirty="0">
                <a:latin typeface="Times New Roman"/>
                <a:cs typeface="Times New Roman"/>
              </a:rPr>
              <a:t>and 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message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handling</a:t>
            </a:r>
            <a:r>
              <a:rPr sz="2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for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this</a:t>
            </a:r>
            <a:r>
              <a:rPr sz="2200" b="1" spc="5" dirty="0">
                <a:latin typeface="Times New Roman"/>
                <a:cs typeface="Times New Roman"/>
              </a:rPr>
              <a:t> </a:t>
            </a:r>
            <a:r>
              <a:rPr sz="2200" b="1" spc="-35" dirty="0">
                <a:latin typeface="Times New Roman"/>
                <a:cs typeface="Times New Roman"/>
              </a:rPr>
              <a:t>data</a:t>
            </a:r>
            <a:r>
              <a:rPr sz="2200" b="1" spc="-30" dirty="0">
                <a:latin typeface="Times New Roman"/>
                <a:cs typeface="Times New Roman"/>
              </a:rPr>
              <a:t> </a:t>
            </a:r>
            <a:r>
              <a:rPr sz="2200" b="1" spc="20" dirty="0">
                <a:latin typeface="Times New Roman"/>
                <a:cs typeface="Times New Roman"/>
              </a:rPr>
              <a:t>flow</a:t>
            </a:r>
            <a:r>
              <a:rPr sz="2200" b="1" spc="25" dirty="0">
                <a:latin typeface="Times New Roman"/>
                <a:cs typeface="Times New Roman"/>
              </a:rPr>
              <a:t> between</a:t>
            </a:r>
            <a:r>
              <a:rPr sz="2200" b="1" spc="3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sensor 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25" dirty="0">
                <a:latin typeface="Times New Roman"/>
                <a:cs typeface="Times New Roman"/>
              </a:rPr>
              <a:t>nodes </a:t>
            </a:r>
            <a:r>
              <a:rPr sz="2200" b="1" spc="-75" dirty="0">
                <a:latin typeface="Times New Roman"/>
                <a:cs typeface="Times New Roman"/>
              </a:rPr>
              <a:t>as </a:t>
            </a:r>
            <a:r>
              <a:rPr sz="2200" b="1" spc="35" dirty="0">
                <a:latin typeface="Times New Roman"/>
                <a:cs typeface="Times New Roman"/>
              </a:rPr>
              <a:t>well </a:t>
            </a:r>
            <a:r>
              <a:rPr sz="2200" b="1" spc="-75" dirty="0">
                <a:latin typeface="Times New Roman"/>
                <a:cs typeface="Times New Roman"/>
              </a:rPr>
              <a:t>as </a:t>
            </a:r>
            <a:r>
              <a:rPr sz="2200" b="1" spc="-35" dirty="0">
                <a:latin typeface="Times New Roman"/>
                <a:cs typeface="Times New Roman"/>
              </a:rPr>
              <a:t>from </a:t>
            </a:r>
            <a:r>
              <a:rPr sz="2200" b="1" i="1" spc="-95" dirty="0">
                <a:solidFill>
                  <a:srgbClr val="00AFEF"/>
                </a:solidFill>
                <a:latin typeface="Times New Roman"/>
                <a:cs typeface="Times New Roman"/>
              </a:rPr>
              <a:t>sensor</a:t>
            </a:r>
            <a:r>
              <a:rPr sz="2200" b="1" i="1" spc="-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00" dirty="0">
                <a:solidFill>
                  <a:srgbClr val="00AFEF"/>
                </a:solidFill>
                <a:latin typeface="Times New Roman"/>
                <a:cs typeface="Times New Roman"/>
              </a:rPr>
              <a:t>nodes</a:t>
            </a:r>
            <a:r>
              <a:rPr sz="2200" b="1" i="1" spc="-9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25" dirty="0">
                <a:solidFill>
                  <a:srgbClr val="00AFEF"/>
                </a:solidFill>
                <a:latin typeface="Times New Roman"/>
                <a:cs typeface="Times New Roman"/>
              </a:rPr>
              <a:t>to </a:t>
            </a:r>
            <a:r>
              <a:rPr sz="2200" b="1" i="1" spc="-45" dirty="0">
                <a:solidFill>
                  <a:srgbClr val="00AFEF"/>
                </a:solidFill>
                <a:latin typeface="Times New Roman"/>
                <a:cs typeface="Times New Roman"/>
              </a:rPr>
              <a:t>optional </a:t>
            </a:r>
            <a:r>
              <a:rPr sz="2200" b="1" i="1" spc="-55" dirty="0">
                <a:solidFill>
                  <a:srgbClr val="00AFEF"/>
                </a:solidFill>
                <a:latin typeface="Times New Roman"/>
                <a:cs typeface="Times New Roman"/>
              </a:rPr>
              <a:t>gateways, </a:t>
            </a:r>
            <a:r>
              <a:rPr sz="2200" b="1" i="1" spc="-70" dirty="0">
                <a:solidFill>
                  <a:srgbClr val="00AFEF"/>
                </a:solidFill>
                <a:latin typeface="Times New Roman"/>
                <a:cs typeface="Times New Roman"/>
              </a:rPr>
              <a:t>edge </a:t>
            </a:r>
            <a:r>
              <a:rPr sz="2200" b="1" i="1" spc="-6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35" dirty="0">
                <a:solidFill>
                  <a:srgbClr val="00AFEF"/>
                </a:solidFill>
                <a:latin typeface="Times New Roman"/>
                <a:cs typeface="Times New Roman"/>
              </a:rPr>
              <a:t>com</a:t>
            </a:r>
            <a:r>
              <a:rPr sz="2200" b="1" i="1" spc="-114" dirty="0">
                <a:solidFill>
                  <a:srgbClr val="00AFEF"/>
                </a:solidFill>
                <a:latin typeface="Times New Roman"/>
                <a:cs typeface="Times New Roman"/>
              </a:rPr>
              <a:t>p</a:t>
            </a:r>
            <a:r>
              <a:rPr sz="2200" b="1" i="1" spc="-25" dirty="0">
                <a:solidFill>
                  <a:srgbClr val="00AFEF"/>
                </a:solidFill>
                <a:latin typeface="Times New Roman"/>
                <a:cs typeface="Times New Roman"/>
              </a:rPr>
              <a:t>ut</a:t>
            </a:r>
            <a:r>
              <a:rPr sz="2200" b="1" i="1" spc="-80" dirty="0">
                <a:solidFill>
                  <a:srgbClr val="00AFEF"/>
                </a:solidFill>
                <a:latin typeface="Times New Roman"/>
                <a:cs typeface="Times New Roman"/>
              </a:rPr>
              <a:t>e</a:t>
            </a:r>
            <a:r>
              <a:rPr sz="2200" b="1" i="1" spc="20" dirty="0">
                <a:solidFill>
                  <a:srgbClr val="00AFEF"/>
                </a:solidFill>
                <a:latin typeface="Times New Roman"/>
                <a:cs typeface="Times New Roman"/>
              </a:rPr>
              <a:t>,</a:t>
            </a:r>
            <a:r>
              <a:rPr sz="2200" b="1" i="1" spc="-26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05" dirty="0">
                <a:solidFill>
                  <a:srgbClr val="00AFEF"/>
                </a:solidFill>
                <a:latin typeface="Times New Roman"/>
                <a:cs typeface="Times New Roman"/>
              </a:rPr>
              <a:t>o</a:t>
            </a:r>
            <a:r>
              <a:rPr sz="2200" b="1" i="1" spc="-80" dirty="0">
                <a:solidFill>
                  <a:srgbClr val="00AFEF"/>
                </a:solidFill>
                <a:latin typeface="Times New Roman"/>
                <a:cs typeface="Times New Roman"/>
              </a:rPr>
              <a:t>r</a:t>
            </a:r>
            <a:r>
              <a:rPr sz="2200" b="1" i="1" spc="-4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60" dirty="0">
                <a:solidFill>
                  <a:srgbClr val="00AFEF"/>
                </a:solidFill>
                <a:latin typeface="Times New Roman"/>
                <a:cs typeface="Times New Roman"/>
              </a:rPr>
              <a:t>cent</a:t>
            </a:r>
            <a:r>
              <a:rPr sz="2200" b="1" i="1" spc="-130" dirty="0">
                <a:solidFill>
                  <a:srgbClr val="00AFEF"/>
                </a:solidFill>
                <a:latin typeface="Times New Roman"/>
                <a:cs typeface="Times New Roman"/>
              </a:rPr>
              <a:t>r</a:t>
            </a:r>
            <a:r>
              <a:rPr sz="2200" b="1" i="1" spc="35" dirty="0">
                <a:solidFill>
                  <a:srgbClr val="00AFEF"/>
                </a:solidFill>
                <a:latin typeface="Times New Roman"/>
                <a:cs typeface="Times New Roman"/>
              </a:rPr>
              <a:t>ali</a:t>
            </a:r>
            <a:r>
              <a:rPr sz="2200" b="1" i="1" dirty="0">
                <a:solidFill>
                  <a:srgbClr val="00AFEF"/>
                </a:solidFill>
                <a:latin typeface="Times New Roman"/>
                <a:cs typeface="Times New Roman"/>
              </a:rPr>
              <a:t>z</a:t>
            </a:r>
            <a:r>
              <a:rPr sz="2200" b="1" i="1" spc="-55" dirty="0">
                <a:solidFill>
                  <a:srgbClr val="00AFEF"/>
                </a:solidFill>
                <a:latin typeface="Times New Roman"/>
                <a:cs typeface="Times New Roman"/>
              </a:rPr>
              <a:t>ed</a:t>
            </a:r>
            <a:r>
              <a:rPr sz="2200" b="1" i="1" spc="-3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10" dirty="0">
                <a:solidFill>
                  <a:srgbClr val="00AFEF"/>
                </a:solidFill>
                <a:latin typeface="Times New Roman"/>
                <a:cs typeface="Times New Roman"/>
              </a:rPr>
              <a:t>clo</a:t>
            </a:r>
            <a:r>
              <a:rPr sz="2200" b="1" i="1" spc="-155" dirty="0">
                <a:solidFill>
                  <a:srgbClr val="00AFEF"/>
                </a:solidFill>
                <a:latin typeface="Times New Roman"/>
                <a:cs typeface="Times New Roman"/>
              </a:rPr>
              <a:t>u</a:t>
            </a:r>
            <a:r>
              <a:rPr sz="2200" b="1" i="1" spc="-25" dirty="0">
                <a:solidFill>
                  <a:srgbClr val="00AFEF"/>
                </a:solidFill>
                <a:latin typeface="Times New Roman"/>
                <a:cs typeface="Times New Roman"/>
              </a:rPr>
              <a:t>d</a:t>
            </a:r>
            <a:r>
              <a:rPr sz="2200" b="1" i="1" spc="-5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200" b="1" i="1" spc="-135" dirty="0">
                <a:solidFill>
                  <a:srgbClr val="00AFEF"/>
                </a:solidFill>
                <a:latin typeface="Times New Roman"/>
                <a:cs typeface="Times New Roman"/>
              </a:rPr>
              <a:t>com</a:t>
            </a:r>
            <a:r>
              <a:rPr sz="2200" b="1" i="1" spc="-114" dirty="0">
                <a:solidFill>
                  <a:srgbClr val="00AFEF"/>
                </a:solidFill>
                <a:latin typeface="Times New Roman"/>
                <a:cs typeface="Times New Roman"/>
              </a:rPr>
              <a:t>p</a:t>
            </a:r>
            <a:r>
              <a:rPr sz="2200" b="1" i="1" spc="-25" dirty="0">
                <a:solidFill>
                  <a:srgbClr val="00AFEF"/>
                </a:solidFill>
                <a:latin typeface="Times New Roman"/>
                <a:cs typeface="Times New Roman"/>
              </a:rPr>
              <a:t>ute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8402"/>
            <a:ext cx="7484745" cy="2372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936625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standardization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communication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protocols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is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5" dirty="0">
                <a:latin typeface="Times New Roman"/>
                <a:cs typeface="Times New Roman"/>
              </a:rPr>
              <a:t>a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complicated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task.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D24717"/>
              </a:buClr>
              <a:buFont typeface="Segoe UI Symbol"/>
              <a:buChar char="⚫"/>
            </a:pPr>
            <a:endParaRPr sz="35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While </a:t>
            </a:r>
            <a:r>
              <a:rPr sz="2400" b="1" spc="10" dirty="0">
                <a:latin typeface="Times New Roman"/>
                <a:cs typeface="Times New Roman"/>
              </a:rPr>
              <a:t>there </a:t>
            </a:r>
            <a:r>
              <a:rPr sz="2400" b="1" spc="-45" dirty="0">
                <a:latin typeface="Times New Roman"/>
                <a:cs typeface="Times New Roman"/>
              </a:rPr>
              <a:t>isn’t </a:t>
            </a:r>
            <a:r>
              <a:rPr sz="2400" b="1" spc="-105" dirty="0">
                <a:latin typeface="Times New Roman"/>
                <a:cs typeface="Times New Roman"/>
              </a:rPr>
              <a:t>a </a:t>
            </a:r>
            <a:r>
              <a:rPr sz="2400" b="1" spc="10" dirty="0">
                <a:solidFill>
                  <a:srgbClr val="00AFEF"/>
                </a:solidFill>
                <a:latin typeface="Times New Roman"/>
                <a:cs typeface="Times New Roman"/>
              </a:rPr>
              <a:t>single </a:t>
            </a:r>
            <a:r>
              <a:rPr sz="2400" b="1" spc="45" dirty="0">
                <a:solidFill>
                  <a:srgbClr val="00AFEF"/>
                </a:solidFill>
                <a:latin typeface="Times New Roman"/>
                <a:cs typeface="Times New Roman"/>
              </a:rPr>
              <a:t>protocol </a:t>
            </a:r>
            <a:r>
              <a:rPr sz="2400" b="1" spc="30" dirty="0">
                <a:solidFill>
                  <a:srgbClr val="00AFEF"/>
                </a:solidFill>
                <a:latin typeface="Times New Roman"/>
                <a:cs typeface="Times New Roman"/>
              </a:rPr>
              <a:t>solution, </a:t>
            </a:r>
            <a:r>
              <a:rPr sz="2400" b="1" spc="10" dirty="0">
                <a:latin typeface="Times New Roman"/>
                <a:cs typeface="Times New Roman"/>
              </a:rPr>
              <a:t>there </a:t>
            </a:r>
            <a:r>
              <a:rPr sz="2400" b="1" spc="-15" dirty="0">
                <a:latin typeface="Times New Roman"/>
                <a:cs typeface="Times New Roman"/>
              </a:rPr>
              <a:t>is 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beginning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to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be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some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clear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Times New Roman"/>
                <a:cs typeface="Times New Roman"/>
              </a:rPr>
              <a:t>market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convergence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around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several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key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communication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protocols.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56076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3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Connecting</a:t>
            </a:r>
            <a:r>
              <a:rPr sz="4000" i="0" spc="-4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Smart</a:t>
            </a:r>
            <a:r>
              <a:rPr sz="4000" i="0" spc="-4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4000" i="0" spc="-2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Objects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247890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senso</a:t>
            </a:r>
            <a:r>
              <a:rPr sz="2600" spc="-5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90" dirty="0">
                <a:latin typeface="Times New Roman"/>
                <a:cs typeface="Times New Roman"/>
              </a:rPr>
              <a:t>ust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85" dirty="0">
                <a:latin typeface="Times New Roman"/>
                <a:cs typeface="Times New Roman"/>
              </a:rPr>
              <a:t>ec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0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ork 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 their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7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u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95" dirty="0">
                <a:latin typeface="Times New Roman"/>
                <a:cs typeface="Times New Roman"/>
              </a:rPr>
              <a:t>ilized.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3247466"/>
            <a:ext cx="7575550" cy="1215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 </a:t>
            </a:r>
            <a:r>
              <a:rPr sz="2600" spc="-110" dirty="0">
                <a:latin typeface="Times New Roman"/>
                <a:cs typeface="Times New Roman"/>
              </a:rPr>
              <a:t>addition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0" dirty="0">
                <a:latin typeface="Times New Roman"/>
                <a:cs typeface="Times New Roman"/>
              </a:rPr>
              <a:t>wide </a:t>
            </a:r>
            <a:r>
              <a:rPr sz="2600" spc="-125" dirty="0">
                <a:latin typeface="Times New Roman"/>
                <a:cs typeface="Times New Roman"/>
              </a:rPr>
              <a:t>range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95" dirty="0">
                <a:latin typeface="Times New Roman"/>
                <a:cs typeface="Times New Roman"/>
              </a:rPr>
              <a:t>sensors, </a:t>
            </a:r>
            <a:r>
              <a:rPr sz="2600" spc="-80" dirty="0">
                <a:latin typeface="Times New Roman"/>
                <a:cs typeface="Times New Roman"/>
              </a:rPr>
              <a:t>actuators,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80" dirty="0">
                <a:latin typeface="Times New Roman"/>
                <a:cs typeface="Times New Roman"/>
              </a:rPr>
              <a:t>smart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obje</a:t>
            </a:r>
            <a:r>
              <a:rPr sz="2600" spc="-145" dirty="0">
                <a:latin typeface="Times New Roman"/>
                <a:cs typeface="Times New Roman"/>
              </a:rPr>
              <a:t>c</a:t>
            </a:r>
            <a:r>
              <a:rPr sz="2600" spc="-80" dirty="0">
                <a:latin typeface="Times New Roman"/>
                <a:cs typeface="Times New Roman"/>
              </a:rPr>
              <a:t>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mak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up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Io</a:t>
            </a:r>
            <a:r>
              <a:rPr sz="2600" spc="-465" dirty="0">
                <a:latin typeface="Times New Roman"/>
                <a:cs typeface="Times New Roman"/>
              </a:rPr>
              <a:t>T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als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35" dirty="0">
                <a:latin typeface="Times New Roman"/>
                <a:cs typeface="Times New Roman"/>
              </a:rPr>
              <a:t>umb</a:t>
            </a:r>
            <a:r>
              <a:rPr sz="2600" spc="-110" dirty="0">
                <a:latin typeface="Times New Roman"/>
                <a:cs typeface="Times New Roman"/>
              </a:rPr>
              <a:t>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diff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50" dirty="0">
                <a:latin typeface="Times New Roman"/>
                <a:cs typeface="Times New Roman"/>
              </a:rPr>
              <a:t>ent  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35" dirty="0">
                <a:latin typeface="Times New Roman"/>
                <a:cs typeface="Times New Roman"/>
              </a:rPr>
              <a:t>ols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used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ect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them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1722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50" dirty="0">
                <a:latin typeface="Franklin Gothic Medium"/>
                <a:cs typeface="Franklin Gothic Medium"/>
              </a:rPr>
              <a:t>COMMUNICATIONS</a:t>
            </a:r>
            <a:r>
              <a:rPr sz="4000" i="0" spc="-40" dirty="0">
                <a:latin typeface="Franklin Gothic Medium"/>
                <a:cs typeface="Franklin Gothic Medium"/>
              </a:rPr>
              <a:t> </a:t>
            </a:r>
            <a:r>
              <a:rPr sz="4000" i="0" spc="-80" dirty="0">
                <a:latin typeface="Franklin Gothic Medium"/>
                <a:cs typeface="Franklin Gothic Medium"/>
              </a:rPr>
              <a:t>CRITERIA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216775" cy="405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6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ch</a:t>
            </a:r>
            <a:r>
              <a:rPr sz="2600" b="1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12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-10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ist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600" b="1" i="1" spc="-175" dirty="0">
                <a:solidFill>
                  <a:srgbClr val="FF0000"/>
                </a:solidFill>
                <a:latin typeface="Times New Roman"/>
                <a:cs typeface="Times New Roman"/>
              </a:rPr>
              <a:t>cs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i="1" spc="80" dirty="0">
                <a:solidFill>
                  <a:srgbClr val="FF0000"/>
                </a:solidFill>
                <a:latin typeface="Times New Roman"/>
                <a:cs typeface="Times New Roman"/>
              </a:rPr>
              <a:t>tt</a:t>
            </a:r>
            <a:r>
              <a:rPr sz="2600" b="1" i="1" spc="1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6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6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utes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4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b="1" i="1" spc="-155" dirty="0">
                <a:solidFill>
                  <a:srgbClr val="FF0000"/>
                </a:solidFill>
                <a:latin typeface="Times New Roman"/>
                <a:cs typeface="Times New Roman"/>
              </a:rPr>
              <a:t>ou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0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b="1" i="1" spc="-14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600" b="1" i="1" spc="-15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i="1" spc="-16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ld</a:t>
            </a:r>
            <a:r>
              <a:rPr sz="26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70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2600" b="1" i="1" spc="-19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sider  </a:t>
            </a:r>
            <a:r>
              <a:rPr sz="26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when 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selecting </a:t>
            </a:r>
            <a:r>
              <a:rPr sz="26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26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dealing </a:t>
            </a:r>
            <a:r>
              <a:rPr sz="26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with </a:t>
            </a:r>
            <a:r>
              <a:rPr sz="2600" b="1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connecting 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smart </a:t>
            </a:r>
            <a:r>
              <a:rPr sz="26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objects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Range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Frequency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80" dirty="0">
                <a:latin typeface="Times New Roman"/>
                <a:cs typeface="Times New Roman"/>
              </a:rPr>
              <a:t>Bands: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0" dirty="0">
                <a:latin typeface="Times New Roman"/>
                <a:cs typeface="Times New Roman"/>
              </a:rPr>
              <a:t>Power</a:t>
            </a:r>
            <a:r>
              <a:rPr sz="2600" b="1" spc="-110" dirty="0">
                <a:latin typeface="Times New Roman"/>
                <a:cs typeface="Times New Roman"/>
              </a:rPr>
              <a:t> </a:t>
            </a:r>
            <a:r>
              <a:rPr sz="2600" b="1" spc="-25" dirty="0">
                <a:latin typeface="Times New Roman"/>
                <a:cs typeface="Times New Roman"/>
              </a:rPr>
              <a:t>Consumption: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" dirty="0">
                <a:latin typeface="Times New Roman"/>
                <a:cs typeface="Times New Roman"/>
              </a:rPr>
              <a:t>Topology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5" dirty="0">
                <a:latin typeface="Times New Roman"/>
                <a:cs typeface="Times New Roman"/>
              </a:rPr>
              <a:t>Constrained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Devices: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" dirty="0">
                <a:latin typeface="Times New Roman"/>
                <a:cs typeface="Times New Roman"/>
              </a:rPr>
              <a:t>Constrained-Node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Networks: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64120" cy="23120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Range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H</a:t>
            </a:r>
            <a:r>
              <a:rPr sz="2600" spc="-185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w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f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70" dirty="0">
                <a:latin typeface="Times New Roman"/>
                <a:cs typeface="Times New Roman"/>
              </a:rPr>
              <a:t>sign</a:t>
            </a:r>
            <a:r>
              <a:rPr sz="2600" spc="-19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35" dirty="0">
                <a:latin typeface="Times New Roman"/>
                <a:cs typeface="Times New Roman"/>
              </a:rPr>
              <a:t>ga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d</a:t>
            </a:r>
            <a:r>
              <a:rPr sz="2600" spc="-340" dirty="0">
                <a:latin typeface="Times New Roman"/>
                <a:cs typeface="Times New Roman"/>
              </a:rPr>
              <a:t>?</a:t>
            </a:r>
            <a:endParaRPr sz="2600">
              <a:latin typeface="Times New Roman"/>
              <a:cs typeface="Times New Roman"/>
            </a:endParaRPr>
          </a:p>
          <a:p>
            <a:pPr marL="286385" marR="7562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20" dirty="0">
                <a:latin typeface="Times New Roman"/>
                <a:cs typeface="Times New Roman"/>
              </a:rPr>
              <a:t>That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is,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what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will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area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coverage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selected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wi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eless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280" dirty="0">
                <a:latin typeface="Times New Roman"/>
                <a:cs typeface="Times New Roman"/>
              </a:rPr>
              <a:t>y?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5" dirty="0">
                <a:latin typeface="Times New Roman"/>
                <a:cs typeface="Times New Roman"/>
              </a:rPr>
              <a:t>Should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indoor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versus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outdoor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deployments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differentiated?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383" y="786383"/>
            <a:ext cx="7929372" cy="450037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05700" cy="44456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0" dirty="0">
                <a:latin typeface="Times New Roman"/>
                <a:cs typeface="Times New Roman"/>
              </a:rPr>
              <a:t>Short</a:t>
            </a:r>
            <a:r>
              <a:rPr sz="2600" b="1" spc="-110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range: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FF0000"/>
                </a:solidFill>
                <a:latin typeface="Times New Roman"/>
                <a:cs typeface="Times New Roman"/>
              </a:rPr>
              <a:t>classical</a:t>
            </a:r>
            <a:r>
              <a:rPr sz="260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FF0000"/>
                </a:solidFill>
                <a:latin typeface="Times New Roman"/>
                <a:cs typeface="Times New Roman"/>
              </a:rPr>
              <a:t>wired</a:t>
            </a:r>
            <a:r>
              <a:rPr sz="26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example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FF0000"/>
                </a:solidFill>
                <a:latin typeface="Times New Roman"/>
                <a:cs typeface="Times New Roman"/>
              </a:rPr>
              <a:t>serial</a:t>
            </a:r>
            <a:r>
              <a:rPr sz="26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14" dirty="0">
                <a:solidFill>
                  <a:srgbClr val="FF0000"/>
                </a:solidFill>
                <a:latin typeface="Times New Roman"/>
                <a:cs typeface="Times New Roman"/>
              </a:rPr>
              <a:t>cable</a:t>
            </a:r>
            <a:r>
              <a:rPr sz="2600" spc="-114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solidFill>
                  <a:srgbClr val="006FC0"/>
                </a:solidFill>
                <a:latin typeface="Times New Roman"/>
                <a:cs typeface="Times New Roman"/>
              </a:rPr>
              <a:t>Wireless</a:t>
            </a:r>
            <a:r>
              <a:rPr sz="2600" spc="-90" dirty="0">
                <a:solidFill>
                  <a:srgbClr val="006FC0"/>
                </a:solidFill>
                <a:latin typeface="Times New Roman"/>
                <a:cs typeface="Times New Roman"/>
              </a:rPr>
              <a:t> short-range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20" dirty="0">
                <a:solidFill>
                  <a:srgbClr val="006FC0"/>
                </a:solidFill>
                <a:latin typeface="Times New Roman"/>
                <a:cs typeface="Times New Roman"/>
              </a:rPr>
              <a:t>technologies</a:t>
            </a:r>
            <a:r>
              <a:rPr sz="2600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often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considered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an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solidFill>
                  <a:srgbClr val="006FC0"/>
                </a:solidFill>
                <a:latin typeface="Times New Roman"/>
                <a:cs typeface="Times New Roman"/>
              </a:rPr>
              <a:t>alternative </a:t>
            </a:r>
            <a:r>
              <a:rPr sz="2600" spc="-35" dirty="0">
                <a:solidFill>
                  <a:srgbClr val="006FC0"/>
                </a:solidFill>
                <a:latin typeface="Times New Roman"/>
                <a:cs typeface="Times New Roman"/>
              </a:rPr>
              <a:t>to </a:t>
            </a:r>
            <a:r>
              <a:rPr sz="2600" spc="-204" dirty="0">
                <a:solidFill>
                  <a:srgbClr val="006FC0"/>
                </a:solidFill>
                <a:latin typeface="Times New Roman"/>
                <a:cs typeface="Times New Roman"/>
              </a:rPr>
              <a:t>a 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serial </a:t>
            </a:r>
            <a:r>
              <a:rPr sz="2600" spc="-114" dirty="0">
                <a:solidFill>
                  <a:srgbClr val="006FC0"/>
                </a:solidFill>
                <a:latin typeface="Times New Roman"/>
                <a:cs typeface="Times New Roman"/>
              </a:rPr>
              <a:t>cable</a:t>
            </a:r>
            <a:r>
              <a:rPr sz="2600" spc="-114" dirty="0">
                <a:latin typeface="Times New Roman"/>
                <a:cs typeface="Times New Roman"/>
              </a:rPr>
              <a:t>, </a:t>
            </a:r>
            <a:r>
              <a:rPr sz="2600" spc="-95" dirty="0">
                <a:latin typeface="Times New Roman"/>
                <a:cs typeface="Times New Roman"/>
              </a:rPr>
              <a:t>supporting </a:t>
            </a:r>
            <a:r>
              <a:rPr sz="2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tens </a:t>
            </a:r>
            <a:r>
              <a:rPr sz="26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of </a:t>
            </a:r>
            <a:r>
              <a:rPr sz="26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meters </a:t>
            </a:r>
            <a:r>
              <a:rPr sz="26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of </a:t>
            </a:r>
            <a:r>
              <a:rPr sz="2600" b="1" spc="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40" dirty="0">
                <a:solidFill>
                  <a:srgbClr val="006FC0"/>
                </a:solidFill>
                <a:latin typeface="Times New Roman"/>
                <a:cs typeface="Times New Roman"/>
              </a:rPr>
              <a:t>maxi</a:t>
            </a:r>
            <a:r>
              <a:rPr sz="2600" spc="-240" dirty="0">
                <a:solidFill>
                  <a:srgbClr val="006FC0"/>
                </a:solidFill>
                <a:latin typeface="Times New Roman"/>
                <a:cs typeface="Times New Roman"/>
              </a:rPr>
              <a:t>m</a:t>
            </a:r>
            <a:r>
              <a:rPr sz="2600" spc="-130" dirty="0">
                <a:solidFill>
                  <a:srgbClr val="006FC0"/>
                </a:solidFill>
                <a:latin typeface="Times New Roman"/>
                <a:cs typeface="Times New Roman"/>
              </a:rPr>
              <a:t>um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4" dirty="0">
                <a:solidFill>
                  <a:srgbClr val="006FC0"/>
                </a:solidFill>
                <a:latin typeface="Times New Roman"/>
                <a:cs typeface="Times New Roman"/>
              </a:rPr>
              <a:t>dista</a:t>
            </a:r>
            <a:r>
              <a:rPr sz="2600" spc="-165" dirty="0">
                <a:solidFill>
                  <a:srgbClr val="006FC0"/>
                </a:solidFill>
                <a:latin typeface="Times New Roman"/>
                <a:cs typeface="Times New Roman"/>
              </a:rPr>
              <a:t>n</a:t>
            </a:r>
            <a:r>
              <a:rPr sz="2600" spc="-125" dirty="0">
                <a:solidFill>
                  <a:srgbClr val="006FC0"/>
                </a:solidFill>
                <a:latin typeface="Times New Roman"/>
                <a:cs typeface="Times New Roman"/>
              </a:rPr>
              <a:t>ce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006FC0"/>
                </a:solidFill>
                <a:latin typeface="Times New Roman"/>
                <a:cs typeface="Times New Roman"/>
              </a:rPr>
              <a:t>b</a:t>
            </a:r>
            <a:r>
              <a:rPr sz="2600" spc="-50" dirty="0">
                <a:solidFill>
                  <a:srgbClr val="006FC0"/>
                </a:solidFill>
                <a:latin typeface="Times New Roman"/>
                <a:cs typeface="Times New Roman"/>
              </a:rPr>
              <a:t>et</a:t>
            </a:r>
            <a:r>
              <a:rPr sz="2600" spc="-204" dirty="0">
                <a:solidFill>
                  <a:srgbClr val="006FC0"/>
                </a:solidFill>
                <a:latin typeface="Times New Roman"/>
                <a:cs typeface="Times New Roman"/>
              </a:rPr>
              <a:t>w</a:t>
            </a:r>
            <a:r>
              <a:rPr sz="2600" spc="-105" dirty="0">
                <a:solidFill>
                  <a:srgbClr val="006FC0"/>
                </a:solidFill>
                <a:latin typeface="Times New Roman"/>
                <a:cs typeface="Times New Roman"/>
              </a:rPr>
              <a:t>een</a:t>
            </a:r>
            <a:r>
              <a:rPr sz="2600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30" dirty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2600" spc="-175" dirty="0">
                <a:solidFill>
                  <a:srgbClr val="006FC0"/>
                </a:solidFill>
                <a:latin typeface="Times New Roman"/>
                <a:cs typeface="Times New Roman"/>
              </a:rPr>
              <a:t>w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2600" spc="-145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spc="-160" dirty="0">
                <a:solidFill>
                  <a:srgbClr val="006FC0"/>
                </a:solidFill>
                <a:latin typeface="Times New Roman"/>
                <a:cs typeface="Times New Roman"/>
              </a:rPr>
              <a:t>vi</a:t>
            </a:r>
            <a:r>
              <a:rPr sz="2600" spc="-190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600" spc="-160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spc="-190" dirty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2600" spc="110" dirty="0">
                <a:solidFill>
                  <a:srgbClr val="006FC0"/>
                </a:solidFill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Examples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short-range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wireless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technologies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b="1" spc="-330" dirty="0">
                <a:latin typeface="Times New Roman"/>
                <a:cs typeface="Times New Roman"/>
              </a:rPr>
              <a:t>IEEE</a:t>
            </a:r>
            <a:endParaRPr sz="2600">
              <a:latin typeface="Times New Roman"/>
              <a:cs typeface="Times New Roman"/>
            </a:endParaRPr>
          </a:p>
          <a:p>
            <a:pPr marL="286385" marR="505459">
              <a:lnSpc>
                <a:spcPct val="100000"/>
              </a:lnSpc>
            </a:pPr>
            <a:r>
              <a:rPr sz="2600" b="1" spc="-85" dirty="0">
                <a:latin typeface="Times New Roman"/>
                <a:cs typeface="Times New Roman"/>
              </a:rPr>
              <a:t>802.15.1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30" dirty="0">
                <a:latin typeface="Times New Roman"/>
                <a:cs typeface="Times New Roman"/>
              </a:rPr>
              <a:t>B</a:t>
            </a:r>
            <a:r>
              <a:rPr sz="2600" b="1" spc="30" dirty="0">
                <a:latin typeface="Times New Roman"/>
                <a:cs typeface="Times New Roman"/>
              </a:rPr>
              <a:t>lu</a:t>
            </a:r>
            <a:r>
              <a:rPr sz="2600" b="1" spc="40" dirty="0">
                <a:latin typeface="Times New Roman"/>
                <a:cs typeface="Times New Roman"/>
              </a:rPr>
              <a:t>e</a:t>
            </a:r>
            <a:r>
              <a:rPr sz="2600" b="1" spc="30" dirty="0">
                <a:latin typeface="Times New Roman"/>
                <a:cs typeface="Times New Roman"/>
              </a:rPr>
              <a:t>t</a:t>
            </a:r>
            <a:r>
              <a:rPr sz="2600" b="1" spc="105" dirty="0">
                <a:latin typeface="Times New Roman"/>
                <a:cs typeface="Times New Roman"/>
              </a:rPr>
              <a:t>oo</a:t>
            </a:r>
            <a:r>
              <a:rPr sz="2600" b="1" spc="30" dirty="0">
                <a:latin typeface="Times New Roman"/>
                <a:cs typeface="Times New Roman"/>
              </a:rPr>
              <a:t>t</a:t>
            </a:r>
            <a:r>
              <a:rPr sz="2600" b="1" spc="20" dirty="0">
                <a:latin typeface="Times New Roman"/>
                <a:cs typeface="Times New Roman"/>
              </a:rPr>
              <a:t>h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-315" dirty="0">
                <a:latin typeface="Times New Roman"/>
                <a:cs typeface="Times New Roman"/>
              </a:rPr>
              <a:t>IEE</a:t>
            </a:r>
            <a:r>
              <a:rPr sz="2600" b="1" spc="-360" dirty="0">
                <a:latin typeface="Times New Roman"/>
                <a:cs typeface="Times New Roman"/>
              </a:rPr>
              <a:t>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25" dirty="0">
                <a:latin typeface="Times New Roman"/>
                <a:cs typeface="Times New Roman"/>
              </a:rPr>
              <a:t>8</a:t>
            </a:r>
            <a:r>
              <a:rPr sz="2600" b="1" spc="-110" dirty="0">
                <a:latin typeface="Times New Roman"/>
                <a:cs typeface="Times New Roman"/>
              </a:rPr>
              <a:t>0</a:t>
            </a:r>
            <a:r>
              <a:rPr sz="2600" b="1" spc="-125" dirty="0">
                <a:latin typeface="Times New Roman"/>
                <a:cs typeface="Times New Roman"/>
              </a:rPr>
              <a:t>2</a:t>
            </a:r>
            <a:r>
              <a:rPr sz="2600" b="1" spc="-30" dirty="0">
                <a:latin typeface="Times New Roman"/>
                <a:cs typeface="Times New Roman"/>
              </a:rPr>
              <a:t>.</a:t>
            </a:r>
            <a:r>
              <a:rPr sz="2600" b="1" spc="-65" dirty="0">
                <a:latin typeface="Times New Roman"/>
                <a:cs typeface="Times New Roman"/>
              </a:rPr>
              <a:t>1</a:t>
            </a:r>
            <a:r>
              <a:rPr sz="2600" b="1" spc="-55" dirty="0">
                <a:latin typeface="Times New Roman"/>
                <a:cs typeface="Times New Roman"/>
              </a:rPr>
              <a:t>5</a:t>
            </a:r>
            <a:r>
              <a:rPr sz="2600" b="1" spc="-45" dirty="0">
                <a:latin typeface="Times New Roman"/>
                <a:cs typeface="Times New Roman"/>
              </a:rPr>
              <a:t>.</a:t>
            </a:r>
            <a:r>
              <a:rPr sz="2600" b="1" spc="-110" dirty="0">
                <a:latin typeface="Times New Roman"/>
                <a:cs typeface="Times New Roman"/>
              </a:rPr>
              <a:t>7</a:t>
            </a:r>
            <a:r>
              <a:rPr sz="2600" b="1" spc="-395" dirty="0">
                <a:latin typeface="Times New Roman"/>
                <a:cs typeface="Times New Roman"/>
              </a:rPr>
              <a:t> </a:t>
            </a:r>
            <a:r>
              <a:rPr sz="2600" b="1" spc="-80" dirty="0">
                <a:latin typeface="Times New Roman"/>
                <a:cs typeface="Times New Roman"/>
              </a:rPr>
              <a:t>Vis</a:t>
            </a:r>
            <a:r>
              <a:rPr sz="2600" b="1" spc="-55" dirty="0">
                <a:latin typeface="Times New Roman"/>
                <a:cs typeface="Times New Roman"/>
              </a:rPr>
              <a:t>i</a:t>
            </a:r>
            <a:r>
              <a:rPr sz="2600" b="1" spc="-45" dirty="0">
                <a:latin typeface="Times New Roman"/>
                <a:cs typeface="Times New Roman"/>
              </a:rPr>
              <a:t>b</a:t>
            </a:r>
            <a:r>
              <a:rPr sz="2600" b="1" spc="50" dirty="0">
                <a:latin typeface="Times New Roman"/>
                <a:cs typeface="Times New Roman"/>
              </a:rPr>
              <a:t>le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Light  </a:t>
            </a:r>
            <a:r>
              <a:rPr sz="2600" b="1" spc="-20" dirty="0">
                <a:latin typeface="Times New Roman"/>
                <a:cs typeface="Times New Roman"/>
              </a:rPr>
              <a:t>Communications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165" dirty="0">
                <a:latin typeface="Times New Roman"/>
                <a:cs typeface="Times New Roman"/>
              </a:rPr>
              <a:t>(VLC)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386955" cy="44456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" dirty="0">
                <a:latin typeface="Times New Roman"/>
                <a:cs typeface="Times New Roman"/>
              </a:rPr>
              <a:t>Medium</a:t>
            </a:r>
            <a:r>
              <a:rPr sz="2600" b="1" spc="-105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range: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range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b="1" i="1" spc="-70" dirty="0">
                <a:latin typeface="Times New Roman"/>
                <a:cs typeface="Times New Roman"/>
              </a:rPr>
              <a:t>main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category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access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technologies.</a:t>
            </a:r>
            <a:endParaRPr sz="2600">
              <a:latin typeface="Times New Roman"/>
              <a:cs typeface="Times New Roman"/>
            </a:endParaRPr>
          </a:p>
          <a:p>
            <a:pPr marL="286385" marR="7562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5" dirty="0">
                <a:latin typeface="Times New Roman"/>
                <a:cs typeface="Times New Roman"/>
              </a:rPr>
              <a:t>g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ten</a:t>
            </a:r>
            <a:r>
              <a:rPr sz="2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2600" b="1" spc="110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hundreds</a:t>
            </a:r>
            <a:r>
              <a:rPr sz="2600" b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of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m</a:t>
            </a:r>
            <a:r>
              <a:rPr sz="2600" b="1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te</a:t>
            </a:r>
            <a:r>
              <a:rPr sz="2600" b="1" spc="2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26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,</a:t>
            </a:r>
            <a:r>
              <a:rPr sz="2600" b="1" spc="-1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ma</a:t>
            </a:r>
            <a:r>
              <a:rPr sz="2600" spc="-190" dirty="0">
                <a:latin typeface="Times New Roman"/>
                <a:cs typeface="Times New Roman"/>
              </a:rPr>
              <a:t>n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40" dirty="0">
                <a:latin typeface="Times New Roman"/>
                <a:cs typeface="Times New Roman"/>
              </a:rPr>
              <a:t>specifications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implementations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available.</a:t>
            </a:r>
            <a:endParaRPr sz="2600">
              <a:latin typeface="Times New Roman"/>
              <a:cs typeface="Times New Roman"/>
            </a:endParaRPr>
          </a:p>
          <a:p>
            <a:pPr marL="286385" marR="419734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maximum</a:t>
            </a:r>
            <a:r>
              <a:rPr sz="26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distance</a:t>
            </a:r>
            <a:r>
              <a:rPr sz="26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generally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i="1" spc="-80" dirty="0">
                <a:solidFill>
                  <a:srgbClr val="006FC0"/>
                </a:solidFill>
                <a:latin typeface="Times New Roman"/>
                <a:cs typeface="Times New Roman"/>
              </a:rPr>
              <a:t>less</a:t>
            </a:r>
            <a:r>
              <a:rPr sz="2600" b="1" i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than</a:t>
            </a:r>
            <a:r>
              <a:rPr sz="2600" b="1" i="1" spc="-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110" dirty="0">
                <a:solidFill>
                  <a:srgbClr val="006FC0"/>
                </a:solidFill>
                <a:latin typeface="Times New Roman"/>
                <a:cs typeface="Times New Roman"/>
              </a:rPr>
              <a:t>1</a:t>
            </a:r>
            <a:r>
              <a:rPr sz="2600" b="1" i="1" spc="-65" dirty="0">
                <a:solidFill>
                  <a:srgbClr val="006FC0"/>
                </a:solidFill>
                <a:latin typeface="Times New Roman"/>
                <a:cs typeface="Times New Roman"/>
              </a:rPr>
              <a:t> mile </a:t>
            </a:r>
            <a:r>
              <a:rPr sz="2600" b="1" i="1" spc="-6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006FC0"/>
                </a:solidFill>
                <a:latin typeface="Times New Roman"/>
                <a:cs typeface="Times New Roman"/>
              </a:rPr>
              <a:t>between</a:t>
            </a:r>
            <a:r>
              <a:rPr sz="2600" b="1" i="1" spc="-1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two</a:t>
            </a:r>
            <a:r>
              <a:rPr sz="2600" b="1" i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95" dirty="0">
                <a:solidFill>
                  <a:srgbClr val="006FC0"/>
                </a:solidFill>
                <a:latin typeface="Times New Roman"/>
                <a:cs typeface="Times New Roman"/>
              </a:rPr>
              <a:t>devices</a:t>
            </a:r>
            <a:endParaRPr sz="2600">
              <a:latin typeface="Times New Roman"/>
              <a:cs typeface="Times New Roman"/>
            </a:endParaRPr>
          </a:p>
          <a:p>
            <a:pPr marL="286385" marR="5080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solidFill>
                  <a:srgbClr val="6F2F9F"/>
                </a:solidFill>
                <a:latin typeface="Times New Roman"/>
                <a:cs typeface="Times New Roman"/>
              </a:rPr>
              <a:t>Examples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medium-range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wireless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technologies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include 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-245" dirty="0">
                <a:solidFill>
                  <a:srgbClr val="6F2F9F"/>
                </a:solidFill>
                <a:latin typeface="Times New Roman"/>
                <a:cs typeface="Times New Roman"/>
              </a:rPr>
              <a:t>IEEE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802.11</a:t>
            </a:r>
            <a:r>
              <a:rPr sz="2600" spc="-3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Wi-Fi,</a:t>
            </a:r>
            <a:r>
              <a:rPr sz="2600" spc="-1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245" dirty="0">
                <a:solidFill>
                  <a:srgbClr val="6F2F9F"/>
                </a:solidFill>
                <a:latin typeface="Times New Roman"/>
                <a:cs typeface="Times New Roman"/>
              </a:rPr>
              <a:t>IEEE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45" dirty="0">
                <a:solidFill>
                  <a:srgbClr val="6F2F9F"/>
                </a:solidFill>
                <a:latin typeface="Times New Roman"/>
                <a:cs typeface="Times New Roman"/>
              </a:rPr>
              <a:t>802.15.4,</a:t>
            </a: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26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802.15.4g</a:t>
            </a:r>
            <a:r>
              <a:rPr sz="2600" spc="-3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85" dirty="0">
                <a:solidFill>
                  <a:srgbClr val="6F2F9F"/>
                </a:solidFill>
                <a:latin typeface="Times New Roman"/>
                <a:cs typeface="Times New Roman"/>
              </a:rPr>
              <a:t>WPAN</a:t>
            </a:r>
            <a:r>
              <a:rPr sz="2600" spc="-18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2065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05" dirty="0">
                <a:latin typeface="Times New Roman"/>
                <a:cs typeface="Times New Roman"/>
              </a:rPr>
              <a:t>W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te</a:t>
            </a:r>
            <a:r>
              <a:rPr sz="2600" spc="-50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140" dirty="0">
                <a:latin typeface="Times New Roman"/>
                <a:cs typeface="Times New Roman"/>
              </a:rPr>
              <a:t>ies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su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3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Et</a:t>
            </a:r>
            <a:r>
              <a:rPr sz="2600" spc="-150" dirty="0">
                <a:latin typeface="Times New Roman"/>
                <a:cs typeface="Times New Roman"/>
              </a:rPr>
              <a:t>h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4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IEEE  </a:t>
            </a:r>
            <a:r>
              <a:rPr sz="2600" spc="-80" dirty="0">
                <a:latin typeface="Times New Roman"/>
                <a:cs typeface="Times New Roman"/>
              </a:rPr>
              <a:t>1901.2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Narrowband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Power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Line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Communications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(PLC)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868" y="1358613"/>
            <a:ext cx="7951470" cy="38969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70" dirty="0">
                <a:latin typeface="Times New Roman"/>
                <a:cs typeface="Times New Roman"/>
              </a:rPr>
              <a:t>L</a:t>
            </a:r>
            <a:r>
              <a:rPr sz="2600" b="1" spc="-125" dirty="0">
                <a:latin typeface="Times New Roman"/>
                <a:cs typeface="Times New Roman"/>
              </a:rPr>
              <a:t>o</a:t>
            </a:r>
            <a:r>
              <a:rPr sz="2600" b="1" spc="20" dirty="0">
                <a:latin typeface="Times New Roman"/>
                <a:cs typeface="Times New Roman"/>
              </a:rPr>
              <a:t>ng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60" dirty="0">
                <a:latin typeface="Times New Roman"/>
                <a:cs typeface="Times New Roman"/>
              </a:rPr>
              <a:t>ra</a:t>
            </a:r>
            <a:r>
              <a:rPr sz="2600" b="1" spc="-80" dirty="0">
                <a:latin typeface="Times New Roman"/>
                <a:cs typeface="Times New Roman"/>
              </a:rPr>
              <a:t>n</a:t>
            </a:r>
            <a:r>
              <a:rPr sz="2600" b="1" spc="-35" dirty="0">
                <a:latin typeface="Times New Roman"/>
                <a:cs typeface="Times New Roman"/>
              </a:rPr>
              <a:t>ge:</a:t>
            </a:r>
            <a:endParaRPr sz="2600">
              <a:latin typeface="Times New Roman"/>
              <a:cs typeface="Times New Roman"/>
            </a:endParaRPr>
          </a:p>
          <a:p>
            <a:pPr marL="286385" marR="35941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Distances</a:t>
            </a:r>
            <a:r>
              <a:rPr sz="2600" b="1" i="1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6F2F9F"/>
                </a:solidFill>
                <a:latin typeface="Times New Roman"/>
                <a:cs typeface="Times New Roman"/>
              </a:rPr>
              <a:t>greater</a:t>
            </a:r>
            <a:r>
              <a:rPr sz="26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than</a:t>
            </a:r>
            <a:r>
              <a:rPr sz="26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1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mile </a:t>
            </a:r>
            <a:r>
              <a:rPr sz="2600" spc="-105" dirty="0">
                <a:latin typeface="Times New Roman"/>
                <a:cs typeface="Times New Roman"/>
              </a:rPr>
              <a:t>between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two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devices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require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lo</a:t>
            </a:r>
            <a:r>
              <a:rPr sz="2600" spc="-140" dirty="0">
                <a:latin typeface="Times New Roman"/>
                <a:cs typeface="Times New Roman"/>
              </a:rPr>
              <a:t>n</a:t>
            </a:r>
            <a:r>
              <a:rPr sz="2600" spc="-220" dirty="0">
                <a:latin typeface="Times New Roman"/>
                <a:cs typeface="Times New Roman"/>
              </a:rPr>
              <a:t>g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0" dirty="0">
                <a:latin typeface="Times New Roman"/>
                <a:cs typeface="Times New Roman"/>
              </a:rPr>
              <a:t>g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140" dirty="0">
                <a:latin typeface="Times New Roman"/>
                <a:cs typeface="Times New Roman"/>
              </a:rPr>
              <a:t>ie</a:t>
            </a:r>
            <a:r>
              <a:rPr sz="2600" spc="-195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4241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i="1" spc="-65" dirty="0">
                <a:latin typeface="Times New Roman"/>
                <a:cs typeface="Times New Roman"/>
              </a:rPr>
              <a:t>Wireless </a:t>
            </a:r>
            <a:r>
              <a:rPr sz="2600" b="1" i="1" spc="-95" dirty="0">
                <a:latin typeface="Times New Roman"/>
                <a:cs typeface="Times New Roman"/>
              </a:rPr>
              <a:t>examples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b="1" i="1" spc="-55" dirty="0">
                <a:latin typeface="Times New Roman"/>
                <a:cs typeface="Times New Roman"/>
              </a:rPr>
              <a:t>cellular </a:t>
            </a:r>
            <a:r>
              <a:rPr sz="2600" b="1" i="1" spc="-40" dirty="0">
                <a:latin typeface="Times New Roman"/>
                <a:cs typeface="Times New Roman"/>
              </a:rPr>
              <a:t>(2G, </a:t>
            </a:r>
            <a:r>
              <a:rPr sz="2600" b="1" i="1" spc="-105" dirty="0">
                <a:latin typeface="Times New Roman"/>
                <a:cs typeface="Times New Roman"/>
              </a:rPr>
              <a:t>3G, </a:t>
            </a:r>
            <a:r>
              <a:rPr sz="2600" b="1" i="1" spc="-110" dirty="0">
                <a:latin typeface="Times New Roman"/>
                <a:cs typeface="Times New Roman"/>
              </a:rPr>
              <a:t>4G</a:t>
            </a:r>
            <a:r>
              <a:rPr sz="2600" spc="-110" dirty="0">
                <a:latin typeface="Times New Roman"/>
                <a:cs typeface="Times New Roman"/>
              </a:rPr>
              <a:t>)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40" dirty="0">
                <a:solidFill>
                  <a:srgbClr val="006FC0"/>
                </a:solidFill>
                <a:latin typeface="Times New Roman"/>
                <a:cs typeface="Times New Roman"/>
              </a:rPr>
              <a:t>some </a:t>
            </a:r>
            <a:r>
              <a:rPr sz="2600" spc="-135" dirty="0">
                <a:solidFill>
                  <a:srgbClr val="006FC0"/>
                </a:solidFill>
                <a:latin typeface="Times New Roman"/>
                <a:cs typeface="Times New Roman"/>
              </a:rPr>
              <a:t> applications</a:t>
            </a:r>
            <a:r>
              <a:rPr sz="2600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50" dirty="0">
                <a:solidFill>
                  <a:srgbClr val="006FC0"/>
                </a:solidFill>
                <a:latin typeface="Times New Roman"/>
                <a:cs typeface="Times New Roman"/>
              </a:rPr>
              <a:t>of</a:t>
            </a:r>
            <a:r>
              <a:rPr sz="2600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75" dirty="0">
                <a:solidFill>
                  <a:srgbClr val="006FC0"/>
                </a:solidFill>
                <a:latin typeface="Times New Roman"/>
                <a:cs typeface="Times New Roman"/>
              </a:rPr>
              <a:t>outdoor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245" dirty="0">
                <a:solidFill>
                  <a:srgbClr val="006FC0"/>
                </a:solidFill>
                <a:latin typeface="Times New Roman"/>
                <a:cs typeface="Times New Roman"/>
              </a:rPr>
              <a:t>IEEE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solidFill>
                  <a:srgbClr val="006FC0"/>
                </a:solidFill>
                <a:latin typeface="Times New Roman"/>
                <a:cs typeface="Times New Roman"/>
              </a:rPr>
              <a:t>802.11</a:t>
            </a:r>
            <a:r>
              <a:rPr sz="2600" spc="-3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30" dirty="0">
                <a:solidFill>
                  <a:srgbClr val="006FC0"/>
                </a:solidFill>
                <a:latin typeface="Times New Roman"/>
                <a:cs typeface="Times New Roman"/>
              </a:rPr>
              <a:t>Wi-Fi</a:t>
            </a:r>
            <a:r>
              <a:rPr sz="2600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006FC0"/>
                </a:solidFill>
                <a:latin typeface="Times New Roman"/>
                <a:cs typeface="Times New Roman"/>
              </a:rPr>
              <a:t>and</a:t>
            </a:r>
            <a:r>
              <a:rPr sz="2600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Low-Power </a:t>
            </a:r>
            <a:r>
              <a:rPr sz="2600" b="1" spc="-6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220" dirty="0">
                <a:solidFill>
                  <a:srgbClr val="006FC0"/>
                </a:solidFill>
                <a:latin typeface="Times New Roman"/>
                <a:cs typeface="Times New Roman"/>
              </a:rPr>
              <a:t>W</a:t>
            </a:r>
            <a:r>
              <a:rPr sz="2600" b="1" spc="25" dirty="0">
                <a:solidFill>
                  <a:srgbClr val="006FC0"/>
                </a:solidFill>
                <a:latin typeface="Times New Roman"/>
                <a:cs typeface="Times New Roman"/>
              </a:rPr>
              <a:t>i</a:t>
            </a:r>
            <a:r>
              <a:rPr sz="2600" b="1" spc="45" dirty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2600" b="1" spc="65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b="1" spc="80" dirty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Area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160" dirty="0">
                <a:solidFill>
                  <a:srgbClr val="006FC0"/>
                </a:solidFill>
                <a:latin typeface="Times New Roman"/>
                <a:cs typeface="Times New Roman"/>
              </a:rPr>
              <a:t>(L</a:t>
            </a:r>
            <a:r>
              <a:rPr sz="2600" b="1" spc="-190" dirty="0">
                <a:solidFill>
                  <a:srgbClr val="006FC0"/>
                </a:solidFill>
                <a:latin typeface="Times New Roman"/>
                <a:cs typeface="Times New Roman"/>
              </a:rPr>
              <a:t>P</a:t>
            </a:r>
            <a:r>
              <a:rPr sz="2600" b="1" spc="-495" dirty="0">
                <a:solidFill>
                  <a:srgbClr val="006FC0"/>
                </a:solidFill>
                <a:latin typeface="Times New Roman"/>
                <a:cs typeface="Times New Roman"/>
              </a:rPr>
              <a:t>W</a:t>
            </a:r>
            <a:r>
              <a:rPr sz="2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A)</a:t>
            </a:r>
            <a:r>
              <a:rPr sz="2600" b="1" spc="-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45" dirty="0">
                <a:solidFill>
                  <a:srgbClr val="006FC0"/>
                </a:solidFill>
                <a:latin typeface="Times New Roman"/>
                <a:cs typeface="Times New Roman"/>
              </a:rPr>
              <a:t>te</a:t>
            </a:r>
            <a:r>
              <a:rPr sz="2600" b="1" spc="65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600" b="1" spc="50" dirty="0">
                <a:solidFill>
                  <a:srgbClr val="006FC0"/>
                </a:solidFill>
                <a:latin typeface="Times New Roman"/>
                <a:cs typeface="Times New Roman"/>
              </a:rPr>
              <a:t>hnolo</a:t>
            </a:r>
            <a:r>
              <a:rPr sz="2600" b="1" spc="100" dirty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26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ies.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75" dirty="0">
                <a:latin typeface="Times New Roman"/>
                <a:cs typeface="Times New Roman"/>
              </a:rPr>
              <a:t>LPWA</a:t>
            </a:r>
            <a:r>
              <a:rPr sz="2600" spc="-2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communications </a:t>
            </a:r>
            <a:r>
              <a:rPr sz="2600" spc="-204" dirty="0">
                <a:latin typeface="Times New Roman"/>
                <a:cs typeface="Times New Roman"/>
              </a:rPr>
              <a:t>have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i="1" spc="-170" dirty="0">
                <a:solidFill>
                  <a:srgbClr val="006FC0"/>
                </a:solidFill>
                <a:latin typeface="Times New Roman"/>
                <a:cs typeface="Times New Roman"/>
              </a:rPr>
              <a:t>ability </a:t>
            </a:r>
            <a:r>
              <a:rPr sz="2600" i="1" spc="-200" dirty="0">
                <a:solidFill>
                  <a:srgbClr val="006FC0"/>
                </a:solidFill>
                <a:latin typeface="Times New Roman"/>
                <a:cs typeface="Times New Roman"/>
              </a:rPr>
              <a:t>to </a:t>
            </a:r>
            <a:r>
              <a:rPr sz="2600" i="1" spc="-285" dirty="0">
                <a:solidFill>
                  <a:srgbClr val="006FC0"/>
                </a:solidFill>
                <a:latin typeface="Times New Roman"/>
                <a:cs typeface="Times New Roman"/>
              </a:rPr>
              <a:t>communicate</a:t>
            </a:r>
            <a:r>
              <a:rPr sz="2600" i="1" spc="-2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i="1" spc="-330" dirty="0">
                <a:solidFill>
                  <a:srgbClr val="006FC0"/>
                </a:solidFill>
                <a:latin typeface="Times New Roman"/>
                <a:cs typeface="Times New Roman"/>
              </a:rPr>
              <a:t>over</a:t>
            </a:r>
            <a:r>
              <a:rPr sz="2600" i="1" spc="-3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i="1" spc="-270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2600" i="1" spc="-2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i="1" spc="-290" dirty="0">
                <a:solidFill>
                  <a:srgbClr val="006FC0"/>
                </a:solidFill>
                <a:latin typeface="Times New Roman"/>
                <a:cs typeface="Times New Roman"/>
              </a:rPr>
              <a:t>large </a:t>
            </a:r>
            <a:r>
              <a:rPr sz="2600" i="1" spc="-6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i="1" spc="-310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2600" i="1" spc="-270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i="1" spc="-305" dirty="0">
                <a:solidFill>
                  <a:srgbClr val="006FC0"/>
                </a:solidFill>
                <a:latin typeface="Times New Roman"/>
                <a:cs typeface="Times New Roman"/>
              </a:rPr>
              <a:t>ea</a:t>
            </a:r>
            <a:r>
              <a:rPr sz="2600" i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006FC0"/>
                </a:solidFill>
                <a:latin typeface="Times New Roman"/>
                <a:cs typeface="Times New Roman"/>
              </a:rPr>
              <a:t>witho</a:t>
            </a:r>
            <a:r>
              <a:rPr sz="2600" b="1" i="1" spc="-65" dirty="0">
                <a:solidFill>
                  <a:srgbClr val="006FC0"/>
                </a:solidFill>
                <a:latin typeface="Times New Roman"/>
                <a:cs typeface="Times New Roman"/>
              </a:rPr>
              <a:t>u</a:t>
            </a:r>
            <a:r>
              <a:rPr sz="2600" b="1" i="1" spc="140" dirty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2600" b="1" i="1" spc="-1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170" dirty="0">
                <a:solidFill>
                  <a:srgbClr val="006FC0"/>
                </a:solidFill>
                <a:latin typeface="Times New Roman"/>
                <a:cs typeface="Times New Roman"/>
              </a:rPr>
              <a:t>co</a:t>
            </a:r>
            <a:r>
              <a:rPr sz="2600" b="1" i="1" spc="-195" dirty="0">
                <a:solidFill>
                  <a:srgbClr val="006FC0"/>
                </a:solidFill>
                <a:latin typeface="Times New Roman"/>
                <a:cs typeface="Times New Roman"/>
              </a:rPr>
              <a:t>n</a:t>
            </a:r>
            <a:r>
              <a:rPr sz="2600" b="1" i="1" spc="-105" dirty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2600" b="1" i="1" spc="-140" dirty="0">
                <a:solidFill>
                  <a:srgbClr val="006FC0"/>
                </a:solidFill>
                <a:latin typeface="Times New Roman"/>
                <a:cs typeface="Times New Roman"/>
              </a:rPr>
              <a:t>u</a:t>
            </a:r>
            <a:r>
              <a:rPr sz="2600" b="1" i="1" spc="-80" dirty="0">
                <a:solidFill>
                  <a:srgbClr val="006FC0"/>
                </a:solidFill>
                <a:latin typeface="Times New Roman"/>
                <a:cs typeface="Times New Roman"/>
              </a:rPr>
              <a:t>min</a:t>
            </a:r>
            <a:r>
              <a:rPr sz="2600" b="1" i="1" spc="-70" dirty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2600" b="1" i="1" spc="-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190" dirty="0">
                <a:solidFill>
                  <a:srgbClr val="006FC0"/>
                </a:solidFill>
                <a:latin typeface="Times New Roman"/>
                <a:cs typeface="Times New Roman"/>
              </a:rPr>
              <a:t>m</a:t>
            </a:r>
            <a:r>
              <a:rPr sz="2600" b="1" i="1" spc="-160" dirty="0">
                <a:solidFill>
                  <a:srgbClr val="006FC0"/>
                </a:solidFill>
                <a:latin typeface="Times New Roman"/>
                <a:cs typeface="Times New Roman"/>
              </a:rPr>
              <a:t>uch</a:t>
            </a:r>
            <a:r>
              <a:rPr sz="2600" b="1" i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006FC0"/>
                </a:solidFill>
                <a:latin typeface="Times New Roman"/>
                <a:cs typeface="Times New Roman"/>
              </a:rPr>
              <a:t>p</a:t>
            </a:r>
            <a:r>
              <a:rPr sz="2600" b="1" i="1" spc="-150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b="1" i="1" spc="-130" dirty="0">
                <a:solidFill>
                  <a:srgbClr val="006FC0"/>
                </a:solidFill>
                <a:latin typeface="Times New Roman"/>
                <a:cs typeface="Times New Roman"/>
              </a:rPr>
              <a:t>w</a:t>
            </a:r>
            <a:r>
              <a:rPr sz="2600" b="1" i="1" spc="-60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b="1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b="1" spc="25" dirty="0">
                <a:latin typeface="Times New Roman"/>
                <a:cs typeface="Times New Roman"/>
              </a:rPr>
              <a:t>.</a:t>
            </a:r>
            <a:r>
              <a:rPr sz="2600" b="1" spc="-19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These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145" dirty="0">
                <a:latin typeface="Times New Roman"/>
                <a:cs typeface="Times New Roman"/>
              </a:rPr>
              <a:t>ies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e  th</a:t>
            </a:r>
            <a:r>
              <a:rPr sz="2600" spc="-90" dirty="0">
                <a:latin typeface="Times New Roman"/>
                <a:cs typeface="Times New Roman"/>
              </a:rPr>
              <a:t>e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e</a:t>
            </a:r>
            <a:r>
              <a:rPr sz="2600" spc="-135" dirty="0">
                <a:latin typeface="Times New Roman"/>
                <a:cs typeface="Times New Roman"/>
              </a:rPr>
              <a:t>f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Times New Roman"/>
                <a:cs typeface="Times New Roman"/>
              </a:rPr>
              <a:t>ideal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f</a:t>
            </a:r>
            <a:r>
              <a:rPr sz="2600" b="1" i="1" spc="-100" dirty="0">
                <a:latin typeface="Times New Roman"/>
                <a:cs typeface="Times New Roman"/>
              </a:rPr>
              <a:t>or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Times New Roman"/>
                <a:cs typeface="Times New Roman"/>
              </a:rPr>
              <a:t>b</a:t>
            </a:r>
            <a:r>
              <a:rPr sz="2600" b="1" i="1" spc="-35" dirty="0">
                <a:latin typeface="Times New Roman"/>
                <a:cs typeface="Times New Roman"/>
              </a:rPr>
              <a:t>a</a:t>
            </a:r>
            <a:r>
              <a:rPr sz="2600" b="1" i="1" spc="145" dirty="0">
                <a:latin typeface="Times New Roman"/>
                <a:cs typeface="Times New Roman"/>
              </a:rPr>
              <a:t>t</a:t>
            </a:r>
            <a:r>
              <a:rPr sz="2600" b="1" i="1" spc="135" dirty="0">
                <a:latin typeface="Times New Roman"/>
                <a:cs typeface="Times New Roman"/>
              </a:rPr>
              <a:t>t</a:t>
            </a:r>
            <a:r>
              <a:rPr sz="2600" b="1" i="1" spc="-60" dirty="0">
                <a:latin typeface="Times New Roman"/>
                <a:cs typeface="Times New Roman"/>
              </a:rPr>
              <a:t>e</a:t>
            </a:r>
            <a:r>
              <a:rPr sz="2600" b="1" i="1" spc="-85" dirty="0">
                <a:latin typeface="Times New Roman"/>
                <a:cs typeface="Times New Roman"/>
              </a:rPr>
              <a:t>r</a:t>
            </a:r>
            <a:r>
              <a:rPr sz="2600" b="1" i="1" spc="-105" dirty="0">
                <a:latin typeface="Times New Roman"/>
                <a:cs typeface="Times New Roman"/>
              </a:rPr>
              <a:t>y</a:t>
            </a:r>
            <a:r>
              <a:rPr sz="2600" b="1" i="1" spc="80" dirty="0">
                <a:latin typeface="Times New Roman"/>
                <a:cs typeface="Times New Roman"/>
              </a:rPr>
              <a:t>-</a:t>
            </a:r>
            <a:r>
              <a:rPr sz="2600" b="1" i="1" spc="-110" dirty="0">
                <a:latin typeface="Times New Roman"/>
                <a:cs typeface="Times New Roman"/>
              </a:rPr>
              <a:t>p</a:t>
            </a:r>
            <a:r>
              <a:rPr sz="2600" b="1" i="1" spc="-140" dirty="0">
                <a:latin typeface="Times New Roman"/>
                <a:cs typeface="Times New Roman"/>
              </a:rPr>
              <a:t>o</a:t>
            </a:r>
            <a:r>
              <a:rPr sz="2600" b="1" i="1" spc="-125" dirty="0">
                <a:latin typeface="Times New Roman"/>
                <a:cs typeface="Times New Roman"/>
              </a:rPr>
              <a:t>w</a:t>
            </a:r>
            <a:r>
              <a:rPr sz="2600" b="1" i="1" spc="-60" dirty="0">
                <a:latin typeface="Times New Roman"/>
                <a:cs typeface="Times New Roman"/>
              </a:rPr>
              <a:t>e</a:t>
            </a:r>
            <a:r>
              <a:rPr sz="2600" b="1" i="1" spc="-95" dirty="0">
                <a:latin typeface="Times New Roman"/>
                <a:cs typeface="Times New Roman"/>
              </a:rPr>
              <a:t>r</a:t>
            </a:r>
            <a:r>
              <a:rPr sz="2600" b="1" i="1" spc="-114" dirty="0">
                <a:latin typeface="Times New Roman"/>
                <a:cs typeface="Times New Roman"/>
              </a:rPr>
              <a:t>e</a:t>
            </a:r>
            <a:r>
              <a:rPr sz="2600" b="1" i="1" spc="-25" dirty="0">
                <a:latin typeface="Times New Roman"/>
                <a:cs typeface="Times New Roman"/>
              </a:rPr>
              <a:t>d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Io</a:t>
            </a:r>
            <a:r>
              <a:rPr sz="2600" b="1" i="1" spc="-140" dirty="0">
                <a:latin typeface="Times New Roman"/>
                <a:cs typeface="Times New Roman"/>
              </a:rPr>
              <a:t>T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130" dirty="0">
                <a:latin typeface="Times New Roman"/>
                <a:cs typeface="Times New Roman"/>
              </a:rPr>
              <a:t>sens</a:t>
            </a:r>
            <a:r>
              <a:rPr sz="2600" b="1" i="1" spc="-135" dirty="0">
                <a:latin typeface="Times New Roman"/>
                <a:cs typeface="Times New Roman"/>
              </a:rPr>
              <a:t>o</a:t>
            </a:r>
            <a:r>
              <a:rPr sz="2600" b="1" i="1" spc="-90" dirty="0">
                <a:latin typeface="Times New Roman"/>
                <a:cs typeface="Times New Roman"/>
              </a:rPr>
              <a:t>r</a:t>
            </a:r>
            <a:r>
              <a:rPr sz="2600" b="1" i="1" spc="-114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916" y="1358613"/>
            <a:ext cx="8181340" cy="42938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Frequency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-55" dirty="0">
                <a:latin typeface="Times New Roman"/>
                <a:cs typeface="Times New Roman"/>
              </a:rPr>
              <a:t>Bands</a:t>
            </a:r>
            <a:endParaRPr sz="2600">
              <a:latin typeface="Times New Roman"/>
              <a:cs typeface="Times New Roman"/>
            </a:endParaRPr>
          </a:p>
          <a:p>
            <a:pPr marL="286385" marR="1025525" indent="-274320">
              <a:lnSpc>
                <a:spcPct val="100000"/>
              </a:lnSpc>
              <a:spcBef>
                <a:spcPts val="600"/>
              </a:spcBef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0" dirty="0">
                <a:solidFill>
                  <a:srgbClr val="D24717"/>
                </a:solidFill>
                <a:latin typeface="Times New Roman"/>
                <a:cs typeface="Times New Roman"/>
              </a:rPr>
              <a:t>Radio</a:t>
            </a:r>
            <a:r>
              <a:rPr sz="2600" b="1" spc="-6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D24717"/>
                </a:solidFill>
                <a:latin typeface="Times New Roman"/>
                <a:cs typeface="Times New Roman"/>
              </a:rPr>
              <a:t>spectrum</a:t>
            </a:r>
            <a:r>
              <a:rPr sz="2600" b="1" spc="-6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20" dirty="0">
                <a:solidFill>
                  <a:srgbClr val="D24717"/>
                </a:solidFill>
                <a:latin typeface="Times New Roman"/>
                <a:cs typeface="Times New Roman"/>
              </a:rPr>
              <a:t>is</a:t>
            </a:r>
            <a:r>
              <a:rPr sz="2600" b="1" spc="-6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D24717"/>
                </a:solidFill>
                <a:latin typeface="Times New Roman"/>
                <a:cs typeface="Times New Roman"/>
              </a:rPr>
              <a:t>regulated</a:t>
            </a:r>
            <a:r>
              <a:rPr sz="2600" b="1" spc="-6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D24717"/>
                </a:solidFill>
                <a:latin typeface="Times New Roman"/>
                <a:cs typeface="Times New Roman"/>
              </a:rPr>
              <a:t>by</a:t>
            </a:r>
            <a:r>
              <a:rPr sz="2600" b="1" spc="-8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20" dirty="0">
                <a:solidFill>
                  <a:srgbClr val="D24717"/>
                </a:solidFill>
                <a:latin typeface="Times New Roman"/>
                <a:cs typeface="Times New Roman"/>
              </a:rPr>
              <a:t>countries</a:t>
            </a:r>
            <a:r>
              <a:rPr sz="2600" b="1" spc="-6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100" dirty="0">
                <a:solidFill>
                  <a:srgbClr val="D24717"/>
                </a:solidFill>
                <a:latin typeface="Times New Roman"/>
                <a:cs typeface="Times New Roman"/>
              </a:rPr>
              <a:t>and/or </a:t>
            </a:r>
            <a:r>
              <a:rPr sz="2600" b="1" spc="-63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D24717"/>
                </a:solidFill>
                <a:latin typeface="Times New Roman"/>
                <a:cs typeface="Times New Roman"/>
              </a:rPr>
              <a:t>organi</a:t>
            </a:r>
            <a:r>
              <a:rPr sz="2600" b="1" spc="-10" dirty="0">
                <a:solidFill>
                  <a:srgbClr val="D24717"/>
                </a:solidFill>
                <a:latin typeface="Times New Roman"/>
                <a:cs typeface="Times New Roman"/>
              </a:rPr>
              <a:t>z</a:t>
            </a:r>
            <a:r>
              <a:rPr sz="2600" b="1" spc="-140" dirty="0">
                <a:solidFill>
                  <a:srgbClr val="D24717"/>
                </a:solidFill>
                <a:latin typeface="Times New Roman"/>
                <a:cs typeface="Times New Roman"/>
              </a:rPr>
              <a:t>a</a:t>
            </a:r>
            <a:r>
              <a:rPr sz="2600" b="1" spc="20" dirty="0">
                <a:solidFill>
                  <a:srgbClr val="D24717"/>
                </a:solidFill>
                <a:latin typeface="Times New Roman"/>
                <a:cs typeface="Times New Roman"/>
              </a:rPr>
              <a:t>tions</a:t>
            </a:r>
            <a:r>
              <a:rPr sz="2600" b="1" spc="15" dirty="0">
                <a:solidFill>
                  <a:srgbClr val="D24717"/>
                </a:solidFill>
                <a:latin typeface="Times New Roman"/>
                <a:cs typeface="Times New Roman"/>
              </a:rPr>
              <a:t>,</a:t>
            </a:r>
            <a:r>
              <a:rPr sz="2600" b="1" spc="-18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5" dirty="0">
                <a:solidFill>
                  <a:srgbClr val="D24717"/>
                </a:solidFill>
                <a:latin typeface="Times New Roman"/>
                <a:cs typeface="Times New Roman"/>
              </a:rPr>
              <a:t>suc</a:t>
            </a:r>
            <a:r>
              <a:rPr sz="2600" b="1" spc="10" dirty="0">
                <a:solidFill>
                  <a:srgbClr val="D24717"/>
                </a:solidFill>
                <a:latin typeface="Times New Roman"/>
                <a:cs typeface="Times New Roman"/>
              </a:rPr>
              <a:t>h</a:t>
            </a:r>
            <a:r>
              <a:rPr sz="2600" b="1" spc="-7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85" dirty="0">
                <a:solidFill>
                  <a:srgbClr val="D24717"/>
                </a:solidFill>
                <a:latin typeface="Times New Roman"/>
                <a:cs typeface="Times New Roman"/>
              </a:rPr>
              <a:t>as</a:t>
            </a:r>
            <a:r>
              <a:rPr sz="2600" b="1" spc="-6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D24717"/>
                </a:solidFill>
                <a:latin typeface="Times New Roman"/>
                <a:cs typeface="Times New Roman"/>
              </a:rPr>
              <a:t>th</a:t>
            </a:r>
            <a:r>
              <a:rPr sz="2600" b="1" spc="35" dirty="0">
                <a:solidFill>
                  <a:srgbClr val="D24717"/>
                </a:solidFill>
                <a:latin typeface="Times New Roman"/>
                <a:cs typeface="Times New Roman"/>
              </a:rPr>
              <a:t>e</a:t>
            </a:r>
            <a:r>
              <a:rPr sz="2600" b="1" spc="-7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D24717"/>
                </a:solidFill>
                <a:latin typeface="Times New Roman"/>
                <a:cs typeface="Times New Roman"/>
              </a:rPr>
              <a:t>Inte</a:t>
            </a:r>
            <a:r>
              <a:rPr sz="2600" b="1" spc="60" dirty="0">
                <a:solidFill>
                  <a:srgbClr val="D24717"/>
                </a:solidFill>
                <a:latin typeface="Times New Roman"/>
                <a:cs typeface="Times New Roman"/>
              </a:rPr>
              <a:t>r</a:t>
            </a:r>
            <a:r>
              <a:rPr sz="2600" b="1" spc="-50" dirty="0">
                <a:solidFill>
                  <a:srgbClr val="D24717"/>
                </a:solidFill>
                <a:latin typeface="Times New Roman"/>
                <a:cs typeface="Times New Roman"/>
              </a:rPr>
              <a:t>n</a:t>
            </a:r>
            <a:r>
              <a:rPr sz="2600" b="1" spc="-80" dirty="0">
                <a:solidFill>
                  <a:srgbClr val="D24717"/>
                </a:solidFill>
                <a:latin typeface="Times New Roman"/>
                <a:cs typeface="Times New Roman"/>
              </a:rPr>
              <a:t>a</a:t>
            </a:r>
            <a:r>
              <a:rPr sz="2600" b="1" spc="10" dirty="0">
                <a:solidFill>
                  <a:srgbClr val="D24717"/>
                </a:solidFill>
                <a:latin typeface="Times New Roman"/>
                <a:cs typeface="Times New Roman"/>
              </a:rPr>
              <a:t>tional  </a:t>
            </a:r>
            <a:r>
              <a:rPr sz="2600" b="1" spc="-10" dirty="0">
                <a:solidFill>
                  <a:srgbClr val="D24717"/>
                </a:solidFill>
                <a:latin typeface="Times New Roman"/>
                <a:cs typeface="Times New Roman"/>
              </a:rPr>
              <a:t>Telecommunication</a:t>
            </a:r>
            <a:r>
              <a:rPr sz="2600" b="1" spc="-7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D24717"/>
                </a:solidFill>
                <a:latin typeface="Times New Roman"/>
                <a:cs typeface="Times New Roman"/>
              </a:rPr>
              <a:t>Union</a:t>
            </a:r>
            <a:r>
              <a:rPr sz="2600" b="1" spc="-7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40" dirty="0">
                <a:solidFill>
                  <a:srgbClr val="D24717"/>
                </a:solidFill>
                <a:latin typeface="Times New Roman"/>
                <a:cs typeface="Times New Roman"/>
              </a:rPr>
              <a:t>(ITU)</a:t>
            </a:r>
            <a:r>
              <a:rPr sz="2600" b="1" spc="-7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D24717"/>
                </a:solidFill>
                <a:latin typeface="Times New Roman"/>
                <a:cs typeface="Times New Roman"/>
              </a:rPr>
              <a:t>and</a:t>
            </a:r>
            <a:r>
              <a:rPr sz="2600" b="1" spc="-70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35" dirty="0">
                <a:solidFill>
                  <a:srgbClr val="D24717"/>
                </a:solidFill>
                <a:latin typeface="Times New Roman"/>
                <a:cs typeface="Times New Roman"/>
              </a:rPr>
              <a:t>the</a:t>
            </a:r>
            <a:r>
              <a:rPr sz="2600" b="1" spc="-7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50" dirty="0">
                <a:solidFill>
                  <a:srgbClr val="D24717"/>
                </a:solidFill>
                <a:latin typeface="Times New Roman"/>
                <a:cs typeface="Times New Roman"/>
              </a:rPr>
              <a:t>Federal </a:t>
            </a:r>
            <a:r>
              <a:rPr sz="2600" b="1" spc="-63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20" dirty="0">
                <a:solidFill>
                  <a:srgbClr val="D24717"/>
                </a:solidFill>
                <a:latin typeface="Times New Roman"/>
                <a:cs typeface="Times New Roman"/>
              </a:rPr>
              <a:t>Communications</a:t>
            </a:r>
            <a:r>
              <a:rPr sz="2600" b="1" spc="-8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D24717"/>
                </a:solidFill>
                <a:latin typeface="Times New Roman"/>
                <a:cs typeface="Times New Roman"/>
              </a:rPr>
              <a:t>Commission</a:t>
            </a:r>
            <a:r>
              <a:rPr sz="2600" b="1" spc="-65" dirty="0">
                <a:solidFill>
                  <a:srgbClr val="D24717"/>
                </a:solidFill>
                <a:latin typeface="Times New Roman"/>
                <a:cs typeface="Times New Roman"/>
              </a:rPr>
              <a:t> </a:t>
            </a:r>
            <a:r>
              <a:rPr sz="2600" b="1" spc="-120" dirty="0">
                <a:solidFill>
                  <a:srgbClr val="D24717"/>
                </a:solidFill>
                <a:latin typeface="Times New Roman"/>
                <a:cs typeface="Times New Roman"/>
              </a:rPr>
              <a:t>(FCC).</a:t>
            </a:r>
            <a:endParaRPr sz="2600">
              <a:latin typeface="Times New Roman"/>
              <a:cs typeface="Times New Roman"/>
            </a:endParaRPr>
          </a:p>
          <a:p>
            <a:pPr marL="286385" marR="432434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solidFill>
                  <a:srgbClr val="006FC0"/>
                </a:solidFill>
                <a:latin typeface="Times New Roman"/>
                <a:cs typeface="Times New Roman"/>
              </a:rPr>
              <a:t>These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groups</a:t>
            </a:r>
            <a:r>
              <a:rPr sz="2600" b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006FC0"/>
                </a:solidFill>
                <a:latin typeface="Times New Roman"/>
                <a:cs typeface="Times New Roman"/>
              </a:rPr>
              <a:t>define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35" dirty="0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sz="2600" b="1" spc="-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6FC0"/>
                </a:solidFill>
                <a:latin typeface="Times New Roman"/>
                <a:cs typeface="Times New Roman"/>
              </a:rPr>
              <a:t>regulations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and</a:t>
            </a:r>
            <a:r>
              <a:rPr sz="2600" b="1" spc="-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transmission </a:t>
            </a:r>
            <a:r>
              <a:rPr sz="2600" b="1" spc="-6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006FC0"/>
                </a:solidFill>
                <a:latin typeface="Times New Roman"/>
                <a:cs typeface="Times New Roman"/>
              </a:rPr>
              <a:t>requirements</a:t>
            </a:r>
            <a:r>
              <a:rPr sz="26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for</a:t>
            </a:r>
            <a:r>
              <a:rPr sz="2600" b="1" spc="-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various</a:t>
            </a:r>
            <a:r>
              <a:rPr sz="2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15" dirty="0">
                <a:solidFill>
                  <a:srgbClr val="006FC0"/>
                </a:solidFill>
                <a:latin typeface="Times New Roman"/>
                <a:cs typeface="Times New Roman"/>
              </a:rPr>
              <a:t>frequency</a:t>
            </a:r>
            <a:r>
              <a:rPr sz="2600" b="1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bands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example,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portions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6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40" dirty="0">
                <a:solidFill>
                  <a:srgbClr val="6F2F9F"/>
                </a:solidFill>
                <a:latin typeface="Times New Roman"/>
                <a:cs typeface="Times New Roman"/>
              </a:rPr>
              <a:t>the</a:t>
            </a:r>
            <a:r>
              <a:rPr sz="26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6F2F9F"/>
                </a:solidFill>
                <a:latin typeface="Times New Roman"/>
                <a:cs typeface="Times New Roman"/>
              </a:rPr>
              <a:t>spectrum</a:t>
            </a:r>
            <a:r>
              <a:rPr sz="2600" b="1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allocated</a:t>
            </a:r>
            <a:r>
              <a:rPr sz="26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6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40" dirty="0">
                <a:solidFill>
                  <a:srgbClr val="6F2F9F"/>
                </a:solidFill>
                <a:latin typeface="Times New Roman"/>
                <a:cs typeface="Times New Roman"/>
              </a:rPr>
              <a:t>types </a:t>
            </a:r>
            <a:r>
              <a:rPr sz="2600" b="1" i="1" spc="-6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of </a:t>
            </a:r>
            <a:r>
              <a:rPr sz="2600" b="1" i="1" spc="-90" dirty="0">
                <a:solidFill>
                  <a:srgbClr val="6F2F9F"/>
                </a:solidFill>
                <a:latin typeface="Times New Roman"/>
                <a:cs typeface="Times New Roman"/>
              </a:rPr>
              <a:t>telecommunications </a:t>
            </a:r>
            <a:r>
              <a:rPr sz="2600" b="1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such 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as </a:t>
            </a:r>
            <a:r>
              <a:rPr sz="26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radio, 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television, </a:t>
            </a:r>
            <a:r>
              <a:rPr sz="2600" b="1" i="1" spc="-30" dirty="0">
                <a:solidFill>
                  <a:srgbClr val="6F2F9F"/>
                </a:solidFill>
                <a:latin typeface="Times New Roman"/>
                <a:cs typeface="Times New Roman"/>
              </a:rPr>
              <a:t>military, 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and </a:t>
            </a:r>
            <a:r>
              <a:rPr sz="26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40" dirty="0">
                <a:solidFill>
                  <a:srgbClr val="6F2F9F"/>
                </a:solidFill>
                <a:latin typeface="Times New Roman"/>
                <a:cs typeface="Times New Roman"/>
              </a:rPr>
              <a:t>s</a:t>
            </a:r>
            <a:r>
              <a:rPr sz="2600" b="1" i="1" spc="-175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b="1" i="1" spc="-160" dirty="0">
                <a:solidFill>
                  <a:srgbClr val="6F2F9F"/>
                </a:solidFill>
                <a:latin typeface="Times New Roman"/>
                <a:cs typeface="Times New Roman"/>
              </a:rPr>
              <a:t>n</a:t>
            </a:r>
            <a:r>
              <a:rPr sz="2600" b="1" i="1" spc="25" dirty="0">
                <a:solidFill>
                  <a:srgbClr val="6F2F9F"/>
                </a:solidFill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04874"/>
            <a:ext cx="7508240" cy="42456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86385" marR="403225" indent="-274320">
              <a:lnSpc>
                <a:spcPct val="89500"/>
              </a:lnSpc>
              <a:spcBef>
                <a:spcPts val="43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F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55" dirty="0">
                <a:latin typeface="Times New Roman"/>
                <a:cs typeface="Times New Roman"/>
              </a:rPr>
              <a:t>using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65" dirty="0">
                <a:latin typeface="Times New Roman"/>
                <a:cs typeface="Times New Roman"/>
              </a:rPr>
              <a:t>cess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80" dirty="0">
                <a:latin typeface="Times New Roman"/>
                <a:cs typeface="Times New Roman"/>
              </a:rPr>
              <a:t>ies,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95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7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s 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60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14" dirty="0">
                <a:latin typeface="Times New Roman"/>
                <a:cs typeface="Times New Roman"/>
              </a:rPr>
              <a:t>era</a:t>
            </a:r>
            <a:r>
              <a:rPr sz="2600" spc="-150" dirty="0">
                <a:latin typeface="Times New Roman"/>
                <a:cs typeface="Times New Roman"/>
              </a:rPr>
              <a:t>g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wire</a:t>
            </a:r>
            <a:r>
              <a:rPr sz="2600" b="1" spc="5" dirty="0">
                <a:latin typeface="Times New Roman"/>
                <a:cs typeface="Times New Roman"/>
              </a:rPr>
              <a:t>l</a:t>
            </a:r>
            <a:r>
              <a:rPr sz="2600" b="1" spc="-25" dirty="0">
                <a:latin typeface="Times New Roman"/>
                <a:cs typeface="Times New Roman"/>
              </a:rPr>
              <a:t>es</a:t>
            </a:r>
            <a:r>
              <a:rPr sz="2600" b="1" spc="-20" dirty="0">
                <a:latin typeface="Times New Roman"/>
                <a:cs typeface="Times New Roman"/>
              </a:rPr>
              <a:t>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com</a:t>
            </a:r>
            <a:r>
              <a:rPr sz="2600" b="1" spc="-15" dirty="0">
                <a:latin typeface="Times New Roman"/>
                <a:cs typeface="Times New Roman"/>
              </a:rPr>
              <a:t>m</a:t>
            </a:r>
            <a:r>
              <a:rPr sz="2600" b="1" spc="30" dirty="0">
                <a:latin typeface="Times New Roman"/>
                <a:cs typeface="Times New Roman"/>
              </a:rPr>
              <a:t>un</a:t>
            </a:r>
            <a:r>
              <a:rPr sz="2600" b="1" dirty="0">
                <a:latin typeface="Times New Roman"/>
                <a:cs typeface="Times New Roman"/>
              </a:rPr>
              <a:t>i</a:t>
            </a:r>
            <a:r>
              <a:rPr sz="2600" b="1" spc="-25" dirty="0">
                <a:latin typeface="Times New Roman"/>
                <a:cs typeface="Times New Roman"/>
              </a:rPr>
              <a:t>c</a:t>
            </a:r>
            <a:r>
              <a:rPr sz="2600" b="1" spc="-50" dirty="0">
                <a:latin typeface="Times New Roman"/>
                <a:cs typeface="Times New Roman"/>
              </a:rPr>
              <a:t>a</a:t>
            </a:r>
            <a:r>
              <a:rPr sz="2600" b="1" spc="20" dirty="0">
                <a:latin typeface="Times New Roman"/>
                <a:cs typeface="Times New Roman"/>
              </a:rPr>
              <a:t>tion</a:t>
            </a:r>
            <a:r>
              <a:rPr sz="2600" b="1" spc="25" dirty="0">
                <a:latin typeface="Times New Roman"/>
                <a:cs typeface="Times New Roman"/>
              </a:rPr>
              <a:t>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25" dirty="0">
                <a:latin typeface="Times New Roman"/>
                <a:cs typeface="Times New Roman"/>
              </a:rPr>
              <a:t>a</a:t>
            </a:r>
            <a:r>
              <a:rPr sz="2600" b="1" spc="-15" dirty="0">
                <a:latin typeface="Times New Roman"/>
                <a:cs typeface="Times New Roman"/>
              </a:rPr>
              <a:t>re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s</a:t>
            </a:r>
            <a:r>
              <a:rPr sz="2600" b="1" spc="-20" dirty="0">
                <a:latin typeface="Times New Roman"/>
                <a:cs typeface="Times New Roman"/>
              </a:rPr>
              <a:t>p</a:t>
            </a:r>
            <a:r>
              <a:rPr sz="2600" b="1" spc="35" dirty="0">
                <a:latin typeface="Times New Roman"/>
                <a:cs typeface="Times New Roman"/>
              </a:rPr>
              <a:t>l</a:t>
            </a:r>
            <a:r>
              <a:rPr sz="2600" b="1" spc="20" dirty="0">
                <a:latin typeface="Times New Roman"/>
                <a:cs typeface="Times New Roman"/>
              </a:rPr>
              <a:t>i</a:t>
            </a:r>
            <a:r>
              <a:rPr sz="2600" b="1" spc="25" dirty="0">
                <a:latin typeface="Times New Roman"/>
                <a:cs typeface="Times New Roman"/>
              </a:rPr>
              <a:t>t  </a:t>
            </a:r>
            <a:r>
              <a:rPr sz="2600" b="1" spc="35" dirty="0">
                <a:latin typeface="Times New Roman"/>
                <a:cs typeface="Times New Roman"/>
              </a:rPr>
              <a:t>between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800" b="1" spc="30" dirty="0">
                <a:latin typeface="Times New Roman"/>
                <a:cs typeface="Times New Roman"/>
              </a:rPr>
              <a:t>licensed</a:t>
            </a:r>
            <a:r>
              <a:rPr sz="28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800" b="1" spc="25" dirty="0">
                <a:latin typeface="Times New Roman"/>
                <a:cs typeface="Times New Roman"/>
              </a:rPr>
              <a:t>unlicensed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bands.</a:t>
            </a:r>
            <a:endParaRPr sz="2800">
              <a:latin typeface="Times New Roman"/>
              <a:cs typeface="Times New Roman"/>
            </a:endParaRPr>
          </a:p>
          <a:p>
            <a:pPr marL="286385" marR="321310" indent="-274320">
              <a:lnSpc>
                <a:spcPts val="2810"/>
              </a:lnSpc>
              <a:spcBef>
                <a:spcPts val="67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i="1" spc="-114" dirty="0">
                <a:solidFill>
                  <a:srgbClr val="006FC0"/>
                </a:solidFill>
                <a:latin typeface="Times New Roman"/>
                <a:cs typeface="Times New Roman"/>
              </a:rPr>
              <a:t>Licensed </a:t>
            </a:r>
            <a:r>
              <a:rPr sz="2600" b="1" i="1" spc="-85" dirty="0">
                <a:solidFill>
                  <a:srgbClr val="006FC0"/>
                </a:solidFill>
                <a:latin typeface="Times New Roman"/>
                <a:cs typeface="Times New Roman"/>
              </a:rPr>
              <a:t>spectrum </a:t>
            </a:r>
            <a:r>
              <a:rPr sz="2600" b="1" i="1" spc="-55" dirty="0">
                <a:solidFill>
                  <a:srgbClr val="006FC0"/>
                </a:solidFill>
                <a:latin typeface="Times New Roman"/>
                <a:cs typeface="Times New Roman"/>
              </a:rPr>
              <a:t>is </a:t>
            </a:r>
            <a:r>
              <a:rPr sz="2600" b="1" i="1" spc="-70" dirty="0">
                <a:solidFill>
                  <a:srgbClr val="006FC0"/>
                </a:solidFill>
                <a:latin typeface="Times New Roman"/>
                <a:cs typeface="Times New Roman"/>
              </a:rPr>
              <a:t>generally </a:t>
            </a:r>
            <a:r>
              <a:rPr sz="2600" b="1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applicable </a:t>
            </a:r>
            <a:r>
              <a:rPr sz="2600" b="1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to </a:t>
            </a:r>
            <a:r>
              <a:rPr sz="2600" b="1" i="1" spc="-120" dirty="0">
                <a:solidFill>
                  <a:srgbClr val="006FC0"/>
                </a:solidFill>
                <a:latin typeface="Times New Roman"/>
                <a:cs typeface="Times New Roman"/>
              </a:rPr>
              <a:t>IoT </a:t>
            </a:r>
            <a:r>
              <a:rPr sz="2600" b="1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long- </a:t>
            </a:r>
            <a:r>
              <a:rPr sz="2600" b="1" i="1" spc="-6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90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b="1" i="1" spc="-60" dirty="0">
                <a:solidFill>
                  <a:srgbClr val="006FC0"/>
                </a:solidFill>
                <a:latin typeface="Times New Roman"/>
                <a:cs typeface="Times New Roman"/>
              </a:rPr>
              <a:t>an</a:t>
            </a:r>
            <a:r>
              <a:rPr sz="2600" b="1" i="1" spc="-105" dirty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2600" b="1" i="1" spc="-100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b="1" i="1" spc="-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125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2600" b="1" i="1" spc="-105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600" b="1" i="1" spc="-145" dirty="0">
                <a:solidFill>
                  <a:srgbClr val="006FC0"/>
                </a:solidFill>
                <a:latin typeface="Times New Roman"/>
                <a:cs typeface="Times New Roman"/>
              </a:rPr>
              <a:t>cess</a:t>
            </a:r>
            <a:r>
              <a:rPr sz="2600" b="1" i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b="1" i="1" spc="-105" dirty="0">
                <a:solidFill>
                  <a:srgbClr val="006FC0"/>
                </a:solidFill>
                <a:latin typeface="Times New Roman"/>
                <a:cs typeface="Times New Roman"/>
              </a:rPr>
              <a:t>techno</a:t>
            </a:r>
            <a:r>
              <a:rPr sz="2600" b="1" i="1" spc="-65" dirty="0">
                <a:solidFill>
                  <a:srgbClr val="006FC0"/>
                </a:solidFill>
                <a:latin typeface="Times New Roman"/>
                <a:cs typeface="Times New Roman"/>
              </a:rPr>
              <a:t>l</a:t>
            </a:r>
            <a:r>
              <a:rPr sz="2600" b="1" i="1" spc="-175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b="1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g</a:t>
            </a:r>
            <a:r>
              <a:rPr sz="2600" b="1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i</a:t>
            </a:r>
            <a:r>
              <a:rPr sz="2600" b="1" i="1" spc="-110" dirty="0">
                <a:solidFill>
                  <a:srgbClr val="006FC0"/>
                </a:solidFill>
                <a:latin typeface="Times New Roman"/>
                <a:cs typeface="Times New Roman"/>
              </a:rPr>
              <a:t>es</a:t>
            </a:r>
            <a:endParaRPr sz="2600">
              <a:latin typeface="Times New Roman"/>
              <a:cs typeface="Times New Roman"/>
            </a:endParaRPr>
          </a:p>
          <a:p>
            <a:pPr marL="286385" marR="107950" indent="-274320">
              <a:lnSpc>
                <a:spcPts val="281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order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utilize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licensed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spectrum</a:t>
            </a:r>
            <a:r>
              <a:rPr sz="2600" spc="-70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2600" spc="-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users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must</a:t>
            </a:r>
            <a:r>
              <a:rPr sz="26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subscribe </a:t>
            </a:r>
            <a:r>
              <a:rPr sz="2600" b="1" i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services</a:t>
            </a:r>
            <a:r>
              <a:rPr sz="2600" b="1" i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when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connecting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their</a:t>
            </a:r>
            <a:r>
              <a:rPr sz="2600" b="1" i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IoT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95" dirty="0">
                <a:solidFill>
                  <a:srgbClr val="FF0000"/>
                </a:solidFill>
                <a:latin typeface="Times New Roman"/>
                <a:cs typeface="Times New Roman"/>
              </a:rPr>
              <a:t>devices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5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exchange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subscription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fee,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operator 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guarantee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exclusivity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usage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over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target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area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therefore </a:t>
            </a:r>
            <a:r>
              <a:rPr sz="2600" spc="-125" dirty="0">
                <a:latin typeface="Times New Roman"/>
                <a:cs typeface="Times New Roman"/>
              </a:rPr>
              <a:t>sell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better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guarantee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14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service.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8402"/>
            <a:ext cx="736790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sz="2400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45" dirty="0">
                <a:solidFill>
                  <a:srgbClr val="006FC0"/>
                </a:solidFill>
                <a:latin typeface="Times New Roman"/>
                <a:cs typeface="Times New Roman"/>
              </a:rPr>
              <a:t>ITU</a:t>
            </a:r>
            <a:r>
              <a:rPr sz="2400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75" dirty="0">
                <a:solidFill>
                  <a:srgbClr val="006FC0"/>
                </a:solidFill>
                <a:latin typeface="Times New Roman"/>
                <a:cs typeface="Times New Roman"/>
              </a:rPr>
              <a:t>has</a:t>
            </a:r>
            <a:r>
              <a:rPr sz="2400" spc="-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45" dirty="0">
                <a:solidFill>
                  <a:srgbClr val="006FC0"/>
                </a:solidFill>
                <a:latin typeface="Times New Roman"/>
                <a:cs typeface="Times New Roman"/>
              </a:rPr>
              <a:t>also</a:t>
            </a:r>
            <a:r>
              <a:rPr sz="24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14" dirty="0">
                <a:solidFill>
                  <a:srgbClr val="006FC0"/>
                </a:solidFill>
                <a:latin typeface="Times New Roman"/>
                <a:cs typeface="Times New Roman"/>
              </a:rPr>
              <a:t>defined</a:t>
            </a:r>
            <a:r>
              <a:rPr sz="24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14" dirty="0">
                <a:solidFill>
                  <a:srgbClr val="006FC0"/>
                </a:solidFill>
                <a:latin typeface="Times New Roman"/>
                <a:cs typeface="Times New Roman"/>
              </a:rPr>
              <a:t>unlicensed</a:t>
            </a:r>
            <a:r>
              <a:rPr sz="24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006FC0"/>
                </a:solidFill>
                <a:latin typeface="Times New Roman"/>
                <a:cs typeface="Times New Roman"/>
              </a:rPr>
              <a:t>spectrum</a:t>
            </a:r>
            <a:r>
              <a:rPr sz="2400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85" dirty="0">
                <a:solidFill>
                  <a:srgbClr val="006FC0"/>
                </a:solidFill>
                <a:latin typeface="Times New Roman"/>
                <a:cs typeface="Times New Roman"/>
              </a:rPr>
              <a:t>for</a:t>
            </a:r>
            <a:r>
              <a:rPr sz="24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sz="2400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75" dirty="0">
                <a:solidFill>
                  <a:srgbClr val="006FC0"/>
                </a:solidFill>
                <a:latin typeface="Times New Roman"/>
                <a:cs typeface="Times New Roman"/>
              </a:rPr>
              <a:t>industrial, </a:t>
            </a:r>
            <a:r>
              <a:rPr sz="2400" spc="-5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95" dirty="0">
                <a:solidFill>
                  <a:srgbClr val="006FC0"/>
                </a:solidFill>
                <a:latin typeface="Times New Roman"/>
                <a:cs typeface="Times New Roman"/>
              </a:rPr>
              <a:t>scientific,</a:t>
            </a:r>
            <a:r>
              <a:rPr sz="2400" spc="-1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35" dirty="0">
                <a:solidFill>
                  <a:srgbClr val="006FC0"/>
                </a:solidFill>
                <a:latin typeface="Times New Roman"/>
                <a:cs typeface="Times New Roman"/>
              </a:rPr>
              <a:t>and</a:t>
            </a:r>
            <a:r>
              <a:rPr sz="24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30" dirty="0">
                <a:solidFill>
                  <a:srgbClr val="006FC0"/>
                </a:solidFill>
                <a:latin typeface="Times New Roman"/>
                <a:cs typeface="Times New Roman"/>
              </a:rPr>
              <a:t>medical</a:t>
            </a:r>
            <a:r>
              <a:rPr sz="2400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80" dirty="0">
                <a:solidFill>
                  <a:srgbClr val="006FC0"/>
                </a:solidFill>
                <a:latin typeface="Times New Roman"/>
                <a:cs typeface="Times New Roman"/>
              </a:rPr>
              <a:t>(ISM)</a:t>
            </a:r>
            <a:r>
              <a:rPr sz="2400" spc="-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006FC0"/>
                </a:solidFill>
                <a:latin typeface="Times New Roman"/>
                <a:cs typeface="Times New Roman"/>
              </a:rPr>
              <a:t>portions</a:t>
            </a:r>
            <a:r>
              <a:rPr sz="24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40" dirty="0">
                <a:solidFill>
                  <a:srgbClr val="006FC0"/>
                </a:solidFill>
                <a:latin typeface="Times New Roman"/>
                <a:cs typeface="Times New Roman"/>
              </a:rPr>
              <a:t>of</a:t>
            </a:r>
            <a:r>
              <a:rPr sz="2400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70" dirty="0">
                <a:solidFill>
                  <a:srgbClr val="006FC0"/>
                </a:solidFill>
                <a:latin typeface="Times New Roman"/>
                <a:cs typeface="Times New Roman"/>
              </a:rPr>
              <a:t>the</a:t>
            </a:r>
            <a:r>
              <a:rPr sz="24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00" dirty="0">
                <a:solidFill>
                  <a:srgbClr val="006FC0"/>
                </a:solidFill>
                <a:latin typeface="Times New Roman"/>
                <a:cs typeface="Times New Roman"/>
              </a:rPr>
              <a:t>radio</a:t>
            </a:r>
            <a:r>
              <a:rPr sz="24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110" dirty="0">
                <a:solidFill>
                  <a:srgbClr val="006FC0"/>
                </a:solidFill>
                <a:latin typeface="Times New Roman"/>
                <a:cs typeface="Times New Roman"/>
              </a:rPr>
              <a:t>bands.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5" dirty="0">
                <a:latin typeface="Times New Roman"/>
                <a:cs typeface="Times New Roman"/>
              </a:rPr>
              <a:t>T</a:t>
            </a:r>
            <a:r>
              <a:rPr sz="2400" spc="-114" dirty="0">
                <a:latin typeface="Times New Roman"/>
                <a:cs typeface="Times New Roman"/>
              </a:rPr>
              <a:t>h</a:t>
            </a:r>
            <a:r>
              <a:rPr sz="2400" spc="-125" dirty="0">
                <a:latin typeface="Times New Roman"/>
                <a:cs typeface="Times New Roman"/>
              </a:rPr>
              <a:t>ese</a:t>
            </a:r>
            <a:r>
              <a:rPr sz="2400" spc="-75" dirty="0">
                <a:latin typeface="Times New Roman"/>
                <a:cs typeface="Times New Roman"/>
              </a:rPr>
              <a:t> f</a:t>
            </a:r>
            <a:r>
              <a:rPr sz="2400" spc="-100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equ</a:t>
            </a:r>
            <a:r>
              <a:rPr sz="2400" spc="-125" dirty="0">
                <a:latin typeface="Times New Roman"/>
                <a:cs typeface="Times New Roman"/>
              </a:rPr>
              <a:t>encies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</a:t>
            </a:r>
            <a:r>
              <a:rPr sz="2400" spc="-95" dirty="0">
                <a:latin typeface="Times New Roman"/>
                <a:cs typeface="Times New Roman"/>
              </a:rPr>
              <a:t>re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u</a:t>
            </a:r>
            <a:r>
              <a:rPr sz="2400" spc="-120" dirty="0">
                <a:latin typeface="Times New Roman"/>
                <a:cs typeface="Times New Roman"/>
              </a:rPr>
              <a:t>s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ma</a:t>
            </a:r>
            <a:r>
              <a:rPr sz="2400" spc="-175" dirty="0">
                <a:latin typeface="Times New Roman"/>
                <a:cs typeface="Times New Roman"/>
              </a:rPr>
              <a:t>n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com</a:t>
            </a:r>
            <a:r>
              <a:rPr sz="2400" spc="-185" dirty="0">
                <a:latin typeface="Times New Roman"/>
                <a:cs typeface="Times New Roman"/>
              </a:rPr>
              <a:t>m</a:t>
            </a:r>
            <a:r>
              <a:rPr sz="2400" spc="-105" dirty="0">
                <a:latin typeface="Times New Roman"/>
                <a:cs typeface="Times New Roman"/>
              </a:rPr>
              <a:t>u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140" dirty="0">
                <a:latin typeface="Times New Roman"/>
                <a:cs typeface="Times New Roman"/>
              </a:rPr>
              <a:t>ic</a:t>
            </a:r>
            <a:r>
              <a:rPr sz="2400" spc="-20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400" b="1" spc="40" dirty="0">
                <a:latin typeface="Times New Roman"/>
                <a:cs typeface="Times New Roman"/>
              </a:rPr>
              <a:t>technologies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for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short-range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devices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(SRDs).</a:t>
            </a:r>
            <a:endParaRPr sz="2400">
              <a:latin typeface="Times New Roman"/>
              <a:cs typeface="Times New Roman"/>
            </a:endParaRPr>
          </a:p>
          <a:p>
            <a:pPr marL="286385" marR="64769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Unl</a:t>
            </a:r>
            <a:r>
              <a:rPr sz="24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i="1" spc="-110" dirty="0">
                <a:solidFill>
                  <a:srgbClr val="FF0000"/>
                </a:solidFill>
                <a:latin typeface="Times New Roman"/>
                <a:cs typeface="Times New Roman"/>
              </a:rPr>
              <a:t>censed</a:t>
            </a:r>
            <a:r>
              <a:rPr sz="2400" b="1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105" dirty="0">
                <a:solidFill>
                  <a:srgbClr val="FF0000"/>
                </a:solidFill>
                <a:latin typeface="Times New Roman"/>
                <a:cs typeface="Times New Roman"/>
              </a:rPr>
              <a:t>mean</a:t>
            </a:r>
            <a:r>
              <a:rPr sz="24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no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gu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ra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tee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pr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tect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7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ns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are  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offered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2400" b="1" spc="-19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vice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unic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ti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ns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2400" b="1" spc="-19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ba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Io</a:t>
            </a:r>
            <a:r>
              <a:rPr sz="24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ac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ess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5" dirty="0">
                <a:latin typeface="Times New Roman"/>
                <a:cs typeface="Times New Roman"/>
              </a:rPr>
              <a:t>2.4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G</a:t>
            </a:r>
            <a:r>
              <a:rPr sz="2400" spc="-165" dirty="0">
                <a:latin typeface="Times New Roman"/>
                <a:cs typeface="Times New Roman"/>
              </a:rPr>
              <a:t>Hz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b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204" dirty="0">
                <a:latin typeface="Times New Roman"/>
                <a:cs typeface="Times New Roman"/>
              </a:rPr>
              <a:t>a</a:t>
            </a:r>
            <a:r>
              <a:rPr sz="2400" spc="-175" dirty="0">
                <a:latin typeface="Times New Roman"/>
                <a:cs typeface="Times New Roman"/>
              </a:rPr>
              <a:t>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u</a:t>
            </a:r>
            <a:r>
              <a:rPr sz="2400" spc="-125" dirty="0">
                <a:latin typeface="Times New Roman"/>
                <a:cs typeface="Times New Roman"/>
              </a:rPr>
              <a:t>sed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b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29" dirty="0">
                <a:latin typeface="Times New Roman"/>
                <a:cs typeface="Times New Roman"/>
              </a:rPr>
              <a:t>IEEE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80</a:t>
            </a:r>
            <a:r>
              <a:rPr sz="2400" spc="-100" dirty="0">
                <a:latin typeface="Times New Roman"/>
                <a:cs typeface="Times New Roman"/>
              </a:rPr>
              <a:t>2</a:t>
            </a:r>
            <a:r>
              <a:rPr sz="2400" spc="-55" dirty="0">
                <a:latin typeface="Times New Roman"/>
                <a:cs typeface="Times New Roman"/>
              </a:rPr>
              <a:t>.11</a:t>
            </a:r>
            <a:r>
              <a:rPr sz="2400" spc="-60" dirty="0">
                <a:latin typeface="Times New Roman"/>
                <a:cs typeface="Times New Roman"/>
              </a:rPr>
              <a:t>b</a:t>
            </a:r>
            <a:r>
              <a:rPr sz="2400" spc="190" dirty="0">
                <a:latin typeface="Times New Roman"/>
                <a:cs typeface="Times New Roman"/>
              </a:rPr>
              <a:t>/g/n</a:t>
            </a:r>
            <a:r>
              <a:rPr sz="2400" spc="-38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W</a:t>
            </a:r>
            <a:r>
              <a:rPr sz="2400" spc="-100" dirty="0">
                <a:latin typeface="Times New Roman"/>
                <a:cs typeface="Times New Roman"/>
              </a:rPr>
              <a:t>i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spc="-180" dirty="0">
                <a:latin typeface="Times New Roman"/>
                <a:cs typeface="Times New Roman"/>
              </a:rPr>
              <a:t>Fi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29" dirty="0">
                <a:latin typeface="Times New Roman"/>
                <a:cs typeface="Times New Roman"/>
              </a:rPr>
              <a:t>IEEE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8</a:t>
            </a:r>
            <a:r>
              <a:rPr sz="2400" spc="-100" dirty="0">
                <a:latin typeface="Times New Roman"/>
                <a:cs typeface="Times New Roman"/>
              </a:rPr>
              <a:t>0</a:t>
            </a:r>
            <a:r>
              <a:rPr sz="2400" spc="-50" dirty="0">
                <a:latin typeface="Times New Roman"/>
                <a:cs typeface="Times New Roman"/>
              </a:rPr>
              <a:t>2.1</a:t>
            </a:r>
            <a:r>
              <a:rPr sz="2400" spc="-55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.1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Blueto</a:t>
            </a:r>
            <a:r>
              <a:rPr sz="2400" spc="-130" dirty="0">
                <a:latin typeface="Times New Roman"/>
                <a:cs typeface="Times New Roman"/>
              </a:rPr>
              <a:t>o</a:t>
            </a:r>
            <a:r>
              <a:rPr sz="2400" spc="-60" dirty="0">
                <a:latin typeface="Times New Roman"/>
                <a:cs typeface="Times New Roman"/>
              </a:rPr>
              <a:t>th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29" dirty="0">
                <a:latin typeface="Times New Roman"/>
                <a:cs typeface="Times New Roman"/>
              </a:rPr>
              <a:t>IEEE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8</a:t>
            </a:r>
            <a:r>
              <a:rPr sz="2400" spc="-100" dirty="0">
                <a:latin typeface="Times New Roman"/>
                <a:cs typeface="Times New Roman"/>
              </a:rPr>
              <a:t>0</a:t>
            </a:r>
            <a:r>
              <a:rPr sz="2400" spc="-50" dirty="0">
                <a:latin typeface="Times New Roman"/>
                <a:cs typeface="Times New Roman"/>
              </a:rPr>
              <a:t>2.1</a:t>
            </a:r>
            <a:r>
              <a:rPr sz="2400" spc="-55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.4</a:t>
            </a:r>
            <a:r>
              <a:rPr sz="2400" spc="-37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W</a:t>
            </a:r>
            <a:r>
              <a:rPr sz="2400" spc="-320" dirty="0">
                <a:latin typeface="Times New Roman"/>
                <a:cs typeface="Times New Roman"/>
              </a:rPr>
              <a:t>P</a:t>
            </a:r>
            <a:r>
              <a:rPr sz="2400" spc="-225" dirty="0">
                <a:latin typeface="Times New Roman"/>
                <a:cs typeface="Times New Roman"/>
              </a:rPr>
              <a:t>AN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49427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71437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25" dirty="0">
                <a:solidFill>
                  <a:srgbClr val="006FC0"/>
                </a:solidFill>
                <a:latin typeface="Times New Roman"/>
                <a:cs typeface="Times New Roman"/>
              </a:rPr>
              <a:t>Unlicensed</a:t>
            </a:r>
            <a:r>
              <a:rPr sz="26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90" dirty="0">
                <a:solidFill>
                  <a:srgbClr val="006FC0"/>
                </a:solidFill>
                <a:latin typeface="Times New Roman"/>
                <a:cs typeface="Times New Roman"/>
              </a:rPr>
              <a:t>spectrum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006FC0"/>
                </a:solidFill>
                <a:latin typeface="Times New Roman"/>
                <a:cs typeface="Times New Roman"/>
              </a:rPr>
              <a:t>is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60" dirty="0">
                <a:solidFill>
                  <a:srgbClr val="006FC0"/>
                </a:solidFill>
                <a:latin typeface="Times New Roman"/>
                <a:cs typeface="Times New Roman"/>
              </a:rPr>
              <a:t>usually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simpler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35" dirty="0">
                <a:solidFill>
                  <a:srgbClr val="006FC0"/>
                </a:solidFill>
                <a:latin typeface="Times New Roman"/>
                <a:cs typeface="Times New Roman"/>
              </a:rPr>
              <a:t>to</a:t>
            </a:r>
            <a:r>
              <a:rPr sz="2600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40" dirty="0">
                <a:solidFill>
                  <a:srgbClr val="006FC0"/>
                </a:solidFill>
                <a:latin typeface="Times New Roman"/>
                <a:cs typeface="Times New Roman"/>
              </a:rPr>
              <a:t>deploy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4" dirty="0">
                <a:solidFill>
                  <a:srgbClr val="006FC0"/>
                </a:solidFill>
                <a:latin typeface="Times New Roman"/>
                <a:cs typeface="Times New Roman"/>
              </a:rPr>
              <a:t>than 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4" dirty="0">
                <a:solidFill>
                  <a:srgbClr val="006FC0"/>
                </a:solidFill>
                <a:latin typeface="Times New Roman"/>
                <a:cs typeface="Times New Roman"/>
              </a:rPr>
              <a:t>lic</a:t>
            </a:r>
            <a:r>
              <a:rPr sz="2600" spc="-155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spc="-130" dirty="0">
                <a:solidFill>
                  <a:srgbClr val="006FC0"/>
                </a:solidFill>
                <a:latin typeface="Times New Roman"/>
                <a:cs typeface="Times New Roman"/>
              </a:rPr>
              <a:t>nsed</a:t>
            </a:r>
            <a:r>
              <a:rPr sz="2600" spc="-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30" dirty="0">
                <a:solidFill>
                  <a:srgbClr val="006FC0"/>
                </a:solidFill>
                <a:latin typeface="Times New Roman"/>
                <a:cs typeface="Times New Roman"/>
              </a:rPr>
              <a:t>be</a:t>
            </a:r>
            <a:r>
              <a:rPr sz="2600" spc="-140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600" spc="-150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2600" spc="-175" dirty="0">
                <a:solidFill>
                  <a:srgbClr val="006FC0"/>
                </a:solidFill>
                <a:latin typeface="Times New Roman"/>
                <a:cs typeface="Times New Roman"/>
              </a:rPr>
              <a:t>u</a:t>
            </a:r>
            <a:r>
              <a:rPr sz="2600" spc="-150" dirty="0">
                <a:solidFill>
                  <a:srgbClr val="006FC0"/>
                </a:solidFill>
                <a:latin typeface="Times New Roman"/>
                <a:cs typeface="Times New Roman"/>
              </a:rPr>
              <a:t>se</a:t>
            </a:r>
            <a:r>
              <a:rPr sz="26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45" dirty="0">
                <a:solidFill>
                  <a:srgbClr val="006FC0"/>
                </a:solidFill>
                <a:latin typeface="Times New Roman"/>
                <a:cs typeface="Times New Roman"/>
              </a:rPr>
              <a:t>it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2600" spc="-125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spc="-150" dirty="0">
                <a:solidFill>
                  <a:srgbClr val="006FC0"/>
                </a:solidFill>
                <a:latin typeface="Times New Roman"/>
                <a:cs typeface="Times New Roman"/>
              </a:rPr>
              <a:t>es</a:t>
            </a:r>
            <a:r>
              <a:rPr sz="26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n</a:t>
            </a:r>
            <a:r>
              <a:rPr sz="2600" spc="-125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spc="35" dirty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spc="-110" dirty="0">
                <a:solidFill>
                  <a:srgbClr val="006FC0"/>
                </a:solidFill>
                <a:latin typeface="Times New Roman"/>
                <a:cs typeface="Times New Roman"/>
              </a:rPr>
              <a:t>eq</a:t>
            </a:r>
            <a:r>
              <a:rPr sz="2600" spc="-130" dirty="0">
                <a:solidFill>
                  <a:srgbClr val="006FC0"/>
                </a:solidFill>
                <a:latin typeface="Times New Roman"/>
                <a:cs typeface="Times New Roman"/>
              </a:rPr>
              <a:t>u</a:t>
            </a:r>
            <a:r>
              <a:rPr sz="2600" spc="-45" dirty="0">
                <a:solidFill>
                  <a:srgbClr val="006FC0"/>
                </a:solidFill>
                <a:latin typeface="Times New Roman"/>
                <a:cs typeface="Times New Roman"/>
              </a:rPr>
              <a:t>i</a:t>
            </a:r>
            <a:r>
              <a:rPr sz="2600" spc="-7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spc="-100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204" dirty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2600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006FC0"/>
                </a:solidFill>
                <a:latin typeface="Times New Roman"/>
                <a:cs typeface="Times New Roman"/>
              </a:rPr>
              <a:t>se</a:t>
            </a:r>
            <a:r>
              <a:rPr sz="2600" spc="2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spc="-160" dirty="0">
                <a:solidFill>
                  <a:srgbClr val="006FC0"/>
                </a:solidFill>
                <a:latin typeface="Times New Roman"/>
                <a:cs typeface="Times New Roman"/>
              </a:rPr>
              <a:t>vi</a:t>
            </a:r>
            <a:r>
              <a:rPr sz="2600" spc="-195" dirty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2600" spc="-100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600" spc="-45" dirty="0">
                <a:solidFill>
                  <a:srgbClr val="006FC0"/>
                </a:solidFill>
                <a:latin typeface="Times New Roman"/>
                <a:cs typeface="Times New Roman"/>
              </a:rPr>
              <a:t>p</a:t>
            </a:r>
            <a:r>
              <a:rPr sz="2600" spc="-60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spc="-190" dirty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2600" spc="-140" dirty="0">
                <a:solidFill>
                  <a:srgbClr val="006FC0"/>
                </a:solidFill>
                <a:latin typeface="Times New Roman"/>
                <a:cs typeface="Times New Roman"/>
              </a:rPr>
              <a:t>vi</a:t>
            </a:r>
            <a:r>
              <a:rPr sz="2600" spc="-190" dirty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2600" spc="-100" dirty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2600" spc="-185" dirty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5" dirty="0">
                <a:latin typeface="Times New Roman"/>
                <a:cs typeface="Times New Roman"/>
              </a:rPr>
              <a:t>However,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suffer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more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interference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because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other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devices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may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competing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spe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ific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155" dirty="0">
                <a:latin typeface="Times New Roman"/>
                <a:cs typeface="Times New Roman"/>
              </a:rPr>
              <a:t>ea</a:t>
            </a:r>
            <a:endParaRPr sz="2600">
              <a:latin typeface="Times New Roman"/>
              <a:cs typeface="Times New Roman"/>
            </a:endParaRPr>
          </a:p>
          <a:p>
            <a:pPr marL="286385" marR="1212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transmission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directly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impacts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how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signal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propagates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practical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maximum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range.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294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100" dirty="0">
                <a:latin typeface="Franklin Gothic Medium"/>
                <a:cs typeface="Franklin Gothic Medium"/>
              </a:rPr>
              <a:t>Power</a:t>
            </a:r>
            <a:r>
              <a:rPr sz="4000" i="0" spc="-55" dirty="0">
                <a:latin typeface="Franklin Gothic Medium"/>
                <a:cs typeface="Franklin Gothic Medium"/>
              </a:rPr>
              <a:t> </a:t>
            </a:r>
            <a:r>
              <a:rPr sz="4000" i="0" spc="-40" dirty="0">
                <a:latin typeface="Franklin Gothic Medium"/>
                <a:cs typeface="Franklin Gothic Medium"/>
              </a:rPr>
              <a:t>Consumption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69245"/>
            <a:ext cx="7577455" cy="43300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86385" indent="-274320" algn="just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0" dirty="0">
                <a:latin typeface="Times New Roman"/>
                <a:cs typeface="Times New Roman"/>
              </a:rPr>
              <a:t>P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des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10" dirty="0">
                <a:latin typeface="Times New Roman"/>
                <a:cs typeface="Times New Roman"/>
              </a:rPr>
              <a:t>r</a:t>
            </a:r>
            <a:r>
              <a:rPr sz="2600" spc="-220" dirty="0">
                <a:latin typeface="Times New Roman"/>
                <a:cs typeface="Times New Roman"/>
              </a:rPr>
              <a:t>y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endParaRPr sz="2600">
              <a:latin typeface="Times New Roman"/>
              <a:cs typeface="Times New Roman"/>
            </a:endParaRPr>
          </a:p>
          <a:p>
            <a:pPr marL="286385" marR="67310" indent="-274320" algn="just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4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powered</a:t>
            </a:r>
            <a:r>
              <a:rPr sz="26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node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has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direct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50" dirty="0">
                <a:solidFill>
                  <a:srgbClr val="FF0000"/>
                </a:solidFill>
                <a:latin typeface="Times New Roman"/>
                <a:cs typeface="Times New Roman"/>
              </a:rPr>
              <a:t>connection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power </a:t>
            </a:r>
            <a:r>
              <a:rPr sz="2600" b="1" spc="-6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source</a:t>
            </a:r>
            <a:r>
              <a:rPr sz="2600" spc="25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sz="2600" spc="-145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communications 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are </a:t>
            </a: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usually </a:t>
            </a:r>
            <a:r>
              <a:rPr sz="2600" b="1" spc="50" dirty="0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limited </a:t>
            </a:r>
            <a:r>
              <a:rPr sz="2600" b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power</a:t>
            </a:r>
            <a:r>
              <a:rPr sz="26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consumption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criteria.</a:t>
            </a:r>
            <a:endParaRPr sz="2600">
              <a:latin typeface="Times New Roman"/>
              <a:cs typeface="Times New Roman"/>
            </a:endParaRPr>
          </a:p>
          <a:p>
            <a:pPr marL="286385" marR="288290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95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ease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b="1" spc="55" dirty="0">
                <a:latin typeface="Times New Roman"/>
                <a:cs typeface="Times New Roman"/>
              </a:rPr>
              <a:t>dep</a:t>
            </a:r>
            <a:r>
              <a:rPr sz="2600" b="1" spc="15" dirty="0">
                <a:latin typeface="Times New Roman"/>
                <a:cs typeface="Times New Roman"/>
              </a:rPr>
              <a:t>l</a:t>
            </a:r>
            <a:r>
              <a:rPr sz="2600" b="1" spc="40" dirty="0">
                <a:latin typeface="Times New Roman"/>
                <a:cs typeface="Times New Roman"/>
              </a:rPr>
              <a:t>o</a:t>
            </a:r>
            <a:r>
              <a:rPr sz="2600" b="1" spc="-5" dirty="0">
                <a:latin typeface="Times New Roman"/>
                <a:cs typeface="Times New Roman"/>
              </a:rPr>
              <a:t>ym</a:t>
            </a:r>
            <a:r>
              <a:rPr sz="2600" b="1" dirty="0">
                <a:latin typeface="Times New Roman"/>
                <a:cs typeface="Times New Roman"/>
              </a:rPr>
              <a:t>e</a:t>
            </a:r>
            <a:r>
              <a:rPr sz="2600" b="1" spc="25" dirty="0">
                <a:latin typeface="Times New Roman"/>
                <a:cs typeface="Times New Roman"/>
              </a:rPr>
              <a:t>nt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80" dirty="0">
                <a:latin typeface="Times New Roman"/>
                <a:cs typeface="Times New Roman"/>
              </a:rPr>
              <a:t>p</a:t>
            </a:r>
            <a:r>
              <a:rPr sz="2600" b="1" dirty="0">
                <a:latin typeface="Times New Roman"/>
                <a:cs typeface="Times New Roman"/>
              </a:rPr>
              <a:t>o</a:t>
            </a:r>
            <a:r>
              <a:rPr sz="2600" b="1" spc="30" dirty="0">
                <a:latin typeface="Times New Roman"/>
                <a:cs typeface="Times New Roman"/>
              </a:rPr>
              <a:t>w</a:t>
            </a:r>
            <a:r>
              <a:rPr sz="2600" b="1" spc="10" dirty="0">
                <a:latin typeface="Times New Roman"/>
                <a:cs typeface="Times New Roman"/>
              </a:rPr>
              <a:t>ere</a:t>
            </a:r>
            <a:r>
              <a:rPr sz="2600" b="1" spc="20" dirty="0">
                <a:latin typeface="Times New Roman"/>
                <a:cs typeface="Times New Roman"/>
              </a:rPr>
              <a:t>d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nodes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is  </a:t>
            </a:r>
            <a:r>
              <a:rPr sz="2600" b="1" spc="20" dirty="0">
                <a:latin typeface="Times New Roman"/>
                <a:cs typeface="Times New Roman"/>
              </a:rPr>
              <a:t>limited</a:t>
            </a:r>
            <a:r>
              <a:rPr sz="2600" b="1" spc="-50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by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availability</a:t>
            </a:r>
            <a:r>
              <a:rPr sz="2600" b="1" spc="-5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power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source,</a:t>
            </a:r>
            <a:r>
              <a:rPr sz="2600" b="1" spc="-1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which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mak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mobility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m</a:t>
            </a:r>
            <a:r>
              <a:rPr sz="2600" b="1" spc="15" dirty="0">
                <a:latin typeface="Times New Roman"/>
                <a:cs typeface="Times New Roman"/>
              </a:rPr>
              <a:t>o</a:t>
            </a:r>
            <a:r>
              <a:rPr sz="2600" b="1" spc="-15" dirty="0">
                <a:latin typeface="Times New Roman"/>
                <a:cs typeface="Times New Roman"/>
              </a:rPr>
              <a:t>re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75" dirty="0">
                <a:latin typeface="Times New Roman"/>
                <a:cs typeface="Times New Roman"/>
              </a:rPr>
              <a:t>c</a:t>
            </a:r>
            <a:r>
              <a:rPr sz="2600" b="1" spc="100" dirty="0">
                <a:latin typeface="Times New Roman"/>
                <a:cs typeface="Times New Roman"/>
              </a:rPr>
              <a:t>o</a:t>
            </a:r>
            <a:r>
              <a:rPr sz="2600" b="1" dirty="0">
                <a:latin typeface="Times New Roman"/>
                <a:cs typeface="Times New Roman"/>
              </a:rPr>
              <a:t>mp</a:t>
            </a:r>
            <a:r>
              <a:rPr sz="2600" b="1" spc="-10" dirty="0">
                <a:latin typeface="Times New Roman"/>
                <a:cs typeface="Times New Roman"/>
              </a:rPr>
              <a:t>l</a:t>
            </a:r>
            <a:r>
              <a:rPr sz="2600" b="1" spc="95" dirty="0">
                <a:latin typeface="Times New Roman"/>
                <a:cs typeface="Times New Roman"/>
              </a:rPr>
              <a:t>ex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5" dirty="0">
                <a:solidFill>
                  <a:srgbClr val="6F2F9F"/>
                </a:solidFill>
                <a:latin typeface="Times New Roman"/>
                <a:cs typeface="Times New Roman"/>
              </a:rPr>
              <a:t>Battery-powered</a:t>
            </a:r>
            <a:r>
              <a:rPr sz="2600" b="1" spc="-1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35" dirty="0">
                <a:solidFill>
                  <a:srgbClr val="6F2F9F"/>
                </a:solidFill>
                <a:latin typeface="Times New Roman"/>
                <a:cs typeface="Times New Roman"/>
              </a:rPr>
              <a:t>nodes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6F2F9F"/>
                </a:solidFill>
                <a:latin typeface="Times New Roman"/>
                <a:cs typeface="Times New Roman"/>
              </a:rPr>
              <a:t>bring</a:t>
            </a:r>
            <a:r>
              <a:rPr sz="2600" b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6F2F9F"/>
                </a:solidFill>
                <a:latin typeface="Times New Roman"/>
                <a:cs typeface="Times New Roman"/>
              </a:rPr>
              <a:t>much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6F2F9F"/>
                </a:solidFill>
                <a:latin typeface="Times New Roman"/>
                <a:cs typeface="Times New Roman"/>
              </a:rPr>
              <a:t>more</a:t>
            </a:r>
            <a:r>
              <a:rPr sz="26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30" dirty="0">
                <a:solidFill>
                  <a:srgbClr val="6F2F9F"/>
                </a:solidFill>
                <a:latin typeface="Times New Roman"/>
                <a:cs typeface="Times New Roman"/>
              </a:rPr>
              <a:t>flexibility </a:t>
            </a:r>
            <a:r>
              <a:rPr sz="2600" b="1" spc="-6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70" dirty="0">
                <a:solidFill>
                  <a:srgbClr val="6F2F9F"/>
                </a:solidFill>
                <a:latin typeface="Times New Roman"/>
                <a:cs typeface="Times New Roman"/>
              </a:rPr>
              <a:t>to</a:t>
            </a:r>
            <a:r>
              <a:rPr sz="26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-80" dirty="0">
                <a:solidFill>
                  <a:srgbClr val="6F2F9F"/>
                </a:solidFill>
                <a:latin typeface="Times New Roman"/>
                <a:cs typeface="Times New Roman"/>
              </a:rPr>
              <a:t>IoT</a:t>
            </a:r>
            <a:r>
              <a:rPr sz="2600" b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devices.</a:t>
            </a:r>
            <a:endParaRPr sz="2600">
              <a:latin typeface="Times New Roman"/>
              <a:cs typeface="Times New Roman"/>
            </a:endParaRPr>
          </a:p>
          <a:p>
            <a:pPr marL="286385" marR="234315" indent="-274320">
              <a:lnSpc>
                <a:spcPts val="281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These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often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i="1" spc="-70" dirty="0">
                <a:latin typeface="Times New Roman"/>
                <a:cs typeface="Times New Roman"/>
              </a:rPr>
              <a:t>classified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by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the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65" dirty="0">
                <a:latin typeface="Times New Roman"/>
                <a:cs typeface="Times New Roman"/>
              </a:rPr>
              <a:t>required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lifetimes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of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130" dirty="0">
                <a:latin typeface="Times New Roman"/>
                <a:cs typeface="Times New Roman"/>
              </a:rPr>
              <a:t>t</a:t>
            </a:r>
            <a:r>
              <a:rPr sz="2600" b="1" i="1" spc="-55" dirty="0">
                <a:latin typeface="Times New Roman"/>
                <a:cs typeface="Times New Roman"/>
              </a:rPr>
              <a:t>heir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Times New Roman"/>
                <a:cs typeface="Times New Roman"/>
              </a:rPr>
              <a:t>b</a:t>
            </a:r>
            <a:r>
              <a:rPr sz="2600" b="1" i="1" spc="-40" dirty="0">
                <a:latin typeface="Times New Roman"/>
                <a:cs typeface="Times New Roman"/>
              </a:rPr>
              <a:t>a</a:t>
            </a:r>
            <a:r>
              <a:rPr sz="2600" b="1" i="1" spc="40" dirty="0">
                <a:latin typeface="Times New Roman"/>
                <a:cs typeface="Times New Roman"/>
              </a:rPr>
              <a:t>tte</a:t>
            </a:r>
            <a:r>
              <a:rPr sz="2600" b="1" i="1" spc="35" dirty="0">
                <a:latin typeface="Times New Roman"/>
                <a:cs typeface="Times New Roman"/>
              </a:rPr>
              <a:t>r</a:t>
            </a:r>
            <a:r>
              <a:rPr sz="2600" b="1" i="1" spc="-45" dirty="0">
                <a:latin typeface="Times New Roman"/>
                <a:cs typeface="Times New Roman"/>
              </a:rPr>
              <a:t>ies.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317944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  <a:tab pos="1057910" algn="l"/>
              </a:tabLst>
            </a:pPr>
            <a:r>
              <a:rPr sz="2600" b="1" i="1" spc="-250" dirty="0">
                <a:latin typeface="Times New Roman"/>
                <a:cs typeface="Times New Roman"/>
              </a:rPr>
              <a:t>For	</a:t>
            </a:r>
            <a:r>
              <a:rPr sz="2600" b="1" i="1" spc="-45" dirty="0">
                <a:latin typeface="Times New Roman"/>
                <a:cs typeface="Times New Roman"/>
              </a:rPr>
              <a:t>battery-powered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7451" y="1433830"/>
            <a:ext cx="411226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69035" algn="l"/>
                <a:tab pos="1972310" algn="l"/>
                <a:tab pos="3336925" algn="l"/>
              </a:tabLst>
            </a:pPr>
            <a:r>
              <a:rPr sz="2600" b="1" i="1" spc="-165" dirty="0">
                <a:latin typeface="Times New Roman"/>
                <a:cs typeface="Times New Roman"/>
              </a:rPr>
              <a:t>n</a:t>
            </a:r>
            <a:r>
              <a:rPr sz="2600" b="1" i="1" spc="-145" dirty="0">
                <a:latin typeface="Times New Roman"/>
                <a:cs typeface="Times New Roman"/>
              </a:rPr>
              <a:t>o</a:t>
            </a:r>
            <a:r>
              <a:rPr sz="2600" b="1" i="1" spc="-90" dirty="0">
                <a:latin typeface="Times New Roman"/>
                <a:cs typeface="Times New Roman"/>
              </a:rPr>
              <a:t>de</a:t>
            </a:r>
            <a:r>
              <a:rPr sz="2600" b="1" i="1" spc="-7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b="1" i="1" spc="-110" dirty="0">
                <a:latin typeface="Times New Roman"/>
                <a:cs typeface="Times New Roman"/>
              </a:rPr>
              <a:t>Io</a:t>
            </a:r>
            <a:r>
              <a:rPr sz="2600" b="1" i="1" spc="-145" dirty="0">
                <a:latin typeface="Times New Roman"/>
                <a:cs typeface="Times New Roman"/>
              </a:rPr>
              <a:t>T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30" dirty="0">
                <a:latin typeface="Times New Roman"/>
                <a:cs typeface="Times New Roman"/>
              </a:rPr>
              <a:t>wi</a:t>
            </a:r>
            <a:r>
              <a:rPr sz="2600" b="1" i="1" spc="-65" dirty="0">
                <a:latin typeface="Times New Roman"/>
                <a:cs typeface="Times New Roman"/>
              </a:rPr>
              <a:t>r</a:t>
            </a:r>
            <a:r>
              <a:rPr sz="2600" b="1" i="1" spc="-114" dirty="0">
                <a:latin typeface="Times New Roman"/>
                <a:cs typeface="Times New Roman"/>
              </a:rPr>
              <a:t>e</a:t>
            </a:r>
            <a:r>
              <a:rPr sz="2600" b="1" i="1" spc="-10" dirty="0">
                <a:latin typeface="Times New Roman"/>
                <a:cs typeface="Times New Roman"/>
              </a:rPr>
              <a:t>l</a:t>
            </a:r>
            <a:r>
              <a:rPr sz="2600" b="1" i="1" spc="-110" dirty="0">
                <a:latin typeface="Times New Roman"/>
                <a:cs typeface="Times New Roman"/>
              </a:rPr>
              <a:t>ess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25" dirty="0">
                <a:latin typeface="Times New Roman"/>
                <a:cs typeface="Times New Roman"/>
              </a:rPr>
              <a:t>a</a:t>
            </a:r>
            <a:r>
              <a:rPr sz="2600" b="1" i="1" spc="-105" dirty="0">
                <a:latin typeface="Times New Roman"/>
                <a:cs typeface="Times New Roman"/>
              </a:rPr>
              <a:t>c</a:t>
            </a:r>
            <a:r>
              <a:rPr sz="2600" b="1" i="1" spc="-145" dirty="0">
                <a:latin typeface="Times New Roman"/>
                <a:cs typeface="Times New Roman"/>
              </a:rPr>
              <a:t>cess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1829765"/>
            <a:ext cx="7628890" cy="3425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6510">
              <a:lnSpc>
                <a:spcPct val="100000"/>
              </a:lnSpc>
              <a:spcBef>
                <a:spcPts val="105"/>
              </a:spcBef>
              <a:tabLst>
                <a:tab pos="2078989" algn="l"/>
                <a:tab pos="2931160" algn="l"/>
                <a:tab pos="4130675" algn="l"/>
                <a:tab pos="4767580" algn="l"/>
                <a:tab pos="5706745" algn="l"/>
                <a:tab pos="6177915" algn="l"/>
                <a:tab pos="6842125" algn="l"/>
              </a:tabLst>
            </a:pPr>
            <a:r>
              <a:rPr sz="2600" b="1" i="1" spc="-70" dirty="0">
                <a:latin typeface="Times New Roman"/>
                <a:cs typeface="Times New Roman"/>
              </a:rPr>
              <a:t>tec</a:t>
            </a:r>
            <a:r>
              <a:rPr sz="2600" b="1" i="1" spc="-114" dirty="0">
                <a:latin typeface="Times New Roman"/>
                <a:cs typeface="Times New Roman"/>
              </a:rPr>
              <a:t>h</a:t>
            </a:r>
            <a:r>
              <a:rPr sz="2600" b="1" i="1" spc="-120" dirty="0">
                <a:latin typeface="Times New Roman"/>
                <a:cs typeface="Times New Roman"/>
              </a:rPr>
              <a:t>nol</a:t>
            </a:r>
            <a:r>
              <a:rPr sz="2600" b="1" i="1" spc="-200" dirty="0">
                <a:latin typeface="Times New Roman"/>
                <a:cs typeface="Times New Roman"/>
              </a:rPr>
              <a:t>o</a:t>
            </a:r>
            <a:r>
              <a:rPr sz="2600" b="1" i="1" spc="-45" dirty="0">
                <a:latin typeface="Times New Roman"/>
                <a:cs typeface="Times New Roman"/>
              </a:rPr>
              <a:t>g</a:t>
            </a:r>
            <a:r>
              <a:rPr sz="2600" b="1" i="1" spc="-35" dirty="0">
                <a:latin typeface="Times New Roman"/>
                <a:cs typeface="Times New Roman"/>
              </a:rPr>
              <a:t>i</a:t>
            </a:r>
            <a:r>
              <a:rPr sz="2600" b="1" i="1" spc="-70" dirty="0">
                <a:latin typeface="Times New Roman"/>
                <a:cs typeface="Times New Roman"/>
              </a:rPr>
              <a:t>e</a:t>
            </a:r>
            <a:r>
              <a:rPr sz="2600" b="1" i="1" spc="-114" dirty="0">
                <a:latin typeface="Times New Roman"/>
                <a:cs typeface="Times New Roman"/>
              </a:rPr>
              <a:t>s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90" dirty="0">
                <a:latin typeface="Times New Roman"/>
                <a:cs typeface="Times New Roman"/>
              </a:rPr>
              <a:t>m</a:t>
            </a:r>
            <a:r>
              <a:rPr sz="2600" b="1" i="1" spc="-30" dirty="0">
                <a:latin typeface="Times New Roman"/>
                <a:cs typeface="Times New Roman"/>
              </a:rPr>
              <a:t>ust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0" dirty="0">
                <a:latin typeface="Times New Roman"/>
                <a:cs typeface="Times New Roman"/>
              </a:rPr>
              <a:t>a</a:t>
            </a:r>
            <a:r>
              <a:rPr sz="2600" b="1" i="1" spc="-25" dirty="0">
                <a:latin typeface="Times New Roman"/>
                <a:cs typeface="Times New Roman"/>
              </a:rPr>
              <a:t>dd</a:t>
            </a:r>
            <a:r>
              <a:rPr sz="2600" b="1" i="1" spc="-70" dirty="0">
                <a:latin typeface="Times New Roman"/>
                <a:cs typeface="Times New Roman"/>
              </a:rPr>
              <a:t>r</a:t>
            </a:r>
            <a:r>
              <a:rPr sz="2600" b="1" i="1" spc="-110" dirty="0">
                <a:latin typeface="Times New Roman"/>
                <a:cs typeface="Times New Roman"/>
              </a:rPr>
              <a:t>ess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5" dirty="0">
                <a:latin typeface="Times New Roman"/>
                <a:cs typeface="Times New Roman"/>
              </a:rPr>
              <a:t>t</a:t>
            </a:r>
            <a:r>
              <a:rPr sz="2600" b="1" i="1" dirty="0">
                <a:latin typeface="Times New Roman"/>
                <a:cs typeface="Times New Roman"/>
              </a:rPr>
              <a:t>h</a:t>
            </a:r>
            <a:r>
              <a:rPr sz="2600" b="1" i="1" spc="-100" dirty="0">
                <a:latin typeface="Times New Roman"/>
                <a:cs typeface="Times New Roman"/>
              </a:rPr>
              <a:t>e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20" dirty="0">
                <a:latin typeface="Times New Roman"/>
                <a:cs typeface="Times New Roman"/>
              </a:rPr>
              <a:t>n</a:t>
            </a:r>
            <a:r>
              <a:rPr sz="2600" b="1" i="1" spc="-105" dirty="0">
                <a:latin typeface="Times New Roman"/>
                <a:cs typeface="Times New Roman"/>
              </a:rPr>
              <a:t>e</a:t>
            </a:r>
            <a:r>
              <a:rPr sz="2600" b="1" i="1" spc="-80" dirty="0">
                <a:latin typeface="Times New Roman"/>
                <a:cs typeface="Times New Roman"/>
              </a:rPr>
              <a:t>eds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20" dirty="0">
                <a:latin typeface="Times New Roman"/>
                <a:cs typeface="Times New Roman"/>
              </a:rPr>
              <a:t>of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0" dirty="0">
                <a:latin typeface="Times New Roman"/>
                <a:cs typeface="Times New Roman"/>
              </a:rPr>
              <a:t>l</a:t>
            </a:r>
            <a:r>
              <a:rPr sz="2600" b="1" i="1" spc="-225" dirty="0">
                <a:latin typeface="Times New Roman"/>
                <a:cs typeface="Times New Roman"/>
              </a:rPr>
              <a:t>o</a:t>
            </a:r>
            <a:r>
              <a:rPr sz="2600" b="1" i="1" spc="-80" dirty="0">
                <a:latin typeface="Times New Roman"/>
                <a:cs typeface="Times New Roman"/>
              </a:rPr>
              <a:t>w</a:t>
            </a:r>
            <a:r>
              <a:rPr sz="2600" b="1" i="1" dirty="0">
                <a:latin typeface="Times New Roman"/>
                <a:cs typeface="Times New Roman"/>
              </a:rPr>
              <a:t>	</a:t>
            </a:r>
            <a:r>
              <a:rPr sz="2600" b="1" i="1" spc="-110" dirty="0">
                <a:latin typeface="Times New Roman"/>
                <a:cs typeface="Times New Roman"/>
              </a:rPr>
              <a:t>p</a:t>
            </a:r>
            <a:r>
              <a:rPr sz="2600" b="1" i="1" spc="-160" dirty="0">
                <a:latin typeface="Times New Roman"/>
                <a:cs typeface="Times New Roman"/>
              </a:rPr>
              <a:t>o</a:t>
            </a:r>
            <a:r>
              <a:rPr sz="2600" b="1" i="1" spc="-130" dirty="0">
                <a:latin typeface="Times New Roman"/>
                <a:cs typeface="Times New Roman"/>
              </a:rPr>
              <a:t>w</a:t>
            </a:r>
            <a:r>
              <a:rPr sz="2600" b="1" i="1" spc="-114" dirty="0">
                <a:latin typeface="Times New Roman"/>
                <a:cs typeface="Times New Roman"/>
              </a:rPr>
              <a:t>e</a:t>
            </a:r>
            <a:r>
              <a:rPr sz="2600" b="1" i="1" spc="-10" dirty="0">
                <a:latin typeface="Times New Roman"/>
                <a:cs typeface="Times New Roman"/>
              </a:rPr>
              <a:t>r  </a:t>
            </a:r>
            <a:r>
              <a:rPr sz="2600" b="1" i="1" spc="-170" dirty="0">
                <a:latin typeface="Times New Roman"/>
                <a:cs typeface="Times New Roman"/>
              </a:rPr>
              <a:t>co</a:t>
            </a:r>
            <a:r>
              <a:rPr sz="2600" b="1" i="1" spc="-195" dirty="0">
                <a:latin typeface="Times New Roman"/>
                <a:cs typeface="Times New Roman"/>
              </a:rPr>
              <a:t>n</a:t>
            </a:r>
            <a:r>
              <a:rPr sz="2600" b="1" i="1" spc="-105" dirty="0">
                <a:latin typeface="Times New Roman"/>
                <a:cs typeface="Times New Roman"/>
              </a:rPr>
              <a:t>s</a:t>
            </a:r>
            <a:r>
              <a:rPr sz="2600" b="1" i="1" spc="-140" dirty="0">
                <a:latin typeface="Times New Roman"/>
                <a:cs typeface="Times New Roman"/>
              </a:rPr>
              <a:t>u</a:t>
            </a:r>
            <a:r>
              <a:rPr sz="2600" b="1" i="1" spc="-60" dirty="0">
                <a:latin typeface="Times New Roman"/>
                <a:cs typeface="Times New Roman"/>
              </a:rPr>
              <a:t>mptio</a:t>
            </a:r>
            <a:r>
              <a:rPr sz="2600" b="1" i="1" spc="-65" dirty="0">
                <a:latin typeface="Times New Roman"/>
                <a:cs typeface="Times New Roman"/>
              </a:rPr>
              <a:t>n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a</a:t>
            </a:r>
            <a:r>
              <a:rPr sz="2600" b="1" i="1" spc="-75" dirty="0">
                <a:latin typeface="Times New Roman"/>
                <a:cs typeface="Times New Roman"/>
              </a:rPr>
              <a:t>nd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70" dirty="0">
                <a:latin typeface="Times New Roman"/>
                <a:cs typeface="Times New Roman"/>
              </a:rPr>
              <a:t>co</a:t>
            </a:r>
            <a:r>
              <a:rPr sz="2600" b="1" i="1" spc="-195" dirty="0">
                <a:latin typeface="Times New Roman"/>
                <a:cs typeface="Times New Roman"/>
              </a:rPr>
              <a:t>n</a:t>
            </a:r>
            <a:r>
              <a:rPr sz="2600" b="1" i="1" spc="-65" dirty="0">
                <a:latin typeface="Times New Roman"/>
                <a:cs typeface="Times New Roman"/>
              </a:rPr>
              <a:t>nect</a:t>
            </a:r>
            <a:r>
              <a:rPr sz="2600" b="1" i="1" spc="-80" dirty="0">
                <a:latin typeface="Times New Roman"/>
                <a:cs typeface="Times New Roman"/>
              </a:rPr>
              <a:t>i</a:t>
            </a:r>
            <a:r>
              <a:rPr sz="2600" b="1" i="1" dirty="0">
                <a:latin typeface="Times New Roman"/>
                <a:cs typeface="Times New Roman"/>
              </a:rPr>
              <a:t>vity</a:t>
            </a:r>
            <a:endParaRPr sz="2600">
              <a:latin typeface="Times New Roman"/>
              <a:cs typeface="Times New Roman"/>
            </a:endParaRPr>
          </a:p>
          <a:p>
            <a:pPr marL="286385" marR="1841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33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new</a:t>
            </a:r>
            <a:r>
              <a:rPr sz="2600" spc="-13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wireless </a:t>
            </a:r>
            <a:r>
              <a:rPr sz="2600" spc="-110" dirty="0">
                <a:latin typeface="Times New Roman"/>
                <a:cs typeface="Times New Roman"/>
              </a:rPr>
              <a:t>environment </a:t>
            </a:r>
            <a:r>
              <a:rPr sz="2600" spc="-145" dirty="0">
                <a:latin typeface="Times New Roman"/>
                <a:cs typeface="Times New Roman"/>
              </a:rPr>
              <a:t>known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Low-Power </a:t>
            </a:r>
            <a:r>
              <a:rPr sz="2600" b="1" dirty="0">
                <a:latin typeface="Times New Roman"/>
                <a:cs typeface="Times New Roman"/>
              </a:rPr>
              <a:t>Wide-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70" dirty="0">
                <a:latin typeface="Times New Roman"/>
                <a:cs typeface="Times New Roman"/>
              </a:rPr>
              <a:t>Area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80" dirty="0">
                <a:latin typeface="Times New Roman"/>
                <a:cs typeface="Times New Roman"/>
              </a:rPr>
              <a:t>(LPWA)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latin typeface="Times New Roman"/>
                <a:cs typeface="Times New Roman"/>
              </a:rPr>
              <a:t>Battery-powered</a:t>
            </a:r>
            <a:r>
              <a:rPr sz="2600" spc="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nodes</a:t>
            </a:r>
            <a:r>
              <a:rPr sz="2600" spc="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often</a:t>
            </a:r>
            <a:r>
              <a:rPr sz="2600" spc="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placed</a:t>
            </a:r>
            <a:r>
              <a:rPr sz="2600" spc="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6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“sleep</a:t>
            </a:r>
            <a:r>
              <a:rPr sz="2600" b="1" spc="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mode”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b="1" spc="70" dirty="0">
                <a:latin typeface="Times New Roman"/>
                <a:cs typeface="Times New Roman"/>
              </a:rPr>
              <a:t>to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preserve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battery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life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when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50" dirty="0">
                <a:latin typeface="Times New Roman"/>
                <a:cs typeface="Times New Roman"/>
              </a:rPr>
              <a:t>not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transmitting</a:t>
            </a:r>
            <a:endParaRPr sz="2600">
              <a:latin typeface="Times New Roman"/>
              <a:cs typeface="Times New Roman"/>
            </a:endParaRPr>
          </a:p>
          <a:p>
            <a:pPr marL="286385" marR="1714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90" dirty="0">
                <a:latin typeface="Times New Roman"/>
                <a:cs typeface="Times New Roman"/>
              </a:rPr>
              <a:t>Wired</a:t>
            </a:r>
            <a:r>
              <a:rPr sz="2600" spc="22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229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229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technologies</a:t>
            </a:r>
            <a:r>
              <a:rPr sz="2600" spc="24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consisting</a:t>
            </a:r>
            <a:r>
              <a:rPr sz="2600" spc="22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229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powered</a:t>
            </a:r>
            <a:r>
              <a:rPr sz="2600" spc="229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80" dirty="0">
                <a:latin typeface="Times New Roman"/>
                <a:cs typeface="Times New Roman"/>
              </a:rPr>
              <a:t> no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55" dirty="0">
                <a:latin typeface="Times New Roman"/>
                <a:cs typeface="Times New Roman"/>
              </a:rPr>
              <a:t>x</a:t>
            </a:r>
            <a:r>
              <a:rPr sz="2600" spc="-125" dirty="0">
                <a:latin typeface="Times New Roman"/>
                <a:cs typeface="Times New Roman"/>
              </a:rPr>
              <a:t>em</a:t>
            </a:r>
            <a:r>
              <a:rPr sz="2600" spc="-114" dirty="0">
                <a:latin typeface="Times New Roman"/>
                <a:cs typeface="Times New Roman"/>
              </a:rPr>
              <a:t>p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 f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om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35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30" dirty="0">
                <a:latin typeface="Times New Roman"/>
                <a:cs typeface="Times New Roman"/>
              </a:rPr>
              <a:t>timiz</a:t>
            </a:r>
            <a:r>
              <a:rPr sz="2600" spc="-175" dirty="0">
                <a:latin typeface="Times New Roman"/>
                <a:cs typeface="Times New Roman"/>
              </a:rPr>
              <a:t>a</a:t>
            </a:r>
            <a:r>
              <a:rPr sz="2600" spc="-75" dirty="0">
                <a:latin typeface="Times New Roman"/>
                <a:cs typeface="Times New Roman"/>
              </a:rPr>
              <a:t>tion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18834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85" dirty="0">
                <a:latin typeface="Franklin Gothic Medium"/>
                <a:cs typeface="Franklin Gothic Medium"/>
              </a:rPr>
              <a:t>Topology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65" y="1404874"/>
            <a:ext cx="8249920" cy="465137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86385" marR="209550" indent="-274320">
              <a:lnSpc>
                <a:spcPct val="90000"/>
              </a:lnSpc>
              <a:spcBef>
                <a:spcPts val="41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Among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technologies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available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connecting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 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devices,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three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main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topology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schemes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dominant</a:t>
            </a:r>
            <a:r>
              <a:rPr sz="2600" b="1" spc="-125" dirty="0">
                <a:latin typeface="Times New Roman"/>
                <a:cs typeface="Times New Roman"/>
              </a:rPr>
              <a:t>:</a:t>
            </a:r>
            <a:r>
              <a:rPr sz="2600" b="1" spc="-165" dirty="0">
                <a:latin typeface="Times New Roman"/>
                <a:cs typeface="Times New Roman"/>
              </a:rPr>
              <a:t> </a:t>
            </a:r>
            <a:r>
              <a:rPr sz="2600" b="1" spc="-80" dirty="0">
                <a:latin typeface="Times New Roman"/>
                <a:cs typeface="Times New Roman"/>
              </a:rPr>
              <a:t>star,</a:t>
            </a:r>
            <a:r>
              <a:rPr sz="2600" b="1" spc="-17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mesh,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peer-to-peer</a:t>
            </a:r>
            <a:endParaRPr sz="2600">
              <a:latin typeface="Times New Roman"/>
              <a:cs typeface="Times New Roman"/>
            </a:endParaRPr>
          </a:p>
          <a:p>
            <a:pPr marL="286385" marR="16510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solidFill>
                  <a:srgbClr val="FF0000"/>
                </a:solidFill>
                <a:latin typeface="Times New Roman"/>
                <a:cs typeface="Times New Roman"/>
              </a:rPr>
              <a:t>long-range</a:t>
            </a:r>
            <a:r>
              <a:rPr sz="26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600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90" dirty="0">
                <a:solidFill>
                  <a:srgbClr val="FF0000"/>
                </a:solidFill>
                <a:latin typeface="Times New Roman"/>
                <a:cs typeface="Times New Roman"/>
              </a:rPr>
              <a:t>short-range</a:t>
            </a:r>
            <a:r>
              <a:rPr sz="26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solidFill>
                  <a:srgbClr val="FF0000"/>
                </a:solidFill>
                <a:latin typeface="Times New Roman"/>
                <a:cs typeface="Times New Roman"/>
              </a:rPr>
              <a:t>technologies</a:t>
            </a:r>
            <a:r>
              <a:rPr sz="2600" spc="-100" dirty="0">
                <a:latin typeface="Times New Roman"/>
                <a:cs typeface="Times New Roman"/>
              </a:rPr>
              <a:t>,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65" dirty="0">
                <a:latin typeface="Times New Roman"/>
                <a:cs typeface="Times New Roman"/>
              </a:rPr>
              <a:t> star </a:t>
            </a:r>
            <a:r>
              <a:rPr sz="2600" b="1" spc="55" dirty="0">
                <a:latin typeface="Times New Roman"/>
                <a:cs typeface="Times New Roman"/>
              </a:rPr>
              <a:t>topology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prevalent</a:t>
            </a:r>
            <a:endParaRPr sz="2600">
              <a:latin typeface="Times New Roman"/>
              <a:cs typeface="Times New Roman"/>
            </a:endParaRPr>
          </a:p>
          <a:p>
            <a:pPr marL="286385" marR="140335" indent="-274320">
              <a:lnSpc>
                <a:spcPts val="281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Star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topologies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utilize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single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central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base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station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75" dirty="0">
                <a:latin typeface="Times New Roman"/>
                <a:cs typeface="Times New Roman"/>
              </a:rPr>
              <a:t> controller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all</a:t>
            </a:r>
            <a:r>
              <a:rPr sz="2600" spc="-254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</a:t>
            </a:r>
            <a:r>
              <a:rPr sz="2600" spc="-210" dirty="0">
                <a:latin typeface="Times New Roman"/>
                <a:cs typeface="Times New Roman"/>
              </a:rPr>
              <a:t>m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85" dirty="0">
                <a:latin typeface="Times New Roman"/>
                <a:cs typeface="Times New Roman"/>
              </a:rPr>
              <a:t>oin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 marL="286385" marR="77470" indent="-274320">
              <a:lnSpc>
                <a:spcPts val="281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600" spc="-40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sz="26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130" dirty="0">
                <a:solidFill>
                  <a:srgbClr val="FF0000"/>
                </a:solidFill>
                <a:latin typeface="Times New Roman"/>
                <a:cs typeface="Times New Roman"/>
              </a:rPr>
              <a:t>medium</a:t>
            </a:r>
            <a:r>
              <a:rPr sz="2600" spc="-55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600" spc="-125" dirty="0">
                <a:solidFill>
                  <a:srgbClr val="FF0000"/>
                </a:solidFill>
                <a:latin typeface="Times New Roman"/>
                <a:cs typeface="Times New Roman"/>
              </a:rPr>
              <a:t>ran</a:t>
            </a:r>
            <a:r>
              <a:rPr sz="2600" spc="-15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600" spc="-1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70" dirty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sz="2600" spc="-5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spc="-125" dirty="0">
                <a:solidFill>
                  <a:srgbClr val="FF0000"/>
                </a:solidFill>
                <a:latin typeface="Times New Roman"/>
                <a:cs typeface="Times New Roman"/>
              </a:rPr>
              <a:t>hn</a:t>
            </a:r>
            <a:r>
              <a:rPr sz="2600" spc="-14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spc="-135" dirty="0">
                <a:solidFill>
                  <a:srgbClr val="FF0000"/>
                </a:solidFill>
                <a:latin typeface="Times New Roman"/>
                <a:cs typeface="Times New Roman"/>
              </a:rPr>
              <a:t>log</a:t>
            </a:r>
            <a:r>
              <a:rPr sz="2600" spc="-140" dirty="0">
                <a:solidFill>
                  <a:srgbClr val="FF0000"/>
                </a:solidFill>
                <a:latin typeface="Times New Roman"/>
                <a:cs typeface="Times New Roman"/>
              </a:rPr>
              <a:t>ie</a:t>
            </a:r>
            <a:r>
              <a:rPr sz="2600" spc="-13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55" dirty="0">
                <a:latin typeface="Times New Roman"/>
                <a:cs typeface="Times New Roman"/>
              </a:rPr>
              <a:t>sta</a:t>
            </a:r>
            <a:r>
              <a:rPr sz="2600" b="1" spc="-265" dirty="0">
                <a:latin typeface="Times New Roman"/>
                <a:cs typeface="Times New Roman"/>
              </a:rPr>
              <a:t>r</a:t>
            </a:r>
            <a:r>
              <a:rPr sz="2600" b="1" spc="25" dirty="0">
                <a:latin typeface="Times New Roman"/>
                <a:cs typeface="Times New Roman"/>
              </a:rPr>
              <a:t>,</a:t>
            </a:r>
            <a:r>
              <a:rPr sz="2600" b="1" spc="-180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peer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70" dirty="0">
                <a:latin typeface="Times New Roman"/>
                <a:cs typeface="Times New Roman"/>
              </a:rPr>
              <a:t>to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60" dirty="0">
                <a:latin typeface="Times New Roman"/>
                <a:cs typeface="Times New Roman"/>
              </a:rPr>
              <a:t>pee</a:t>
            </a:r>
            <a:r>
              <a:rPr sz="2600" b="1" spc="-260" dirty="0">
                <a:latin typeface="Times New Roman"/>
                <a:cs typeface="Times New Roman"/>
              </a:rPr>
              <a:t>r</a:t>
            </a:r>
            <a:r>
              <a:rPr sz="2600" b="1" spc="25" dirty="0">
                <a:latin typeface="Times New Roman"/>
                <a:cs typeface="Times New Roman"/>
              </a:rPr>
              <a:t>,</a:t>
            </a:r>
            <a:r>
              <a:rPr sz="2600" b="1" spc="-18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or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mesh  </a:t>
            </a:r>
            <a:r>
              <a:rPr sz="2600" b="1" spc="55" dirty="0">
                <a:latin typeface="Times New Roman"/>
                <a:cs typeface="Times New Roman"/>
              </a:rPr>
              <a:t>topology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common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5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Peer-to-peer </a:t>
            </a:r>
            <a:r>
              <a:rPr sz="2600" spc="-114" dirty="0">
                <a:solidFill>
                  <a:srgbClr val="6F2F9F"/>
                </a:solidFill>
                <a:latin typeface="Times New Roman"/>
                <a:cs typeface="Times New Roman"/>
              </a:rPr>
              <a:t>topologies </a:t>
            </a:r>
            <a:r>
              <a:rPr sz="2600" b="1" spc="15" dirty="0">
                <a:latin typeface="Times New Roman"/>
                <a:cs typeface="Times New Roman"/>
              </a:rPr>
              <a:t>allow </a:t>
            </a:r>
            <a:r>
              <a:rPr sz="2600" b="1" spc="-70" dirty="0">
                <a:latin typeface="Times New Roman"/>
                <a:cs typeface="Times New Roman"/>
              </a:rPr>
              <a:t>any </a:t>
            </a:r>
            <a:r>
              <a:rPr sz="2600" b="1" spc="40" dirty="0">
                <a:latin typeface="Times New Roman"/>
                <a:cs typeface="Times New Roman"/>
              </a:rPr>
              <a:t>device </a:t>
            </a:r>
            <a:r>
              <a:rPr sz="2600" b="1" spc="70" dirty="0">
                <a:latin typeface="Times New Roman"/>
                <a:cs typeface="Times New Roman"/>
              </a:rPr>
              <a:t>to </a:t>
            </a:r>
            <a:r>
              <a:rPr sz="2600" b="1" spc="5" dirty="0">
                <a:latin typeface="Times New Roman"/>
                <a:cs typeface="Times New Roman"/>
              </a:rPr>
              <a:t>communicate </a:t>
            </a:r>
            <a:r>
              <a:rPr sz="2600" b="1" spc="10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with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70" dirty="0">
                <a:latin typeface="Times New Roman"/>
                <a:cs typeface="Times New Roman"/>
              </a:rPr>
              <a:t>any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other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device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85" dirty="0">
                <a:latin typeface="Times New Roman"/>
                <a:cs typeface="Times New Roman"/>
              </a:rPr>
              <a:t>as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long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85" dirty="0">
                <a:latin typeface="Times New Roman"/>
                <a:cs typeface="Times New Roman"/>
              </a:rPr>
              <a:t>as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they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are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in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range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each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other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143000"/>
            <a:ext cx="6858000" cy="47152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64741" y="6074461"/>
            <a:ext cx="5263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6F2F9F"/>
                </a:solidFill>
                <a:latin typeface="Times New Roman"/>
                <a:cs typeface="Times New Roman"/>
              </a:rPr>
              <a:t>Ex:</a:t>
            </a:r>
            <a:r>
              <a:rPr sz="1800" spc="-1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70" dirty="0">
                <a:solidFill>
                  <a:srgbClr val="6F2F9F"/>
                </a:solidFill>
                <a:latin typeface="Times New Roman"/>
                <a:cs typeface="Times New Roman"/>
              </a:rPr>
              <a:t>Indoor</a:t>
            </a:r>
            <a:r>
              <a:rPr sz="1800" spc="-29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95" dirty="0">
                <a:solidFill>
                  <a:srgbClr val="6F2F9F"/>
                </a:solidFill>
                <a:latin typeface="Times New Roman"/>
                <a:cs typeface="Times New Roman"/>
              </a:rPr>
              <a:t>Wi-Fi</a:t>
            </a:r>
            <a:r>
              <a:rPr sz="18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85" dirty="0">
                <a:solidFill>
                  <a:srgbClr val="6F2F9F"/>
                </a:solidFill>
                <a:latin typeface="Times New Roman"/>
                <a:cs typeface="Times New Roman"/>
              </a:rPr>
              <a:t>deployments</a:t>
            </a:r>
            <a:r>
              <a:rPr sz="18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100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18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6F2F9F"/>
                </a:solidFill>
                <a:latin typeface="Times New Roman"/>
                <a:cs typeface="Times New Roman"/>
              </a:rPr>
              <a:t>Outdoor</a:t>
            </a:r>
            <a:r>
              <a:rPr sz="1800" spc="-2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95" dirty="0">
                <a:solidFill>
                  <a:srgbClr val="6F2F9F"/>
                </a:solidFill>
                <a:latin typeface="Times New Roman"/>
                <a:cs typeface="Times New Roman"/>
              </a:rPr>
              <a:t>Wi-Fi</a:t>
            </a:r>
            <a:r>
              <a:rPr sz="18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-85" dirty="0">
                <a:solidFill>
                  <a:srgbClr val="6F2F9F"/>
                </a:solidFill>
                <a:latin typeface="Times New Roman"/>
                <a:cs typeface="Times New Roman"/>
              </a:rPr>
              <a:t>deployments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64084"/>
            <a:ext cx="2661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10" dirty="0">
                <a:latin typeface="Franklin Gothic Medium"/>
                <a:cs typeface="Franklin Gothic Medium"/>
              </a:rPr>
              <a:t>Constrained</a:t>
            </a:r>
            <a:r>
              <a:rPr sz="2400" i="0" spc="-90" dirty="0">
                <a:latin typeface="Franklin Gothic Medium"/>
                <a:cs typeface="Franklin Gothic Medium"/>
              </a:rPr>
              <a:t> </a:t>
            </a:r>
            <a:r>
              <a:rPr sz="2400" i="0" spc="-10" dirty="0">
                <a:latin typeface="Franklin Gothic Medium"/>
                <a:cs typeface="Franklin Gothic Medium"/>
              </a:rPr>
              <a:t>Devices</a:t>
            </a:r>
            <a:endParaRPr sz="24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872" y="643127"/>
            <a:ext cx="8001000" cy="578662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291160"/>
            <a:ext cx="377380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solidFill>
                  <a:srgbClr val="696363"/>
                </a:solidFill>
                <a:latin typeface="Franklin Gothic Medium"/>
                <a:cs typeface="Franklin Gothic Medium"/>
              </a:rPr>
              <a:t>Constrained-Node</a:t>
            </a:r>
            <a:r>
              <a:rPr sz="2500" spc="-4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 </a:t>
            </a:r>
            <a:r>
              <a:rPr sz="2500" spc="-30" dirty="0">
                <a:solidFill>
                  <a:srgbClr val="696363"/>
                </a:solidFill>
                <a:latin typeface="Franklin Gothic Medium"/>
                <a:cs typeface="Franklin Gothic Medium"/>
              </a:rPr>
              <a:t>Networks</a:t>
            </a:r>
            <a:endParaRPr sz="25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444" y="885825"/>
            <a:ext cx="6752590" cy="779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indent="-274320">
              <a:lnSpc>
                <a:spcPts val="2965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i="0" spc="-245" dirty="0">
                <a:solidFill>
                  <a:srgbClr val="000000"/>
                </a:solidFill>
                <a:latin typeface="Times New Roman"/>
                <a:cs typeface="Times New Roman"/>
              </a:rPr>
              <a:t>IEEE</a:t>
            </a:r>
            <a:r>
              <a:rPr sz="26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8</a:t>
            </a:r>
            <a:r>
              <a:rPr sz="2600" i="0" spc="-125" dirty="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2600" i="0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26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260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2600" i="0" spc="-125" dirty="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2600" i="0" dirty="0">
                <a:solidFill>
                  <a:srgbClr val="000000"/>
                </a:solidFill>
                <a:latin typeface="Times New Roman"/>
                <a:cs typeface="Times New Roman"/>
              </a:rPr>
              <a:t>.4</a:t>
            </a:r>
            <a:r>
              <a:rPr sz="2600" i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45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6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80</a:t>
            </a:r>
            <a:r>
              <a:rPr sz="2600" i="0" spc="-125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2600" i="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26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2600" i="0" dirty="0">
                <a:solidFill>
                  <a:srgbClr val="000000"/>
                </a:solidFill>
                <a:latin typeface="Times New Roman"/>
                <a:cs typeface="Times New Roman"/>
              </a:rPr>
              <a:t>5</a:t>
            </a:r>
            <a:r>
              <a:rPr sz="26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2600" i="0" spc="-165" dirty="0">
                <a:solidFill>
                  <a:srgbClr val="000000"/>
                </a:solidFill>
                <a:latin typeface="Times New Roman"/>
                <a:cs typeface="Times New Roman"/>
              </a:rPr>
              <a:t>4g</a:t>
            </a:r>
            <a:r>
              <a:rPr sz="2600" i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95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sz="2600" i="0" spc="-525" dirty="0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sz="2600" i="0" spc="11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sz="2600" i="0" spc="-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245" dirty="0">
                <a:solidFill>
                  <a:srgbClr val="000000"/>
                </a:solidFill>
                <a:latin typeface="Times New Roman"/>
                <a:cs typeface="Times New Roman"/>
              </a:rPr>
              <a:t>IEEE</a:t>
            </a:r>
            <a:r>
              <a:rPr sz="26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2600" i="0" spc="-125" dirty="0">
                <a:solidFill>
                  <a:srgbClr val="000000"/>
                </a:solidFill>
                <a:latin typeface="Times New Roman"/>
                <a:cs typeface="Times New Roman"/>
              </a:rPr>
              <a:t>9</a:t>
            </a:r>
            <a:r>
              <a:rPr sz="2600" i="0" spc="-110" dirty="0">
                <a:solidFill>
                  <a:srgbClr val="000000"/>
                </a:solidFill>
                <a:latin typeface="Times New Roman"/>
                <a:cs typeface="Times New Roman"/>
              </a:rPr>
              <a:t>0</a:t>
            </a:r>
            <a:r>
              <a:rPr sz="2600" i="0" spc="-125" dirty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sz="2600" i="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sz="2600" i="0" spc="-10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2600" i="0" spc="-204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sz="260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204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2600" i="0" spc="-220" dirty="0">
                <a:solidFill>
                  <a:srgbClr val="000000"/>
                </a:solidFill>
                <a:latin typeface="Times New Roman"/>
                <a:cs typeface="Times New Roman"/>
              </a:rPr>
              <a:t>L</a:t>
            </a:r>
            <a:r>
              <a:rPr sz="2600" i="0" spc="-204" dirty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sz="2600" i="0" spc="11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ts val="2965"/>
              </a:lnSpc>
            </a:pPr>
            <a:r>
              <a:rPr sz="2600" i="0" spc="-200" dirty="0">
                <a:solidFill>
                  <a:srgbClr val="000000"/>
                </a:solidFill>
                <a:latin typeface="Times New Roman"/>
                <a:cs typeface="Times New Roman"/>
              </a:rPr>
              <a:t>LPWA,</a:t>
            </a:r>
            <a:r>
              <a:rPr sz="2600" i="0" spc="-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45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6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245" dirty="0">
                <a:solidFill>
                  <a:srgbClr val="000000"/>
                </a:solidFill>
                <a:latin typeface="Times New Roman"/>
                <a:cs typeface="Times New Roman"/>
              </a:rPr>
              <a:t>IEEE</a:t>
            </a:r>
            <a:r>
              <a:rPr sz="26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05" dirty="0">
                <a:solidFill>
                  <a:srgbClr val="000000"/>
                </a:solidFill>
                <a:latin typeface="Times New Roman"/>
                <a:cs typeface="Times New Roman"/>
              </a:rPr>
              <a:t>802.11ah</a:t>
            </a:r>
            <a:r>
              <a:rPr sz="2600" i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70" dirty="0">
                <a:solidFill>
                  <a:srgbClr val="000000"/>
                </a:solidFill>
                <a:latin typeface="Times New Roman"/>
                <a:cs typeface="Times New Roman"/>
              </a:rPr>
              <a:t>access</a:t>
            </a:r>
            <a:r>
              <a:rPr sz="2600" i="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0" spc="-120" dirty="0">
                <a:solidFill>
                  <a:srgbClr val="000000"/>
                </a:solidFill>
                <a:latin typeface="Times New Roman"/>
                <a:cs typeface="Times New Roman"/>
              </a:rPr>
              <a:t>technologies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444" y="1675257"/>
            <a:ext cx="7557134" cy="38614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659765" indent="-27432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Constraine</a:t>
            </a:r>
            <a:r>
              <a:rPr sz="2600" spc="-130" dirty="0">
                <a:latin typeface="Times New Roman"/>
                <a:cs typeface="Times New Roman"/>
              </a:rPr>
              <a:t>d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5" dirty="0">
                <a:latin typeface="Times New Roman"/>
                <a:cs typeface="Times New Roman"/>
              </a:rPr>
              <a:t>de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10" dirty="0">
                <a:latin typeface="Times New Roman"/>
                <a:cs typeface="Times New Roman"/>
              </a:rPr>
              <a:t>orks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are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ofte</a:t>
            </a:r>
            <a:r>
              <a:rPr sz="2600" b="1" spc="45" dirty="0">
                <a:latin typeface="Times New Roman"/>
                <a:cs typeface="Times New Roman"/>
              </a:rPr>
              <a:t>n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ref</a:t>
            </a:r>
            <a:r>
              <a:rPr sz="2600" b="1" dirty="0">
                <a:latin typeface="Times New Roman"/>
                <a:cs typeface="Times New Roman"/>
              </a:rPr>
              <a:t>e</a:t>
            </a:r>
            <a:r>
              <a:rPr sz="2600" b="1" spc="-35" dirty="0">
                <a:latin typeface="Times New Roman"/>
                <a:cs typeface="Times New Roman"/>
              </a:rPr>
              <a:t>r</a:t>
            </a:r>
            <a:r>
              <a:rPr sz="2600" b="1" spc="5" dirty="0">
                <a:latin typeface="Times New Roman"/>
                <a:cs typeface="Times New Roman"/>
              </a:rPr>
              <a:t>red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50" dirty="0">
                <a:latin typeface="Times New Roman"/>
                <a:cs typeface="Times New Roman"/>
              </a:rPr>
              <a:t>t</a:t>
            </a:r>
            <a:r>
              <a:rPr sz="2600" b="1" spc="85" dirty="0">
                <a:latin typeface="Times New Roman"/>
                <a:cs typeface="Times New Roman"/>
              </a:rPr>
              <a:t>o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70" dirty="0">
                <a:latin typeface="Times New Roman"/>
                <a:cs typeface="Times New Roman"/>
              </a:rPr>
              <a:t>as  </a:t>
            </a:r>
            <a:r>
              <a:rPr sz="2600" b="1" spc="35" dirty="0">
                <a:latin typeface="Times New Roman"/>
                <a:cs typeface="Times New Roman"/>
              </a:rPr>
              <a:t>low-power</a:t>
            </a:r>
            <a:r>
              <a:rPr sz="2600" b="1" spc="-105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and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lossy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networks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-125" dirty="0">
                <a:latin typeface="Times New Roman"/>
                <a:cs typeface="Times New Roman"/>
              </a:rPr>
              <a:t>(LLNs).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4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7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b="1" spc="-19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100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26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2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–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spc="-65" dirty="0">
                <a:latin typeface="Times New Roman"/>
                <a:cs typeface="Times New Roman"/>
              </a:rPr>
              <a:t>b</a:t>
            </a:r>
            <a:r>
              <a:rPr sz="2600" b="1" spc="-90" dirty="0">
                <a:latin typeface="Times New Roman"/>
                <a:cs typeface="Times New Roman"/>
              </a:rPr>
              <a:t>a</a:t>
            </a:r>
            <a:r>
              <a:rPr sz="2600" b="1" spc="25" dirty="0">
                <a:latin typeface="Times New Roman"/>
                <a:cs typeface="Times New Roman"/>
              </a:rPr>
              <a:t>t</a:t>
            </a:r>
            <a:r>
              <a:rPr sz="2600" b="1" spc="30" dirty="0">
                <a:latin typeface="Times New Roman"/>
                <a:cs typeface="Times New Roman"/>
              </a:rPr>
              <a:t>t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30" dirty="0">
                <a:latin typeface="Times New Roman"/>
                <a:cs typeface="Times New Roman"/>
              </a:rPr>
              <a:t>r</a:t>
            </a:r>
            <a:r>
              <a:rPr sz="2600" b="1" dirty="0">
                <a:latin typeface="Times New Roman"/>
                <a:cs typeface="Times New Roman"/>
              </a:rPr>
              <a:t>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p</a:t>
            </a:r>
            <a:r>
              <a:rPr sz="2600" b="1" spc="40" dirty="0">
                <a:latin typeface="Times New Roman"/>
                <a:cs typeface="Times New Roman"/>
              </a:rPr>
              <a:t>o</a:t>
            </a:r>
            <a:r>
              <a:rPr sz="2600" b="1" spc="30" dirty="0">
                <a:latin typeface="Times New Roman"/>
                <a:cs typeface="Times New Roman"/>
              </a:rPr>
              <a:t>w</a:t>
            </a:r>
            <a:r>
              <a:rPr sz="2600" b="1" spc="10" dirty="0">
                <a:latin typeface="Times New Roman"/>
                <a:cs typeface="Times New Roman"/>
              </a:rPr>
              <a:t>ere</a:t>
            </a:r>
            <a:r>
              <a:rPr sz="2600" b="1" spc="20" dirty="0">
                <a:latin typeface="Times New Roman"/>
                <a:cs typeface="Times New Roman"/>
              </a:rPr>
              <a:t>d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constraints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7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ss</a:t>
            </a:r>
            <a:r>
              <a:rPr sz="2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net</a:t>
            </a:r>
            <a:r>
              <a:rPr sz="2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ork</a:t>
            </a:r>
            <a:r>
              <a:rPr sz="26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--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net</a:t>
            </a:r>
            <a:r>
              <a:rPr sz="2600" b="1" spc="5" dirty="0">
                <a:latin typeface="Times New Roman"/>
                <a:cs typeface="Times New Roman"/>
              </a:rPr>
              <a:t>w</a:t>
            </a:r>
            <a:r>
              <a:rPr sz="2600" b="1" spc="10" dirty="0">
                <a:latin typeface="Times New Roman"/>
                <a:cs typeface="Times New Roman"/>
              </a:rPr>
              <a:t>ork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perfo</a:t>
            </a:r>
            <a:r>
              <a:rPr sz="2600" b="1" spc="65" dirty="0">
                <a:latin typeface="Times New Roman"/>
                <a:cs typeface="Times New Roman"/>
              </a:rPr>
              <a:t>r</a:t>
            </a:r>
            <a:r>
              <a:rPr sz="2600" b="1" spc="-10" dirty="0">
                <a:latin typeface="Times New Roman"/>
                <a:cs typeface="Times New Roman"/>
              </a:rPr>
              <a:t>mance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80" dirty="0">
                <a:latin typeface="Times New Roman"/>
                <a:cs typeface="Times New Roman"/>
              </a:rPr>
              <a:t>m</a:t>
            </a:r>
            <a:r>
              <a:rPr sz="2600" b="1" spc="-215" dirty="0">
                <a:latin typeface="Times New Roman"/>
                <a:cs typeface="Times New Roman"/>
              </a:rPr>
              <a:t>a</a:t>
            </a:r>
            <a:r>
              <a:rPr sz="2600" b="1" dirty="0">
                <a:latin typeface="Times New Roman"/>
                <a:cs typeface="Times New Roman"/>
              </a:rPr>
              <a:t>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suffer  </a:t>
            </a:r>
            <a:r>
              <a:rPr sz="2600" b="1" spc="-30" dirty="0">
                <a:latin typeface="Times New Roman"/>
                <a:cs typeface="Times New Roman"/>
              </a:rPr>
              <a:t>from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interference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and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variability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due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to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harsh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radio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environments</a:t>
            </a:r>
            <a:endParaRPr sz="2600">
              <a:latin typeface="Times New Roman"/>
              <a:cs typeface="Times New Roman"/>
            </a:endParaRPr>
          </a:p>
          <a:p>
            <a:pPr marL="286385" marR="412750" indent="-274320">
              <a:lnSpc>
                <a:spcPts val="281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00" dirty="0">
                <a:latin typeface="Times New Roman"/>
                <a:cs typeface="Times New Roman"/>
              </a:rPr>
              <a:t>Protocols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used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constrained-node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networks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must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evaluated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context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following 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14" dirty="0">
                <a:latin typeface="Times New Roman"/>
                <a:cs typeface="Times New Roman"/>
              </a:rPr>
              <a:t>harac</a:t>
            </a:r>
            <a:r>
              <a:rPr sz="2600" spc="-9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istics:</a:t>
            </a:r>
            <a:r>
              <a:rPr sz="2600" spc="-135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Times New Roman"/>
                <a:cs typeface="Times New Roman"/>
              </a:rPr>
              <a:t>d</a:t>
            </a:r>
            <a:r>
              <a:rPr sz="2600" b="1" i="1" spc="-40" dirty="0">
                <a:latin typeface="Times New Roman"/>
                <a:cs typeface="Times New Roman"/>
              </a:rPr>
              <a:t>a</a:t>
            </a:r>
            <a:r>
              <a:rPr sz="2600" b="1" i="1" spc="70" dirty="0">
                <a:latin typeface="Times New Roman"/>
                <a:cs typeface="Times New Roman"/>
              </a:rPr>
              <a:t>ta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90" dirty="0">
                <a:latin typeface="Times New Roman"/>
                <a:cs typeface="Times New Roman"/>
              </a:rPr>
              <a:t>r</a:t>
            </a:r>
            <a:r>
              <a:rPr sz="2600" b="1" i="1" spc="-20" dirty="0">
                <a:latin typeface="Times New Roman"/>
                <a:cs typeface="Times New Roman"/>
              </a:rPr>
              <a:t>a</a:t>
            </a:r>
            <a:r>
              <a:rPr sz="2600" b="1" i="1" spc="20" dirty="0">
                <a:latin typeface="Times New Roman"/>
                <a:cs typeface="Times New Roman"/>
              </a:rPr>
              <a:t>te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60" dirty="0">
                <a:latin typeface="Times New Roman"/>
                <a:cs typeface="Times New Roman"/>
              </a:rPr>
              <a:t>an</a:t>
            </a:r>
            <a:r>
              <a:rPr sz="2600" b="1" i="1" spc="-25" dirty="0">
                <a:latin typeface="Times New Roman"/>
                <a:cs typeface="Times New Roman"/>
              </a:rPr>
              <a:t>d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th</a:t>
            </a:r>
            <a:r>
              <a:rPr sz="2600" b="1" i="1" spc="-40" dirty="0">
                <a:latin typeface="Times New Roman"/>
                <a:cs typeface="Times New Roman"/>
              </a:rPr>
              <a:t>r</a:t>
            </a:r>
            <a:r>
              <a:rPr sz="2600" b="1" i="1" spc="-150" dirty="0">
                <a:latin typeface="Times New Roman"/>
                <a:cs typeface="Times New Roman"/>
              </a:rPr>
              <a:t>o</a:t>
            </a:r>
            <a:r>
              <a:rPr sz="2600" b="1" i="1" spc="-160" dirty="0">
                <a:latin typeface="Times New Roman"/>
                <a:cs typeface="Times New Roman"/>
              </a:rPr>
              <a:t>u</a:t>
            </a:r>
            <a:r>
              <a:rPr sz="2600" b="1" i="1" spc="-40" dirty="0">
                <a:latin typeface="Times New Roman"/>
                <a:cs typeface="Times New Roman"/>
              </a:rPr>
              <a:t>ghpu</a:t>
            </a:r>
            <a:r>
              <a:rPr sz="2600" b="1" i="1" spc="-15" dirty="0">
                <a:latin typeface="Times New Roman"/>
                <a:cs typeface="Times New Roman"/>
              </a:rPr>
              <a:t>t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l</a:t>
            </a:r>
            <a:r>
              <a:rPr sz="2600" b="1" i="1" spc="-15" dirty="0">
                <a:latin typeface="Times New Roman"/>
                <a:cs typeface="Times New Roman"/>
              </a:rPr>
              <a:t>a</a:t>
            </a:r>
            <a:r>
              <a:rPr sz="2600" b="1" i="1" spc="-80" dirty="0">
                <a:latin typeface="Times New Roman"/>
                <a:cs typeface="Times New Roman"/>
              </a:rPr>
              <a:t>ten</a:t>
            </a:r>
            <a:r>
              <a:rPr sz="2600" b="1" i="1" spc="-45" dirty="0">
                <a:latin typeface="Times New Roman"/>
                <a:cs typeface="Times New Roman"/>
              </a:rPr>
              <a:t>c</a:t>
            </a:r>
            <a:r>
              <a:rPr sz="2600" b="1" i="1" spc="-100" dirty="0">
                <a:latin typeface="Times New Roman"/>
                <a:cs typeface="Times New Roman"/>
              </a:rPr>
              <a:t>y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and  </a:t>
            </a:r>
            <a:r>
              <a:rPr sz="2600" b="1" i="1" spc="5" dirty="0">
                <a:latin typeface="Times New Roman"/>
                <a:cs typeface="Times New Roman"/>
              </a:rPr>
              <a:t>de</a:t>
            </a:r>
            <a:r>
              <a:rPr sz="2600" b="1" i="1" spc="-10" dirty="0">
                <a:latin typeface="Times New Roman"/>
                <a:cs typeface="Times New Roman"/>
              </a:rPr>
              <a:t>t</a:t>
            </a:r>
            <a:r>
              <a:rPr sz="2600" b="1" i="1" spc="-60" dirty="0">
                <a:latin typeface="Times New Roman"/>
                <a:cs typeface="Times New Roman"/>
              </a:rPr>
              <a:t>er</a:t>
            </a:r>
            <a:r>
              <a:rPr sz="2600" b="1" i="1" spc="-85" dirty="0">
                <a:latin typeface="Times New Roman"/>
                <a:cs typeface="Times New Roman"/>
              </a:rPr>
              <a:t>minis</a:t>
            </a:r>
            <a:r>
              <a:rPr sz="2600" b="1" i="1" spc="-125" dirty="0">
                <a:latin typeface="Times New Roman"/>
                <a:cs typeface="Times New Roman"/>
              </a:rPr>
              <a:t>m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i="1" spc="-225" dirty="0">
                <a:latin typeface="Times New Roman"/>
                <a:cs typeface="Times New Roman"/>
              </a:rPr>
              <a:t>o</a:t>
            </a:r>
            <a:r>
              <a:rPr sz="2600" b="1" i="1" spc="-90" dirty="0">
                <a:latin typeface="Times New Roman"/>
                <a:cs typeface="Times New Roman"/>
              </a:rPr>
              <a:t>v</a:t>
            </a:r>
            <a:r>
              <a:rPr sz="2600" b="1" i="1" spc="-60" dirty="0">
                <a:latin typeface="Times New Roman"/>
                <a:cs typeface="Times New Roman"/>
              </a:rPr>
              <a:t>erhead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and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Times New Roman"/>
                <a:cs typeface="Times New Roman"/>
              </a:rPr>
              <a:t>p</a:t>
            </a:r>
            <a:r>
              <a:rPr sz="2600" b="1" i="1" spc="-85" dirty="0">
                <a:latin typeface="Times New Roman"/>
                <a:cs typeface="Times New Roman"/>
              </a:rPr>
              <a:t>a</a:t>
            </a:r>
            <a:r>
              <a:rPr sz="2600" b="1" i="1" spc="-45" dirty="0">
                <a:latin typeface="Times New Roman"/>
                <a:cs typeface="Times New Roman"/>
              </a:rPr>
              <a:t>yload.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876427"/>
            <a:ext cx="3992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30" dirty="0">
                <a:latin typeface="Franklin Gothic Medium"/>
                <a:cs typeface="Franklin Gothic Medium"/>
              </a:rPr>
              <a:t>Data</a:t>
            </a:r>
            <a:r>
              <a:rPr sz="2800" i="0" spc="-50" dirty="0">
                <a:latin typeface="Franklin Gothic Medium"/>
                <a:cs typeface="Franklin Gothic Medium"/>
              </a:rPr>
              <a:t> Rate</a:t>
            </a:r>
            <a:r>
              <a:rPr sz="2800" i="0" spc="-40" dirty="0">
                <a:latin typeface="Franklin Gothic Medium"/>
                <a:cs typeface="Franklin Gothic Medium"/>
              </a:rPr>
              <a:t> </a:t>
            </a:r>
            <a:r>
              <a:rPr sz="2800" i="0" spc="-10" dirty="0">
                <a:latin typeface="Franklin Gothic Medium"/>
                <a:cs typeface="Franklin Gothic Medium"/>
              </a:rPr>
              <a:t>and</a:t>
            </a:r>
            <a:r>
              <a:rPr sz="2800" i="0" spc="-25" dirty="0">
                <a:latin typeface="Franklin Gothic Medium"/>
                <a:cs typeface="Franklin Gothic Medium"/>
              </a:rPr>
              <a:t> </a:t>
            </a:r>
            <a:r>
              <a:rPr sz="2800" i="0" spc="-20" dirty="0">
                <a:latin typeface="Franklin Gothic Medium"/>
                <a:cs typeface="Franklin Gothic Medium"/>
              </a:rPr>
              <a:t>Throughput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63484" cy="4142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762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rates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available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technologies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range 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-114" dirty="0">
                <a:latin typeface="Times New Roman"/>
                <a:cs typeface="Times New Roman"/>
              </a:rPr>
              <a:t>100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bps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with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protocols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such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85" dirty="0">
                <a:latin typeface="Times New Roman"/>
                <a:cs typeface="Times New Roman"/>
              </a:rPr>
              <a:t>as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Sigfox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to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tens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megabits </a:t>
            </a:r>
            <a:r>
              <a:rPr sz="2600" b="1" spc="5" dirty="0">
                <a:latin typeface="Times New Roman"/>
                <a:cs typeface="Times New Roman"/>
              </a:rPr>
              <a:t>per </a:t>
            </a:r>
            <a:r>
              <a:rPr sz="2600" b="1" spc="35" dirty="0">
                <a:latin typeface="Times New Roman"/>
                <a:cs typeface="Times New Roman"/>
              </a:rPr>
              <a:t>second </a:t>
            </a:r>
            <a:r>
              <a:rPr sz="2600" b="1" spc="45" dirty="0">
                <a:latin typeface="Times New Roman"/>
                <a:cs typeface="Times New Roman"/>
              </a:rPr>
              <a:t>with technologies </a:t>
            </a:r>
            <a:r>
              <a:rPr sz="2600" b="1" spc="5" dirty="0">
                <a:latin typeface="Times New Roman"/>
                <a:cs typeface="Times New Roman"/>
              </a:rPr>
              <a:t>such </a:t>
            </a:r>
            <a:r>
              <a:rPr sz="2600" b="1" spc="-90" dirty="0">
                <a:latin typeface="Times New Roman"/>
                <a:cs typeface="Times New Roman"/>
              </a:rPr>
              <a:t>as </a:t>
            </a:r>
            <a:r>
              <a:rPr sz="2600" b="1" spc="-425" dirty="0">
                <a:latin typeface="Times New Roman"/>
                <a:cs typeface="Times New Roman"/>
              </a:rPr>
              <a:t>LTE </a:t>
            </a:r>
            <a:r>
              <a:rPr sz="2600" b="1" spc="-42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315" dirty="0">
                <a:latin typeface="Times New Roman"/>
                <a:cs typeface="Times New Roman"/>
              </a:rPr>
              <a:t>IEE</a:t>
            </a:r>
            <a:r>
              <a:rPr sz="2600" b="1" spc="-360" dirty="0">
                <a:latin typeface="Times New Roman"/>
                <a:cs typeface="Times New Roman"/>
              </a:rPr>
              <a:t>E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8</a:t>
            </a:r>
            <a:r>
              <a:rPr sz="2600" b="1" spc="-125" dirty="0">
                <a:latin typeface="Times New Roman"/>
                <a:cs typeface="Times New Roman"/>
              </a:rPr>
              <a:t>0</a:t>
            </a:r>
            <a:r>
              <a:rPr sz="2600" b="1" spc="-55" dirty="0">
                <a:latin typeface="Times New Roman"/>
                <a:cs typeface="Times New Roman"/>
              </a:rPr>
              <a:t>2</a:t>
            </a:r>
            <a:r>
              <a:rPr sz="2600" b="1" spc="-45" dirty="0">
                <a:latin typeface="Times New Roman"/>
                <a:cs typeface="Times New Roman"/>
              </a:rPr>
              <a:t>.</a:t>
            </a:r>
            <a:r>
              <a:rPr sz="2600" b="1" spc="-110" dirty="0">
                <a:latin typeface="Times New Roman"/>
                <a:cs typeface="Times New Roman"/>
              </a:rPr>
              <a:t>1</a:t>
            </a:r>
            <a:r>
              <a:rPr sz="2600" b="1" spc="-125" dirty="0">
                <a:latin typeface="Times New Roman"/>
                <a:cs typeface="Times New Roman"/>
              </a:rPr>
              <a:t>1</a:t>
            </a:r>
            <a:r>
              <a:rPr sz="2600" b="1" spc="-20" dirty="0">
                <a:latin typeface="Times New Roman"/>
                <a:cs typeface="Times New Roman"/>
              </a:rPr>
              <a:t>ac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95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a</a:t>
            </a:r>
            <a:r>
              <a:rPr sz="2600" b="1" i="1" spc="-60" dirty="0">
                <a:latin typeface="Times New Roman"/>
                <a:cs typeface="Times New Roman"/>
              </a:rPr>
              <a:t>ct</a:t>
            </a:r>
            <a:r>
              <a:rPr sz="2600" b="1" i="1" spc="-85" dirty="0">
                <a:latin typeface="Times New Roman"/>
                <a:cs typeface="Times New Roman"/>
              </a:rPr>
              <a:t>u</a:t>
            </a:r>
            <a:r>
              <a:rPr sz="2600" b="1" i="1" spc="5" dirty="0">
                <a:latin typeface="Times New Roman"/>
                <a:cs typeface="Times New Roman"/>
              </a:rPr>
              <a:t>al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th</a:t>
            </a:r>
            <a:r>
              <a:rPr sz="2600" b="1" i="1" spc="-30" dirty="0">
                <a:latin typeface="Times New Roman"/>
                <a:cs typeface="Times New Roman"/>
              </a:rPr>
              <a:t>r</a:t>
            </a:r>
            <a:r>
              <a:rPr sz="2600" b="1" i="1" spc="-150" dirty="0">
                <a:latin typeface="Times New Roman"/>
                <a:cs typeface="Times New Roman"/>
              </a:rPr>
              <a:t>o</a:t>
            </a:r>
            <a:r>
              <a:rPr sz="2600" b="1" i="1" spc="-155" dirty="0">
                <a:latin typeface="Times New Roman"/>
                <a:cs typeface="Times New Roman"/>
              </a:rPr>
              <a:t>u</a:t>
            </a:r>
            <a:r>
              <a:rPr sz="2600" b="1" i="1" spc="-75" dirty="0">
                <a:latin typeface="Times New Roman"/>
                <a:cs typeface="Times New Roman"/>
              </a:rPr>
              <a:t>ghp</a:t>
            </a:r>
            <a:r>
              <a:rPr sz="2600" b="1" i="1" spc="-70" dirty="0">
                <a:latin typeface="Times New Roman"/>
                <a:cs typeface="Times New Roman"/>
              </a:rPr>
              <a:t>u</a:t>
            </a:r>
            <a:r>
              <a:rPr sz="2600" b="1" i="1" spc="140" dirty="0">
                <a:latin typeface="Times New Roman"/>
                <a:cs typeface="Times New Roman"/>
              </a:rPr>
              <a:t>t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55" dirty="0">
                <a:latin typeface="Times New Roman"/>
                <a:cs typeface="Times New Roman"/>
              </a:rPr>
              <a:t>is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-80" dirty="0">
                <a:latin typeface="Times New Roman"/>
                <a:cs typeface="Times New Roman"/>
              </a:rPr>
              <a:t>less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85" dirty="0">
                <a:latin typeface="Times New Roman"/>
                <a:cs typeface="Times New Roman"/>
              </a:rPr>
              <a:t>Therefore,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understanding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bandwidth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requirements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particular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technology,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applicability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given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use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cases,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capacity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planning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rules,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expected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real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throughput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important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proper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design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successful 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40" dirty="0">
                <a:latin typeface="Times New Roman"/>
                <a:cs typeface="Times New Roman"/>
              </a:rPr>
              <a:t>uc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de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yme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53959" cy="3272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39179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465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145" dirty="0">
                <a:latin typeface="Times New Roman"/>
                <a:cs typeface="Times New Roman"/>
              </a:rPr>
              <a:t>ies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not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pa</a:t>
            </a:r>
            <a:r>
              <a:rPr sz="2600" spc="15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tic</a:t>
            </a:r>
            <a:r>
              <a:rPr sz="2600" spc="-135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lar</a:t>
            </a:r>
            <a:r>
              <a:rPr sz="2600" spc="-13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desig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Io</a:t>
            </a:r>
            <a:r>
              <a:rPr sz="2600" spc="-465" dirty="0">
                <a:latin typeface="Times New Roman"/>
                <a:cs typeface="Times New Roman"/>
              </a:rPr>
              <a:t>T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su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as  </a:t>
            </a:r>
            <a:r>
              <a:rPr sz="2600" spc="-110" dirty="0">
                <a:latin typeface="Times New Roman"/>
                <a:cs typeface="Times New Roman"/>
              </a:rPr>
              <a:t>cellular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39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Wi-Fi,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match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up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well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to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applications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high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</a:t>
            </a:r>
            <a:r>
              <a:rPr sz="2600" spc="-165" dirty="0">
                <a:latin typeface="Times New Roman"/>
                <a:cs typeface="Times New Roman"/>
              </a:rPr>
              <a:t>nd</a:t>
            </a:r>
            <a:r>
              <a:rPr sz="2600" spc="-100" dirty="0">
                <a:latin typeface="Times New Roman"/>
                <a:cs typeface="Times New Roman"/>
              </a:rPr>
              <a:t>width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95" dirty="0">
                <a:latin typeface="Times New Roman"/>
                <a:cs typeface="Times New Roman"/>
              </a:rPr>
              <a:t>emen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example,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involved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video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analytics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have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need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high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rates,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endpoints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not </a:t>
            </a:r>
            <a:r>
              <a:rPr sz="2600" spc="-110" dirty="0">
                <a:latin typeface="Times New Roman"/>
                <a:cs typeface="Times New Roman"/>
              </a:rPr>
              <a:t>constrained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te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235" dirty="0">
                <a:latin typeface="Times New Roman"/>
                <a:cs typeface="Times New Roman"/>
              </a:rPr>
              <a:t>m</a:t>
            </a:r>
            <a:r>
              <a:rPr sz="2600" spc="-114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mp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ting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3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7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7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width,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35" dirty="0">
                <a:latin typeface="Times New Roman"/>
                <a:cs typeface="Times New Roman"/>
              </a:rPr>
              <a:t>esign  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180" dirty="0">
                <a:latin typeface="Times New Roman"/>
                <a:cs typeface="Times New Roman"/>
              </a:rPr>
              <a:t>u</a:t>
            </a:r>
            <a:r>
              <a:rPr sz="2600" spc="-120" dirty="0">
                <a:latin typeface="Times New Roman"/>
                <a:cs typeface="Times New Roman"/>
              </a:rPr>
              <a:t>idelines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u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114" dirty="0">
                <a:latin typeface="Times New Roman"/>
                <a:cs typeface="Times New Roman"/>
              </a:rPr>
              <a:t>pli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95" dirty="0">
                <a:latin typeface="Times New Roman"/>
                <a:cs typeface="Times New Roman"/>
              </a:rPr>
              <a:t>emen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45" dirty="0">
                <a:latin typeface="Times New Roman"/>
                <a:cs typeface="Times New Roman"/>
              </a:rPr>
              <a:t>s,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su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as  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de</a:t>
            </a:r>
            <a:r>
              <a:rPr sz="2600" spc="-5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40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minism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602220" cy="421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38100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15" dirty="0">
                <a:latin typeface="Times New Roman"/>
                <a:cs typeface="Times New Roman"/>
              </a:rPr>
              <a:t>Sh</a:t>
            </a:r>
            <a:r>
              <a:rPr sz="2600" spc="-220" dirty="0">
                <a:latin typeface="Times New Roman"/>
                <a:cs typeface="Times New Roman"/>
              </a:rPr>
              <a:t>o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30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0" dirty="0">
                <a:latin typeface="Times New Roman"/>
                <a:cs typeface="Times New Roman"/>
              </a:rPr>
              <a:t>g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145" dirty="0">
                <a:latin typeface="Times New Roman"/>
                <a:cs typeface="Times New Roman"/>
              </a:rPr>
              <a:t>ies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als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vide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mediu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high 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95" dirty="0">
                <a:latin typeface="Times New Roman"/>
                <a:cs typeface="Times New Roman"/>
              </a:rPr>
              <a:t>rates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204" dirty="0">
                <a:latin typeface="Times New Roman"/>
                <a:cs typeface="Times New Roman"/>
              </a:rPr>
              <a:t>have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enough </a:t>
            </a:r>
            <a:r>
              <a:rPr sz="2600" spc="-95" dirty="0">
                <a:latin typeface="Times New Roman"/>
                <a:cs typeface="Times New Roman"/>
              </a:rPr>
              <a:t>throughput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05" dirty="0">
                <a:latin typeface="Times New Roman"/>
                <a:cs typeface="Times New Roman"/>
              </a:rPr>
              <a:t>connect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few 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endpoints.</a:t>
            </a:r>
            <a:endParaRPr sz="2600">
              <a:latin typeface="Times New Roman"/>
              <a:cs typeface="Times New Roman"/>
            </a:endParaRPr>
          </a:p>
          <a:p>
            <a:pPr marL="286385" marR="386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F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ex</a:t>
            </a:r>
            <a:r>
              <a:rPr sz="2600" spc="-145" dirty="0">
                <a:latin typeface="Times New Roman"/>
                <a:cs typeface="Times New Roman"/>
              </a:rPr>
              <a:t>a</a:t>
            </a:r>
            <a:r>
              <a:rPr sz="2600" spc="-125" dirty="0">
                <a:latin typeface="Times New Roman"/>
                <a:cs typeface="Times New Roman"/>
              </a:rPr>
              <a:t>mpl</a:t>
            </a:r>
            <a:r>
              <a:rPr sz="2600" spc="-165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Bluet</a:t>
            </a:r>
            <a:r>
              <a:rPr sz="2600" spc="-160" dirty="0">
                <a:latin typeface="Times New Roman"/>
                <a:cs typeface="Times New Roman"/>
              </a:rPr>
              <a:t>o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senso</a:t>
            </a:r>
            <a:r>
              <a:rPr sz="2600" spc="-5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00" dirty="0">
                <a:latin typeface="Times New Roman"/>
                <a:cs typeface="Times New Roman"/>
              </a:rPr>
              <a:t>ea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on 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85" dirty="0">
                <a:latin typeface="Times New Roman"/>
                <a:cs typeface="Times New Roman"/>
              </a:rPr>
              <a:t>ec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20" dirty="0">
                <a:latin typeface="Times New Roman"/>
                <a:cs typeface="Times New Roman"/>
              </a:rPr>
              <a:t>eara</a:t>
            </a:r>
            <a:r>
              <a:rPr sz="2600" spc="-190" dirty="0">
                <a:latin typeface="Times New Roman"/>
                <a:cs typeface="Times New Roman"/>
              </a:rPr>
              <a:t>b</a:t>
            </a:r>
            <a:r>
              <a:rPr sz="2600" spc="-135" dirty="0">
                <a:latin typeface="Times New Roman"/>
                <a:cs typeface="Times New Roman"/>
              </a:rPr>
              <a:t>le</a:t>
            </a:r>
            <a:r>
              <a:rPr sz="2600" spc="-14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f</a:t>
            </a:r>
            <a:r>
              <a:rPr sz="2600" spc="-150" dirty="0">
                <a:latin typeface="Times New Roman"/>
                <a:cs typeface="Times New Roman"/>
              </a:rPr>
              <a:t>al</a:t>
            </a:r>
            <a:r>
              <a:rPr sz="2600" spc="-114" dirty="0">
                <a:latin typeface="Times New Roman"/>
                <a:cs typeface="Times New Roman"/>
              </a:rPr>
              <a:t>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into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-15" dirty="0">
                <a:latin typeface="Times New Roman"/>
                <a:cs typeface="Times New Roman"/>
              </a:rPr>
              <a:t>r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case,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solutions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focus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more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0" dirty="0">
                <a:latin typeface="Times New Roman"/>
                <a:cs typeface="Times New Roman"/>
              </a:rPr>
              <a:t> footprint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battery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life</a:t>
            </a:r>
            <a:r>
              <a:rPr sz="2600" spc="-95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ime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than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35" dirty="0">
                <a:latin typeface="Times New Roman"/>
                <a:cs typeface="Times New Roman"/>
              </a:rPr>
              <a:t>r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95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61594" indent="-274320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technologies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developed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constrained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optimized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low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consumption,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but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they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also 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limite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te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240" dirty="0">
                <a:latin typeface="Times New Roman"/>
                <a:cs typeface="Times New Roman"/>
              </a:rPr>
              <a:t>m</a:t>
            </a:r>
            <a:r>
              <a:rPr sz="2600" spc="-120" dirty="0">
                <a:latin typeface="Times New Roman"/>
                <a:cs typeface="Times New Roman"/>
              </a:rPr>
              <a:t>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59040" cy="37452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8704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An</a:t>
            </a:r>
            <a:r>
              <a:rPr sz="2600" spc="-170" dirty="0">
                <a:latin typeface="Times New Roman"/>
                <a:cs typeface="Times New Roman"/>
              </a:rPr>
              <a:t>o</a:t>
            </a:r>
            <a:r>
              <a:rPr sz="2600" spc="-50" dirty="0">
                <a:latin typeface="Times New Roman"/>
                <a:cs typeface="Times New Roman"/>
              </a:rPr>
              <a:t>ther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14" dirty="0">
                <a:latin typeface="Times New Roman"/>
                <a:cs typeface="Times New Roman"/>
              </a:rPr>
              <a:t>harac</a:t>
            </a:r>
            <a:r>
              <a:rPr sz="2600" spc="-9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istic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4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majo</a:t>
            </a:r>
            <a:r>
              <a:rPr sz="2600" spc="-3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of  </a:t>
            </a:r>
            <a:r>
              <a:rPr sz="2600" spc="-95" dirty="0">
                <a:latin typeface="Times New Roman"/>
                <a:cs typeface="Times New Roman"/>
              </a:rPr>
              <a:t>them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initiate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communication.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Upstream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traffic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toward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application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server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usually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more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mmo</a:t>
            </a:r>
            <a:r>
              <a:rPr sz="2600" spc="-10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than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wnst</a:t>
            </a:r>
            <a:r>
              <a:rPr sz="2600" spc="-85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eam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traf</a:t>
            </a:r>
            <a:r>
              <a:rPr sz="2600" spc="-114" dirty="0">
                <a:latin typeface="Times New Roman"/>
                <a:cs typeface="Times New Roman"/>
              </a:rPr>
              <a:t>f</a:t>
            </a:r>
            <a:r>
              <a:rPr sz="2600" spc="-140" dirty="0">
                <a:latin typeface="Times New Roman"/>
                <a:cs typeface="Times New Roman"/>
              </a:rPr>
              <a:t>ic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om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45" dirty="0">
                <a:latin typeface="Times New Roman"/>
                <a:cs typeface="Times New Roman"/>
              </a:rPr>
              <a:t>ap</a:t>
            </a:r>
            <a:r>
              <a:rPr sz="2600" spc="-160" dirty="0">
                <a:latin typeface="Times New Roman"/>
                <a:cs typeface="Times New Roman"/>
              </a:rPr>
              <a:t>p</a:t>
            </a:r>
            <a:r>
              <a:rPr sz="2600" spc="-140" dirty="0">
                <a:latin typeface="Times New Roman"/>
                <a:cs typeface="Times New Roman"/>
              </a:rPr>
              <a:t>lic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tion  </a:t>
            </a:r>
            <a:r>
              <a:rPr sz="2600" spc="-90" dirty="0">
                <a:latin typeface="Times New Roman"/>
                <a:cs typeface="Times New Roman"/>
              </a:rPr>
              <a:t>server.</a:t>
            </a:r>
            <a:endParaRPr sz="2600">
              <a:latin typeface="Times New Roman"/>
              <a:cs typeface="Times New Roman"/>
            </a:endParaRPr>
          </a:p>
          <a:p>
            <a:pPr marL="286385" marR="24447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Understanding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behavior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also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helps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when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deploying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an 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technology,</a:t>
            </a:r>
            <a:r>
              <a:rPr sz="2600" spc="-13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such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cellular,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asymmetrical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bec</a:t>
            </a:r>
            <a:r>
              <a:rPr sz="2600" spc="-160" dirty="0">
                <a:latin typeface="Times New Roman"/>
                <a:cs typeface="Times New Roman"/>
              </a:rPr>
              <a:t>aus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ps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eam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</a:t>
            </a:r>
            <a:r>
              <a:rPr sz="2600" spc="-165" dirty="0">
                <a:latin typeface="Times New Roman"/>
                <a:cs typeface="Times New Roman"/>
              </a:rPr>
              <a:t>nd</a:t>
            </a:r>
            <a:r>
              <a:rPr sz="2600" spc="-100" dirty="0">
                <a:latin typeface="Times New Roman"/>
                <a:cs typeface="Times New Roman"/>
              </a:rPr>
              <a:t>width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90" dirty="0">
                <a:latin typeface="Times New Roman"/>
                <a:cs typeface="Times New Roman"/>
              </a:rPr>
              <a:t>ust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05" dirty="0">
                <a:latin typeface="Times New Roman"/>
                <a:cs typeface="Times New Roman"/>
              </a:rPr>
              <a:t>nside</a:t>
            </a:r>
            <a:r>
              <a:rPr sz="2600" spc="-114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k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90" dirty="0">
                <a:latin typeface="Times New Roman"/>
                <a:cs typeface="Times New Roman"/>
              </a:rPr>
              <a:t>parameter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profiling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capacity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15848"/>
            <a:ext cx="38595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30" dirty="0">
                <a:latin typeface="Franklin Gothic Medium"/>
                <a:cs typeface="Franklin Gothic Medium"/>
              </a:rPr>
              <a:t>Latency</a:t>
            </a:r>
            <a:r>
              <a:rPr sz="2800" i="0" spc="-60" dirty="0">
                <a:latin typeface="Franklin Gothic Medium"/>
                <a:cs typeface="Franklin Gothic Medium"/>
              </a:rPr>
              <a:t> </a:t>
            </a:r>
            <a:r>
              <a:rPr sz="2800" i="0" spc="-10" dirty="0">
                <a:latin typeface="Franklin Gothic Medium"/>
                <a:cs typeface="Franklin Gothic Medium"/>
              </a:rPr>
              <a:t>and</a:t>
            </a:r>
            <a:r>
              <a:rPr sz="2800" i="0" spc="-15" dirty="0">
                <a:latin typeface="Franklin Gothic Medium"/>
                <a:cs typeface="Franklin Gothic Medium"/>
              </a:rPr>
              <a:t> </a:t>
            </a:r>
            <a:r>
              <a:rPr sz="2800" i="0" spc="-50" dirty="0">
                <a:latin typeface="Franklin Gothic Medium"/>
                <a:cs typeface="Franklin Gothic Medium"/>
              </a:rPr>
              <a:t>Determinism</a:t>
            </a:r>
            <a:endParaRPr sz="28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29195" cy="421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36195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Latency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expectations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applications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should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known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when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selecting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access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technology</a:t>
            </a:r>
            <a:endParaRPr sz="2600">
              <a:latin typeface="Times New Roman"/>
              <a:cs typeface="Times New Roman"/>
            </a:endParaRPr>
          </a:p>
          <a:p>
            <a:pPr marL="286385" marR="66040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00" dirty="0">
                <a:latin typeface="Times New Roman"/>
                <a:cs typeface="Times New Roman"/>
              </a:rPr>
              <a:t>particularly </a:t>
            </a:r>
            <a:r>
              <a:rPr sz="2600" spc="-25" dirty="0">
                <a:latin typeface="Times New Roman"/>
                <a:cs typeface="Times New Roman"/>
              </a:rPr>
              <a:t>true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b="1" i="1" spc="-70" dirty="0">
                <a:latin typeface="Times New Roman"/>
                <a:cs typeface="Times New Roman"/>
              </a:rPr>
              <a:t>wireless networks, </a:t>
            </a:r>
            <a:r>
              <a:rPr sz="2600" b="1" i="1" spc="-100" dirty="0">
                <a:latin typeface="Times New Roman"/>
                <a:cs typeface="Times New Roman"/>
              </a:rPr>
              <a:t>where </a:t>
            </a:r>
            <a:r>
              <a:rPr sz="2600" b="1" i="1" spc="-95" dirty="0">
                <a:latin typeface="Times New Roman"/>
                <a:cs typeface="Times New Roman"/>
              </a:rPr>
              <a:t> pa</a:t>
            </a:r>
            <a:r>
              <a:rPr sz="2600" b="1" i="1" spc="-114" dirty="0">
                <a:latin typeface="Times New Roman"/>
                <a:cs typeface="Times New Roman"/>
              </a:rPr>
              <a:t>c</a:t>
            </a:r>
            <a:r>
              <a:rPr sz="2600" b="1" i="1" spc="-20" dirty="0">
                <a:latin typeface="Times New Roman"/>
                <a:cs typeface="Times New Roman"/>
              </a:rPr>
              <a:t>ket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00" dirty="0">
                <a:latin typeface="Times New Roman"/>
                <a:cs typeface="Times New Roman"/>
              </a:rPr>
              <a:t>lo</a:t>
            </a:r>
            <a:r>
              <a:rPr sz="2600" b="1" i="1" spc="-95" dirty="0">
                <a:latin typeface="Times New Roman"/>
                <a:cs typeface="Times New Roman"/>
              </a:rPr>
              <a:t>s</a:t>
            </a:r>
            <a:r>
              <a:rPr sz="2600" b="1" i="1" spc="-120" dirty="0">
                <a:latin typeface="Times New Roman"/>
                <a:cs typeface="Times New Roman"/>
              </a:rPr>
              <a:t>s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and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55" dirty="0">
                <a:latin typeface="Times New Roman"/>
                <a:cs typeface="Times New Roman"/>
              </a:rPr>
              <a:t>r</a:t>
            </a:r>
            <a:r>
              <a:rPr sz="2600" b="1" i="1" spc="10" dirty="0">
                <a:latin typeface="Times New Roman"/>
                <a:cs typeface="Times New Roman"/>
              </a:rPr>
              <a:t>et</a:t>
            </a:r>
            <a:r>
              <a:rPr sz="2600" b="1" i="1" spc="-75" dirty="0">
                <a:latin typeface="Times New Roman"/>
                <a:cs typeface="Times New Roman"/>
              </a:rPr>
              <a:t>r</a:t>
            </a:r>
            <a:r>
              <a:rPr sz="2600" b="1" i="1" spc="-60" dirty="0">
                <a:latin typeface="Times New Roman"/>
                <a:cs typeface="Times New Roman"/>
              </a:rPr>
              <a:t>an</a:t>
            </a:r>
            <a:r>
              <a:rPr sz="2600" b="1" i="1" spc="-105" dirty="0">
                <a:latin typeface="Times New Roman"/>
                <a:cs typeface="Times New Roman"/>
              </a:rPr>
              <a:t>smi</a:t>
            </a:r>
            <a:r>
              <a:rPr sz="2600" b="1" i="1" spc="-80" dirty="0">
                <a:latin typeface="Times New Roman"/>
                <a:cs typeface="Times New Roman"/>
              </a:rPr>
              <a:t>s</a:t>
            </a:r>
            <a:r>
              <a:rPr sz="2600" b="1" i="1" spc="-90" dirty="0">
                <a:latin typeface="Times New Roman"/>
                <a:cs typeface="Times New Roman"/>
              </a:rPr>
              <a:t>si</a:t>
            </a:r>
            <a:r>
              <a:rPr sz="2600" b="1" i="1" spc="-130" dirty="0">
                <a:latin typeface="Times New Roman"/>
                <a:cs typeface="Times New Roman"/>
              </a:rPr>
              <a:t>on</a:t>
            </a:r>
            <a:r>
              <a:rPr sz="2600" b="1" i="1" spc="-120" dirty="0">
                <a:latin typeface="Times New Roman"/>
                <a:cs typeface="Times New Roman"/>
              </a:rPr>
              <a:t>s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90" dirty="0">
                <a:latin typeface="Times New Roman"/>
                <a:cs typeface="Times New Roman"/>
              </a:rPr>
              <a:t>du</a:t>
            </a:r>
            <a:r>
              <a:rPr sz="2600" b="1" i="1" spc="-75" dirty="0">
                <a:latin typeface="Times New Roman"/>
                <a:cs typeface="Times New Roman"/>
              </a:rPr>
              <a:t>e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to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inter</a:t>
            </a:r>
            <a:r>
              <a:rPr sz="2600" b="1" i="1" spc="-60" dirty="0">
                <a:latin typeface="Times New Roman"/>
                <a:cs typeface="Times New Roman"/>
              </a:rPr>
              <a:t>fe</a:t>
            </a:r>
            <a:r>
              <a:rPr sz="2600" b="1" i="1" spc="-100" dirty="0">
                <a:latin typeface="Times New Roman"/>
                <a:cs typeface="Times New Roman"/>
              </a:rPr>
              <a:t>re</a:t>
            </a:r>
            <a:r>
              <a:rPr sz="2600" b="1" i="1" spc="-135" dirty="0">
                <a:latin typeface="Times New Roman"/>
                <a:cs typeface="Times New Roman"/>
              </a:rPr>
              <a:t>n</a:t>
            </a:r>
            <a:r>
              <a:rPr sz="2600" b="1" i="1" spc="-165" dirty="0">
                <a:latin typeface="Times New Roman"/>
                <a:cs typeface="Times New Roman"/>
              </a:rPr>
              <a:t>c</a:t>
            </a:r>
            <a:r>
              <a:rPr sz="2600" b="1" i="1" spc="-225" dirty="0">
                <a:latin typeface="Times New Roman"/>
                <a:cs typeface="Times New Roman"/>
              </a:rPr>
              <a:t>e</a:t>
            </a:r>
            <a:r>
              <a:rPr sz="2600" b="1" i="1" spc="25" dirty="0">
                <a:latin typeface="Times New Roman"/>
                <a:cs typeface="Times New Roman"/>
              </a:rPr>
              <a:t>,  </a:t>
            </a:r>
            <a:r>
              <a:rPr sz="2600" b="1" i="1" spc="-85" dirty="0">
                <a:latin typeface="Times New Roman"/>
                <a:cs typeface="Times New Roman"/>
              </a:rPr>
              <a:t>collisions,</a:t>
            </a:r>
            <a:r>
              <a:rPr sz="2600" b="1" i="1" spc="-365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and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105" dirty="0">
                <a:latin typeface="Times New Roman"/>
                <a:cs typeface="Times New Roman"/>
              </a:rPr>
              <a:t>noise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are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80" dirty="0">
                <a:latin typeface="Times New Roman"/>
                <a:cs typeface="Times New Roman"/>
              </a:rPr>
              <a:t>normal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behaviors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85" dirty="0">
                <a:latin typeface="Times New Roman"/>
                <a:cs typeface="Times New Roman"/>
              </a:rPr>
              <a:t>O</a:t>
            </a:r>
            <a:r>
              <a:rPr sz="2600" b="1" spc="-55" dirty="0">
                <a:latin typeface="Times New Roman"/>
                <a:cs typeface="Times New Roman"/>
              </a:rPr>
              <a:t>n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constraine</a:t>
            </a:r>
            <a:r>
              <a:rPr sz="2600" b="1" spc="15" dirty="0">
                <a:latin typeface="Times New Roman"/>
                <a:cs typeface="Times New Roman"/>
              </a:rPr>
              <a:t>d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net</a:t>
            </a:r>
            <a:r>
              <a:rPr sz="2600" b="1" dirty="0">
                <a:latin typeface="Times New Roman"/>
                <a:cs typeface="Times New Roman"/>
              </a:rPr>
              <a:t>w</a:t>
            </a:r>
            <a:r>
              <a:rPr sz="2600" b="1" spc="-5" dirty="0">
                <a:latin typeface="Times New Roman"/>
                <a:cs typeface="Times New Roman"/>
              </a:rPr>
              <a:t>orks,</a:t>
            </a:r>
            <a:r>
              <a:rPr sz="2600" b="1" spc="-175" dirty="0">
                <a:latin typeface="Times New Roman"/>
                <a:cs typeface="Times New Roman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b="1" spc="6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600" b="1" spc="-16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nge</a:t>
            </a:r>
            <a:r>
              <a:rPr sz="2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from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a  </a:t>
            </a:r>
            <a:r>
              <a:rPr sz="2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few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milliseconds </a:t>
            </a:r>
            <a:r>
              <a:rPr sz="26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seconds, </a:t>
            </a:r>
            <a:r>
              <a:rPr sz="2600" b="1" spc="-15" dirty="0">
                <a:latin typeface="Times New Roman"/>
                <a:cs typeface="Times New Roman"/>
              </a:rPr>
              <a:t>and </a:t>
            </a:r>
            <a:r>
              <a:rPr sz="2600" b="1" dirty="0">
                <a:latin typeface="Times New Roman"/>
                <a:cs typeface="Times New Roman"/>
              </a:rPr>
              <a:t>applications </a:t>
            </a:r>
            <a:r>
              <a:rPr sz="2600" b="1" spc="-15" dirty="0">
                <a:latin typeface="Times New Roman"/>
                <a:cs typeface="Times New Roman"/>
              </a:rPr>
              <a:t>and </a:t>
            </a:r>
            <a:r>
              <a:rPr sz="2600" b="1" spc="-10" dirty="0">
                <a:latin typeface="Times New Roman"/>
                <a:cs typeface="Times New Roman"/>
              </a:rPr>
              <a:t> </a:t>
            </a:r>
            <a:r>
              <a:rPr sz="2600" b="1" spc="50" dirty="0">
                <a:latin typeface="Times New Roman"/>
                <a:cs typeface="Times New Roman"/>
              </a:rPr>
              <a:t>protocol </a:t>
            </a:r>
            <a:r>
              <a:rPr sz="2600" b="1" spc="-25" dirty="0">
                <a:latin typeface="Times New Roman"/>
                <a:cs typeface="Times New Roman"/>
              </a:rPr>
              <a:t>stacks </a:t>
            </a:r>
            <a:r>
              <a:rPr sz="2600" b="1" spc="-30" dirty="0">
                <a:latin typeface="Times New Roman"/>
                <a:cs typeface="Times New Roman"/>
              </a:rPr>
              <a:t>must </a:t>
            </a:r>
            <a:r>
              <a:rPr sz="2600" b="1" spc="70" dirty="0">
                <a:latin typeface="Times New Roman"/>
                <a:cs typeface="Times New Roman"/>
              </a:rPr>
              <a:t>cope </a:t>
            </a:r>
            <a:r>
              <a:rPr sz="2600" b="1" spc="45" dirty="0">
                <a:latin typeface="Times New Roman"/>
                <a:cs typeface="Times New Roman"/>
              </a:rPr>
              <a:t>with </a:t>
            </a:r>
            <a:r>
              <a:rPr sz="2600" b="1" spc="20" dirty="0">
                <a:latin typeface="Times New Roman"/>
                <a:cs typeface="Times New Roman"/>
              </a:rPr>
              <a:t>these wide-ranging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values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378333"/>
            <a:ext cx="7463155" cy="4877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Overhead</a:t>
            </a:r>
            <a:r>
              <a:rPr sz="2400" spc="-4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 </a:t>
            </a:r>
            <a:r>
              <a:rPr sz="2400" spc="-10" dirty="0">
                <a:solidFill>
                  <a:srgbClr val="696363"/>
                </a:solidFill>
                <a:latin typeface="Franklin Gothic Medium"/>
                <a:cs typeface="Franklin Gothic Medium"/>
              </a:rPr>
              <a:t>and</a:t>
            </a:r>
            <a:r>
              <a:rPr sz="2400" spc="-40" dirty="0">
                <a:solidFill>
                  <a:srgbClr val="696363"/>
                </a:solidFill>
                <a:latin typeface="Franklin Gothic Medium"/>
                <a:cs typeface="Franklin Gothic Medium"/>
              </a:rPr>
              <a:t> </a:t>
            </a:r>
            <a:r>
              <a:rPr sz="2400" spc="-4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Payload</a:t>
            </a:r>
            <a:endParaRPr sz="24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2700">
              <a:latin typeface="Franklin Gothic Medium"/>
              <a:cs typeface="Franklin Gothic Medium"/>
            </a:endParaRPr>
          </a:p>
          <a:p>
            <a:pPr marL="286385" marR="5080" indent="-274320">
              <a:lnSpc>
                <a:spcPct val="100000"/>
              </a:lnSpc>
              <a:spcBef>
                <a:spcPts val="237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When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considering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constrained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technologies,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it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70" dirty="0">
                <a:latin typeface="Times New Roman"/>
                <a:cs typeface="Times New Roman"/>
              </a:rPr>
              <a:t>important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review </a:t>
            </a:r>
            <a:r>
              <a:rPr sz="2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sz="2600" b="1" spc="-190" dirty="0">
                <a:solidFill>
                  <a:srgbClr val="FF0000"/>
                </a:solidFill>
                <a:latin typeface="Times New Roman"/>
                <a:cs typeface="Times New Roman"/>
              </a:rPr>
              <a:t>MAC </a:t>
            </a:r>
            <a:r>
              <a:rPr sz="2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payload </a:t>
            </a:r>
            <a:r>
              <a:rPr sz="2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size </a:t>
            </a:r>
            <a:r>
              <a:rPr sz="26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characteristics</a:t>
            </a:r>
            <a:r>
              <a:rPr sz="26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required</a:t>
            </a:r>
            <a:r>
              <a:rPr sz="26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sz="26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F0000"/>
                </a:solidFill>
                <a:latin typeface="Times New Roman"/>
                <a:cs typeface="Times New Roman"/>
              </a:rPr>
              <a:t>applications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10" dirty="0">
                <a:latin typeface="Times New Roman"/>
                <a:cs typeface="Times New Roman"/>
              </a:rPr>
              <a:t>You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should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aware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any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requirements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IP.</a:t>
            </a:r>
            <a:endParaRPr sz="2600">
              <a:latin typeface="Times New Roman"/>
              <a:cs typeface="Times New Roman"/>
            </a:endParaRPr>
          </a:p>
          <a:p>
            <a:pPr marL="286385" marR="22161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22580" algn="l"/>
              </a:tabLst>
            </a:pPr>
            <a:r>
              <a:rPr dirty="0"/>
              <a:t>	</a:t>
            </a: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minimum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b="1" spc="-90" dirty="0">
                <a:latin typeface="Times New Roman"/>
                <a:cs typeface="Times New Roman"/>
              </a:rPr>
              <a:t>IPv6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25" dirty="0">
                <a:latin typeface="Times New Roman"/>
                <a:cs typeface="Times New Roman"/>
              </a:rPr>
              <a:t>MTU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size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50" dirty="0">
                <a:latin typeface="Times New Roman"/>
                <a:cs typeface="Times New Roman"/>
              </a:rPr>
              <a:t> </a:t>
            </a:r>
            <a:r>
              <a:rPr sz="2600" b="1" spc="60" dirty="0">
                <a:latin typeface="Times New Roman"/>
                <a:cs typeface="Times New Roman"/>
              </a:rPr>
              <a:t>expected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to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be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14" dirty="0">
                <a:latin typeface="Times New Roman"/>
                <a:cs typeface="Times New Roman"/>
              </a:rPr>
              <a:t>1280 </a:t>
            </a:r>
            <a:r>
              <a:rPr sz="2600" b="1" spc="-64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bytes</a:t>
            </a:r>
            <a:r>
              <a:rPr sz="2600" spc="1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7145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85" dirty="0">
                <a:latin typeface="Times New Roman"/>
                <a:cs typeface="Times New Roman"/>
              </a:rPr>
              <a:t>Therefore,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fragmentation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90" dirty="0">
                <a:latin typeface="Times New Roman"/>
                <a:cs typeface="Times New Roman"/>
              </a:rPr>
              <a:t>IPv6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payload</a:t>
            </a:r>
            <a:r>
              <a:rPr sz="2600" b="1" spc="-4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has </a:t>
            </a:r>
            <a:r>
              <a:rPr sz="2600" spc="-64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20" dirty="0">
                <a:latin typeface="Times New Roman"/>
                <a:cs typeface="Times New Roman"/>
              </a:rPr>
              <a:t>be </a:t>
            </a:r>
            <a:r>
              <a:rPr sz="2600" spc="-114" dirty="0">
                <a:latin typeface="Times New Roman"/>
                <a:cs typeface="Times New Roman"/>
              </a:rPr>
              <a:t>taken </a:t>
            </a:r>
            <a:r>
              <a:rPr sz="2600" spc="-80" dirty="0">
                <a:latin typeface="Times New Roman"/>
                <a:cs typeface="Times New Roman"/>
              </a:rPr>
              <a:t>into </a:t>
            </a:r>
            <a:r>
              <a:rPr sz="2600" spc="-120" dirty="0">
                <a:latin typeface="Times New Roman"/>
                <a:cs typeface="Times New Roman"/>
              </a:rPr>
              <a:t>account </a:t>
            </a:r>
            <a:r>
              <a:rPr sz="2600" spc="-200" dirty="0">
                <a:latin typeface="Times New Roman"/>
                <a:cs typeface="Times New Roman"/>
              </a:rPr>
              <a:t>by </a:t>
            </a:r>
            <a:r>
              <a:rPr sz="2600" spc="-130" dirty="0">
                <a:latin typeface="Times New Roman"/>
                <a:cs typeface="Times New Roman"/>
              </a:rPr>
              <a:t>link </a:t>
            </a:r>
            <a:r>
              <a:rPr sz="2600" spc="-150" dirty="0">
                <a:latin typeface="Times New Roman"/>
                <a:cs typeface="Times New Roman"/>
              </a:rPr>
              <a:t>layer </a:t>
            </a:r>
            <a:r>
              <a:rPr sz="2600" spc="-175" dirty="0">
                <a:latin typeface="Times New Roman"/>
                <a:cs typeface="Times New Roman"/>
              </a:rPr>
              <a:t>access </a:t>
            </a:r>
            <a:r>
              <a:rPr sz="2600" spc="-100" dirty="0">
                <a:latin typeface="Times New Roman"/>
                <a:cs typeface="Times New Roman"/>
              </a:rPr>
              <a:t>protocols with 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smal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MTUs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7465" y="193039"/>
            <a:ext cx="414527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0" spc="-2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IoT</a:t>
            </a:r>
            <a:r>
              <a:rPr sz="3200" i="0" spc="-6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3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Access</a:t>
            </a:r>
            <a:r>
              <a:rPr sz="3200" i="0" spc="-7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3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Technologies</a:t>
            </a:r>
            <a:endParaRPr sz="32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7465" y="914526"/>
            <a:ext cx="7590155" cy="51600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87020" marR="501650" indent="-274955">
              <a:lnSpc>
                <a:spcPts val="2780"/>
              </a:lnSpc>
              <a:spcBef>
                <a:spcPts val="780"/>
              </a:spcBef>
              <a:buClr>
                <a:srgbClr val="D24717"/>
              </a:buClr>
              <a:buSzPct val="84482"/>
              <a:buFont typeface="Segoe UI Symbol"/>
              <a:buChar char="⚫"/>
              <a:tabLst>
                <a:tab pos="287655" algn="l"/>
              </a:tabLst>
            </a:pPr>
            <a:r>
              <a:rPr sz="2900" b="1" spc="-70" dirty="0">
                <a:latin typeface="Times New Roman"/>
                <a:cs typeface="Times New Roman"/>
              </a:rPr>
              <a:t>The </a:t>
            </a:r>
            <a:r>
              <a:rPr sz="2900" b="1" spc="45" dirty="0">
                <a:latin typeface="Times New Roman"/>
                <a:cs typeface="Times New Roman"/>
              </a:rPr>
              <a:t>following</a:t>
            </a:r>
            <a:r>
              <a:rPr sz="2900" b="1" spc="-100" dirty="0">
                <a:latin typeface="Times New Roman"/>
                <a:cs typeface="Times New Roman"/>
              </a:rPr>
              <a:t> </a:t>
            </a:r>
            <a:r>
              <a:rPr sz="2900" b="1" spc="40" dirty="0">
                <a:latin typeface="Times New Roman"/>
                <a:cs typeface="Times New Roman"/>
              </a:rPr>
              <a:t>topics</a:t>
            </a:r>
            <a:r>
              <a:rPr sz="2900" b="1" spc="-75" dirty="0">
                <a:latin typeface="Times New Roman"/>
                <a:cs typeface="Times New Roman"/>
              </a:rPr>
              <a:t> </a:t>
            </a:r>
            <a:r>
              <a:rPr sz="2900" b="1" spc="-55" dirty="0">
                <a:latin typeface="Times New Roman"/>
                <a:cs typeface="Times New Roman"/>
              </a:rPr>
              <a:t>are</a:t>
            </a:r>
            <a:r>
              <a:rPr sz="2900" b="1" spc="-90" dirty="0">
                <a:latin typeface="Times New Roman"/>
                <a:cs typeface="Times New Roman"/>
              </a:rPr>
              <a:t> </a:t>
            </a:r>
            <a:r>
              <a:rPr sz="2900" b="1" spc="-10" dirty="0">
                <a:latin typeface="Times New Roman"/>
                <a:cs typeface="Times New Roman"/>
              </a:rPr>
              <a:t>addressed</a:t>
            </a:r>
            <a:r>
              <a:rPr sz="2900" b="1" spc="-100" dirty="0">
                <a:latin typeface="Times New Roman"/>
                <a:cs typeface="Times New Roman"/>
              </a:rPr>
              <a:t> </a:t>
            </a:r>
            <a:r>
              <a:rPr sz="2900" b="1" spc="-15" dirty="0">
                <a:latin typeface="Times New Roman"/>
                <a:cs typeface="Times New Roman"/>
              </a:rPr>
              <a:t>for</a:t>
            </a:r>
            <a:r>
              <a:rPr sz="2900" b="1" spc="-80" dirty="0">
                <a:latin typeface="Times New Roman"/>
                <a:cs typeface="Times New Roman"/>
              </a:rPr>
              <a:t> </a:t>
            </a:r>
            <a:r>
              <a:rPr sz="2900" b="1" spc="15" dirty="0">
                <a:latin typeface="Times New Roman"/>
                <a:cs typeface="Times New Roman"/>
              </a:rPr>
              <a:t>each </a:t>
            </a:r>
            <a:r>
              <a:rPr sz="2900" b="1" spc="-710" dirty="0">
                <a:latin typeface="Times New Roman"/>
                <a:cs typeface="Times New Roman"/>
              </a:rPr>
              <a:t> </a:t>
            </a:r>
            <a:r>
              <a:rPr sz="2900" b="1" spc="-85" dirty="0">
                <a:latin typeface="Times New Roman"/>
                <a:cs typeface="Times New Roman"/>
              </a:rPr>
              <a:t>IoT</a:t>
            </a:r>
            <a:r>
              <a:rPr sz="2900" b="1" spc="-80" dirty="0">
                <a:latin typeface="Times New Roman"/>
                <a:cs typeface="Times New Roman"/>
              </a:rPr>
              <a:t> </a:t>
            </a:r>
            <a:r>
              <a:rPr sz="2900" b="1" spc="-5" dirty="0">
                <a:latin typeface="Times New Roman"/>
                <a:cs typeface="Times New Roman"/>
              </a:rPr>
              <a:t>access</a:t>
            </a:r>
            <a:r>
              <a:rPr sz="2900" b="1" spc="-85" dirty="0">
                <a:latin typeface="Times New Roman"/>
                <a:cs typeface="Times New Roman"/>
              </a:rPr>
              <a:t> </a:t>
            </a:r>
            <a:r>
              <a:rPr sz="2900" b="1" spc="30" dirty="0">
                <a:latin typeface="Times New Roman"/>
                <a:cs typeface="Times New Roman"/>
              </a:rPr>
              <a:t>technolo</a:t>
            </a:r>
            <a:r>
              <a:rPr sz="2200" b="1" spc="30" dirty="0">
                <a:latin typeface="Times New Roman"/>
                <a:cs typeface="Times New Roman"/>
              </a:rPr>
              <a:t>gy: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2000" b="1" spc="-20" dirty="0">
                <a:latin typeface="Times New Roman"/>
                <a:cs typeface="Times New Roman"/>
              </a:rPr>
              <a:t>Standardization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and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alliances:</a:t>
            </a:r>
            <a:endParaRPr sz="20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sz="2000" spc="-1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standards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bodies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maintain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protocols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for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60" dirty="0">
                <a:latin typeface="Times New Roman"/>
                <a:cs typeface="Times New Roman"/>
              </a:rPr>
              <a:t>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technology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b="1" spc="-65" dirty="0">
                <a:latin typeface="Times New Roman"/>
                <a:cs typeface="Times New Roman"/>
              </a:rPr>
              <a:t>P</a:t>
            </a:r>
            <a:r>
              <a:rPr sz="2000" b="1" spc="-140" dirty="0">
                <a:latin typeface="Times New Roman"/>
                <a:cs typeface="Times New Roman"/>
              </a:rPr>
              <a:t>h</a:t>
            </a:r>
            <a:r>
              <a:rPr sz="2000" b="1" spc="-25" dirty="0">
                <a:latin typeface="Times New Roman"/>
                <a:cs typeface="Times New Roman"/>
              </a:rPr>
              <a:t>ys</a:t>
            </a:r>
            <a:r>
              <a:rPr sz="2000" b="1" dirty="0">
                <a:latin typeface="Times New Roman"/>
                <a:cs typeface="Times New Roman"/>
              </a:rPr>
              <a:t>ic</a:t>
            </a:r>
            <a:r>
              <a:rPr sz="2000" b="1" spc="-10" dirty="0">
                <a:latin typeface="Times New Roman"/>
                <a:cs typeface="Times New Roman"/>
              </a:rPr>
              <a:t>a</a:t>
            </a:r>
            <a:r>
              <a:rPr sz="2000" b="1" spc="25" dirty="0">
                <a:latin typeface="Times New Roman"/>
                <a:cs typeface="Times New Roman"/>
              </a:rPr>
              <a:t>l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l</a:t>
            </a:r>
            <a:r>
              <a:rPr sz="2000" b="1" spc="-110" dirty="0">
                <a:latin typeface="Times New Roman"/>
                <a:cs typeface="Times New Roman"/>
              </a:rPr>
              <a:t>a</a:t>
            </a:r>
            <a:r>
              <a:rPr sz="2000" b="1" spc="-55" dirty="0">
                <a:latin typeface="Times New Roman"/>
                <a:cs typeface="Times New Roman"/>
              </a:rPr>
              <a:t>y</a:t>
            </a:r>
            <a:r>
              <a:rPr sz="2000" b="1" spc="-20" dirty="0">
                <a:latin typeface="Times New Roman"/>
                <a:cs typeface="Times New Roman"/>
              </a:rPr>
              <a:t>e</a:t>
            </a:r>
            <a:r>
              <a:rPr sz="2000" b="1" spc="15" dirty="0">
                <a:latin typeface="Times New Roman"/>
                <a:cs typeface="Times New Roman"/>
              </a:rPr>
              <a:t>r</a:t>
            </a:r>
            <a:r>
              <a:rPr sz="2000" b="1" spc="-15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sz="2000" spc="-1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wired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or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wireless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methods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10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relevant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frequencies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b="1" spc="-100" dirty="0">
                <a:latin typeface="Times New Roman"/>
                <a:cs typeface="Times New Roman"/>
              </a:rPr>
              <a:t>M</a:t>
            </a:r>
            <a:r>
              <a:rPr sz="2000" b="1" spc="-140" dirty="0">
                <a:latin typeface="Times New Roman"/>
                <a:cs typeface="Times New Roman"/>
              </a:rPr>
              <a:t>A</a:t>
            </a:r>
            <a:r>
              <a:rPr sz="2000" b="1" spc="-210" dirty="0">
                <a:latin typeface="Times New Roman"/>
                <a:cs typeface="Times New Roman"/>
              </a:rPr>
              <a:t>C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l</a:t>
            </a:r>
            <a:r>
              <a:rPr sz="2000" b="1" spc="-120" dirty="0">
                <a:latin typeface="Times New Roman"/>
                <a:cs typeface="Times New Roman"/>
              </a:rPr>
              <a:t>a</a:t>
            </a:r>
            <a:r>
              <a:rPr sz="2000" b="1" spc="-60" dirty="0">
                <a:latin typeface="Times New Roman"/>
                <a:cs typeface="Times New Roman"/>
              </a:rPr>
              <a:t>y</a:t>
            </a:r>
            <a:r>
              <a:rPr sz="2000" b="1" spc="-15" dirty="0">
                <a:latin typeface="Times New Roman"/>
                <a:cs typeface="Times New Roman"/>
              </a:rPr>
              <a:t>e</a:t>
            </a:r>
            <a:r>
              <a:rPr sz="2000" b="1" spc="15" dirty="0">
                <a:latin typeface="Times New Roman"/>
                <a:cs typeface="Times New Roman"/>
              </a:rPr>
              <a:t>r</a:t>
            </a:r>
            <a:r>
              <a:rPr sz="2000" b="1" spc="-145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287020" marR="373380" indent="-274955">
              <a:lnSpc>
                <a:spcPct val="80000"/>
              </a:lnSpc>
              <a:spcBef>
                <a:spcPts val="605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sz="2000" spc="-90" dirty="0">
                <a:latin typeface="Times New Roman"/>
                <a:cs typeface="Times New Roman"/>
              </a:rPr>
              <a:t>Considerations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at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30" dirty="0">
                <a:latin typeface="Times New Roman"/>
                <a:cs typeface="Times New Roman"/>
              </a:rPr>
              <a:t>Media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spc="-150" dirty="0">
                <a:latin typeface="Times New Roman"/>
                <a:cs typeface="Times New Roman"/>
              </a:rPr>
              <a:t>Access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Control </a:t>
            </a:r>
            <a:r>
              <a:rPr sz="2000" spc="-155" dirty="0">
                <a:latin typeface="Times New Roman"/>
                <a:cs typeface="Times New Roman"/>
              </a:rPr>
              <a:t>(MAC)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10" dirty="0">
                <a:latin typeface="Times New Roman"/>
                <a:cs typeface="Times New Roman"/>
              </a:rPr>
              <a:t>layer,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110" dirty="0">
                <a:latin typeface="Times New Roman"/>
                <a:cs typeface="Times New Roman"/>
              </a:rPr>
              <a:t>which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bridges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5" dirty="0">
                <a:latin typeface="Times New Roman"/>
                <a:cs typeface="Times New Roman"/>
              </a:rPr>
              <a:t>p</a:t>
            </a:r>
            <a:r>
              <a:rPr sz="2000" spc="-145" dirty="0">
                <a:latin typeface="Times New Roman"/>
                <a:cs typeface="Times New Roman"/>
              </a:rPr>
              <a:t>h</a:t>
            </a:r>
            <a:r>
              <a:rPr sz="2000" spc="-165" dirty="0">
                <a:latin typeface="Times New Roman"/>
                <a:cs typeface="Times New Roman"/>
              </a:rPr>
              <a:t>y</a:t>
            </a:r>
            <a:r>
              <a:rPr sz="2000" spc="-120" dirty="0">
                <a:latin typeface="Times New Roman"/>
                <a:cs typeface="Times New Roman"/>
              </a:rPr>
              <a:t>sical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l</a:t>
            </a:r>
            <a:r>
              <a:rPr sz="2000" spc="-220" dirty="0">
                <a:latin typeface="Times New Roman"/>
                <a:cs typeface="Times New Roman"/>
              </a:rPr>
              <a:t>a</a:t>
            </a:r>
            <a:r>
              <a:rPr sz="2000" spc="-195" dirty="0">
                <a:latin typeface="Times New Roman"/>
                <a:cs typeface="Times New Roman"/>
              </a:rPr>
              <a:t>y</a:t>
            </a:r>
            <a:r>
              <a:rPr sz="2000" spc="-30" dirty="0">
                <a:latin typeface="Times New Roman"/>
                <a:cs typeface="Times New Roman"/>
              </a:rPr>
              <a:t>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20" dirty="0">
                <a:latin typeface="Times New Roman"/>
                <a:cs typeface="Times New Roman"/>
              </a:rPr>
              <a:t>w</a:t>
            </a:r>
            <a:r>
              <a:rPr sz="2000" spc="-65" dirty="0">
                <a:latin typeface="Times New Roman"/>
                <a:cs typeface="Times New Roman"/>
              </a:rPr>
              <a:t>ith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30" dirty="0">
                <a:latin typeface="Times New Roman"/>
                <a:cs typeface="Times New Roman"/>
              </a:rPr>
              <a:t>d</a:t>
            </a:r>
            <a:r>
              <a:rPr sz="2000" spc="-140" dirty="0">
                <a:latin typeface="Times New Roman"/>
                <a:cs typeface="Times New Roman"/>
              </a:rPr>
              <a:t>a</a:t>
            </a:r>
            <a:r>
              <a:rPr sz="2000" spc="-65" dirty="0">
                <a:latin typeface="Times New Roman"/>
                <a:cs typeface="Times New Roman"/>
              </a:rPr>
              <a:t>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li</a:t>
            </a:r>
            <a:r>
              <a:rPr sz="2000" spc="-130" dirty="0">
                <a:latin typeface="Times New Roman"/>
                <a:cs typeface="Times New Roman"/>
              </a:rPr>
              <a:t>n</a:t>
            </a:r>
            <a:r>
              <a:rPr sz="2000" spc="-125" dirty="0">
                <a:latin typeface="Times New Roman"/>
                <a:cs typeface="Times New Roman"/>
              </a:rPr>
              <a:t>k</a:t>
            </a:r>
            <a:r>
              <a:rPr sz="2000" spc="-50" dirty="0">
                <a:latin typeface="Times New Roman"/>
                <a:cs typeface="Times New Roman"/>
              </a:rPr>
              <a:t> cont</a:t>
            </a:r>
            <a:r>
              <a:rPr sz="2000" spc="-65" dirty="0">
                <a:latin typeface="Times New Roman"/>
                <a:cs typeface="Times New Roman"/>
              </a:rPr>
              <a:t>r</a:t>
            </a:r>
            <a:r>
              <a:rPr sz="2000" spc="-80" dirty="0">
                <a:latin typeface="Times New Roman"/>
                <a:cs typeface="Times New Roman"/>
              </a:rPr>
              <a:t>ol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b="1" spc="-20" dirty="0">
                <a:latin typeface="Times New Roman"/>
                <a:cs typeface="Times New Roman"/>
              </a:rPr>
              <a:t>Topology:</a:t>
            </a:r>
            <a:endParaRPr sz="20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sz="2000" spc="-10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topo</a:t>
            </a:r>
            <a:r>
              <a:rPr sz="2000" spc="-50" dirty="0">
                <a:latin typeface="Times New Roman"/>
                <a:cs typeface="Times New Roman"/>
              </a:rPr>
              <a:t>l</a:t>
            </a:r>
            <a:r>
              <a:rPr sz="2000" spc="-125" dirty="0">
                <a:latin typeface="Times New Roman"/>
                <a:cs typeface="Times New Roman"/>
              </a:rPr>
              <a:t>o</a:t>
            </a:r>
            <a:r>
              <a:rPr sz="2000" spc="-90" dirty="0">
                <a:latin typeface="Times New Roman"/>
                <a:cs typeface="Times New Roman"/>
              </a:rPr>
              <a:t>g</a:t>
            </a:r>
            <a:r>
              <a:rPr sz="2000" spc="-110" dirty="0">
                <a:latin typeface="Times New Roman"/>
                <a:cs typeface="Times New Roman"/>
              </a:rPr>
              <a:t>ies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5" dirty="0">
                <a:latin typeface="Times New Roman"/>
                <a:cs typeface="Times New Roman"/>
              </a:rPr>
              <a:t>su</a:t>
            </a:r>
            <a:r>
              <a:rPr sz="2000" spc="-125" dirty="0">
                <a:latin typeface="Times New Roman"/>
                <a:cs typeface="Times New Roman"/>
              </a:rPr>
              <a:t>p</a:t>
            </a:r>
            <a:r>
              <a:rPr sz="2000" spc="-85" dirty="0">
                <a:latin typeface="Times New Roman"/>
                <a:cs typeface="Times New Roman"/>
              </a:rPr>
              <a:t>p</a:t>
            </a:r>
            <a:r>
              <a:rPr sz="2000" spc="-95" dirty="0">
                <a:latin typeface="Times New Roman"/>
                <a:cs typeface="Times New Roman"/>
              </a:rPr>
              <a:t>o</a:t>
            </a:r>
            <a:r>
              <a:rPr sz="2000" spc="85" dirty="0">
                <a:latin typeface="Times New Roman"/>
                <a:cs typeface="Times New Roman"/>
              </a:rPr>
              <a:t>r</a:t>
            </a:r>
            <a:r>
              <a:rPr sz="2000" spc="-20" dirty="0">
                <a:latin typeface="Times New Roman"/>
                <a:cs typeface="Times New Roman"/>
              </a:rPr>
              <a:t>t</a:t>
            </a:r>
            <a:r>
              <a:rPr sz="2000" spc="-25" dirty="0">
                <a:latin typeface="Times New Roman"/>
                <a:cs typeface="Times New Roman"/>
              </a:rPr>
              <a:t>e</a:t>
            </a:r>
            <a:r>
              <a:rPr sz="2000" spc="-85" dirty="0">
                <a:latin typeface="Times New Roman"/>
                <a:cs typeface="Times New Roman"/>
              </a:rPr>
              <a:t>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40" dirty="0">
                <a:latin typeface="Times New Roman"/>
                <a:cs typeface="Times New Roman"/>
              </a:rPr>
              <a:t>b</a:t>
            </a:r>
            <a:r>
              <a:rPr sz="2000" spc="-165" dirty="0">
                <a:latin typeface="Times New Roman"/>
                <a:cs typeface="Times New Roman"/>
              </a:rPr>
              <a:t>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</a:t>
            </a:r>
            <a:r>
              <a:rPr sz="2000" spc="-25" dirty="0">
                <a:latin typeface="Times New Roman"/>
                <a:cs typeface="Times New Roman"/>
              </a:rPr>
              <a:t>e</a:t>
            </a:r>
            <a:r>
              <a:rPr sz="2000" spc="-90" dirty="0">
                <a:latin typeface="Times New Roman"/>
                <a:cs typeface="Times New Roman"/>
              </a:rPr>
              <a:t>c</a:t>
            </a:r>
            <a:r>
              <a:rPr sz="2000" spc="-100" dirty="0">
                <a:latin typeface="Times New Roman"/>
                <a:cs typeface="Times New Roman"/>
              </a:rPr>
              <a:t>hn</a:t>
            </a:r>
            <a:r>
              <a:rPr sz="2000" spc="-110" dirty="0">
                <a:latin typeface="Times New Roman"/>
                <a:cs typeface="Times New Roman"/>
              </a:rPr>
              <a:t>o</a:t>
            </a:r>
            <a:r>
              <a:rPr sz="2000" spc="-130" dirty="0">
                <a:latin typeface="Times New Roman"/>
                <a:cs typeface="Times New Roman"/>
              </a:rPr>
              <a:t>logy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b="1" spc="-30" dirty="0">
                <a:latin typeface="Times New Roman"/>
                <a:cs typeface="Times New Roman"/>
              </a:rPr>
              <a:t>Security:</a:t>
            </a:r>
            <a:endParaRPr sz="20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sz="2000" spc="-280" dirty="0">
                <a:latin typeface="Times New Roman"/>
                <a:cs typeface="Times New Roman"/>
              </a:rPr>
              <a:t>S</a:t>
            </a:r>
            <a:r>
              <a:rPr sz="2000" spc="-70" dirty="0">
                <a:latin typeface="Times New Roman"/>
                <a:cs typeface="Times New Roman"/>
              </a:rPr>
              <a:t>ecu</a:t>
            </a:r>
            <a:r>
              <a:rPr sz="2000" spc="-20" dirty="0">
                <a:latin typeface="Times New Roman"/>
                <a:cs typeface="Times New Roman"/>
              </a:rPr>
              <a:t>r</a:t>
            </a:r>
            <a:r>
              <a:rPr sz="2000" spc="-80" dirty="0">
                <a:latin typeface="Times New Roman"/>
                <a:cs typeface="Times New Roman"/>
              </a:rPr>
              <a:t>ity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5" dirty="0">
                <a:latin typeface="Times New Roman"/>
                <a:cs typeface="Times New Roman"/>
              </a:rPr>
              <a:t>aspec</a:t>
            </a:r>
            <a:r>
              <a:rPr sz="2000" spc="-60" dirty="0">
                <a:latin typeface="Times New Roman"/>
                <a:cs typeface="Times New Roman"/>
              </a:rPr>
              <a:t>t</a:t>
            </a:r>
            <a:r>
              <a:rPr sz="2000" spc="-155" dirty="0">
                <a:latin typeface="Times New Roman"/>
                <a:cs typeface="Times New Roman"/>
              </a:rPr>
              <a:t>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of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30" dirty="0">
                <a:latin typeface="Times New Roman"/>
                <a:cs typeface="Times New Roman"/>
              </a:rPr>
              <a:t>t</a:t>
            </a:r>
            <a:r>
              <a:rPr sz="2000" spc="-100" dirty="0">
                <a:latin typeface="Times New Roman"/>
                <a:cs typeface="Times New Roman"/>
              </a:rPr>
              <a:t>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</a:t>
            </a:r>
            <a:r>
              <a:rPr sz="2000" spc="-25" dirty="0">
                <a:latin typeface="Times New Roman"/>
                <a:cs typeface="Times New Roman"/>
              </a:rPr>
              <a:t>e</a:t>
            </a:r>
            <a:r>
              <a:rPr sz="2000" spc="-90" dirty="0">
                <a:latin typeface="Times New Roman"/>
                <a:cs typeface="Times New Roman"/>
              </a:rPr>
              <a:t>c</a:t>
            </a:r>
            <a:r>
              <a:rPr sz="2000" spc="-100" dirty="0">
                <a:latin typeface="Times New Roman"/>
                <a:cs typeface="Times New Roman"/>
              </a:rPr>
              <a:t>hn</a:t>
            </a:r>
            <a:r>
              <a:rPr sz="2000" spc="-110" dirty="0">
                <a:latin typeface="Times New Roman"/>
                <a:cs typeface="Times New Roman"/>
              </a:rPr>
              <a:t>o</a:t>
            </a:r>
            <a:r>
              <a:rPr sz="2000" spc="-130" dirty="0">
                <a:latin typeface="Times New Roman"/>
                <a:cs typeface="Times New Roman"/>
              </a:rPr>
              <a:t>logy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b="1" spc="-5" dirty="0">
                <a:latin typeface="Times New Roman"/>
                <a:cs typeface="Times New Roman"/>
              </a:rPr>
              <a:t>Competitive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20" dirty="0">
                <a:latin typeface="Times New Roman"/>
                <a:cs typeface="Times New Roman"/>
              </a:rPr>
              <a:t>technologies:</a:t>
            </a:r>
            <a:endParaRPr sz="2000">
              <a:latin typeface="Times New Roman"/>
              <a:cs typeface="Times New Roman"/>
            </a:endParaRPr>
          </a:p>
          <a:p>
            <a:pPr marL="287020" marR="5080" indent="-274955">
              <a:lnSpc>
                <a:spcPct val="80000"/>
              </a:lnSpc>
              <a:spcBef>
                <a:spcPts val="600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655" algn="l"/>
              </a:tabLst>
            </a:pPr>
            <a:r>
              <a:rPr sz="2000" spc="-25" dirty="0">
                <a:latin typeface="Times New Roman"/>
                <a:cs typeface="Times New Roman"/>
              </a:rPr>
              <a:t>Other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technologies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that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are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similar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5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70" dirty="0">
                <a:latin typeface="Times New Roman"/>
                <a:cs typeface="Times New Roman"/>
              </a:rPr>
              <a:t>may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be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suitable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alternatives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20" dirty="0">
                <a:latin typeface="Times New Roman"/>
                <a:cs typeface="Times New Roman"/>
              </a:rPr>
              <a:t>given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technology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4208145" cy="286067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.4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5" dirty="0">
                <a:latin typeface="Times New Roman"/>
                <a:cs typeface="Times New Roman"/>
              </a:rPr>
              <a:t>4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8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5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5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05" dirty="0">
                <a:latin typeface="Times New Roman"/>
                <a:cs typeface="Times New Roman"/>
              </a:rPr>
              <a:t>4e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9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125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2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1</a:t>
            </a:r>
            <a:r>
              <a:rPr sz="2600" spc="-190" dirty="0">
                <a:latin typeface="Times New Roman"/>
                <a:cs typeface="Times New Roman"/>
              </a:rPr>
              <a:t>ah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9" dirty="0">
                <a:latin typeface="Times New Roman"/>
                <a:cs typeface="Times New Roman"/>
              </a:rPr>
              <a:t>LoRaWAN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75" dirty="0">
                <a:latin typeface="Times New Roman"/>
                <a:cs typeface="Times New Roman"/>
              </a:rPr>
              <a:t>NB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oth</a:t>
            </a:r>
            <a:r>
              <a:rPr sz="2600" spc="-95" dirty="0">
                <a:latin typeface="Times New Roman"/>
                <a:cs typeface="Times New Roman"/>
              </a:rPr>
              <a:t>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5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TE</a:t>
            </a:r>
            <a:r>
              <a:rPr sz="2600" spc="-409" dirty="0">
                <a:latin typeface="Times New Roman"/>
                <a:cs typeface="Times New Roman"/>
              </a:rPr>
              <a:t> </a:t>
            </a:r>
            <a:r>
              <a:rPr sz="2600" spc="-565" dirty="0">
                <a:latin typeface="Times New Roman"/>
                <a:cs typeface="Times New Roman"/>
              </a:rPr>
              <a:t>V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3444" y="813943"/>
            <a:ext cx="4144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spc="-2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IoT</a:t>
            </a:r>
            <a:r>
              <a:rPr sz="3200" i="0" spc="-6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3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Access</a:t>
            </a:r>
            <a:r>
              <a:rPr sz="3200" i="0" spc="-7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  <a:r>
              <a:rPr sz="3200" i="0" spc="-35" dirty="0">
                <a:solidFill>
                  <a:srgbClr val="FF0000"/>
                </a:solidFill>
                <a:latin typeface="Franklin Gothic Medium"/>
                <a:cs typeface="Franklin Gothic Medium"/>
              </a:rPr>
              <a:t>Technologies</a:t>
            </a:r>
            <a:endParaRPr sz="32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299084"/>
            <a:ext cx="227838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i="0" spc="15" dirty="0">
                <a:latin typeface="Franklin Gothic Medium"/>
                <a:cs typeface="Franklin Gothic Medium"/>
              </a:rPr>
              <a:t>IEEE</a:t>
            </a:r>
            <a:r>
              <a:rPr sz="2900" i="0" spc="-95" dirty="0">
                <a:latin typeface="Franklin Gothic Medium"/>
                <a:cs typeface="Franklin Gothic Medium"/>
              </a:rPr>
              <a:t> </a:t>
            </a:r>
            <a:r>
              <a:rPr sz="2900" i="0" spc="-15" dirty="0">
                <a:latin typeface="Franklin Gothic Medium"/>
                <a:cs typeface="Franklin Gothic Medium"/>
              </a:rPr>
              <a:t>802.15.4</a:t>
            </a:r>
            <a:endParaRPr sz="29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6142" y="1057782"/>
            <a:ext cx="7813675" cy="5171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W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eless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65" dirty="0">
                <a:latin typeface="Times New Roman"/>
                <a:cs typeface="Times New Roman"/>
              </a:rPr>
              <a:t>cess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b="1" spc="50" dirty="0">
                <a:latin typeface="Times New Roman"/>
                <a:cs typeface="Times New Roman"/>
              </a:rPr>
              <a:t>l</a:t>
            </a:r>
            <a:r>
              <a:rPr sz="2600" b="1" spc="20" dirty="0">
                <a:latin typeface="Times New Roman"/>
                <a:cs typeface="Times New Roman"/>
              </a:rPr>
              <a:t>o</a:t>
            </a:r>
            <a:r>
              <a:rPr sz="2600" b="1" spc="100" dirty="0">
                <a:latin typeface="Times New Roman"/>
                <a:cs typeface="Times New Roman"/>
              </a:rPr>
              <a:t>w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30" dirty="0">
                <a:latin typeface="Times New Roman"/>
                <a:cs typeface="Times New Roman"/>
              </a:rPr>
              <a:t>cos</a:t>
            </a:r>
            <a:r>
              <a:rPr sz="2600" b="1" spc="25" dirty="0">
                <a:latin typeface="Times New Roman"/>
                <a:cs typeface="Times New Roman"/>
              </a:rPr>
              <a:t>t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50" dirty="0">
                <a:latin typeface="Times New Roman"/>
                <a:cs typeface="Times New Roman"/>
              </a:rPr>
              <a:t>l</a:t>
            </a:r>
            <a:r>
              <a:rPr sz="2600" b="1" spc="20" dirty="0">
                <a:latin typeface="Times New Roman"/>
                <a:cs typeface="Times New Roman"/>
              </a:rPr>
              <a:t>o</a:t>
            </a:r>
            <a:r>
              <a:rPr sz="2600" b="1" spc="105" dirty="0">
                <a:latin typeface="Times New Roman"/>
                <a:cs typeface="Times New Roman"/>
              </a:rPr>
              <a:t>w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-35" dirty="0">
                <a:latin typeface="Times New Roman"/>
                <a:cs typeface="Times New Roman"/>
              </a:rPr>
              <a:t>d</a:t>
            </a:r>
            <a:r>
              <a:rPr sz="2600" b="1" spc="-65" dirty="0">
                <a:latin typeface="Times New Roman"/>
                <a:cs typeface="Times New Roman"/>
              </a:rPr>
              <a:t>a</a:t>
            </a:r>
            <a:r>
              <a:rPr sz="2600" b="1" spc="-40" dirty="0">
                <a:latin typeface="Times New Roman"/>
                <a:cs typeface="Times New Roman"/>
              </a:rPr>
              <a:t>t</a:t>
            </a:r>
            <a:r>
              <a:rPr sz="2600" b="1" spc="-50" dirty="0">
                <a:latin typeface="Times New Roman"/>
                <a:cs typeface="Times New Roman"/>
              </a:rPr>
              <a:t>a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-100" dirty="0">
                <a:latin typeface="Times New Roman"/>
                <a:cs typeface="Times New Roman"/>
              </a:rPr>
              <a:t>r</a:t>
            </a:r>
            <a:r>
              <a:rPr sz="2600" b="1" spc="-140" dirty="0">
                <a:latin typeface="Times New Roman"/>
                <a:cs typeface="Times New Roman"/>
              </a:rPr>
              <a:t>a</a:t>
            </a:r>
            <a:r>
              <a:rPr sz="2600" b="1" spc="35" dirty="0">
                <a:latin typeface="Times New Roman"/>
                <a:cs typeface="Times New Roman"/>
              </a:rPr>
              <a:t>te  </a:t>
            </a:r>
            <a:r>
              <a:rPr sz="2600" b="1" spc="25" dirty="0">
                <a:latin typeface="Times New Roman"/>
                <a:cs typeface="Times New Roman"/>
              </a:rPr>
              <a:t>devices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that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are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powered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or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run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batteries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711835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access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technology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enables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easy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installation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while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remaining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both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simple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flexible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111760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 </a:t>
            </a:r>
            <a:r>
              <a:rPr sz="2600" spc="-60" dirty="0">
                <a:latin typeface="Times New Roman"/>
                <a:cs typeface="Times New Roman"/>
              </a:rPr>
              <a:t>802.15.4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45" dirty="0">
                <a:latin typeface="Times New Roman"/>
                <a:cs typeface="Times New Roman"/>
              </a:rPr>
              <a:t>commonly </a:t>
            </a:r>
            <a:r>
              <a:rPr sz="2600" b="1" spc="25" dirty="0">
                <a:latin typeface="Times New Roman"/>
                <a:cs typeface="Times New Roman"/>
              </a:rPr>
              <a:t>found in </a:t>
            </a:r>
            <a:r>
              <a:rPr sz="2600" b="1" spc="35" dirty="0">
                <a:latin typeface="Times New Roman"/>
                <a:cs typeface="Times New Roman"/>
              </a:rPr>
              <a:t>the following </a:t>
            </a:r>
            <a:r>
              <a:rPr sz="2600" b="1" spc="15" dirty="0">
                <a:latin typeface="Times New Roman"/>
                <a:cs typeface="Times New Roman"/>
              </a:rPr>
              <a:t>types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deployments:</a:t>
            </a:r>
            <a:endParaRPr sz="2600">
              <a:latin typeface="Times New Roman"/>
              <a:cs typeface="Times New Roman"/>
            </a:endParaRPr>
          </a:p>
          <a:p>
            <a:pPr marL="560705" lvl="1" indent="-228600">
              <a:lnSpc>
                <a:spcPct val="100000"/>
              </a:lnSpc>
              <a:spcBef>
                <a:spcPts val="430"/>
              </a:spcBef>
              <a:buClr>
                <a:srgbClr val="9B2C1F"/>
              </a:buClr>
              <a:buSzPct val="85416"/>
              <a:buFont typeface="Segoe UI Symbol"/>
              <a:buChar char="⚫"/>
              <a:tabLst>
                <a:tab pos="561340" algn="l"/>
              </a:tabLst>
            </a:pPr>
            <a:r>
              <a:rPr sz="2400" spc="-120" dirty="0">
                <a:latin typeface="Times New Roman"/>
                <a:cs typeface="Times New Roman"/>
              </a:rPr>
              <a:t>Home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b</a:t>
            </a:r>
            <a:r>
              <a:rPr sz="2400" spc="-95" dirty="0">
                <a:latin typeface="Times New Roman"/>
                <a:cs typeface="Times New Roman"/>
              </a:rPr>
              <a:t>uil</a:t>
            </a:r>
            <a:r>
              <a:rPr sz="2400" spc="-130" dirty="0">
                <a:latin typeface="Times New Roman"/>
                <a:cs typeface="Times New Roman"/>
              </a:rPr>
              <a:t>d</a:t>
            </a:r>
            <a:r>
              <a:rPr sz="2400" spc="-140" dirty="0">
                <a:latin typeface="Times New Roman"/>
                <a:cs typeface="Times New Roman"/>
              </a:rPr>
              <a:t>ing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auto</a:t>
            </a:r>
            <a:r>
              <a:rPr sz="2400" spc="-155" dirty="0">
                <a:latin typeface="Times New Roman"/>
                <a:cs typeface="Times New Roman"/>
              </a:rPr>
              <a:t>m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endParaRPr sz="2400">
              <a:latin typeface="Times New Roman"/>
              <a:cs typeface="Times New Roman"/>
            </a:endParaRPr>
          </a:p>
          <a:p>
            <a:pPr marL="560705" lvl="1" indent="-228600">
              <a:lnSpc>
                <a:spcPct val="100000"/>
              </a:lnSpc>
              <a:spcBef>
                <a:spcPts val="395"/>
              </a:spcBef>
              <a:buClr>
                <a:srgbClr val="9B2C1F"/>
              </a:buClr>
              <a:buSzPct val="85416"/>
              <a:buFont typeface="Segoe UI Symbol"/>
              <a:buChar char="⚫"/>
              <a:tabLst>
                <a:tab pos="561340" algn="l"/>
              </a:tabLst>
            </a:pPr>
            <a:r>
              <a:rPr sz="2400" spc="-38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utom</a:t>
            </a:r>
            <a:r>
              <a:rPr sz="2400" spc="-90" dirty="0">
                <a:latin typeface="Times New Roman"/>
                <a:cs typeface="Times New Roman"/>
              </a:rPr>
              <a:t>oti</a:t>
            </a:r>
            <a:r>
              <a:rPr sz="2400" spc="-180" dirty="0">
                <a:latin typeface="Times New Roman"/>
                <a:cs typeface="Times New Roman"/>
              </a:rPr>
              <a:t>v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70" dirty="0">
                <a:latin typeface="Times New Roman"/>
                <a:cs typeface="Times New Roman"/>
              </a:rPr>
              <a:t>or</a:t>
            </a:r>
            <a:r>
              <a:rPr sz="2400" spc="-80" dirty="0">
                <a:latin typeface="Times New Roman"/>
                <a:cs typeface="Times New Roman"/>
              </a:rPr>
              <a:t>k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560705" lvl="1" indent="-228600">
              <a:lnSpc>
                <a:spcPct val="100000"/>
              </a:lnSpc>
              <a:spcBef>
                <a:spcPts val="409"/>
              </a:spcBef>
              <a:buClr>
                <a:srgbClr val="9B2C1F"/>
              </a:buClr>
              <a:buSzPct val="85416"/>
              <a:buFont typeface="Segoe UI Symbol"/>
              <a:buChar char="⚫"/>
              <a:tabLst>
                <a:tab pos="561340" algn="l"/>
              </a:tabLst>
            </a:pPr>
            <a:r>
              <a:rPr sz="2400" spc="-120" dirty="0">
                <a:latin typeface="Times New Roman"/>
                <a:cs typeface="Times New Roman"/>
              </a:rPr>
              <a:t>In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u</a:t>
            </a:r>
            <a:r>
              <a:rPr sz="2400" spc="-120" dirty="0">
                <a:latin typeface="Times New Roman"/>
                <a:cs typeface="Times New Roman"/>
              </a:rPr>
              <a:t>s</a:t>
            </a:r>
            <a:r>
              <a:rPr sz="2400" spc="25" dirty="0">
                <a:latin typeface="Times New Roman"/>
                <a:cs typeface="Times New Roman"/>
              </a:rPr>
              <a:t>t</a:t>
            </a:r>
            <a:r>
              <a:rPr sz="2400" spc="70" dirty="0">
                <a:latin typeface="Times New Roman"/>
                <a:cs typeface="Times New Roman"/>
              </a:rPr>
              <a:t>r</a:t>
            </a:r>
            <a:r>
              <a:rPr sz="2400" spc="-135" dirty="0">
                <a:latin typeface="Times New Roman"/>
                <a:cs typeface="Times New Roman"/>
              </a:rPr>
              <a:t>ial</a:t>
            </a:r>
            <a:r>
              <a:rPr sz="2400" spc="-85" dirty="0">
                <a:latin typeface="Times New Roman"/>
                <a:cs typeface="Times New Roman"/>
              </a:rPr>
              <a:t> wir</a:t>
            </a:r>
            <a:r>
              <a:rPr sz="2400" spc="-130" dirty="0">
                <a:latin typeface="Times New Roman"/>
                <a:cs typeface="Times New Roman"/>
              </a:rPr>
              <a:t>eless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sens</a:t>
            </a:r>
            <a:r>
              <a:rPr sz="2400" spc="-145" dirty="0">
                <a:latin typeface="Times New Roman"/>
                <a:cs typeface="Times New Roman"/>
              </a:rPr>
              <a:t>o</a:t>
            </a:r>
            <a:r>
              <a:rPr sz="2400" spc="25" dirty="0">
                <a:latin typeface="Times New Roman"/>
                <a:cs typeface="Times New Roman"/>
              </a:rPr>
              <a:t>r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70" dirty="0">
                <a:latin typeface="Times New Roman"/>
                <a:cs typeface="Times New Roman"/>
              </a:rPr>
              <a:t>or</a:t>
            </a:r>
            <a:r>
              <a:rPr sz="2400" spc="-80" dirty="0">
                <a:latin typeface="Times New Roman"/>
                <a:cs typeface="Times New Roman"/>
              </a:rPr>
              <a:t>k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560705" lvl="1" indent="-228600">
              <a:lnSpc>
                <a:spcPct val="100000"/>
              </a:lnSpc>
              <a:spcBef>
                <a:spcPts val="400"/>
              </a:spcBef>
              <a:buClr>
                <a:srgbClr val="9B2C1F"/>
              </a:buClr>
              <a:buSzPct val="85416"/>
              <a:buFont typeface="Segoe UI Symbol"/>
              <a:buChar char="⚫"/>
              <a:tabLst>
                <a:tab pos="561340" algn="l"/>
              </a:tabLst>
            </a:pPr>
            <a:r>
              <a:rPr sz="2400" spc="-90" dirty="0">
                <a:latin typeface="Times New Roman"/>
                <a:cs typeface="Times New Roman"/>
              </a:rPr>
              <a:t>Interacti</a:t>
            </a:r>
            <a:r>
              <a:rPr sz="2400" spc="-180" dirty="0">
                <a:latin typeface="Times New Roman"/>
                <a:cs typeface="Times New Roman"/>
              </a:rPr>
              <a:t>v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</a:t>
            </a:r>
            <a:r>
              <a:rPr sz="2400" spc="-120" dirty="0">
                <a:latin typeface="Times New Roman"/>
                <a:cs typeface="Times New Roman"/>
              </a:rPr>
              <a:t>o</a:t>
            </a:r>
            <a:r>
              <a:rPr sz="2400" spc="-195" dirty="0">
                <a:latin typeface="Times New Roman"/>
                <a:cs typeface="Times New Roman"/>
              </a:rPr>
              <a:t>ys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80" dirty="0">
                <a:latin typeface="Times New Roman"/>
                <a:cs typeface="Times New Roman"/>
              </a:rPr>
              <a:t>emote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con</a:t>
            </a:r>
            <a:r>
              <a:rPr sz="2400" spc="2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25" dirty="0">
                <a:latin typeface="Times New Roman"/>
                <a:cs typeface="Times New Roman"/>
              </a:rPr>
              <a:t>ols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414655"/>
            <a:ext cx="7639684" cy="508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60" dirty="0">
                <a:latin typeface="Times New Roman"/>
                <a:cs typeface="Times New Roman"/>
              </a:rPr>
              <a:t>Dr</a:t>
            </a:r>
            <a:r>
              <a:rPr sz="2600" b="1" spc="-215" dirty="0">
                <a:latin typeface="Times New Roman"/>
                <a:cs typeface="Times New Roman"/>
              </a:rPr>
              <a:t>a</a:t>
            </a:r>
            <a:r>
              <a:rPr sz="2600" b="1" dirty="0">
                <a:latin typeface="Times New Roman"/>
                <a:cs typeface="Times New Roman"/>
              </a:rPr>
              <a:t>wbacks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114" dirty="0">
                <a:latin typeface="Times New Roman"/>
                <a:cs typeface="Times New Roman"/>
              </a:rPr>
              <a:t>nclu</a:t>
            </a:r>
            <a:r>
              <a:rPr sz="2600" spc="-145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i="1" spc="-43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600" i="1" spc="-47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i="1" spc="-45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31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00" i="1" spc="-170" dirty="0">
                <a:solidFill>
                  <a:srgbClr val="FF0000"/>
                </a:solidFill>
                <a:latin typeface="Times New Roman"/>
                <a:cs typeface="Times New Roman"/>
              </a:rPr>
              <a:t>eliabili</a:t>
            </a:r>
            <a:r>
              <a:rPr sz="2600" i="1" spc="-15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00" i="1" spc="-21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i="1" spc="-21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i="1" spc="-22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i="1" spc="-310" dirty="0">
                <a:solidFill>
                  <a:srgbClr val="FF0000"/>
                </a:solidFill>
                <a:latin typeface="Times New Roman"/>
                <a:cs typeface="Times New Roman"/>
              </a:rPr>
              <a:t>bo</a:t>
            </a:r>
            <a:r>
              <a:rPr sz="2600" i="1" spc="-32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i="1" spc="-275" dirty="0">
                <a:solidFill>
                  <a:srgbClr val="FF0000"/>
                </a:solidFill>
                <a:latin typeface="Times New Roman"/>
                <a:cs typeface="Times New Roman"/>
              </a:rPr>
              <a:t>nded</a:t>
            </a:r>
            <a:r>
              <a:rPr sz="2600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14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i="1" spc="-180" dirty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sz="2600" i="1" spc="-26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i="1" spc="-34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i="1" spc="-39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i="1" spc="25" dirty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i="1" spc="-25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i="1" spc="-33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i="1" spc="-34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00" i="1" spc="-40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i="1" spc="-195" dirty="0">
                <a:solidFill>
                  <a:srgbClr val="FF0000"/>
                </a:solidFill>
                <a:latin typeface="Times New Roman"/>
                <a:cs typeface="Times New Roman"/>
              </a:rPr>
              <a:t>eptibi</a:t>
            </a:r>
            <a:r>
              <a:rPr sz="2600" i="1" spc="-15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600" i="1" spc="-105" dirty="0">
                <a:solidFill>
                  <a:srgbClr val="FF0000"/>
                </a:solidFill>
                <a:latin typeface="Times New Roman"/>
                <a:cs typeface="Times New Roman"/>
              </a:rPr>
              <a:t>it</a:t>
            </a:r>
            <a:r>
              <a:rPr sz="2600" i="1" spc="-155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6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20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600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600" i="1" spc="-21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00" i="1" spc="-204" dirty="0">
                <a:solidFill>
                  <a:srgbClr val="FF0000"/>
                </a:solidFill>
                <a:latin typeface="Times New Roman"/>
                <a:cs typeface="Times New Roman"/>
              </a:rPr>
              <a:t>ter</a:t>
            </a:r>
            <a:r>
              <a:rPr sz="2600" i="1" spc="-200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600" i="1" spc="-33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i="1" spc="-315" dirty="0">
                <a:solidFill>
                  <a:srgbClr val="FF0000"/>
                </a:solidFill>
                <a:latin typeface="Times New Roman"/>
                <a:cs typeface="Times New Roman"/>
              </a:rPr>
              <a:t>ren</a:t>
            </a:r>
            <a:r>
              <a:rPr sz="2600" i="1" spc="-31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600" i="1" spc="-34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600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254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600" i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36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600" i="1" spc="-26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00" i="1" spc="-150" dirty="0">
                <a:solidFill>
                  <a:srgbClr val="FF0000"/>
                </a:solidFill>
                <a:latin typeface="Times New Roman"/>
                <a:cs typeface="Times New Roman"/>
              </a:rPr>
              <a:t>ltip</a:t>
            </a:r>
            <a:r>
              <a:rPr sz="2600" i="1" spc="-24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00" i="1" spc="-130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600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i="1" spc="-155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600" i="1" spc="-229" dirty="0">
                <a:solidFill>
                  <a:srgbClr val="FF0000"/>
                </a:solidFill>
                <a:latin typeface="Times New Roman"/>
                <a:cs typeface="Times New Roman"/>
              </a:rPr>
              <a:t>ading</a:t>
            </a:r>
            <a:endParaRPr sz="2600">
              <a:latin typeface="Times New Roman"/>
              <a:cs typeface="Times New Roman"/>
            </a:endParaRPr>
          </a:p>
          <a:p>
            <a:pPr marL="286385" marR="40640" indent="-274320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negatives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around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reliability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latency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often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have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do 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Collision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Sense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Multiple</a:t>
            </a:r>
            <a:r>
              <a:rPr sz="2600" spc="-2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Access/Collision</a:t>
            </a:r>
            <a:r>
              <a:rPr sz="2600" spc="-29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Avoidance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(CSMA/</a:t>
            </a:r>
            <a:r>
              <a:rPr sz="2600" spc="-114" dirty="0">
                <a:latin typeface="Times New Roman"/>
                <a:cs typeface="Times New Roman"/>
              </a:rPr>
              <a:t>C</a:t>
            </a:r>
            <a:r>
              <a:rPr sz="2600" spc="-270" dirty="0">
                <a:latin typeface="Times New Roman"/>
                <a:cs typeface="Times New Roman"/>
              </a:rPr>
              <a:t>A</a:t>
            </a:r>
            <a:r>
              <a:rPr sz="2600" spc="-125" dirty="0">
                <a:latin typeface="Times New Roman"/>
                <a:cs typeface="Times New Roman"/>
              </a:rPr>
              <a:t>)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</a:t>
            </a:r>
            <a:r>
              <a:rPr sz="2600" spc="-229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ithm.</a:t>
            </a:r>
            <a:endParaRPr sz="2600">
              <a:latin typeface="Times New Roman"/>
              <a:cs typeface="Times New Roman"/>
            </a:endParaRPr>
          </a:p>
          <a:p>
            <a:pPr marL="286385" marR="17145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CSMA/CA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6F2F9F"/>
                </a:solidFill>
                <a:latin typeface="Times New Roman"/>
                <a:cs typeface="Times New Roman"/>
              </a:rPr>
              <a:t>is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0" dirty="0">
                <a:solidFill>
                  <a:srgbClr val="6F2F9F"/>
                </a:solidFill>
                <a:latin typeface="Times New Roman"/>
                <a:cs typeface="Times New Roman"/>
              </a:rPr>
              <a:t>an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75" dirty="0">
                <a:solidFill>
                  <a:srgbClr val="6F2F9F"/>
                </a:solidFill>
                <a:latin typeface="Times New Roman"/>
                <a:cs typeface="Times New Roman"/>
              </a:rPr>
              <a:t>access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5" dirty="0">
                <a:solidFill>
                  <a:srgbClr val="6F2F9F"/>
                </a:solidFill>
                <a:latin typeface="Times New Roman"/>
                <a:cs typeface="Times New Roman"/>
              </a:rPr>
              <a:t>method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20" dirty="0">
                <a:solidFill>
                  <a:srgbClr val="6F2F9F"/>
                </a:solidFill>
                <a:latin typeface="Times New Roman"/>
                <a:cs typeface="Times New Roman"/>
              </a:rPr>
              <a:t>in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0" dirty="0">
                <a:solidFill>
                  <a:srgbClr val="6F2F9F"/>
                </a:solidFill>
                <a:latin typeface="Times New Roman"/>
                <a:cs typeface="Times New Roman"/>
              </a:rPr>
              <a:t>which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204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6F2F9F"/>
                </a:solidFill>
                <a:latin typeface="Times New Roman"/>
                <a:cs typeface="Times New Roman"/>
              </a:rPr>
              <a:t>device</a:t>
            </a:r>
            <a:r>
              <a:rPr sz="2600" spc="-1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6F2F9F"/>
                </a:solidFill>
                <a:latin typeface="Times New Roman"/>
                <a:cs typeface="Times New Roman"/>
              </a:rPr>
              <a:t>“listens”</a:t>
            </a:r>
            <a:r>
              <a:rPr sz="2600" spc="-1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35" dirty="0">
                <a:solidFill>
                  <a:srgbClr val="6F2F9F"/>
                </a:solidFill>
                <a:latin typeface="Times New Roman"/>
                <a:cs typeface="Times New Roman"/>
              </a:rPr>
              <a:t>to </a:t>
            </a:r>
            <a:r>
              <a:rPr sz="2600" spc="-6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6F2F9F"/>
                </a:solidFill>
                <a:latin typeface="Times New Roman"/>
                <a:cs typeface="Times New Roman"/>
              </a:rPr>
              <a:t>make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solidFill>
                  <a:srgbClr val="6F2F9F"/>
                </a:solidFill>
                <a:latin typeface="Times New Roman"/>
                <a:cs typeface="Times New Roman"/>
              </a:rPr>
              <a:t>sure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6F2F9F"/>
                </a:solidFill>
                <a:latin typeface="Times New Roman"/>
                <a:cs typeface="Times New Roman"/>
              </a:rPr>
              <a:t>no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other </a:t>
            </a: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devices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solidFill>
                  <a:srgbClr val="6F2F9F"/>
                </a:solidFill>
                <a:latin typeface="Times New Roman"/>
                <a:cs typeface="Times New Roman"/>
              </a:rPr>
              <a:t>are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transmitting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5" dirty="0">
                <a:solidFill>
                  <a:srgbClr val="6F2F9F"/>
                </a:solidFill>
                <a:latin typeface="Times New Roman"/>
                <a:cs typeface="Times New Roman"/>
              </a:rPr>
              <a:t>before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85" dirty="0">
                <a:solidFill>
                  <a:srgbClr val="6F2F9F"/>
                </a:solidFill>
                <a:latin typeface="Times New Roman"/>
                <a:cs typeface="Times New Roman"/>
              </a:rPr>
              <a:t>starting 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its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9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wn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5" dirty="0">
                <a:solidFill>
                  <a:srgbClr val="6F2F9F"/>
                </a:solidFill>
                <a:latin typeface="Times New Roman"/>
                <a:cs typeface="Times New Roman"/>
              </a:rPr>
              <a:t>transmission.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solidFill>
                  <a:srgbClr val="6F2F9F"/>
                </a:solidFill>
                <a:latin typeface="Times New Roman"/>
                <a:cs typeface="Times New Roman"/>
              </a:rPr>
              <a:t>If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another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6F2F9F"/>
                </a:solidFill>
                <a:latin typeface="Times New Roman"/>
                <a:cs typeface="Times New Roman"/>
              </a:rPr>
              <a:t>device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6F2F9F"/>
                </a:solidFill>
                <a:latin typeface="Times New Roman"/>
                <a:cs typeface="Times New Roman"/>
              </a:rPr>
              <a:t>is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transmitting,</a:t>
            </a:r>
            <a:r>
              <a:rPr sz="2600" spc="-1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204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20" dirty="0">
                <a:solidFill>
                  <a:srgbClr val="6F2F9F"/>
                </a:solidFill>
                <a:latin typeface="Times New Roman"/>
                <a:cs typeface="Times New Roman"/>
              </a:rPr>
              <a:t>wait</a:t>
            </a:r>
            <a:r>
              <a:rPr sz="26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85" dirty="0">
                <a:solidFill>
                  <a:srgbClr val="6F2F9F"/>
                </a:solidFill>
                <a:latin typeface="Times New Roman"/>
                <a:cs typeface="Times New Roman"/>
              </a:rPr>
              <a:t>time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(which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6F2F9F"/>
                </a:solidFill>
                <a:latin typeface="Times New Roman"/>
                <a:cs typeface="Times New Roman"/>
              </a:rPr>
              <a:t>is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0" dirty="0">
                <a:solidFill>
                  <a:srgbClr val="6F2F9F"/>
                </a:solidFill>
                <a:latin typeface="Times New Roman"/>
                <a:cs typeface="Times New Roman"/>
              </a:rPr>
              <a:t>usually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105" dirty="0">
                <a:solidFill>
                  <a:srgbClr val="6F2F9F"/>
                </a:solidFill>
                <a:latin typeface="Times New Roman"/>
                <a:cs typeface="Times New Roman"/>
              </a:rPr>
              <a:t>rand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)</a:t>
            </a:r>
            <a:r>
              <a:rPr sz="26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spc="-135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u</a:t>
            </a:r>
            <a:r>
              <a:rPr sz="2600" spc="7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spc="-200" dirty="0">
                <a:solidFill>
                  <a:srgbClr val="6F2F9F"/>
                </a:solidFill>
                <a:latin typeface="Times New Roman"/>
                <a:cs typeface="Times New Roman"/>
              </a:rPr>
              <a:t>s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0" dirty="0">
                <a:solidFill>
                  <a:srgbClr val="6F2F9F"/>
                </a:solidFill>
                <a:latin typeface="Times New Roman"/>
                <a:cs typeface="Times New Roman"/>
              </a:rPr>
              <a:t>be</a:t>
            </a:r>
            <a:r>
              <a:rPr sz="2600" spc="-120" dirty="0">
                <a:solidFill>
                  <a:srgbClr val="6F2F9F"/>
                </a:solidFill>
                <a:latin typeface="Times New Roman"/>
                <a:cs typeface="Times New Roman"/>
              </a:rPr>
              <a:t>f</a:t>
            </a:r>
            <a:r>
              <a:rPr sz="2600" spc="-5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spc="-100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600" spc="-1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35" dirty="0">
                <a:solidFill>
                  <a:srgbClr val="6F2F9F"/>
                </a:solidFill>
                <a:latin typeface="Times New Roman"/>
                <a:cs typeface="Times New Roman"/>
              </a:rPr>
              <a:t>“listenin</a:t>
            </a:r>
            <a:r>
              <a:rPr sz="2600" spc="-195" dirty="0">
                <a:solidFill>
                  <a:srgbClr val="6F2F9F"/>
                </a:solidFill>
                <a:latin typeface="Times New Roman"/>
                <a:cs typeface="Times New Roman"/>
              </a:rPr>
              <a:t>g</a:t>
            </a:r>
            <a:r>
              <a:rPr sz="2600" spc="-340" dirty="0">
                <a:solidFill>
                  <a:srgbClr val="6F2F9F"/>
                </a:solidFill>
                <a:latin typeface="Times New Roman"/>
                <a:cs typeface="Times New Roman"/>
              </a:rPr>
              <a:t>”</a:t>
            </a:r>
            <a:r>
              <a:rPr sz="2600" spc="-1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0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spc="-135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u</a:t>
            </a:r>
            <a:r>
              <a:rPr sz="2600" spc="7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spc="-200" dirty="0">
                <a:solidFill>
                  <a:srgbClr val="6F2F9F"/>
                </a:solidFill>
                <a:latin typeface="Times New Roman"/>
                <a:cs typeface="Times New Roman"/>
              </a:rPr>
              <a:t>s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80" dirty="0">
                <a:solidFill>
                  <a:srgbClr val="6F2F9F"/>
                </a:solidFill>
                <a:latin typeface="Times New Roman"/>
                <a:cs typeface="Times New Roman"/>
              </a:rPr>
              <a:t>again</a:t>
            </a:r>
            <a:endParaRPr sz="2600">
              <a:latin typeface="Times New Roman"/>
              <a:cs typeface="Times New Roman"/>
            </a:endParaRPr>
          </a:p>
          <a:p>
            <a:pPr marL="286385" marR="17843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Interference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5" dirty="0">
                <a:solidFill>
                  <a:srgbClr val="6F2F9F"/>
                </a:solidFill>
                <a:latin typeface="Times New Roman"/>
                <a:cs typeface="Times New Roman"/>
              </a:rPr>
              <a:t>multipath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5" dirty="0">
                <a:solidFill>
                  <a:srgbClr val="6F2F9F"/>
                </a:solidFill>
                <a:latin typeface="Times New Roman"/>
                <a:cs typeface="Times New Roman"/>
              </a:rPr>
              <a:t>fading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5" dirty="0">
                <a:solidFill>
                  <a:srgbClr val="6F2F9F"/>
                </a:solidFill>
                <a:latin typeface="Times New Roman"/>
                <a:cs typeface="Times New Roman"/>
              </a:rPr>
              <a:t>occur</a:t>
            </a:r>
            <a:r>
              <a:rPr sz="2600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00" dirty="0">
                <a:solidFill>
                  <a:srgbClr val="6F2F9F"/>
                </a:solidFill>
                <a:latin typeface="Times New Roman"/>
                <a:cs typeface="Times New Roman"/>
              </a:rPr>
              <a:t>with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245" dirty="0">
                <a:solidFill>
                  <a:srgbClr val="6F2F9F"/>
                </a:solidFill>
                <a:latin typeface="Times New Roman"/>
                <a:cs typeface="Times New Roman"/>
              </a:rPr>
              <a:t>IEEE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802.15.4 </a:t>
            </a:r>
            <a:r>
              <a:rPr sz="2600" spc="-6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35" dirty="0">
                <a:solidFill>
                  <a:srgbClr val="6F2F9F"/>
                </a:solidFill>
                <a:latin typeface="Times New Roman"/>
                <a:cs typeface="Times New Roman"/>
              </a:rPr>
              <a:t>bec</a:t>
            </a:r>
            <a:r>
              <a:rPr sz="2600" spc="-160" dirty="0">
                <a:solidFill>
                  <a:srgbClr val="6F2F9F"/>
                </a:solidFill>
                <a:latin typeface="Times New Roman"/>
                <a:cs typeface="Times New Roman"/>
              </a:rPr>
              <a:t>aus</a:t>
            </a:r>
            <a:r>
              <a:rPr sz="2600" spc="-155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600" spc="-8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45" dirty="0">
                <a:solidFill>
                  <a:srgbClr val="6F2F9F"/>
                </a:solidFill>
                <a:latin typeface="Times New Roman"/>
                <a:cs typeface="Times New Roman"/>
              </a:rPr>
              <a:t>it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45" dirty="0">
                <a:solidFill>
                  <a:srgbClr val="6F2F9F"/>
                </a:solidFill>
                <a:latin typeface="Times New Roman"/>
                <a:cs typeface="Times New Roman"/>
              </a:rPr>
              <a:t>la</a:t>
            </a:r>
            <a:r>
              <a:rPr sz="2600" spc="-14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180" dirty="0">
                <a:solidFill>
                  <a:srgbClr val="6F2F9F"/>
                </a:solidFill>
                <a:latin typeface="Times New Roman"/>
                <a:cs typeface="Times New Roman"/>
              </a:rPr>
              <a:t>ks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204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f</a:t>
            </a:r>
            <a:r>
              <a:rPr sz="2600" spc="-11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spc="-114" dirty="0">
                <a:solidFill>
                  <a:srgbClr val="6F2F9F"/>
                </a:solidFill>
                <a:latin typeface="Times New Roman"/>
                <a:cs typeface="Times New Roman"/>
              </a:rPr>
              <a:t>eq</a:t>
            </a:r>
            <a:r>
              <a:rPr sz="2600" spc="-130" dirty="0">
                <a:solidFill>
                  <a:srgbClr val="6F2F9F"/>
                </a:solidFill>
                <a:latin typeface="Times New Roman"/>
                <a:cs typeface="Times New Roman"/>
              </a:rPr>
              <a:t>u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en</a:t>
            </a: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210" dirty="0">
                <a:solidFill>
                  <a:srgbClr val="6F2F9F"/>
                </a:solidFill>
                <a:latin typeface="Times New Roman"/>
                <a:cs typeface="Times New Roman"/>
              </a:rPr>
              <a:t>y</a:t>
            </a:r>
            <a:r>
              <a:rPr sz="2600" spc="-55" dirty="0">
                <a:solidFill>
                  <a:srgbClr val="6F2F9F"/>
                </a:solidFill>
                <a:latin typeface="Times New Roman"/>
                <a:cs typeface="Times New Roman"/>
              </a:rPr>
              <a:t>-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ho</a:t>
            </a:r>
            <a:r>
              <a:rPr sz="2600" spc="-140" dirty="0">
                <a:solidFill>
                  <a:srgbClr val="6F2F9F"/>
                </a:solidFill>
                <a:latin typeface="Times New Roman"/>
                <a:cs typeface="Times New Roman"/>
              </a:rPr>
              <a:t>pping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70" dirty="0">
                <a:solidFill>
                  <a:srgbClr val="6F2F9F"/>
                </a:solidFill>
                <a:latin typeface="Times New Roman"/>
                <a:cs typeface="Times New Roman"/>
              </a:rPr>
              <a:t>te</a:t>
            </a:r>
            <a:r>
              <a:rPr sz="2600" spc="-50" dirty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2600" spc="-125" dirty="0">
                <a:solidFill>
                  <a:srgbClr val="6F2F9F"/>
                </a:solidFill>
                <a:latin typeface="Times New Roman"/>
                <a:cs typeface="Times New Roman"/>
              </a:rPr>
              <a:t>hniq</a:t>
            </a:r>
            <a:r>
              <a:rPr sz="2600" spc="-150" dirty="0">
                <a:solidFill>
                  <a:srgbClr val="6F2F9F"/>
                </a:solidFill>
                <a:latin typeface="Times New Roman"/>
                <a:cs typeface="Times New Roman"/>
              </a:rPr>
              <a:t>u</a:t>
            </a:r>
            <a:r>
              <a:rPr sz="2600" spc="-100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819870"/>
            <a:ext cx="7423150" cy="490855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2400" spc="-20" dirty="0">
                <a:solidFill>
                  <a:srgbClr val="696363"/>
                </a:solidFill>
                <a:latin typeface="Franklin Gothic Medium"/>
                <a:cs typeface="Franklin Gothic Medium"/>
              </a:rPr>
              <a:t>Standardization</a:t>
            </a:r>
            <a:r>
              <a:rPr sz="2400" spc="-3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 </a:t>
            </a:r>
            <a:r>
              <a:rPr sz="2400" spc="-10" dirty="0">
                <a:solidFill>
                  <a:srgbClr val="696363"/>
                </a:solidFill>
                <a:latin typeface="Franklin Gothic Medium"/>
                <a:cs typeface="Franklin Gothic Medium"/>
              </a:rPr>
              <a:t>and</a:t>
            </a:r>
            <a:r>
              <a:rPr sz="2400" spc="-1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 </a:t>
            </a:r>
            <a:r>
              <a:rPr sz="2400" spc="-35" dirty="0">
                <a:solidFill>
                  <a:srgbClr val="696363"/>
                </a:solidFill>
                <a:latin typeface="Franklin Gothic Medium"/>
                <a:cs typeface="Franklin Gothic Medium"/>
              </a:rPr>
              <a:t>Alliances</a:t>
            </a:r>
            <a:endParaRPr sz="2400">
              <a:latin typeface="Franklin Gothic Medium"/>
              <a:cs typeface="Franklin Gothic Medium"/>
            </a:endParaRPr>
          </a:p>
          <a:p>
            <a:pPr marL="286385" marR="5080" indent="-274320">
              <a:lnSpc>
                <a:spcPct val="100000"/>
              </a:lnSpc>
              <a:spcBef>
                <a:spcPts val="1019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802.15.4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802.15</a:t>
            </a:r>
            <a:r>
              <a:rPr sz="2600" spc="-38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Task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Group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defines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60" dirty="0">
                <a:latin typeface="Times New Roman"/>
                <a:cs typeface="Times New Roman"/>
              </a:rPr>
              <a:t>low-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d</a:t>
            </a:r>
            <a:r>
              <a:rPr sz="2600" b="1" spc="-70" dirty="0">
                <a:latin typeface="Times New Roman"/>
                <a:cs typeface="Times New Roman"/>
              </a:rPr>
              <a:t>a</a:t>
            </a:r>
            <a:r>
              <a:rPr sz="2600" b="1" spc="-45" dirty="0">
                <a:latin typeface="Times New Roman"/>
                <a:cs typeface="Times New Roman"/>
              </a:rPr>
              <a:t>ta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-100" dirty="0">
                <a:latin typeface="Times New Roman"/>
                <a:cs typeface="Times New Roman"/>
              </a:rPr>
              <a:t>r</a:t>
            </a:r>
            <a:r>
              <a:rPr sz="2600" b="1" spc="-145" dirty="0">
                <a:latin typeface="Times New Roman"/>
                <a:cs typeface="Times New Roman"/>
              </a:rPr>
              <a:t>a</a:t>
            </a:r>
            <a:r>
              <a:rPr sz="2600" b="1" spc="35" dirty="0">
                <a:latin typeface="Times New Roman"/>
                <a:cs typeface="Times New Roman"/>
              </a:rPr>
              <a:t>t</a:t>
            </a:r>
            <a:r>
              <a:rPr sz="2600" b="1" spc="55" dirty="0">
                <a:latin typeface="Times New Roman"/>
                <a:cs typeface="Times New Roman"/>
              </a:rPr>
              <a:t>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5" dirty="0">
                <a:latin typeface="Times New Roman"/>
                <a:cs typeface="Times New Roman"/>
              </a:rPr>
              <a:t>PHY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a</a:t>
            </a:r>
            <a:r>
              <a:rPr sz="2600" b="1" spc="-60" dirty="0">
                <a:latin typeface="Times New Roman"/>
                <a:cs typeface="Times New Roman"/>
              </a:rPr>
              <a:t>n</a:t>
            </a:r>
            <a:r>
              <a:rPr sz="2600" b="1" spc="45" dirty="0">
                <a:latin typeface="Times New Roman"/>
                <a:cs typeface="Times New Roman"/>
              </a:rPr>
              <a:t>d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35" dirty="0">
                <a:latin typeface="Times New Roman"/>
                <a:cs typeface="Times New Roman"/>
              </a:rPr>
              <a:t>M</a:t>
            </a:r>
            <a:r>
              <a:rPr sz="2600" b="1" spc="-165" dirty="0">
                <a:latin typeface="Times New Roman"/>
                <a:cs typeface="Times New Roman"/>
              </a:rPr>
              <a:t>A</a:t>
            </a:r>
            <a:r>
              <a:rPr sz="2600" b="1" spc="-275" dirty="0">
                <a:latin typeface="Times New Roman"/>
                <a:cs typeface="Times New Roman"/>
              </a:rPr>
              <a:t>C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l</a:t>
            </a:r>
            <a:r>
              <a:rPr sz="2600" b="1" spc="-220" dirty="0">
                <a:latin typeface="Times New Roman"/>
                <a:cs typeface="Times New Roman"/>
              </a:rPr>
              <a:t>a</a:t>
            </a:r>
            <a:r>
              <a:rPr sz="2600" b="1" spc="-70" dirty="0">
                <a:latin typeface="Times New Roman"/>
                <a:cs typeface="Times New Roman"/>
              </a:rPr>
              <a:t>y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-15" dirty="0">
                <a:latin typeface="Times New Roman"/>
                <a:cs typeface="Times New Roman"/>
              </a:rPr>
              <a:t>r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s</a:t>
            </a:r>
            <a:r>
              <a:rPr sz="2600" b="1" spc="-20" dirty="0">
                <a:latin typeface="Times New Roman"/>
                <a:cs typeface="Times New Roman"/>
              </a:rPr>
              <a:t>p</a:t>
            </a:r>
            <a:r>
              <a:rPr sz="2600" b="1" spc="10" dirty="0">
                <a:latin typeface="Times New Roman"/>
                <a:cs typeface="Times New Roman"/>
              </a:rPr>
              <a:t>ecific</a:t>
            </a:r>
            <a:r>
              <a:rPr sz="2600" b="1" spc="-15" dirty="0">
                <a:latin typeface="Times New Roman"/>
                <a:cs typeface="Times New Roman"/>
              </a:rPr>
              <a:t>a</a:t>
            </a:r>
            <a:r>
              <a:rPr sz="2600" b="1" spc="20" dirty="0">
                <a:latin typeface="Times New Roman"/>
                <a:cs typeface="Times New Roman"/>
              </a:rPr>
              <a:t>tion</a:t>
            </a:r>
            <a:r>
              <a:rPr sz="2600" b="1" spc="25" dirty="0">
                <a:latin typeface="Times New Roman"/>
                <a:cs typeface="Times New Roman"/>
              </a:rPr>
              <a:t>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for  </a:t>
            </a:r>
            <a:r>
              <a:rPr sz="2600" b="1" spc="10" dirty="0">
                <a:latin typeface="Times New Roman"/>
                <a:cs typeface="Times New Roman"/>
              </a:rPr>
              <a:t>wireless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personal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65" dirty="0">
                <a:latin typeface="Times New Roman"/>
                <a:cs typeface="Times New Roman"/>
              </a:rPr>
              <a:t>area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networks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100" dirty="0">
                <a:latin typeface="Times New Roman"/>
                <a:cs typeface="Times New Roman"/>
              </a:rPr>
              <a:t>(WPAN).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537210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well-known </a:t>
            </a:r>
            <a:r>
              <a:rPr sz="2600" b="1" spc="30" dirty="0">
                <a:latin typeface="Times New Roman"/>
                <a:cs typeface="Times New Roman"/>
              </a:rPr>
              <a:t>solution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b="1" i="1" spc="-100" dirty="0">
                <a:latin typeface="Times New Roman"/>
                <a:cs typeface="Times New Roman"/>
              </a:rPr>
              <a:t>low </a:t>
            </a:r>
            <a:r>
              <a:rPr sz="2600" b="1" i="1" spc="-90" dirty="0">
                <a:latin typeface="Times New Roman"/>
                <a:cs typeface="Times New Roman"/>
              </a:rPr>
              <a:t>complexity 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70" dirty="0">
                <a:latin typeface="Times New Roman"/>
                <a:cs typeface="Times New Roman"/>
              </a:rPr>
              <a:t>wireless</a:t>
            </a:r>
            <a:r>
              <a:rPr sz="2600" b="1" i="1" spc="-95" dirty="0">
                <a:latin typeface="Times New Roman"/>
                <a:cs typeface="Times New Roman"/>
              </a:rPr>
              <a:t> devices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Times New Roman"/>
                <a:cs typeface="Times New Roman"/>
              </a:rPr>
              <a:t>with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105" dirty="0">
                <a:latin typeface="Times New Roman"/>
                <a:cs typeface="Times New Roman"/>
              </a:rPr>
              <a:t>low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20" dirty="0">
                <a:latin typeface="Times New Roman"/>
                <a:cs typeface="Times New Roman"/>
              </a:rPr>
              <a:t>data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-40" dirty="0">
                <a:latin typeface="Times New Roman"/>
                <a:cs typeface="Times New Roman"/>
              </a:rPr>
              <a:t>rates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35" dirty="0">
                <a:latin typeface="Times New Roman"/>
                <a:cs typeface="Times New Roman"/>
              </a:rPr>
              <a:t>that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need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many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95" dirty="0">
                <a:latin typeface="Times New Roman"/>
                <a:cs typeface="Times New Roman"/>
              </a:rPr>
              <a:t>mont</a:t>
            </a:r>
            <a:r>
              <a:rPr sz="2600" b="1" i="1" spc="-90" dirty="0">
                <a:latin typeface="Times New Roman"/>
                <a:cs typeface="Times New Roman"/>
              </a:rPr>
              <a:t>h</a:t>
            </a:r>
            <a:r>
              <a:rPr sz="2600" b="1" i="1" spc="-120" dirty="0">
                <a:latin typeface="Times New Roman"/>
                <a:cs typeface="Times New Roman"/>
              </a:rPr>
              <a:t>s</a:t>
            </a:r>
            <a:r>
              <a:rPr sz="2600" b="1" i="1" spc="-70" dirty="0">
                <a:latin typeface="Times New Roman"/>
                <a:cs typeface="Times New Roman"/>
              </a:rPr>
              <a:t> </a:t>
            </a:r>
            <a:r>
              <a:rPr sz="2600" b="1" i="1" spc="-100" dirty="0">
                <a:latin typeface="Times New Roman"/>
                <a:cs typeface="Times New Roman"/>
              </a:rPr>
              <a:t>or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35" dirty="0">
                <a:latin typeface="Times New Roman"/>
                <a:cs typeface="Times New Roman"/>
              </a:rPr>
              <a:t>e</a:t>
            </a:r>
            <a:r>
              <a:rPr sz="2600" b="1" i="1" spc="-90" dirty="0">
                <a:latin typeface="Times New Roman"/>
                <a:cs typeface="Times New Roman"/>
              </a:rPr>
              <a:t>v</a:t>
            </a:r>
            <a:r>
              <a:rPr sz="2600" b="1" i="1" spc="-110" dirty="0">
                <a:latin typeface="Times New Roman"/>
                <a:cs typeface="Times New Roman"/>
              </a:rPr>
              <a:t>en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165" dirty="0">
                <a:latin typeface="Times New Roman"/>
                <a:cs typeface="Times New Roman"/>
              </a:rPr>
              <a:t>y</a:t>
            </a:r>
            <a:r>
              <a:rPr sz="2600" b="1" i="1" spc="-40" dirty="0">
                <a:latin typeface="Times New Roman"/>
                <a:cs typeface="Times New Roman"/>
              </a:rPr>
              <a:t>ea</a:t>
            </a:r>
            <a:r>
              <a:rPr sz="2600" b="1" i="1" spc="-110" dirty="0">
                <a:latin typeface="Times New Roman"/>
                <a:cs typeface="Times New Roman"/>
              </a:rPr>
              <a:t>r</a:t>
            </a:r>
            <a:r>
              <a:rPr sz="2600" b="1" i="1" spc="-120" dirty="0">
                <a:latin typeface="Times New Roman"/>
                <a:cs typeface="Times New Roman"/>
              </a:rPr>
              <a:t>s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20" dirty="0">
                <a:latin typeface="Times New Roman"/>
                <a:cs typeface="Times New Roman"/>
              </a:rPr>
              <a:t>of</a:t>
            </a:r>
            <a:r>
              <a:rPr sz="2600" b="1" i="1" spc="-65" dirty="0">
                <a:latin typeface="Times New Roman"/>
                <a:cs typeface="Times New Roman"/>
              </a:rPr>
              <a:t> </a:t>
            </a:r>
            <a:r>
              <a:rPr sz="2600" b="1" i="1" spc="-35" dirty="0">
                <a:latin typeface="Times New Roman"/>
                <a:cs typeface="Times New Roman"/>
              </a:rPr>
              <a:t>b</a:t>
            </a:r>
            <a:r>
              <a:rPr sz="2600" b="1" i="1" spc="-20" dirty="0">
                <a:latin typeface="Times New Roman"/>
                <a:cs typeface="Times New Roman"/>
              </a:rPr>
              <a:t>a</a:t>
            </a:r>
            <a:r>
              <a:rPr sz="2600" b="1" i="1" spc="40" dirty="0">
                <a:latin typeface="Times New Roman"/>
                <a:cs typeface="Times New Roman"/>
              </a:rPr>
              <a:t>tte</a:t>
            </a:r>
            <a:r>
              <a:rPr sz="2600" b="1" i="1" spc="10" dirty="0">
                <a:latin typeface="Times New Roman"/>
                <a:cs typeface="Times New Roman"/>
              </a:rPr>
              <a:t>r</a:t>
            </a:r>
            <a:r>
              <a:rPr sz="2600" b="1" i="1" spc="-100" dirty="0">
                <a:latin typeface="Times New Roman"/>
                <a:cs typeface="Times New Roman"/>
              </a:rPr>
              <a:t>y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15" dirty="0">
                <a:latin typeface="Times New Roman"/>
                <a:cs typeface="Times New Roman"/>
              </a:rPr>
              <a:t>li</a:t>
            </a:r>
            <a:r>
              <a:rPr sz="2600" b="1" i="1" spc="-50" dirty="0">
                <a:latin typeface="Times New Roman"/>
                <a:cs typeface="Times New Roman"/>
              </a:rPr>
              <a:t>f</a:t>
            </a:r>
            <a:r>
              <a:rPr sz="2600" b="1" i="1" spc="-80" dirty="0">
                <a:latin typeface="Times New Roman"/>
                <a:cs typeface="Times New Roman"/>
              </a:rPr>
              <a:t>e</a:t>
            </a:r>
            <a:r>
              <a:rPr sz="2600" b="1" i="1" spc="2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5" dirty="0">
                <a:latin typeface="Times New Roman"/>
                <a:cs typeface="Times New Roman"/>
              </a:rPr>
              <a:t>4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03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4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06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5" dirty="0">
                <a:latin typeface="Times New Roman"/>
                <a:cs typeface="Times New Roman"/>
              </a:rPr>
              <a:t>4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11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75" dirty="0">
                <a:latin typeface="Times New Roman"/>
                <a:cs typeface="Times New Roman"/>
              </a:rPr>
              <a:t>802.15.4-2015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872" y="356615"/>
            <a:ext cx="8072628" cy="56448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47010" y="6145479"/>
            <a:ext cx="3719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latin typeface="Times New Roman"/>
                <a:cs typeface="Times New Roman"/>
              </a:rPr>
              <a:t>Protocol</a:t>
            </a:r>
            <a:r>
              <a:rPr sz="1800" b="1" spc="-40" dirty="0">
                <a:latin typeface="Times New Roman"/>
                <a:cs typeface="Times New Roman"/>
              </a:rPr>
              <a:t> Stacks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15" dirty="0">
                <a:latin typeface="Times New Roman"/>
                <a:cs typeface="Times New Roman"/>
              </a:rPr>
              <a:t>Utilizing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29" dirty="0">
                <a:latin typeface="Times New Roman"/>
                <a:cs typeface="Times New Roman"/>
              </a:rPr>
              <a:t>IEEE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5" dirty="0">
                <a:latin typeface="Times New Roman"/>
                <a:cs typeface="Times New Roman"/>
              </a:rPr>
              <a:t>802.15.4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244" y="284988"/>
            <a:ext cx="8144256" cy="592988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202819"/>
            <a:ext cx="1350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70" dirty="0">
                <a:latin typeface="Franklin Gothic Medium"/>
                <a:cs typeface="Franklin Gothic Medium"/>
              </a:rPr>
              <a:t>Z</a:t>
            </a:r>
            <a:r>
              <a:rPr sz="3600" i="0" spc="-15" dirty="0">
                <a:latin typeface="Franklin Gothic Medium"/>
                <a:cs typeface="Franklin Gothic Medium"/>
              </a:rPr>
              <a:t>i</a:t>
            </a:r>
            <a:r>
              <a:rPr sz="3600" i="0" spc="-55" dirty="0">
                <a:latin typeface="Franklin Gothic Medium"/>
                <a:cs typeface="Franklin Gothic Medium"/>
              </a:rPr>
              <a:t>g</a:t>
            </a:r>
            <a:r>
              <a:rPr sz="3600" i="0" spc="-50" dirty="0">
                <a:latin typeface="Franklin Gothic Medium"/>
                <a:cs typeface="Franklin Gothic Medium"/>
              </a:rPr>
              <a:t>B</a:t>
            </a:r>
            <a:r>
              <a:rPr sz="3600" i="0" spc="-15" dirty="0">
                <a:latin typeface="Franklin Gothic Medium"/>
                <a:cs typeface="Franklin Gothic Medium"/>
              </a:rPr>
              <a:t>ee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742950"/>
            <a:ext cx="7320280" cy="500761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292100" indent="-27432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80" dirty="0">
                <a:latin typeface="Times New Roman"/>
                <a:cs typeface="Times New Roman"/>
              </a:rPr>
              <a:t>ZigBee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sol</a:t>
            </a:r>
            <a:r>
              <a:rPr sz="2600" spc="-170" dirty="0">
                <a:latin typeface="Times New Roman"/>
                <a:cs typeface="Times New Roman"/>
              </a:rPr>
              <a:t>u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a</a:t>
            </a:r>
            <a:r>
              <a:rPr sz="2600" b="1" spc="-35" dirty="0">
                <a:latin typeface="Times New Roman"/>
                <a:cs typeface="Times New Roman"/>
              </a:rPr>
              <a:t>i</a:t>
            </a:r>
            <a:r>
              <a:rPr sz="2600" b="1" spc="10" dirty="0">
                <a:latin typeface="Times New Roman"/>
                <a:cs typeface="Times New Roman"/>
              </a:rPr>
              <a:t>med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140" dirty="0">
                <a:latin typeface="Times New Roman"/>
                <a:cs typeface="Times New Roman"/>
              </a:rPr>
              <a:t>a</a:t>
            </a:r>
            <a:r>
              <a:rPr sz="2600" b="1" spc="30" dirty="0">
                <a:latin typeface="Times New Roman"/>
                <a:cs typeface="Times New Roman"/>
              </a:rPr>
              <a:t>t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75" dirty="0">
                <a:latin typeface="Times New Roman"/>
                <a:cs typeface="Times New Roman"/>
              </a:rPr>
              <a:t>s</a:t>
            </a:r>
            <a:r>
              <a:rPr sz="2600" b="1" spc="-110" dirty="0">
                <a:latin typeface="Times New Roman"/>
                <a:cs typeface="Times New Roman"/>
              </a:rPr>
              <a:t>ma</a:t>
            </a:r>
            <a:r>
              <a:rPr sz="2600" b="1" spc="10" dirty="0">
                <a:latin typeface="Times New Roman"/>
                <a:cs typeface="Times New Roman"/>
              </a:rPr>
              <a:t>r</a:t>
            </a:r>
            <a:r>
              <a:rPr sz="2600" b="1" spc="30" dirty="0">
                <a:latin typeface="Times New Roman"/>
                <a:cs typeface="Times New Roman"/>
              </a:rPr>
              <a:t>t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114" dirty="0">
                <a:latin typeface="Times New Roman"/>
                <a:cs typeface="Times New Roman"/>
              </a:rPr>
              <a:t>o</a:t>
            </a:r>
            <a:r>
              <a:rPr sz="2600" b="1" spc="10" dirty="0">
                <a:latin typeface="Times New Roman"/>
                <a:cs typeface="Times New Roman"/>
              </a:rPr>
              <a:t>bject</a:t>
            </a:r>
            <a:r>
              <a:rPr sz="2600" b="1" spc="-65" dirty="0">
                <a:latin typeface="Times New Roman"/>
                <a:cs typeface="Times New Roman"/>
              </a:rPr>
              <a:t>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  sensors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that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have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60" dirty="0">
                <a:latin typeface="Times New Roman"/>
                <a:cs typeface="Times New Roman"/>
              </a:rPr>
              <a:t>low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bandwidth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55" dirty="0">
                <a:latin typeface="Times New Roman"/>
                <a:cs typeface="Times New Roman"/>
              </a:rPr>
              <a:t>low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power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needs.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81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60" dirty="0">
                <a:latin typeface="Times New Roman"/>
                <a:cs typeface="Times New Roman"/>
              </a:rPr>
              <a:t>Furthermore, </a:t>
            </a:r>
            <a:r>
              <a:rPr sz="2600" spc="-100" dirty="0">
                <a:latin typeface="Times New Roman"/>
                <a:cs typeface="Times New Roman"/>
              </a:rPr>
              <a:t>products </a:t>
            </a:r>
            <a:r>
              <a:rPr sz="2600" spc="-85" dirty="0">
                <a:latin typeface="Times New Roman"/>
                <a:cs typeface="Times New Roman"/>
              </a:rPr>
              <a:t>that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b="1" spc="-15" dirty="0">
                <a:latin typeface="Times New Roman"/>
                <a:cs typeface="Times New Roman"/>
              </a:rPr>
              <a:t>ZigBee </a:t>
            </a:r>
            <a:r>
              <a:rPr sz="2600" b="1" spc="10" dirty="0">
                <a:latin typeface="Times New Roman"/>
                <a:cs typeface="Times New Roman"/>
              </a:rPr>
              <a:t>compliant </a:t>
            </a:r>
            <a:r>
              <a:rPr sz="2600" b="1" spc="-15" dirty="0">
                <a:latin typeface="Times New Roman"/>
                <a:cs typeface="Times New Roman"/>
              </a:rPr>
              <a:t>and </a:t>
            </a:r>
            <a:r>
              <a:rPr sz="2600" b="1" spc="-10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certified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by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4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ZigBee</a:t>
            </a:r>
            <a:r>
              <a:rPr sz="2600" b="1" spc="-17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Alliance</a:t>
            </a:r>
            <a:r>
              <a:rPr sz="2600" b="1" spc="-45" dirty="0">
                <a:latin typeface="Times New Roman"/>
                <a:cs typeface="Times New Roman"/>
              </a:rPr>
              <a:t> </a:t>
            </a:r>
            <a:r>
              <a:rPr sz="2600" b="1" i="1" spc="-95" dirty="0">
                <a:latin typeface="Times New Roman"/>
                <a:cs typeface="Times New Roman"/>
              </a:rPr>
              <a:t>should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interoperate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114" dirty="0">
                <a:latin typeface="Times New Roman"/>
                <a:cs typeface="Times New Roman"/>
              </a:rPr>
              <a:t>even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75" dirty="0">
                <a:latin typeface="Times New Roman"/>
                <a:cs typeface="Times New Roman"/>
              </a:rPr>
              <a:t>though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different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-105" dirty="0">
                <a:latin typeface="Times New Roman"/>
                <a:cs typeface="Times New Roman"/>
              </a:rPr>
              <a:t>vendors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may</a:t>
            </a:r>
            <a:r>
              <a:rPr sz="2600" b="1" i="1" spc="-9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latin typeface="Times New Roman"/>
                <a:cs typeface="Times New Roman"/>
              </a:rPr>
              <a:t>manufacture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60" dirty="0">
                <a:latin typeface="Times New Roman"/>
                <a:cs typeface="Times New Roman"/>
              </a:rPr>
              <a:t>them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D24717"/>
              </a:buClr>
              <a:buFont typeface="Segoe UI Symbol"/>
              <a:buChar char="⚫"/>
            </a:pPr>
            <a:endParaRPr sz="315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Zigbee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specification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has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undergone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several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revisions.</a:t>
            </a:r>
            <a:endParaRPr sz="2600">
              <a:latin typeface="Times New Roman"/>
              <a:cs typeface="Times New Roman"/>
            </a:endParaRPr>
          </a:p>
          <a:p>
            <a:pPr marL="286385" marR="50165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06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vision,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sets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mman</a:t>
            </a:r>
            <a:r>
              <a:rPr sz="2600" spc="-135" dirty="0">
                <a:latin typeface="Times New Roman"/>
                <a:cs typeface="Times New Roman"/>
              </a:rPr>
              <a:t>d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messag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65" dirty="0">
                <a:latin typeface="Times New Roman"/>
                <a:cs typeface="Times New Roman"/>
              </a:rPr>
              <a:t>y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120" dirty="0">
                <a:latin typeface="Times New Roman"/>
                <a:cs typeface="Times New Roman"/>
              </a:rPr>
              <a:t>es  </a:t>
            </a:r>
            <a:r>
              <a:rPr sz="2600" spc="-110" dirty="0">
                <a:latin typeface="Times New Roman"/>
                <a:cs typeface="Times New Roman"/>
              </a:rPr>
              <a:t>were</a:t>
            </a:r>
            <a:r>
              <a:rPr sz="2600" spc="-75" dirty="0">
                <a:latin typeface="Times New Roman"/>
                <a:cs typeface="Times New Roman"/>
              </a:rPr>
              <a:t> introduced,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increased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2007 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(c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lle</a:t>
            </a:r>
            <a:r>
              <a:rPr sz="2600" spc="-135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Zigbe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o)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iter</a:t>
            </a:r>
            <a:r>
              <a:rPr sz="2600" spc="-120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4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hi</a:t>
            </a:r>
            <a:r>
              <a:rPr sz="2600" spc="-175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diff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fu</a:t>
            </a:r>
            <a:r>
              <a:rPr sz="2600" spc="-170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c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120" dirty="0">
                <a:latin typeface="Times New Roman"/>
                <a:cs typeface="Times New Roman"/>
              </a:rPr>
              <a:t>ions 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device, </a:t>
            </a:r>
            <a:r>
              <a:rPr sz="2600" spc="-150" dirty="0">
                <a:latin typeface="Times New Roman"/>
                <a:cs typeface="Times New Roman"/>
              </a:rPr>
              <a:t>such </a:t>
            </a:r>
            <a:r>
              <a:rPr sz="2600" spc="-204" dirty="0">
                <a:latin typeface="Times New Roman"/>
                <a:cs typeface="Times New Roman"/>
              </a:rPr>
              <a:t>as </a:t>
            </a:r>
            <a:r>
              <a:rPr sz="2600" spc="-75" dirty="0">
                <a:latin typeface="Times New Roman"/>
                <a:cs typeface="Times New Roman"/>
              </a:rPr>
              <a:t>metering, </a:t>
            </a:r>
            <a:r>
              <a:rPr sz="2600" spc="-65" dirty="0">
                <a:latin typeface="Times New Roman"/>
                <a:cs typeface="Times New Roman"/>
              </a:rPr>
              <a:t>temperature, </a:t>
            </a:r>
            <a:r>
              <a:rPr sz="2600" spc="-40" dirty="0">
                <a:latin typeface="Times New Roman"/>
                <a:cs typeface="Times New Roman"/>
              </a:rPr>
              <a:t>or </a:t>
            </a:r>
            <a:r>
              <a:rPr sz="2600" spc="-135" dirty="0">
                <a:latin typeface="Times New Roman"/>
                <a:cs typeface="Times New Roman"/>
              </a:rPr>
              <a:t>lighting </a:t>
            </a:r>
            <a:r>
              <a:rPr sz="2600" spc="-13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control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557530"/>
            <a:ext cx="7670165" cy="5483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main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65" dirty="0">
                <a:latin typeface="Times New Roman"/>
                <a:cs typeface="Times New Roman"/>
              </a:rPr>
              <a:t>areas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where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ZigBee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is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most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well-known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40" dirty="0">
                <a:latin typeface="Times New Roman"/>
                <a:cs typeface="Times New Roman"/>
              </a:rPr>
              <a:t>inc</a:t>
            </a:r>
            <a:r>
              <a:rPr sz="2600" b="1" spc="15" dirty="0">
                <a:latin typeface="Times New Roman"/>
                <a:cs typeface="Times New Roman"/>
              </a:rPr>
              <a:t>l</a:t>
            </a:r>
            <a:r>
              <a:rPr sz="2600" b="1" spc="40" dirty="0">
                <a:latin typeface="Times New Roman"/>
                <a:cs typeface="Times New Roman"/>
              </a:rPr>
              <a:t>ude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au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tom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b="1" i="1" spc="-40" dirty="0">
                <a:solidFill>
                  <a:srgbClr val="6F2F9F"/>
                </a:solidFill>
                <a:latin typeface="Times New Roman"/>
                <a:cs typeface="Times New Roman"/>
              </a:rPr>
              <a:t>tion</a:t>
            </a:r>
            <a:r>
              <a:rPr sz="26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f</a:t>
            </a:r>
            <a:r>
              <a:rPr sz="26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or</a:t>
            </a:r>
            <a:r>
              <a:rPr sz="26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comme</a:t>
            </a:r>
            <a:r>
              <a:rPr sz="2600" b="1" i="1" spc="-14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ci</a:t>
            </a:r>
            <a:r>
              <a:rPr sz="2600" b="1" i="1" spc="-90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b="1" i="1" spc="15" dirty="0">
                <a:solidFill>
                  <a:srgbClr val="6F2F9F"/>
                </a:solidFill>
                <a:latin typeface="Times New Roman"/>
                <a:cs typeface="Times New Roman"/>
              </a:rPr>
              <a:t>l,</a:t>
            </a:r>
            <a:r>
              <a:rPr sz="2600" b="1" i="1" spc="-3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b="1" i="1" spc="15" dirty="0">
                <a:solidFill>
                  <a:srgbClr val="6F2F9F"/>
                </a:solidFill>
                <a:latin typeface="Times New Roman"/>
                <a:cs typeface="Times New Roman"/>
              </a:rPr>
              <a:t>etail,</a:t>
            </a:r>
            <a:r>
              <a:rPr sz="2600" b="1" i="1" spc="-3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an</a:t>
            </a:r>
            <a:r>
              <a:rPr sz="26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d</a:t>
            </a:r>
            <a:r>
              <a:rPr sz="26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65" dirty="0">
                <a:solidFill>
                  <a:srgbClr val="6F2F9F"/>
                </a:solidFill>
                <a:latin typeface="Times New Roman"/>
                <a:cs typeface="Times New Roman"/>
              </a:rPr>
              <a:t>h</a:t>
            </a:r>
            <a:r>
              <a:rPr sz="2600" b="1" i="1" spc="-145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b="1" i="1" spc="-95" dirty="0">
                <a:solidFill>
                  <a:srgbClr val="6F2F9F"/>
                </a:solidFill>
                <a:latin typeface="Times New Roman"/>
                <a:cs typeface="Times New Roman"/>
              </a:rPr>
              <a:t>me  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applications</a:t>
            </a:r>
            <a:r>
              <a:rPr sz="26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45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26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6F2F9F"/>
                </a:solidFill>
                <a:latin typeface="Times New Roman"/>
                <a:cs typeface="Times New Roman"/>
              </a:rPr>
              <a:t>smart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energy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153035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ind</a:t>
            </a:r>
            <a:r>
              <a:rPr sz="2600" spc="-145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st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45" dirty="0">
                <a:latin typeface="Times New Roman"/>
                <a:cs typeface="Times New Roman"/>
              </a:rPr>
              <a:t>ial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30" dirty="0">
                <a:latin typeface="Times New Roman"/>
                <a:cs typeface="Times New Roman"/>
              </a:rPr>
              <a:t>mmercia</a:t>
            </a:r>
            <a:r>
              <a:rPr sz="2600" spc="-70" dirty="0">
                <a:latin typeface="Times New Roman"/>
                <a:cs typeface="Times New Roman"/>
              </a:rPr>
              <a:t>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au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om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spa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ZigBe</a:t>
            </a:r>
            <a:r>
              <a:rPr sz="2600" spc="-170" dirty="0">
                <a:latin typeface="Times New Roman"/>
                <a:cs typeface="Times New Roman"/>
              </a:rPr>
              <a:t>e</a:t>
            </a:r>
            <a:r>
              <a:rPr sz="2600" spc="-45" dirty="0">
                <a:latin typeface="Times New Roman"/>
                <a:cs typeface="Times New Roman"/>
              </a:rPr>
              <a:t>- 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devices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handle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various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functions,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b="1" i="1" spc="-114" dirty="0">
                <a:latin typeface="Times New Roman"/>
                <a:cs typeface="Times New Roman"/>
              </a:rPr>
              <a:t>from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-75" dirty="0">
                <a:latin typeface="Times New Roman"/>
                <a:cs typeface="Times New Roman"/>
              </a:rPr>
              <a:t>measuring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temperature</a:t>
            </a:r>
            <a:r>
              <a:rPr sz="2600" b="1" i="1" spc="-100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and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50" dirty="0">
                <a:latin typeface="Times New Roman"/>
                <a:cs typeface="Times New Roman"/>
              </a:rPr>
              <a:t>humidity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to</a:t>
            </a:r>
            <a:r>
              <a:rPr sz="2600" b="1" i="1" spc="-75" dirty="0">
                <a:latin typeface="Times New Roman"/>
                <a:cs typeface="Times New Roman"/>
              </a:rPr>
              <a:t> </a:t>
            </a:r>
            <a:r>
              <a:rPr sz="2600" b="1" i="1" spc="-60" dirty="0">
                <a:latin typeface="Times New Roman"/>
                <a:cs typeface="Times New Roman"/>
              </a:rPr>
              <a:t>tracking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assets.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Segoe UI Symbol"/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80010" indent="-274320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solidFill>
                  <a:srgbClr val="6F2F9F"/>
                </a:solidFill>
                <a:latin typeface="Times New Roman"/>
                <a:cs typeface="Times New Roman"/>
              </a:rPr>
              <a:t>For</a:t>
            </a:r>
            <a:r>
              <a:rPr sz="2600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30" dirty="0">
                <a:solidFill>
                  <a:srgbClr val="6F2F9F"/>
                </a:solidFill>
                <a:latin typeface="Times New Roman"/>
                <a:cs typeface="Times New Roman"/>
              </a:rPr>
              <a:t>home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95" dirty="0">
                <a:solidFill>
                  <a:srgbClr val="6F2F9F"/>
                </a:solidFill>
                <a:latin typeface="Times New Roman"/>
                <a:cs typeface="Times New Roman"/>
              </a:rPr>
              <a:t>automation,</a:t>
            </a:r>
            <a:r>
              <a:rPr sz="2600" spc="-1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80" dirty="0">
                <a:solidFill>
                  <a:srgbClr val="6F2F9F"/>
                </a:solidFill>
                <a:latin typeface="Times New Roman"/>
                <a:cs typeface="Times New Roman"/>
              </a:rPr>
              <a:t>ZigBee</a:t>
            </a:r>
            <a:r>
              <a:rPr sz="2600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60" dirty="0">
                <a:solidFill>
                  <a:srgbClr val="6F2F9F"/>
                </a:solidFill>
                <a:latin typeface="Times New Roman"/>
                <a:cs typeface="Times New Roman"/>
              </a:rPr>
              <a:t>can</a:t>
            </a:r>
            <a:r>
              <a:rPr sz="2600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80" dirty="0">
                <a:solidFill>
                  <a:srgbClr val="6F2F9F"/>
                </a:solidFill>
                <a:latin typeface="Times New Roman"/>
                <a:cs typeface="Times New Roman"/>
              </a:rPr>
              <a:t>control</a:t>
            </a:r>
            <a:r>
              <a:rPr sz="2600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spc="-110" dirty="0">
                <a:solidFill>
                  <a:srgbClr val="6F2F9F"/>
                </a:solidFill>
                <a:latin typeface="Times New Roman"/>
                <a:cs typeface="Times New Roman"/>
              </a:rPr>
              <a:t>lighting,</a:t>
            </a:r>
            <a:r>
              <a:rPr sz="2600" spc="-1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ZigBee </a:t>
            </a:r>
            <a:r>
              <a:rPr sz="2600" b="1" spc="-10" dirty="0">
                <a:latin typeface="Times New Roman"/>
                <a:cs typeface="Times New Roman"/>
              </a:rPr>
              <a:t> </a:t>
            </a:r>
            <a:r>
              <a:rPr sz="2600" b="1" spc="-90" dirty="0">
                <a:latin typeface="Times New Roman"/>
                <a:cs typeface="Times New Roman"/>
              </a:rPr>
              <a:t>Smart </a:t>
            </a:r>
            <a:r>
              <a:rPr sz="2600" b="1" spc="-65" dirty="0">
                <a:latin typeface="Times New Roman"/>
                <a:cs typeface="Times New Roman"/>
              </a:rPr>
              <a:t>Energy </a:t>
            </a:r>
            <a:r>
              <a:rPr sz="2600" spc="-120" dirty="0">
                <a:latin typeface="Times New Roman"/>
                <a:cs typeface="Times New Roman"/>
              </a:rPr>
              <a:t>brings </a:t>
            </a:r>
            <a:r>
              <a:rPr sz="2600" spc="-75" dirty="0">
                <a:latin typeface="Times New Roman"/>
                <a:cs typeface="Times New Roman"/>
              </a:rPr>
              <a:t>together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variety </a:t>
            </a:r>
            <a:r>
              <a:rPr sz="2600" b="1" i="1" spc="-120" dirty="0">
                <a:solidFill>
                  <a:srgbClr val="001F5F"/>
                </a:solidFill>
                <a:latin typeface="Times New Roman"/>
                <a:cs typeface="Times New Roman"/>
              </a:rPr>
              <a:t>of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interoperable </a:t>
            </a:r>
            <a:r>
              <a:rPr sz="2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products, </a:t>
            </a:r>
            <a:r>
              <a:rPr sz="26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such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as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smart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meters, </a:t>
            </a:r>
            <a:r>
              <a:rPr sz="2600" b="1" i="1" spc="35" dirty="0">
                <a:solidFill>
                  <a:srgbClr val="001F5F"/>
                </a:solidFill>
                <a:latin typeface="Times New Roman"/>
                <a:cs typeface="Times New Roman"/>
              </a:rPr>
              <a:t>that 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can 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monitor </a:t>
            </a:r>
            <a:r>
              <a:rPr sz="2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and </a:t>
            </a:r>
            <a:r>
              <a:rPr sz="26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control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10" dirty="0">
                <a:solidFill>
                  <a:srgbClr val="001F5F"/>
                </a:solidFill>
                <a:latin typeface="Times New Roman"/>
                <a:cs typeface="Times New Roman"/>
              </a:rPr>
              <a:t>use</a:t>
            </a:r>
            <a:r>
              <a:rPr sz="26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sz="26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delivery</a:t>
            </a:r>
            <a:r>
              <a:rPr sz="2600" b="1" i="1" spc="-9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utilities,</a:t>
            </a:r>
            <a:r>
              <a:rPr sz="2600" b="1" i="1" spc="-3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such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as </a:t>
            </a:r>
            <a:r>
              <a:rPr sz="2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electricity </a:t>
            </a:r>
            <a:r>
              <a:rPr sz="2600" b="1" i="1" spc="-6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and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water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291160"/>
            <a:ext cx="375412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i="0" spc="-10" dirty="0">
                <a:latin typeface="Franklin Gothic Medium"/>
                <a:cs typeface="Franklin Gothic Medium"/>
              </a:rPr>
              <a:t>The </a:t>
            </a:r>
            <a:r>
              <a:rPr sz="2500" i="0" spc="-30" dirty="0">
                <a:latin typeface="Franklin Gothic Medium"/>
                <a:cs typeface="Franklin Gothic Medium"/>
              </a:rPr>
              <a:t>traditional</a:t>
            </a:r>
            <a:r>
              <a:rPr sz="2500" i="0" spc="10" dirty="0">
                <a:latin typeface="Franklin Gothic Medium"/>
                <a:cs typeface="Franklin Gothic Medium"/>
              </a:rPr>
              <a:t> </a:t>
            </a:r>
            <a:r>
              <a:rPr sz="2500" i="0" spc="-30" dirty="0">
                <a:latin typeface="Franklin Gothic Medium"/>
                <a:cs typeface="Franklin Gothic Medium"/>
              </a:rPr>
              <a:t>ZigBee</a:t>
            </a:r>
            <a:r>
              <a:rPr sz="2500" i="0" spc="-10" dirty="0">
                <a:latin typeface="Franklin Gothic Medium"/>
                <a:cs typeface="Franklin Gothic Medium"/>
              </a:rPr>
              <a:t> </a:t>
            </a:r>
            <a:r>
              <a:rPr sz="2500" i="0" spc="-30" dirty="0">
                <a:latin typeface="Franklin Gothic Medium"/>
                <a:cs typeface="Franklin Gothic Medium"/>
              </a:rPr>
              <a:t>stack</a:t>
            </a:r>
            <a:endParaRPr sz="25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357883"/>
            <a:ext cx="6286500" cy="421386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411606"/>
            <a:ext cx="7842884" cy="54406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6385" marR="382905" indent="-274320">
              <a:lnSpc>
                <a:spcPct val="100499"/>
              </a:lnSpc>
              <a:spcBef>
                <a:spcPts val="8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800" b="1" spc="-40" dirty="0">
                <a:latin typeface="Times New Roman"/>
                <a:cs typeface="Times New Roman"/>
              </a:rPr>
              <a:t>ZigBe</a:t>
            </a:r>
            <a:r>
              <a:rPr sz="2800" b="1" spc="65" dirty="0">
                <a:latin typeface="Times New Roman"/>
                <a:cs typeface="Times New Roman"/>
              </a:rPr>
              <a:t>e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45" dirty="0">
                <a:latin typeface="Times New Roman"/>
                <a:cs typeface="Times New Roman"/>
              </a:rPr>
              <a:t>net</a:t>
            </a:r>
            <a:r>
              <a:rPr sz="2800" b="1" spc="-10" dirty="0">
                <a:latin typeface="Times New Roman"/>
                <a:cs typeface="Times New Roman"/>
              </a:rPr>
              <a:t>w</a:t>
            </a:r>
            <a:r>
              <a:rPr sz="2800" b="1" spc="5" dirty="0">
                <a:latin typeface="Times New Roman"/>
                <a:cs typeface="Times New Roman"/>
              </a:rPr>
              <a:t>ork</a:t>
            </a:r>
            <a:r>
              <a:rPr sz="2800" b="1" spc="-6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and</a:t>
            </a:r>
            <a:r>
              <a:rPr sz="2800" b="1" spc="-6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secu</a:t>
            </a:r>
            <a:r>
              <a:rPr sz="2800" b="1" spc="55" dirty="0">
                <a:latin typeface="Times New Roman"/>
                <a:cs typeface="Times New Roman"/>
              </a:rPr>
              <a:t>r</a:t>
            </a:r>
            <a:r>
              <a:rPr sz="2800" b="1" spc="20" dirty="0">
                <a:latin typeface="Times New Roman"/>
                <a:cs typeface="Times New Roman"/>
              </a:rPr>
              <a:t>ity</a:t>
            </a:r>
            <a:r>
              <a:rPr sz="2800" b="1" spc="-60" dirty="0">
                <a:latin typeface="Times New Roman"/>
                <a:cs typeface="Times New Roman"/>
              </a:rPr>
              <a:t> </a:t>
            </a:r>
            <a:r>
              <a:rPr sz="2800" b="1" spc="-30" dirty="0">
                <a:latin typeface="Times New Roman"/>
                <a:cs typeface="Times New Roman"/>
              </a:rPr>
              <a:t>l</a:t>
            </a:r>
            <a:r>
              <a:rPr sz="2800" b="1" spc="-145" dirty="0">
                <a:latin typeface="Times New Roman"/>
                <a:cs typeface="Times New Roman"/>
              </a:rPr>
              <a:t>a</a:t>
            </a:r>
            <a:r>
              <a:rPr sz="2800" b="1" spc="-85" dirty="0">
                <a:latin typeface="Times New Roman"/>
                <a:cs typeface="Times New Roman"/>
              </a:rPr>
              <a:t>y</a:t>
            </a:r>
            <a:r>
              <a:rPr sz="2800" b="1" spc="-25" dirty="0">
                <a:latin typeface="Times New Roman"/>
                <a:cs typeface="Times New Roman"/>
              </a:rPr>
              <a:t>e</a:t>
            </a:r>
            <a:r>
              <a:rPr sz="2800" b="1" spc="-20" dirty="0">
                <a:latin typeface="Times New Roman"/>
                <a:cs typeface="Times New Roman"/>
              </a:rPr>
              <a:t>r</a:t>
            </a:r>
            <a:r>
              <a:rPr sz="2800" b="1" spc="-120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p</a:t>
            </a:r>
            <a:r>
              <a:rPr sz="2600" b="1" i="1" spc="-60" dirty="0">
                <a:latin typeface="Times New Roman"/>
                <a:cs typeface="Times New Roman"/>
              </a:rPr>
              <a:t>r</a:t>
            </a:r>
            <a:r>
              <a:rPr sz="2600" b="1" i="1" spc="-220" dirty="0">
                <a:latin typeface="Times New Roman"/>
                <a:cs typeface="Times New Roman"/>
              </a:rPr>
              <a:t>o</a:t>
            </a:r>
            <a:r>
              <a:rPr sz="2600" b="1" i="1" spc="-25" dirty="0">
                <a:latin typeface="Times New Roman"/>
                <a:cs typeface="Times New Roman"/>
              </a:rPr>
              <a:t>v</a:t>
            </a:r>
            <a:r>
              <a:rPr sz="2600" b="1" i="1" spc="-10" dirty="0">
                <a:latin typeface="Times New Roman"/>
                <a:cs typeface="Times New Roman"/>
              </a:rPr>
              <a:t>i</a:t>
            </a:r>
            <a:r>
              <a:rPr sz="2600" b="1" i="1" spc="-70" dirty="0">
                <a:latin typeface="Times New Roman"/>
                <a:cs typeface="Times New Roman"/>
              </a:rPr>
              <a:t>des  </a:t>
            </a:r>
            <a:r>
              <a:rPr sz="2600" b="1" i="1" spc="-114" dirty="0">
                <a:latin typeface="Times New Roman"/>
                <a:cs typeface="Times New Roman"/>
              </a:rPr>
              <a:t>mechanisms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105" dirty="0">
                <a:latin typeface="Times New Roman"/>
                <a:cs typeface="Times New Roman"/>
              </a:rPr>
              <a:t>for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75" dirty="0">
                <a:latin typeface="Times New Roman"/>
                <a:cs typeface="Times New Roman"/>
              </a:rPr>
              <a:t>network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startup,</a:t>
            </a:r>
            <a:r>
              <a:rPr sz="2600" b="1" i="1" spc="-335" dirty="0">
                <a:latin typeface="Times New Roman"/>
                <a:cs typeface="Times New Roman"/>
              </a:rPr>
              <a:t> </a:t>
            </a:r>
            <a:r>
              <a:rPr sz="2600" b="1" i="1" spc="-75" dirty="0">
                <a:latin typeface="Times New Roman"/>
                <a:cs typeface="Times New Roman"/>
              </a:rPr>
              <a:t>configuration,</a:t>
            </a:r>
            <a:r>
              <a:rPr sz="2600" b="1" i="1" spc="-365" dirty="0">
                <a:latin typeface="Times New Roman"/>
                <a:cs typeface="Times New Roman"/>
              </a:rPr>
              <a:t> </a:t>
            </a:r>
            <a:r>
              <a:rPr sz="2600" b="1" i="1" spc="-45" dirty="0">
                <a:latin typeface="Times New Roman"/>
                <a:cs typeface="Times New Roman"/>
              </a:rPr>
              <a:t>routing,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60" dirty="0">
                <a:latin typeface="Times New Roman"/>
                <a:cs typeface="Times New Roman"/>
              </a:rPr>
              <a:t>an</a:t>
            </a:r>
            <a:r>
              <a:rPr sz="2600" b="1" i="1" spc="-25" dirty="0">
                <a:latin typeface="Times New Roman"/>
                <a:cs typeface="Times New Roman"/>
              </a:rPr>
              <a:t>d</a:t>
            </a:r>
            <a:r>
              <a:rPr sz="2600" b="1" i="1" spc="-80" dirty="0">
                <a:latin typeface="Times New Roman"/>
                <a:cs typeface="Times New Roman"/>
              </a:rPr>
              <a:t> </a:t>
            </a:r>
            <a:r>
              <a:rPr sz="2600" b="1" i="1" spc="-140" dirty="0">
                <a:latin typeface="Times New Roman"/>
                <a:cs typeface="Times New Roman"/>
              </a:rPr>
              <a:t>sec</a:t>
            </a:r>
            <a:r>
              <a:rPr sz="2600" b="1" i="1" spc="-170" dirty="0">
                <a:latin typeface="Times New Roman"/>
                <a:cs typeface="Times New Roman"/>
              </a:rPr>
              <a:t>u</a:t>
            </a:r>
            <a:r>
              <a:rPr sz="2600" b="1" i="1" spc="-40" dirty="0">
                <a:latin typeface="Times New Roman"/>
                <a:cs typeface="Times New Roman"/>
              </a:rPr>
              <a:t>ring</a:t>
            </a:r>
            <a:r>
              <a:rPr sz="2600" b="1" i="1" spc="-95" dirty="0">
                <a:latin typeface="Times New Roman"/>
                <a:cs typeface="Times New Roman"/>
              </a:rPr>
              <a:t> </a:t>
            </a:r>
            <a:r>
              <a:rPr sz="2600" b="1" i="1" spc="-170" dirty="0">
                <a:latin typeface="Times New Roman"/>
                <a:cs typeface="Times New Roman"/>
              </a:rPr>
              <a:t>com</a:t>
            </a:r>
            <a:r>
              <a:rPr sz="2600" b="1" i="1" spc="-260" dirty="0">
                <a:latin typeface="Times New Roman"/>
                <a:cs typeface="Times New Roman"/>
              </a:rPr>
              <a:t>m</a:t>
            </a:r>
            <a:r>
              <a:rPr sz="2600" b="1" i="1" spc="-120" dirty="0">
                <a:latin typeface="Times New Roman"/>
                <a:cs typeface="Times New Roman"/>
              </a:rPr>
              <a:t>u</a:t>
            </a:r>
            <a:r>
              <a:rPr sz="2600" b="1" i="1" spc="-114" dirty="0">
                <a:latin typeface="Times New Roman"/>
                <a:cs typeface="Times New Roman"/>
              </a:rPr>
              <a:t>n</a:t>
            </a:r>
            <a:r>
              <a:rPr sz="2600" b="1" i="1" spc="-70" dirty="0">
                <a:latin typeface="Times New Roman"/>
                <a:cs typeface="Times New Roman"/>
              </a:rPr>
              <a:t>ic</a:t>
            </a:r>
            <a:r>
              <a:rPr sz="2600" b="1" i="1" spc="-110" dirty="0">
                <a:latin typeface="Times New Roman"/>
                <a:cs typeface="Times New Roman"/>
              </a:rPr>
              <a:t>a</a:t>
            </a:r>
            <a:r>
              <a:rPr sz="2600" b="1" i="1" spc="-45" dirty="0">
                <a:latin typeface="Times New Roman"/>
                <a:cs typeface="Times New Roman"/>
              </a:rPr>
              <a:t>tions.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includes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calculating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50" dirty="0">
                <a:solidFill>
                  <a:srgbClr val="001F5F"/>
                </a:solidFill>
                <a:latin typeface="Times New Roman"/>
                <a:cs typeface="Times New Roman"/>
              </a:rPr>
              <a:t>routing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paths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what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often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changing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topology,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discovering</a:t>
            </a:r>
            <a:r>
              <a:rPr sz="2600" b="1" i="1" spc="-1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neighbors</a:t>
            </a:r>
            <a:r>
              <a:rPr sz="2600" spc="-70" dirty="0">
                <a:latin typeface="Times New Roman"/>
                <a:cs typeface="Times New Roman"/>
              </a:rPr>
              <a:t>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managing</a:t>
            </a:r>
            <a:r>
              <a:rPr sz="2600" b="1" i="1" spc="-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the </a:t>
            </a:r>
            <a:r>
              <a:rPr sz="2600" b="1" i="1" spc="-6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600" b="1" i="1" spc="-150" dirty="0">
                <a:solidFill>
                  <a:srgbClr val="001F5F"/>
                </a:solidFill>
                <a:latin typeface="Times New Roman"/>
                <a:cs typeface="Times New Roman"/>
              </a:rPr>
              <a:t>o</a:t>
            </a:r>
            <a:r>
              <a:rPr sz="2600" b="1" i="1" spc="-160" dirty="0">
                <a:solidFill>
                  <a:srgbClr val="001F5F"/>
                </a:solidFill>
                <a:latin typeface="Times New Roman"/>
                <a:cs typeface="Times New Roman"/>
              </a:rPr>
              <a:t>u</a:t>
            </a:r>
            <a:r>
              <a:rPr sz="2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ting</a:t>
            </a:r>
            <a:r>
              <a:rPr sz="2600" b="1" i="1" spc="-9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50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r>
              <a:rPr sz="2600" b="1" i="1" spc="45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2600" b="1" i="1" spc="-65" dirty="0">
                <a:solidFill>
                  <a:srgbClr val="001F5F"/>
                </a:solidFill>
                <a:latin typeface="Times New Roman"/>
                <a:cs typeface="Times New Roman"/>
              </a:rPr>
              <a:t>b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60" dirty="0">
                <a:solidFill>
                  <a:srgbClr val="001F5F"/>
                </a:solidFill>
                <a:latin typeface="Times New Roman"/>
                <a:cs typeface="Times New Roman"/>
              </a:rPr>
              <a:t>as</a:t>
            </a:r>
            <a:r>
              <a:rPr sz="2600" b="1" i="1" spc="-70" dirty="0">
                <a:solidFill>
                  <a:srgbClr val="001F5F"/>
                </a:solidFill>
                <a:latin typeface="Times New Roman"/>
                <a:cs typeface="Times New Roman"/>
              </a:rPr>
              <a:t> d</a:t>
            </a:r>
            <a:r>
              <a:rPr sz="2600" b="1" i="1" spc="-105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600" b="1" i="1" spc="-100" dirty="0">
                <a:solidFill>
                  <a:srgbClr val="001F5F"/>
                </a:solidFill>
                <a:latin typeface="Times New Roman"/>
                <a:cs typeface="Times New Roman"/>
              </a:rPr>
              <a:t>vices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 join 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f</a:t>
            </a:r>
            <a:r>
              <a:rPr sz="2600" b="1" i="1" spc="-100" dirty="0">
                <a:solidFill>
                  <a:srgbClr val="001F5F"/>
                </a:solidFill>
                <a:latin typeface="Times New Roman"/>
                <a:cs typeface="Times New Roman"/>
              </a:rPr>
              <a:t>or</a:t>
            </a:r>
            <a:r>
              <a:rPr sz="2600" b="1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6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001F5F"/>
                </a:solidFill>
                <a:latin typeface="Times New Roman"/>
                <a:cs typeface="Times New Roman"/>
              </a:rPr>
              <a:t>f</a:t>
            </a:r>
            <a:r>
              <a:rPr sz="2600" b="1" i="1" spc="-5" dirty="0">
                <a:solidFill>
                  <a:srgbClr val="001F5F"/>
                </a:solidFill>
                <a:latin typeface="Times New Roman"/>
                <a:cs typeface="Times New Roman"/>
              </a:rPr>
              <a:t>i</a:t>
            </a:r>
            <a:r>
              <a:rPr sz="2600" b="1" i="1" spc="-85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600" b="1" i="1" spc="10" dirty="0">
                <a:solidFill>
                  <a:srgbClr val="001F5F"/>
                </a:solidFill>
                <a:latin typeface="Times New Roman"/>
                <a:cs typeface="Times New Roman"/>
              </a:rPr>
              <a:t>st</a:t>
            </a:r>
            <a:r>
              <a:rPr sz="26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tim</a:t>
            </a:r>
            <a:r>
              <a:rPr sz="2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2600" b="1" i="1" spc="25" dirty="0">
                <a:solidFill>
                  <a:srgbClr val="001F5F"/>
                </a:solidFill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40957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3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als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esp</a:t>
            </a:r>
            <a:r>
              <a:rPr sz="2600" spc="-155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nsi</a:t>
            </a:r>
            <a:r>
              <a:rPr sz="2600" spc="-215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b="1" i="1" spc="-110" dirty="0">
                <a:latin typeface="Times New Roman"/>
                <a:cs typeface="Times New Roman"/>
              </a:rPr>
              <a:t>f</a:t>
            </a:r>
            <a:r>
              <a:rPr sz="2600" b="1" i="1" spc="-80" dirty="0">
                <a:latin typeface="Times New Roman"/>
                <a:cs typeface="Times New Roman"/>
              </a:rPr>
              <a:t>orming</a:t>
            </a:r>
            <a:r>
              <a:rPr sz="2600" b="1" i="1" spc="-85" dirty="0">
                <a:latin typeface="Times New Roman"/>
                <a:cs typeface="Times New Roman"/>
              </a:rPr>
              <a:t> </a:t>
            </a:r>
            <a:r>
              <a:rPr sz="2600" b="1" i="1" spc="-20" dirty="0">
                <a:latin typeface="Times New Roman"/>
                <a:cs typeface="Times New Roman"/>
              </a:rPr>
              <a:t>the  </a:t>
            </a:r>
            <a:r>
              <a:rPr sz="2600" b="1" i="1" spc="-30" dirty="0">
                <a:latin typeface="Times New Roman"/>
                <a:cs typeface="Times New Roman"/>
              </a:rPr>
              <a:t>appropriate </a:t>
            </a:r>
            <a:r>
              <a:rPr sz="2600" b="1" i="1" spc="-70" dirty="0">
                <a:latin typeface="Times New Roman"/>
                <a:cs typeface="Times New Roman"/>
              </a:rPr>
              <a:t>topology</a:t>
            </a:r>
            <a:r>
              <a:rPr sz="2600" spc="-70" dirty="0">
                <a:latin typeface="Times New Roman"/>
                <a:cs typeface="Times New Roman"/>
              </a:rPr>
              <a:t>, </a:t>
            </a:r>
            <a:r>
              <a:rPr sz="2600" spc="-140" dirty="0">
                <a:latin typeface="Times New Roman"/>
                <a:cs typeface="Times New Roman"/>
              </a:rPr>
              <a:t>which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00" dirty="0">
                <a:latin typeface="Times New Roman"/>
                <a:cs typeface="Times New Roman"/>
              </a:rPr>
              <a:t>often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mesh </a:t>
            </a:r>
            <a:r>
              <a:rPr sz="2600" spc="-80" dirty="0">
                <a:latin typeface="Times New Roman"/>
                <a:cs typeface="Times New Roman"/>
              </a:rPr>
              <a:t>but </a:t>
            </a:r>
            <a:r>
              <a:rPr sz="2600" spc="-120" dirty="0">
                <a:latin typeface="Times New Roman"/>
                <a:cs typeface="Times New Roman"/>
              </a:rPr>
              <a:t>could be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64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star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30" dirty="0">
                <a:latin typeface="Times New Roman"/>
                <a:cs typeface="Times New Roman"/>
              </a:rPr>
              <a:t>t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50" dirty="0">
                <a:latin typeface="Times New Roman"/>
                <a:cs typeface="Times New Roman"/>
              </a:rPr>
              <a:t>ell.</a:t>
            </a:r>
            <a:endParaRPr sz="2600">
              <a:latin typeface="Times New Roman"/>
              <a:cs typeface="Times New Roman"/>
            </a:endParaRPr>
          </a:p>
          <a:p>
            <a:pPr marL="286385" marR="14795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i="1" spc="-390" dirty="0">
                <a:solidFill>
                  <a:srgbClr val="001F5F"/>
                </a:solidFill>
                <a:latin typeface="Times New Roman"/>
                <a:cs typeface="Times New Roman"/>
              </a:rPr>
              <a:t>From</a:t>
            </a:r>
            <a:r>
              <a:rPr sz="2600" i="1" spc="-38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270" dirty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2600" i="1" spc="-2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235" dirty="0">
                <a:solidFill>
                  <a:srgbClr val="001F5F"/>
                </a:solidFill>
                <a:latin typeface="Times New Roman"/>
                <a:cs typeface="Times New Roman"/>
              </a:rPr>
              <a:t>security</a:t>
            </a:r>
            <a:r>
              <a:rPr sz="2600" i="1" spc="-229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250" dirty="0">
                <a:solidFill>
                  <a:srgbClr val="001F5F"/>
                </a:solidFill>
                <a:latin typeface="Times New Roman"/>
                <a:cs typeface="Times New Roman"/>
              </a:rPr>
              <a:t>perspective, </a:t>
            </a:r>
            <a:r>
              <a:rPr sz="2600" i="1" spc="-270" dirty="0">
                <a:solidFill>
                  <a:srgbClr val="001F5F"/>
                </a:solidFill>
                <a:latin typeface="Times New Roman"/>
                <a:cs typeface="Times New Roman"/>
              </a:rPr>
              <a:t>ZigBee</a:t>
            </a:r>
            <a:r>
              <a:rPr sz="2600" i="1" spc="1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170" dirty="0">
                <a:solidFill>
                  <a:srgbClr val="001F5F"/>
                </a:solidFill>
                <a:latin typeface="Times New Roman"/>
                <a:cs typeface="Times New Roman"/>
              </a:rPr>
              <a:t>utilizes </a:t>
            </a:r>
            <a:r>
              <a:rPr sz="2600" i="1" spc="-80" dirty="0">
                <a:solidFill>
                  <a:srgbClr val="001F5F"/>
                </a:solidFill>
                <a:latin typeface="Times New Roman"/>
                <a:cs typeface="Times New Roman"/>
              </a:rPr>
              <a:t>802.15.4 </a:t>
            </a:r>
            <a:r>
              <a:rPr sz="2600" i="1" spc="-260" dirty="0">
                <a:solidFill>
                  <a:srgbClr val="001F5F"/>
                </a:solidFill>
                <a:latin typeface="Times New Roman"/>
                <a:cs typeface="Times New Roman"/>
              </a:rPr>
              <a:t>for</a:t>
            </a:r>
            <a:r>
              <a:rPr sz="2600" i="1" spc="1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235" dirty="0">
                <a:solidFill>
                  <a:srgbClr val="001F5F"/>
                </a:solidFill>
                <a:latin typeface="Times New Roman"/>
                <a:cs typeface="Times New Roman"/>
              </a:rPr>
              <a:t>security </a:t>
            </a:r>
            <a:r>
              <a:rPr sz="2600" i="1" spc="-170" dirty="0">
                <a:solidFill>
                  <a:srgbClr val="001F5F"/>
                </a:solidFill>
                <a:latin typeface="Times New Roman"/>
                <a:cs typeface="Times New Roman"/>
              </a:rPr>
              <a:t>at </a:t>
            </a:r>
            <a:r>
              <a:rPr sz="2600" i="1" spc="-1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204" dirty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2600" i="1" spc="-20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455" dirty="0">
                <a:solidFill>
                  <a:srgbClr val="001F5F"/>
                </a:solidFill>
                <a:latin typeface="Times New Roman"/>
                <a:cs typeface="Times New Roman"/>
              </a:rPr>
              <a:t>MAC</a:t>
            </a:r>
            <a:r>
              <a:rPr sz="2600" i="1" spc="-4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600" i="1" spc="-235" dirty="0">
                <a:solidFill>
                  <a:srgbClr val="001F5F"/>
                </a:solidFill>
                <a:latin typeface="Times New Roman"/>
                <a:cs typeface="Times New Roman"/>
              </a:rPr>
              <a:t>layer, </a:t>
            </a:r>
            <a:r>
              <a:rPr sz="2600" spc="-150" dirty="0">
                <a:latin typeface="Times New Roman"/>
                <a:cs typeface="Times New Roman"/>
              </a:rPr>
              <a:t>using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b="1" spc="-15" dirty="0">
                <a:latin typeface="Times New Roman"/>
                <a:cs typeface="Times New Roman"/>
              </a:rPr>
              <a:t>Advanced Encryption </a:t>
            </a:r>
            <a:r>
              <a:rPr sz="2600" b="1" spc="-60" dirty="0">
                <a:latin typeface="Times New Roman"/>
                <a:cs typeface="Times New Roman"/>
              </a:rPr>
              <a:t>Standard 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145" dirty="0">
                <a:latin typeface="Times New Roman"/>
                <a:cs typeface="Times New Roman"/>
              </a:rPr>
              <a:t>(AES</a:t>
            </a:r>
            <a:r>
              <a:rPr sz="2600" b="1" spc="-85" dirty="0">
                <a:latin typeface="Times New Roman"/>
                <a:cs typeface="Times New Roman"/>
              </a:rPr>
              <a:t>)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45" dirty="0">
                <a:latin typeface="Times New Roman"/>
                <a:cs typeface="Times New Roman"/>
              </a:rPr>
              <a:t>with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1</a:t>
            </a:r>
            <a:r>
              <a:rPr sz="2600" b="1" spc="-125" dirty="0">
                <a:latin typeface="Times New Roman"/>
                <a:cs typeface="Times New Roman"/>
              </a:rPr>
              <a:t>2</a:t>
            </a:r>
            <a:r>
              <a:rPr sz="2600" b="1" spc="-114" dirty="0">
                <a:latin typeface="Times New Roman"/>
                <a:cs typeface="Times New Roman"/>
              </a:rPr>
              <a:t>8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15" dirty="0">
                <a:latin typeface="Times New Roman"/>
                <a:cs typeface="Times New Roman"/>
              </a:rPr>
              <a:t>bit</a:t>
            </a:r>
            <a:r>
              <a:rPr sz="2600" b="1" spc="-50" dirty="0">
                <a:latin typeface="Times New Roman"/>
                <a:cs typeface="Times New Roman"/>
              </a:rPr>
              <a:t> </a:t>
            </a:r>
            <a:r>
              <a:rPr sz="2600" b="1" spc="-30" dirty="0">
                <a:latin typeface="Times New Roman"/>
                <a:cs typeface="Times New Roman"/>
              </a:rPr>
              <a:t>k</a:t>
            </a:r>
            <a:r>
              <a:rPr sz="2600" b="1" spc="30" dirty="0">
                <a:latin typeface="Times New Roman"/>
                <a:cs typeface="Times New Roman"/>
              </a:rPr>
              <a:t>e</a:t>
            </a:r>
            <a:r>
              <a:rPr sz="2600" b="1" dirty="0">
                <a:latin typeface="Times New Roman"/>
                <a:cs typeface="Times New Roman"/>
              </a:rPr>
              <a:t>y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al</a:t>
            </a:r>
            <a:r>
              <a:rPr sz="2600" b="1" spc="-60" dirty="0">
                <a:latin typeface="Times New Roman"/>
                <a:cs typeface="Times New Roman"/>
              </a:rPr>
              <a:t>s</a:t>
            </a:r>
            <a:r>
              <a:rPr sz="2600" b="1" spc="110" dirty="0">
                <a:latin typeface="Times New Roman"/>
                <a:cs typeface="Times New Roman"/>
              </a:rPr>
              <a:t>o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pr</a:t>
            </a:r>
            <a:r>
              <a:rPr sz="2600" b="1" spc="-50" dirty="0">
                <a:latin typeface="Times New Roman"/>
                <a:cs typeface="Times New Roman"/>
              </a:rPr>
              <a:t>o</a:t>
            </a:r>
            <a:r>
              <a:rPr sz="2600" b="1" spc="15" dirty="0">
                <a:latin typeface="Times New Roman"/>
                <a:cs typeface="Times New Roman"/>
              </a:rPr>
              <a:t>vides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secu</a:t>
            </a:r>
            <a:r>
              <a:rPr sz="2600" b="1" spc="35" dirty="0">
                <a:latin typeface="Times New Roman"/>
                <a:cs typeface="Times New Roman"/>
              </a:rPr>
              <a:t>r</a:t>
            </a:r>
            <a:r>
              <a:rPr sz="2600" b="1" spc="20" dirty="0">
                <a:latin typeface="Times New Roman"/>
                <a:cs typeface="Times New Roman"/>
              </a:rPr>
              <a:t>ity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40" dirty="0">
                <a:latin typeface="Times New Roman"/>
                <a:cs typeface="Times New Roman"/>
              </a:rPr>
              <a:t>a</a:t>
            </a:r>
            <a:r>
              <a:rPr sz="2600" b="1" spc="25" dirty="0">
                <a:latin typeface="Times New Roman"/>
                <a:cs typeface="Times New Roman"/>
              </a:rPr>
              <a:t>t  </a:t>
            </a:r>
            <a:r>
              <a:rPr sz="2600" b="1" spc="35" dirty="0">
                <a:latin typeface="Times New Roman"/>
                <a:cs typeface="Times New Roman"/>
              </a:rPr>
              <a:t>the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network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application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45" dirty="0">
                <a:latin typeface="Times New Roman"/>
                <a:cs typeface="Times New Roman"/>
              </a:rPr>
              <a:t>layers.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458709" cy="4218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2799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5" dirty="0">
                <a:latin typeface="Times New Roman"/>
                <a:cs typeface="Times New Roman"/>
              </a:rPr>
              <a:t>Zig</a:t>
            </a:r>
            <a:r>
              <a:rPr sz="2600" b="1" spc="-60" dirty="0">
                <a:latin typeface="Times New Roman"/>
                <a:cs typeface="Times New Roman"/>
              </a:rPr>
              <a:t>B</a:t>
            </a:r>
            <a:r>
              <a:rPr sz="2600" b="1" spc="60" dirty="0">
                <a:latin typeface="Times New Roman"/>
                <a:cs typeface="Times New Roman"/>
              </a:rPr>
              <a:t>e</a:t>
            </a:r>
            <a:r>
              <a:rPr sz="2600" b="1" spc="65" dirty="0">
                <a:latin typeface="Times New Roman"/>
                <a:cs typeface="Times New Roman"/>
              </a:rPr>
              <a:t>e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uses</a:t>
            </a:r>
            <a:r>
              <a:rPr sz="2600" b="1" spc="-175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Ad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65" dirty="0">
                <a:latin typeface="Times New Roman"/>
                <a:cs typeface="Times New Roman"/>
              </a:rPr>
              <a:t>hoc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85" dirty="0">
                <a:latin typeface="Times New Roman"/>
                <a:cs typeface="Times New Roman"/>
              </a:rPr>
              <a:t>O</a:t>
            </a:r>
            <a:r>
              <a:rPr sz="2600" b="1" spc="-55" dirty="0">
                <a:latin typeface="Times New Roman"/>
                <a:cs typeface="Times New Roman"/>
              </a:rPr>
              <a:t>n</a:t>
            </a:r>
            <a:r>
              <a:rPr sz="2600" b="1" spc="80" dirty="0">
                <a:latin typeface="Times New Roman"/>
                <a:cs typeface="Times New Roman"/>
              </a:rPr>
              <a:t>-</a:t>
            </a:r>
            <a:r>
              <a:rPr sz="2600" b="1" spc="-15" dirty="0">
                <a:latin typeface="Times New Roman"/>
                <a:cs typeface="Times New Roman"/>
              </a:rPr>
              <a:t>Deman</a:t>
            </a:r>
            <a:r>
              <a:rPr sz="2600" b="1" spc="-10" dirty="0">
                <a:latin typeface="Times New Roman"/>
                <a:cs typeface="Times New Roman"/>
              </a:rPr>
              <a:t>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Distanc</a:t>
            </a:r>
            <a:r>
              <a:rPr sz="2600" b="1" spc="5" dirty="0">
                <a:latin typeface="Times New Roman"/>
                <a:cs typeface="Times New Roman"/>
              </a:rPr>
              <a:t>e</a:t>
            </a:r>
            <a:r>
              <a:rPr sz="2600" b="1" spc="-380" dirty="0">
                <a:latin typeface="Times New Roman"/>
                <a:cs typeface="Times New Roman"/>
              </a:rPr>
              <a:t> </a:t>
            </a:r>
            <a:r>
              <a:rPr sz="2600" b="1" spc="-600" dirty="0">
                <a:latin typeface="Times New Roman"/>
                <a:cs typeface="Times New Roman"/>
              </a:rPr>
              <a:t>V</a:t>
            </a:r>
            <a:r>
              <a:rPr sz="2600" b="1" spc="55" dirty="0">
                <a:latin typeface="Times New Roman"/>
                <a:cs typeface="Times New Roman"/>
              </a:rPr>
              <a:t>ec</a:t>
            </a:r>
            <a:r>
              <a:rPr sz="2600" b="1" spc="50" dirty="0">
                <a:latin typeface="Times New Roman"/>
                <a:cs typeface="Times New Roman"/>
              </a:rPr>
              <a:t>t</a:t>
            </a:r>
            <a:r>
              <a:rPr sz="2600" b="1" spc="5" dirty="0">
                <a:latin typeface="Times New Roman"/>
                <a:cs typeface="Times New Roman"/>
              </a:rPr>
              <a:t>or  </a:t>
            </a:r>
            <a:r>
              <a:rPr sz="2600" b="1" spc="-25" dirty="0">
                <a:latin typeface="Times New Roman"/>
                <a:cs typeface="Times New Roman"/>
              </a:rPr>
              <a:t>(</a:t>
            </a:r>
            <a:r>
              <a:rPr sz="2600" b="1" spc="-105" dirty="0">
                <a:latin typeface="Times New Roman"/>
                <a:cs typeface="Times New Roman"/>
              </a:rPr>
              <a:t>A</a:t>
            </a:r>
            <a:r>
              <a:rPr sz="2600" b="1" spc="-155" dirty="0">
                <a:latin typeface="Times New Roman"/>
                <a:cs typeface="Times New Roman"/>
              </a:rPr>
              <a:t>OD</a:t>
            </a:r>
            <a:r>
              <a:rPr sz="2600" b="1" spc="-135" dirty="0">
                <a:latin typeface="Times New Roman"/>
                <a:cs typeface="Times New Roman"/>
              </a:rPr>
              <a:t>V</a:t>
            </a:r>
            <a:r>
              <a:rPr sz="2600" b="1" spc="-60" dirty="0">
                <a:latin typeface="Times New Roman"/>
                <a:cs typeface="Times New Roman"/>
              </a:rPr>
              <a:t>)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routing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i="1" spc="-85" dirty="0">
                <a:solidFill>
                  <a:srgbClr val="6F2F9F"/>
                </a:solidFill>
                <a:latin typeface="Times New Roman"/>
                <a:cs typeface="Times New Roman"/>
              </a:rPr>
              <a:t>ac</a:t>
            </a:r>
            <a:r>
              <a:rPr sz="2600" b="1" i="1" spc="-11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b="1" i="1" spc="-140" dirty="0">
                <a:solidFill>
                  <a:srgbClr val="6F2F9F"/>
                </a:solidFill>
                <a:latin typeface="Times New Roman"/>
                <a:cs typeface="Times New Roman"/>
              </a:rPr>
              <a:t>oss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65" dirty="0">
                <a:solidFill>
                  <a:srgbClr val="6F2F9F"/>
                </a:solidFill>
                <a:latin typeface="Times New Roman"/>
                <a:cs typeface="Times New Roman"/>
              </a:rPr>
              <a:t>m</a:t>
            </a:r>
            <a:r>
              <a:rPr sz="2600" b="1" i="1" spc="-100" dirty="0">
                <a:solidFill>
                  <a:srgbClr val="6F2F9F"/>
                </a:solidFill>
                <a:latin typeface="Times New Roman"/>
                <a:cs typeface="Times New Roman"/>
              </a:rPr>
              <a:t>e</a:t>
            </a:r>
            <a:r>
              <a:rPr sz="26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s</a:t>
            </a:r>
            <a:r>
              <a:rPr sz="2600" b="1" i="1" spc="-140" dirty="0">
                <a:solidFill>
                  <a:srgbClr val="6F2F9F"/>
                </a:solidFill>
                <a:latin typeface="Times New Roman"/>
                <a:cs typeface="Times New Roman"/>
              </a:rPr>
              <a:t>h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35" dirty="0">
                <a:solidFill>
                  <a:srgbClr val="6F2F9F"/>
                </a:solidFill>
                <a:latin typeface="Times New Roman"/>
                <a:cs typeface="Times New Roman"/>
              </a:rPr>
              <a:t>net</a:t>
            </a:r>
            <a:r>
              <a:rPr sz="26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w</a:t>
            </a:r>
            <a:r>
              <a:rPr sz="26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o</a:t>
            </a:r>
            <a:r>
              <a:rPr sz="2600" b="1" i="1" spc="-145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k</a:t>
            </a:r>
            <a:r>
              <a:rPr sz="2600" b="1" spc="2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20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n</a:t>
            </a:r>
            <a:r>
              <a:rPr sz="2600" spc="-10" dirty="0">
                <a:latin typeface="Times New Roman"/>
                <a:cs typeface="Times New Roman"/>
              </a:rPr>
              <a:t>te</a:t>
            </a:r>
            <a:r>
              <a:rPr sz="2600" spc="-40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estin</a:t>
            </a:r>
            <a:r>
              <a:rPr sz="2600" spc="-160" dirty="0">
                <a:latin typeface="Times New Roman"/>
                <a:cs typeface="Times New Roman"/>
              </a:rPr>
              <a:t>g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ting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</a:t>
            </a:r>
            <a:r>
              <a:rPr sz="2600" spc="-229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ithm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send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messa</a:t>
            </a:r>
            <a:r>
              <a:rPr sz="2600" spc="-190" dirty="0">
                <a:latin typeface="Times New Roman"/>
                <a:cs typeface="Times New Roman"/>
              </a:rPr>
              <a:t>g</a:t>
            </a:r>
            <a:r>
              <a:rPr sz="2600" spc="-70" dirty="0">
                <a:latin typeface="Times New Roman"/>
                <a:cs typeface="Times New Roman"/>
              </a:rPr>
              <a:t>e 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til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neede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233679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85" dirty="0">
                <a:latin typeface="Times New Roman"/>
                <a:cs typeface="Times New Roman"/>
              </a:rPr>
              <a:t>Assumin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ext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hop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95" dirty="0">
                <a:latin typeface="Times New Roman"/>
                <a:cs typeface="Times New Roman"/>
              </a:rPr>
              <a:t>ting  </a:t>
            </a:r>
            <a:r>
              <a:rPr sz="2600" spc="-85" dirty="0">
                <a:latin typeface="Times New Roman"/>
                <a:cs typeface="Times New Roman"/>
              </a:rPr>
              <a:t>table,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 </a:t>
            </a:r>
            <a:r>
              <a:rPr sz="2600" spc="-110" dirty="0">
                <a:latin typeface="Times New Roman"/>
                <a:cs typeface="Times New Roman"/>
              </a:rPr>
              <a:t>node </a:t>
            </a:r>
            <a:r>
              <a:rPr sz="2600" spc="-130" dirty="0">
                <a:latin typeface="Times New Roman"/>
                <a:cs typeface="Times New Roman"/>
              </a:rPr>
              <a:t>broadcasts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request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routing 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connection.</a:t>
            </a:r>
            <a:endParaRPr sz="2600">
              <a:latin typeface="Times New Roman"/>
              <a:cs typeface="Times New Roman"/>
            </a:endParaRPr>
          </a:p>
          <a:p>
            <a:pPr marL="286385" marR="30035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 </a:t>
            </a:r>
            <a:r>
              <a:rPr sz="2600" spc="-165" dirty="0">
                <a:latin typeface="Times New Roman"/>
                <a:cs typeface="Times New Roman"/>
              </a:rPr>
              <a:t>causes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burst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90" dirty="0">
                <a:latin typeface="Times New Roman"/>
                <a:cs typeface="Times New Roman"/>
              </a:rPr>
              <a:t>routing </a:t>
            </a:r>
            <a:r>
              <a:rPr sz="2600" spc="-85" dirty="0">
                <a:latin typeface="Times New Roman"/>
                <a:cs typeface="Times New Roman"/>
              </a:rPr>
              <a:t>related </a:t>
            </a:r>
            <a:r>
              <a:rPr sz="2600" spc="-90" dirty="0">
                <a:latin typeface="Times New Roman"/>
                <a:cs typeface="Times New Roman"/>
              </a:rPr>
              <a:t>traffic, </a:t>
            </a:r>
            <a:r>
              <a:rPr sz="2600" spc="-80" dirty="0">
                <a:latin typeface="Times New Roman"/>
                <a:cs typeface="Times New Roman"/>
              </a:rPr>
              <a:t>but </a:t>
            </a:r>
            <a:r>
              <a:rPr sz="2600" spc="-90" dirty="0">
                <a:latin typeface="Times New Roman"/>
                <a:cs typeface="Times New Roman"/>
              </a:rPr>
              <a:t>after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comparison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various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responses,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path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lowest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hops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determined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connection.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0781"/>
            <a:ext cx="7518400" cy="43281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6385" marR="259079" indent="-274320">
              <a:lnSpc>
                <a:spcPct val="100499"/>
              </a:lnSpc>
              <a:spcBef>
                <a:spcPts val="80"/>
              </a:spcBef>
              <a:buClr>
                <a:srgbClr val="D24717"/>
              </a:buClr>
              <a:buSzPct val="83928"/>
              <a:buFont typeface="Segoe UI Symbol"/>
              <a:buChar char="⚫"/>
              <a:tabLst>
                <a:tab pos="287020" algn="l"/>
              </a:tabLst>
            </a:pPr>
            <a:r>
              <a:rPr sz="2800" b="1" spc="-70" dirty="0">
                <a:solidFill>
                  <a:srgbClr val="6F2F9F"/>
                </a:solidFill>
                <a:latin typeface="Times New Roman"/>
                <a:cs typeface="Times New Roman"/>
              </a:rPr>
              <a:t>The </a:t>
            </a:r>
            <a:r>
              <a:rPr sz="2800" b="1" spc="5" dirty="0">
                <a:solidFill>
                  <a:srgbClr val="6F2F9F"/>
                </a:solidFill>
                <a:latin typeface="Times New Roman"/>
                <a:cs typeface="Times New Roman"/>
              </a:rPr>
              <a:t>application </a:t>
            </a:r>
            <a:r>
              <a:rPr sz="28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support </a:t>
            </a:r>
            <a:r>
              <a:rPr sz="2800" b="1" spc="-65" dirty="0">
                <a:solidFill>
                  <a:srgbClr val="6F2F9F"/>
                </a:solidFill>
                <a:latin typeface="Times New Roman"/>
                <a:cs typeface="Times New Roman"/>
              </a:rPr>
              <a:t>layer </a:t>
            </a:r>
            <a:r>
              <a:rPr sz="2600" i="1" spc="-250" dirty="0">
                <a:latin typeface="Times New Roman"/>
                <a:cs typeface="Times New Roman"/>
              </a:rPr>
              <a:t>interfaces</a:t>
            </a:r>
            <a:r>
              <a:rPr sz="2600" i="1" spc="-245" dirty="0">
                <a:latin typeface="Times New Roman"/>
                <a:cs typeface="Times New Roman"/>
              </a:rPr>
              <a:t> </a:t>
            </a:r>
            <a:r>
              <a:rPr sz="2600" i="1" spc="-204" dirty="0">
                <a:latin typeface="Times New Roman"/>
                <a:cs typeface="Times New Roman"/>
              </a:rPr>
              <a:t>the </a:t>
            </a:r>
            <a:r>
              <a:rPr sz="2600" i="1" spc="-310" dirty="0">
                <a:latin typeface="Times New Roman"/>
                <a:cs typeface="Times New Roman"/>
              </a:rPr>
              <a:t>lower </a:t>
            </a:r>
            <a:r>
              <a:rPr sz="2600" i="1" spc="-305" dirty="0">
                <a:latin typeface="Times New Roman"/>
                <a:cs typeface="Times New Roman"/>
              </a:rPr>
              <a:t> </a:t>
            </a:r>
            <a:r>
              <a:rPr sz="2600" i="1" spc="-225" dirty="0">
                <a:latin typeface="Times New Roman"/>
                <a:cs typeface="Times New Roman"/>
              </a:rPr>
              <a:t>portion</a:t>
            </a:r>
            <a:r>
              <a:rPr sz="2600" i="1" spc="-65" dirty="0">
                <a:latin typeface="Times New Roman"/>
                <a:cs typeface="Times New Roman"/>
              </a:rPr>
              <a:t> </a:t>
            </a:r>
            <a:r>
              <a:rPr sz="2600" i="1" spc="-225" dirty="0">
                <a:latin typeface="Times New Roman"/>
                <a:cs typeface="Times New Roman"/>
              </a:rPr>
              <a:t>of</a:t>
            </a:r>
            <a:r>
              <a:rPr sz="2600" i="1" spc="-60" dirty="0">
                <a:latin typeface="Times New Roman"/>
                <a:cs typeface="Times New Roman"/>
              </a:rPr>
              <a:t> </a:t>
            </a:r>
            <a:r>
              <a:rPr sz="2600" i="1" spc="-204" dirty="0">
                <a:latin typeface="Times New Roman"/>
                <a:cs typeface="Times New Roman"/>
              </a:rPr>
              <a:t>the</a:t>
            </a:r>
            <a:r>
              <a:rPr sz="2600" i="1" spc="-65" dirty="0">
                <a:latin typeface="Times New Roman"/>
                <a:cs typeface="Times New Roman"/>
              </a:rPr>
              <a:t> </a:t>
            </a:r>
            <a:r>
              <a:rPr sz="2600" i="1" spc="-260" dirty="0">
                <a:latin typeface="Times New Roman"/>
                <a:cs typeface="Times New Roman"/>
              </a:rPr>
              <a:t>stack</a:t>
            </a:r>
            <a:r>
              <a:rPr sz="2600" i="1" spc="-55" dirty="0">
                <a:latin typeface="Times New Roman"/>
                <a:cs typeface="Times New Roman"/>
              </a:rPr>
              <a:t> </a:t>
            </a:r>
            <a:r>
              <a:rPr sz="2600" i="1" spc="-229" dirty="0">
                <a:latin typeface="Times New Roman"/>
                <a:cs typeface="Times New Roman"/>
              </a:rPr>
              <a:t>dealing</a:t>
            </a:r>
            <a:r>
              <a:rPr sz="2600" i="1" spc="-85" dirty="0">
                <a:latin typeface="Times New Roman"/>
                <a:cs typeface="Times New Roman"/>
              </a:rPr>
              <a:t> </a:t>
            </a:r>
            <a:r>
              <a:rPr sz="2600" i="1" spc="-195" dirty="0">
                <a:latin typeface="Times New Roman"/>
                <a:cs typeface="Times New Roman"/>
              </a:rPr>
              <a:t>with</a:t>
            </a:r>
            <a:r>
              <a:rPr sz="2600" i="1" spc="-60" dirty="0">
                <a:latin typeface="Times New Roman"/>
                <a:cs typeface="Times New Roman"/>
              </a:rPr>
              <a:t> </a:t>
            </a:r>
            <a:r>
              <a:rPr sz="2600" i="1" spc="-204" dirty="0">
                <a:latin typeface="Times New Roman"/>
                <a:cs typeface="Times New Roman"/>
              </a:rPr>
              <a:t>the</a:t>
            </a:r>
            <a:r>
              <a:rPr sz="2600" i="1" spc="-60" dirty="0">
                <a:latin typeface="Times New Roman"/>
                <a:cs typeface="Times New Roman"/>
              </a:rPr>
              <a:t> </a:t>
            </a:r>
            <a:r>
              <a:rPr sz="2600" i="1" spc="-254" dirty="0">
                <a:latin typeface="Times New Roman"/>
                <a:cs typeface="Times New Roman"/>
              </a:rPr>
              <a:t>networking</a:t>
            </a:r>
            <a:r>
              <a:rPr sz="2600" i="1" spc="-65" dirty="0">
                <a:latin typeface="Times New Roman"/>
                <a:cs typeface="Times New Roman"/>
              </a:rPr>
              <a:t> </a:t>
            </a:r>
            <a:r>
              <a:rPr sz="2600" i="1" spc="-225" dirty="0">
                <a:latin typeface="Times New Roman"/>
                <a:cs typeface="Times New Roman"/>
              </a:rPr>
              <a:t>of</a:t>
            </a:r>
            <a:r>
              <a:rPr sz="2600" i="1" spc="-45" dirty="0">
                <a:latin typeface="Times New Roman"/>
                <a:cs typeface="Times New Roman"/>
              </a:rPr>
              <a:t> </a:t>
            </a:r>
            <a:r>
              <a:rPr sz="2600" i="1" spc="-270" dirty="0">
                <a:latin typeface="Times New Roman"/>
                <a:cs typeface="Times New Roman"/>
              </a:rPr>
              <a:t>ZigBee</a:t>
            </a:r>
            <a:r>
              <a:rPr sz="2600" i="1" spc="-75" dirty="0">
                <a:latin typeface="Times New Roman"/>
                <a:cs typeface="Times New Roman"/>
              </a:rPr>
              <a:t> </a:t>
            </a:r>
            <a:r>
              <a:rPr sz="2600" i="1" spc="-290" dirty="0">
                <a:latin typeface="Times New Roman"/>
                <a:cs typeface="Times New Roman"/>
              </a:rPr>
              <a:t>devices </a:t>
            </a:r>
            <a:r>
              <a:rPr sz="2600" i="1" spc="-635" dirty="0">
                <a:latin typeface="Times New Roman"/>
                <a:cs typeface="Times New Roman"/>
              </a:rPr>
              <a:t> </a:t>
            </a:r>
            <a:r>
              <a:rPr sz="2600" i="1" spc="-195" dirty="0">
                <a:latin typeface="Times New Roman"/>
                <a:cs typeface="Times New Roman"/>
              </a:rPr>
              <a:t>with</a:t>
            </a:r>
            <a:r>
              <a:rPr sz="2600" i="1" spc="-75" dirty="0">
                <a:latin typeface="Times New Roman"/>
                <a:cs typeface="Times New Roman"/>
              </a:rPr>
              <a:t> </a:t>
            </a:r>
            <a:r>
              <a:rPr sz="2600" i="1" spc="-204" dirty="0">
                <a:latin typeface="Times New Roman"/>
                <a:cs typeface="Times New Roman"/>
              </a:rPr>
              <a:t>the</a:t>
            </a:r>
            <a:r>
              <a:rPr sz="2600" i="1" spc="-55" dirty="0">
                <a:latin typeface="Times New Roman"/>
                <a:cs typeface="Times New Roman"/>
              </a:rPr>
              <a:t> </a:t>
            </a:r>
            <a:r>
              <a:rPr sz="2600" i="1" spc="-240" dirty="0">
                <a:latin typeface="Times New Roman"/>
                <a:cs typeface="Times New Roman"/>
              </a:rPr>
              <a:t>higher-layer</a:t>
            </a:r>
            <a:r>
              <a:rPr sz="2600" i="1" spc="-80" dirty="0">
                <a:latin typeface="Times New Roman"/>
                <a:cs typeface="Times New Roman"/>
              </a:rPr>
              <a:t> </a:t>
            </a:r>
            <a:r>
              <a:rPr sz="2600" i="1" spc="-215" dirty="0">
                <a:latin typeface="Times New Roman"/>
                <a:cs typeface="Times New Roman"/>
              </a:rPr>
              <a:t>applications.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392430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ZigBee </a:t>
            </a:r>
            <a:r>
              <a:rPr sz="2600" b="1" spc="10" dirty="0">
                <a:latin typeface="Times New Roman"/>
                <a:cs typeface="Times New Roman"/>
              </a:rPr>
              <a:t>predefines </a:t>
            </a:r>
            <a:r>
              <a:rPr sz="2600" b="1" spc="-70" dirty="0">
                <a:latin typeface="Times New Roman"/>
                <a:cs typeface="Times New Roman"/>
              </a:rPr>
              <a:t>many </a:t>
            </a:r>
            <a:r>
              <a:rPr sz="2600" b="1" spc="5" dirty="0">
                <a:latin typeface="Times New Roman"/>
                <a:cs typeface="Times New Roman"/>
              </a:rPr>
              <a:t>application profiles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certain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industries,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vendors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optionally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create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their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own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custom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ones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⚫"/>
            </a:pPr>
            <a:endParaRPr sz="37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50" dirty="0">
                <a:latin typeface="Times New Roman"/>
                <a:cs typeface="Times New Roman"/>
              </a:rPr>
              <a:t>A</a:t>
            </a:r>
            <a:r>
              <a:rPr sz="2600" spc="-185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me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evi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us</a:t>
            </a:r>
            <a:r>
              <a:rPr sz="2600" spc="-150" dirty="0">
                <a:latin typeface="Times New Roman"/>
                <a:cs typeface="Times New Roman"/>
              </a:rPr>
              <a:t>l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b="1" i="1" spc="-114" dirty="0">
                <a:solidFill>
                  <a:srgbClr val="6F2F9F"/>
                </a:solidFill>
                <a:latin typeface="Times New Roman"/>
                <a:cs typeface="Times New Roman"/>
              </a:rPr>
              <a:t>Home</a:t>
            </a:r>
            <a:r>
              <a:rPr sz="2600" b="1" i="1" spc="-204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260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utom</a:t>
            </a:r>
            <a:r>
              <a:rPr sz="2600" b="1" i="1" spc="-80" dirty="0">
                <a:solidFill>
                  <a:srgbClr val="6F2F9F"/>
                </a:solidFill>
                <a:latin typeface="Times New Roman"/>
                <a:cs typeface="Times New Roman"/>
              </a:rPr>
              <a:t>a</a:t>
            </a:r>
            <a:r>
              <a:rPr sz="2600" b="1" i="1" spc="75" dirty="0">
                <a:solidFill>
                  <a:srgbClr val="6F2F9F"/>
                </a:solidFill>
                <a:latin typeface="Times New Roman"/>
                <a:cs typeface="Times New Roman"/>
              </a:rPr>
              <a:t>t</a:t>
            </a:r>
            <a:r>
              <a:rPr sz="2600" b="1" i="1" spc="55" dirty="0">
                <a:solidFill>
                  <a:srgbClr val="6F2F9F"/>
                </a:solidFill>
                <a:latin typeface="Times New Roman"/>
                <a:cs typeface="Times New Roman"/>
              </a:rPr>
              <a:t>i</a:t>
            </a:r>
            <a:r>
              <a:rPr sz="2600" b="1" i="1" spc="-155" dirty="0">
                <a:solidFill>
                  <a:srgbClr val="6F2F9F"/>
                </a:solidFill>
                <a:latin typeface="Times New Roman"/>
                <a:cs typeface="Times New Roman"/>
              </a:rPr>
              <a:t>on</a:t>
            </a:r>
            <a:r>
              <a:rPr sz="26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and</a:t>
            </a:r>
            <a:r>
              <a:rPr sz="26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30" dirty="0">
                <a:solidFill>
                  <a:srgbClr val="6F2F9F"/>
                </a:solidFill>
                <a:latin typeface="Times New Roman"/>
                <a:cs typeface="Times New Roman"/>
              </a:rPr>
              <a:t>Sma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r</a:t>
            </a:r>
            <a:r>
              <a:rPr sz="2600" b="1" i="1" spc="135" dirty="0">
                <a:solidFill>
                  <a:srgbClr val="6F2F9F"/>
                </a:solidFill>
                <a:latin typeface="Times New Roman"/>
                <a:cs typeface="Times New Roman"/>
              </a:rPr>
              <a:t>t  </a:t>
            </a:r>
            <a:r>
              <a:rPr sz="2600" b="1" i="1" spc="-150" dirty="0">
                <a:solidFill>
                  <a:srgbClr val="6F2F9F"/>
                </a:solidFill>
                <a:latin typeface="Times New Roman"/>
                <a:cs typeface="Times New Roman"/>
              </a:rPr>
              <a:t>Energy</a:t>
            </a:r>
            <a:r>
              <a:rPr sz="26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are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50" dirty="0">
                <a:solidFill>
                  <a:srgbClr val="6F2F9F"/>
                </a:solidFill>
                <a:latin typeface="Times New Roman"/>
                <a:cs typeface="Times New Roman"/>
              </a:rPr>
              <a:t>two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95" dirty="0">
                <a:solidFill>
                  <a:srgbClr val="6F2F9F"/>
                </a:solidFill>
                <a:latin typeface="Times New Roman"/>
                <a:cs typeface="Times New Roman"/>
              </a:rPr>
              <a:t>examples</a:t>
            </a:r>
            <a:r>
              <a:rPr sz="2600" b="1" i="1" spc="-7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120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sz="2600" b="1" i="1" spc="-6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55" dirty="0">
                <a:solidFill>
                  <a:srgbClr val="6F2F9F"/>
                </a:solidFill>
                <a:latin typeface="Times New Roman"/>
                <a:cs typeface="Times New Roman"/>
              </a:rPr>
              <a:t>popular</a:t>
            </a:r>
            <a:r>
              <a:rPr sz="2600" b="1" i="1" spc="-7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40" dirty="0">
                <a:solidFill>
                  <a:srgbClr val="6F2F9F"/>
                </a:solidFill>
                <a:latin typeface="Times New Roman"/>
                <a:cs typeface="Times New Roman"/>
              </a:rPr>
              <a:t>application</a:t>
            </a:r>
            <a:r>
              <a:rPr sz="2600" b="1" i="1" spc="-10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6F2F9F"/>
                </a:solidFill>
                <a:latin typeface="Times New Roman"/>
                <a:cs typeface="Times New Roman"/>
              </a:rPr>
              <a:t>profiles.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0358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45" dirty="0">
                <a:latin typeface="Franklin Gothic Medium"/>
                <a:cs typeface="Franklin Gothic Medium"/>
              </a:rPr>
              <a:t>ZigBee</a:t>
            </a:r>
            <a:r>
              <a:rPr sz="4000" i="0" spc="-65" dirty="0">
                <a:latin typeface="Franklin Gothic Medium"/>
                <a:cs typeface="Franklin Gothic Medium"/>
              </a:rPr>
              <a:t> </a:t>
            </a:r>
            <a:r>
              <a:rPr sz="4000" i="0" spc="-110" dirty="0">
                <a:latin typeface="Franklin Gothic Medium"/>
                <a:cs typeface="Franklin Gothic Medium"/>
              </a:rPr>
              <a:t>IP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482840" cy="2480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9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introduction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ZigBee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IP,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support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endParaRPr sz="2600">
              <a:latin typeface="Times New Roman"/>
              <a:cs typeface="Times New Roman"/>
            </a:endParaRPr>
          </a:p>
          <a:p>
            <a:pPr marL="286385" marR="5080">
              <a:lnSpc>
                <a:spcPct val="100000"/>
              </a:lnSpc>
            </a:pPr>
            <a:r>
              <a:rPr sz="2600" spc="-65" dirty="0">
                <a:latin typeface="Times New Roman"/>
                <a:cs typeface="Times New Roman"/>
              </a:rPr>
              <a:t>802.15.4 </a:t>
            </a:r>
            <a:r>
              <a:rPr sz="2600" spc="-95" dirty="0">
                <a:latin typeface="Times New Roman"/>
                <a:cs typeface="Times New Roman"/>
              </a:rPr>
              <a:t>continues, </a:t>
            </a:r>
            <a:r>
              <a:rPr sz="2600" spc="-85" dirty="0">
                <a:latin typeface="Times New Roman"/>
                <a:cs typeface="Times New Roman"/>
              </a:rPr>
              <a:t>but </a:t>
            </a:r>
            <a:r>
              <a:rPr sz="2600" spc="-80" dirty="0">
                <a:latin typeface="Times New Roman"/>
                <a:cs typeface="Times New Roman"/>
              </a:rPr>
              <a:t>the </a:t>
            </a:r>
            <a:r>
              <a:rPr sz="2600" spc="-175" dirty="0">
                <a:latin typeface="Times New Roman"/>
                <a:cs typeface="Times New Roman"/>
              </a:rPr>
              <a:t>IP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40" dirty="0">
                <a:latin typeface="Times New Roman"/>
                <a:cs typeface="Times New Roman"/>
              </a:rPr>
              <a:t>TCP/UDP </a:t>
            </a:r>
            <a:r>
              <a:rPr sz="2600" spc="-100" dirty="0">
                <a:latin typeface="Times New Roman"/>
                <a:cs typeface="Times New Roman"/>
              </a:rPr>
              <a:t>protocols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60" dirty="0">
                <a:latin typeface="Times New Roman"/>
                <a:cs typeface="Times New Roman"/>
              </a:rPr>
              <a:t>v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-135" dirty="0">
                <a:latin typeface="Times New Roman"/>
                <a:cs typeface="Times New Roman"/>
              </a:rPr>
              <a:t>ious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her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open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sta</a:t>
            </a:r>
            <a:r>
              <a:rPr sz="2600" spc="-160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dards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</a:t>
            </a:r>
            <a:r>
              <a:rPr sz="2600" spc="-190" dirty="0">
                <a:latin typeface="Times New Roman"/>
                <a:cs typeface="Times New Roman"/>
              </a:rPr>
              <a:t>u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ted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the  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trans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7843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ZigBee-specific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now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found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only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top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85" dirty="0">
                <a:latin typeface="Times New Roman"/>
                <a:cs typeface="Times New Roman"/>
              </a:rPr>
              <a:t>protocol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stack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applications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4219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15" dirty="0">
                <a:latin typeface="Franklin Gothic Medium"/>
                <a:cs typeface="Franklin Gothic Medium"/>
              </a:rPr>
              <a:t>The</a:t>
            </a:r>
            <a:r>
              <a:rPr sz="4000" i="0" spc="-5" dirty="0">
                <a:latin typeface="Franklin Gothic Medium"/>
                <a:cs typeface="Franklin Gothic Medium"/>
              </a:rPr>
              <a:t> </a:t>
            </a:r>
            <a:r>
              <a:rPr sz="4000" i="0" spc="-50" dirty="0">
                <a:latin typeface="Franklin Gothic Medium"/>
                <a:cs typeface="Franklin Gothic Medium"/>
              </a:rPr>
              <a:t>ZigBee</a:t>
            </a:r>
            <a:r>
              <a:rPr sz="4000" i="0" spc="-10" dirty="0">
                <a:latin typeface="Franklin Gothic Medium"/>
                <a:cs typeface="Franklin Gothic Medium"/>
              </a:rPr>
              <a:t> </a:t>
            </a:r>
            <a:r>
              <a:rPr sz="4000" i="0" spc="-114" dirty="0">
                <a:latin typeface="Franklin Gothic Medium"/>
                <a:cs typeface="Franklin Gothic Medium"/>
              </a:rPr>
              <a:t>IP</a:t>
            </a:r>
            <a:r>
              <a:rPr sz="4000" i="0" spc="-20" dirty="0">
                <a:latin typeface="Franklin Gothic Medium"/>
                <a:cs typeface="Franklin Gothic Medium"/>
              </a:rPr>
              <a:t> </a:t>
            </a:r>
            <a:r>
              <a:rPr sz="4000" i="0" spc="-45" dirty="0">
                <a:latin typeface="Franklin Gothic Medium"/>
                <a:cs typeface="Franklin Gothic Medium"/>
              </a:rPr>
              <a:t>stack</a:t>
            </a:r>
            <a:endParaRPr sz="40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116" y="1571244"/>
            <a:ext cx="6001512" cy="4072128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62582"/>
            <a:ext cx="7559040" cy="44303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70" dirty="0">
                <a:latin typeface="Times New Roman"/>
                <a:cs typeface="Times New Roman"/>
              </a:rPr>
              <a:t>ZigBee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IP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supports </a:t>
            </a:r>
            <a:r>
              <a:rPr sz="2400" spc="-185" dirty="0">
                <a:latin typeface="Times New Roman"/>
                <a:cs typeface="Times New Roman"/>
              </a:rPr>
              <a:t>6LoWPAN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adaptation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layer.</a:t>
            </a:r>
            <a:endParaRPr sz="2400">
              <a:latin typeface="Times New Roman"/>
              <a:cs typeface="Times New Roman"/>
            </a:endParaRPr>
          </a:p>
          <a:p>
            <a:pPr marL="286385" marR="9461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6LoWPAN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mesh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addressing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header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55" dirty="0">
                <a:latin typeface="Times New Roman"/>
                <a:cs typeface="Times New Roman"/>
              </a:rPr>
              <a:t> not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required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ZigBee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IP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utilizes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mes</a:t>
            </a:r>
            <a:r>
              <a:rPr sz="2400" spc="-125" dirty="0">
                <a:latin typeface="Times New Roman"/>
                <a:cs typeface="Times New Roman"/>
              </a:rPr>
              <a:t>h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spc="-175" dirty="0">
                <a:latin typeface="Times New Roman"/>
                <a:cs typeface="Times New Roman"/>
              </a:rPr>
              <a:t>o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35" dirty="0">
                <a:latin typeface="Times New Roman"/>
                <a:cs typeface="Times New Roman"/>
              </a:rPr>
              <a:t>er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u</a:t>
            </a:r>
            <a:r>
              <a:rPr sz="2400" spc="-25" dirty="0">
                <a:latin typeface="Times New Roman"/>
                <a:cs typeface="Times New Roman"/>
              </a:rPr>
              <a:t>t</a:t>
            </a:r>
            <a:r>
              <a:rPr sz="2400" spc="-50" dirty="0">
                <a:latin typeface="Times New Roman"/>
                <a:cs typeface="Times New Roman"/>
              </a:rPr>
              <a:t>e-</a:t>
            </a:r>
            <a:r>
              <a:rPr sz="2400" spc="-170" dirty="0">
                <a:latin typeface="Times New Roman"/>
                <a:cs typeface="Times New Roman"/>
              </a:rPr>
              <a:t>o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35" dirty="0">
                <a:latin typeface="Times New Roman"/>
                <a:cs typeface="Times New Roman"/>
              </a:rPr>
              <a:t>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meth</a:t>
            </a:r>
            <a:r>
              <a:rPr sz="2400" spc="-85" dirty="0">
                <a:latin typeface="Times New Roman"/>
                <a:cs typeface="Times New Roman"/>
              </a:rPr>
              <a:t>o</a:t>
            </a: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</a:t>
            </a:r>
            <a:r>
              <a:rPr sz="2400" spc="-160" dirty="0">
                <a:latin typeface="Times New Roman"/>
                <a:cs typeface="Times New Roman"/>
              </a:rPr>
              <a:t>o</a:t>
            </a:r>
            <a:r>
              <a:rPr sz="2400" spc="-40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wa</a:t>
            </a:r>
            <a:r>
              <a:rPr sz="2400" spc="-70" dirty="0">
                <a:latin typeface="Times New Roman"/>
                <a:cs typeface="Times New Roman"/>
              </a:rPr>
              <a:t>r</a:t>
            </a:r>
            <a:r>
              <a:rPr sz="2400" spc="-145" dirty="0">
                <a:latin typeface="Times New Roman"/>
                <a:cs typeface="Times New Roman"/>
              </a:rPr>
              <a:t>d</a:t>
            </a:r>
            <a:r>
              <a:rPr sz="2400" spc="-75" dirty="0">
                <a:latin typeface="Times New Roman"/>
                <a:cs typeface="Times New Roman"/>
              </a:rPr>
              <a:t>i</a:t>
            </a:r>
            <a:r>
              <a:rPr sz="2400" spc="-114" dirty="0">
                <a:latin typeface="Times New Roman"/>
                <a:cs typeface="Times New Roman"/>
              </a:rPr>
              <a:t>ng  </a:t>
            </a:r>
            <a:r>
              <a:rPr sz="2400" spc="-95" dirty="0">
                <a:latin typeface="Times New Roman"/>
                <a:cs typeface="Times New Roman"/>
              </a:rPr>
              <a:t>packets.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70" dirty="0">
                <a:latin typeface="Times New Roman"/>
                <a:cs typeface="Times New Roman"/>
              </a:rPr>
              <a:t>ZigBee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IP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requires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support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00" dirty="0">
                <a:latin typeface="Times New Roman"/>
                <a:cs typeface="Times New Roman"/>
              </a:rPr>
              <a:t>6LoWPAN’s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fragmentation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400" spc="-100" dirty="0">
                <a:latin typeface="Times New Roman"/>
                <a:cs typeface="Times New Roman"/>
              </a:rPr>
              <a:t>header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comp</a:t>
            </a:r>
            <a:r>
              <a:rPr sz="2400" spc="-75" dirty="0">
                <a:latin typeface="Times New Roman"/>
                <a:cs typeface="Times New Roman"/>
              </a:rPr>
              <a:t>r</a:t>
            </a:r>
            <a:r>
              <a:rPr sz="2400" spc="-130" dirty="0">
                <a:latin typeface="Times New Roman"/>
                <a:cs typeface="Times New Roman"/>
              </a:rPr>
              <a:t>essi</a:t>
            </a:r>
            <a:r>
              <a:rPr sz="2400" spc="-16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s</a:t>
            </a:r>
            <a:r>
              <a:rPr sz="2400" spc="-130" dirty="0">
                <a:latin typeface="Times New Roman"/>
                <a:cs typeface="Times New Roman"/>
              </a:rPr>
              <a:t>c</a:t>
            </a:r>
            <a:r>
              <a:rPr sz="2400" spc="-140" dirty="0">
                <a:latin typeface="Times New Roman"/>
                <a:cs typeface="Times New Roman"/>
              </a:rPr>
              <a:t>heme</a:t>
            </a:r>
            <a:r>
              <a:rPr sz="2400" spc="-150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At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network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layer,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all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ZigBee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IP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nodes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support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IPv6,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ICMPv6, 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6LoWPAN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Neighbor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Discovery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(ND),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utilize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00" dirty="0">
                <a:latin typeface="Times New Roman"/>
                <a:cs typeface="Times New Roman"/>
              </a:rPr>
              <a:t>RPL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for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uting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p</a:t>
            </a:r>
            <a:r>
              <a:rPr sz="2400" spc="-175" dirty="0">
                <a:latin typeface="Times New Roman"/>
                <a:cs typeface="Times New Roman"/>
              </a:rPr>
              <a:t>a</a:t>
            </a:r>
            <a:r>
              <a:rPr sz="2400" spc="-125" dirty="0">
                <a:latin typeface="Times New Roman"/>
                <a:cs typeface="Times New Roman"/>
              </a:rPr>
              <a:t>c</a:t>
            </a:r>
            <a:r>
              <a:rPr sz="2400" spc="-185" dirty="0">
                <a:latin typeface="Times New Roman"/>
                <a:cs typeface="Times New Roman"/>
              </a:rPr>
              <a:t>k</a:t>
            </a:r>
            <a:r>
              <a:rPr sz="2400" spc="-85" dirty="0">
                <a:latin typeface="Times New Roman"/>
                <a:cs typeface="Times New Roman"/>
              </a:rPr>
              <a:t>ets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ac</a:t>
            </a:r>
            <a:r>
              <a:rPr sz="2400" spc="-110" dirty="0">
                <a:latin typeface="Times New Roman"/>
                <a:cs typeface="Times New Roman"/>
              </a:rPr>
              <a:t>r</a:t>
            </a:r>
            <a:r>
              <a:rPr sz="2400" spc="-160" dirty="0">
                <a:latin typeface="Times New Roman"/>
                <a:cs typeface="Times New Roman"/>
              </a:rPr>
              <a:t>o</a:t>
            </a:r>
            <a:r>
              <a:rPr sz="2400" spc="-120" dirty="0">
                <a:latin typeface="Times New Roman"/>
                <a:cs typeface="Times New Roman"/>
              </a:rPr>
              <a:t>s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mes</a:t>
            </a:r>
            <a:r>
              <a:rPr sz="2400" spc="-135" dirty="0">
                <a:latin typeface="Times New Roman"/>
                <a:cs typeface="Times New Roman"/>
              </a:rPr>
              <a:t>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70" dirty="0">
                <a:latin typeface="Times New Roman"/>
                <a:cs typeface="Times New Roman"/>
              </a:rPr>
              <a:t>or</a:t>
            </a:r>
            <a:r>
              <a:rPr sz="2400" spc="-80" dirty="0">
                <a:latin typeface="Times New Roman"/>
                <a:cs typeface="Times New Roman"/>
              </a:rPr>
              <a:t>k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50" dirty="0">
                <a:latin typeface="Times New Roman"/>
                <a:cs typeface="Times New Roman"/>
              </a:rPr>
              <a:t>Both</a:t>
            </a:r>
            <a:r>
              <a:rPr sz="2400" spc="-3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TCP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UDP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also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supported,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provide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both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spc="-114" dirty="0">
                <a:latin typeface="Times New Roman"/>
                <a:cs typeface="Times New Roman"/>
              </a:rPr>
              <a:t>con</a:t>
            </a:r>
            <a:r>
              <a:rPr sz="2400" spc="-90" dirty="0">
                <a:latin typeface="Times New Roman"/>
                <a:cs typeface="Times New Roman"/>
              </a:rPr>
              <a:t>nectio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spc="-45" dirty="0">
                <a:latin typeface="Times New Roman"/>
                <a:cs typeface="Times New Roman"/>
              </a:rPr>
              <a:t>o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spc="-80" dirty="0">
                <a:latin typeface="Times New Roman"/>
                <a:cs typeface="Times New Roman"/>
              </a:rPr>
              <a:t>iented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con</a:t>
            </a:r>
            <a:r>
              <a:rPr sz="2400" spc="-90" dirty="0">
                <a:latin typeface="Times New Roman"/>
                <a:cs typeface="Times New Roman"/>
              </a:rPr>
              <a:t>nectio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145" dirty="0">
                <a:latin typeface="Times New Roman"/>
                <a:cs typeface="Times New Roman"/>
              </a:rPr>
              <a:t>less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se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spc="-135" dirty="0">
                <a:latin typeface="Times New Roman"/>
                <a:cs typeface="Times New Roman"/>
              </a:rPr>
              <a:t>vic</a:t>
            </a:r>
            <a:r>
              <a:rPr sz="2400" spc="-204" dirty="0">
                <a:latin typeface="Times New Roman"/>
                <a:cs typeface="Times New Roman"/>
              </a:rPr>
              <a:t>e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032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60" dirty="0">
                <a:latin typeface="Franklin Gothic Medium"/>
                <a:cs typeface="Franklin Gothic Medium"/>
              </a:rPr>
              <a:t>Physical</a:t>
            </a:r>
            <a:r>
              <a:rPr sz="4000" i="0" spc="-95" dirty="0">
                <a:latin typeface="Franklin Gothic Medium"/>
                <a:cs typeface="Franklin Gothic Medium"/>
              </a:rPr>
              <a:t> </a:t>
            </a:r>
            <a:r>
              <a:rPr sz="4000" i="0" spc="-70" dirty="0">
                <a:latin typeface="Franklin Gothic Medium"/>
                <a:cs typeface="Franklin Gothic Medium"/>
              </a:rPr>
              <a:t>Layer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92059" cy="37452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61976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sta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dard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</a:t>
            </a:r>
            <a:r>
              <a:rPr sz="2600" spc="-185" dirty="0">
                <a:latin typeface="Times New Roman"/>
                <a:cs typeface="Times New Roman"/>
              </a:rPr>
              <a:t>u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ex</a:t>
            </a:r>
            <a:r>
              <a:rPr sz="2600" spc="-50" dirty="0">
                <a:latin typeface="Times New Roman"/>
                <a:cs typeface="Times New Roman"/>
              </a:rPr>
              <a:t>t</a:t>
            </a:r>
            <a:r>
              <a:rPr sz="2600" spc="-145" dirty="0">
                <a:latin typeface="Times New Roman"/>
                <a:cs typeface="Times New Roman"/>
              </a:rPr>
              <a:t>ensi</a:t>
            </a:r>
            <a:r>
              <a:rPr sz="2600" spc="-235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mbe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of  </a:t>
            </a:r>
            <a:r>
              <a:rPr sz="2600" spc="-235" dirty="0">
                <a:latin typeface="Times New Roman"/>
                <a:cs typeface="Times New Roman"/>
              </a:rPr>
              <a:t>PHY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45" dirty="0">
                <a:latin typeface="Times New Roman"/>
                <a:cs typeface="Times New Roman"/>
              </a:rPr>
              <a:t>p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io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5" dirty="0">
                <a:latin typeface="Times New Roman"/>
                <a:cs typeface="Times New Roman"/>
              </a:rPr>
              <a:t>g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om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Times New Roman"/>
                <a:cs typeface="Times New Roman"/>
              </a:rPr>
              <a:t>.4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GHz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su</a:t>
            </a:r>
            <a:r>
              <a:rPr sz="2600" spc="-165" dirty="0">
                <a:latin typeface="Times New Roman"/>
                <a:cs typeface="Times New Roman"/>
              </a:rPr>
              <a:t>b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30" dirty="0">
                <a:latin typeface="Times New Roman"/>
                <a:cs typeface="Times New Roman"/>
              </a:rPr>
              <a:t>GHz  </a:t>
            </a:r>
            <a:r>
              <a:rPr sz="2600" spc="-8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ies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I</a:t>
            </a:r>
            <a:r>
              <a:rPr sz="2600" spc="-355" dirty="0">
                <a:latin typeface="Times New Roman"/>
                <a:cs typeface="Times New Roman"/>
              </a:rPr>
              <a:t>S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ds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135" dirty="0">
                <a:latin typeface="Times New Roman"/>
                <a:cs typeface="Times New Roman"/>
              </a:rPr>
              <a:t>inal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5" dirty="0">
                <a:latin typeface="Times New Roman"/>
                <a:cs typeface="Times New Roman"/>
              </a:rPr>
              <a:t>4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03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sta</a:t>
            </a:r>
            <a:r>
              <a:rPr sz="2600" spc="-160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dard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specified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65" dirty="0">
                <a:latin typeface="Times New Roman"/>
                <a:cs typeface="Times New Roman"/>
              </a:rPr>
              <a:t>three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PHY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options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direct </a:t>
            </a:r>
            <a:r>
              <a:rPr sz="2600" spc="-130" dirty="0">
                <a:latin typeface="Times New Roman"/>
                <a:cs typeface="Times New Roman"/>
              </a:rPr>
              <a:t>sequence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spread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spectrum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(DS</a:t>
            </a: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-204" dirty="0">
                <a:latin typeface="Times New Roman"/>
                <a:cs typeface="Times New Roman"/>
              </a:rPr>
              <a:t>S)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mod</a:t>
            </a:r>
            <a:r>
              <a:rPr sz="2600" spc="-120" dirty="0">
                <a:latin typeface="Times New Roman"/>
                <a:cs typeface="Times New Roman"/>
              </a:rPr>
              <a:t>ul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48895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00" dirty="0">
                <a:latin typeface="Times New Roman"/>
                <a:cs typeface="Times New Roman"/>
              </a:rPr>
              <a:t>DS</a:t>
            </a:r>
            <a:r>
              <a:rPr sz="2600" spc="-275" dirty="0">
                <a:latin typeface="Times New Roman"/>
                <a:cs typeface="Times New Roman"/>
              </a:rPr>
              <a:t>S</a:t>
            </a:r>
            <a:r>
              <a:rPr sz="2600" spc="-365" dirty="0">
                <a:latin typeface="Times New Roman"/>
                <a:cs typeface="Times New Roman"/>
              </a:rPr>
              <a:t>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m</a:t>
            </a:r>
            <a:r>
              <a:rPr sz="2600" spc="-12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ul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hniq</a:t>
            </a:r>
            <a:r>
              <a:rPr sz="2600" spc="-150" dirty="0">
                <a:latin typeface="Times New Roman"/>
                <a:cs typeface="Times New Roman"/>
              </a:rPr>
              <a:t>u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wh</a:t>
            </a:r>
            <a:r>
              <a:rPr sz="2600" spc="-75" dirty="0">
                <a:latin typeface="Times New Roman"/>
                <a:cs typeface="Times New Roman"/>
              </a:rPr>
              <a:t>i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signal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is  </a:t>
            </a:r>
            <a:r>
              <a:rPr sz="2600" spc="-110" dirty="0">
                <a:latin typeface="Times New Roman"/>
                <a:cs typeface="Times New Roman"/>
              </a:rPr>
              <a:t>intentionally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spread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domain,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resulting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greater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bandwidth.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440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35" dirty="0">
                <a:latin typeface="Franklin Gothic Medium"/>
                <a:cs typeface="Franklin Gothic Medium"/>
              </a:rPr>
              <a:t>Modulation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313295" cy="37452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20256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modulation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process,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some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parameter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0" dirty="0">
                <a:latin typeface="Times New Roman"/>
                <a:cs typeface="Times New Roman"/>
              </a:rPr>
              <a:t>carrier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wave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(such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amplitude,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phase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)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varied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accordance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modulating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signal</a:t>
            </a:r>
            <a:r>
              <a:rPr sz="2600" spc="-65" dirty="0">
                <a:latin typeface="Times New Roman"/>
                <a:cs typeface="Times New Roman"/>
              </a:rPr>
              <a:t> .This </a:t>
            </a:r>
            <a:r>
              <a:rPr sz="2600" spc="-114" dirty="0">
                <a:latin typeface="Times New Roman"/>
                <a:cs typeface="Times New Roman"/>
              </a:rPr>
              <a:t>modulated 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signal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transmitted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by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transmitter</a:t>
            </a:r>
            <a:endParaRPr sz="2600">
              <a:latin typeface="Times New Roman"/>
              <a:cs typeface="Times New Roman"/>
            </a:endParaRPr>
          </a:p>
          <a:p>
            <a:pPr marL="286385" marR="5080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modulation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process,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two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signals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used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namely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ul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05" dirty="0">
                <a:latin typeface="Times New Roman"/>
                <a:cs typeface="Times New Roman"/>
              </a:rPr>
              <a:t>ting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sig</a:t>
            </a:r>
            <a:r>
              <a:rPr sz="2600" spc="-210" dirty="0">
                <a:latin typeface="Times New Roman"/>
                <a:cs typeface="Times New Roman"/>
              </a:rPr>
              <a:t>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4" dirty="0">
                <a:latin typeface="Times New Roman"/>
                <a:cs typeface="Times New Roman"/>
              </a:rPr>
              <a:t>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35" dirty="0">
                <a:latin typeface="Times New Roman"/>
                <a:cs typeface="Times New Roman"/>
              </a:rPr>
              <a:t>r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ier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modulating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signal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nothing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but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55" dirty="0">
                <a:latin typeface="Times New Roman"/>
                <a:cs typeface="Times New Roman"/>
              </a:rPr>
              <a:t>baseband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signal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or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inf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while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75" dirty="0">
                <a:latin typeface="Times New Roman"/>
                <a:cs typeface="Times New Roman"/>
              </a:rPr>
              <a:t>rr</a:t>
            </a:r>
            <a:r>
              <a:rPr sz="2600" spc="-65" dirty="0">
                <a:latin typeface="Times New Roman"/>
                <a:cs typeface="Times New Roman"/>
              </a:rPr>
              <a:t>ier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h</a:t>
            </a:r>
            <a:r>
              <a:rPr sz="2600" spc="-100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95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40" dirty="0">
                <a:latin typeface="Times New Roman"/>
                <a:cs typeface="Times New Roman"/>
              </a:rPr>
              <a:t>sinus</a:t>
            </a:r>
            <a:r>
              <a:rPr sz="2600" spc="-175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idal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4782820" cy="286067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0" dirty="0">
                <a:latin typeface="Times New Roman"/>
                <a:cs typeface="Times New Roman"/>
              </a:rPr>
              <a:t>Advantages</a:t>
            </a:r>
            <a:r>
              <a:rPr sz="2600" b="1" spc="-12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of</a:t>
            </a:r>
            <a:r>
              <a:rPr sz="2600" b="1" spc="-9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Modulation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Re</a:t>
            </a:r>
            <a:r>
              <a:rPr sz="2600" spc="-135" dirty="0">
                <a:latin typeface="Times New Roman"/>
                <a:cs typeface="Times New Roman"/>
              </a:rPr>
              <a:t>d</a:t>
            </a:r>
            <a:r>
              <a:rPr sz="2600" spc="-140" dirty="0">
                <a:latin typeface="Times New Roman"/>
                <a:cs typeface="Times New Roman"/>
              </a:rPr>
              <a:t>uc</a:t>
            </a:r>
            <a:r>
              <a:rPr sz="2600" spc="-75" dirty="0">
                <a:latin typeface="Times New Roman"/>
                <a:cs typeface="Times New Roman"/>
              </a:rPr>
              <a:t>tion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0" dirty="0">
                <a:latin typeface="Times New Roman"/>
                <a:cs typeface="Times New Roman"/>
              </a:rPr>
              <a:t>height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an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na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470" dirty="0">
                <a:latin typeface="Times New Roman"/>
                <a:cs typeface="Times New Roman"/>
              </a:rPr>
              <a:t>A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35" dirty="0">
                <a:latin typeface="Times New Roman"/>
                <a:cs typeface="Times New Roman"/>
              </a:rPr>
              <a:t>oids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mixin</a:t>
            </a:r>
            <a:r>
              <a:rPr sz="2600" spc="-150" dirty="0">
                <a:latin typeface="Times New Roman"/>
                <a:cs typeface="Times New Roman"/>
              </a:rPr>
              <a:t>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signals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20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c</a:t>
            </a:r>
            <a:r>
              <a:rPr sz="2600" spc="-8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eases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5" dirty="0">
                <a:latin typeface="Times New Roman"/>
                <a:cs typeface="Times New Roman"/>
              </a:rPr>
              <a:t>g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m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65" dirty="0">
                <a:latin typeface="Times New Roman"/>
                <a:cs typeface="Times New Roman"/>
              </a:rPr>
              <a:t>M</a:t>
            </a:r>
            <a:r>
              <a:rPr sz="2600" spc="-165" dirty="0">
                <a:latin typeface="Times New Roman"/>
                <a:cs typeface="Times New Roman"/>
              </a:rPr>
              <a:t>u</a:t>
            </a:r>
            <a:r>
              <a:rPr sz="2600" spc="-70" dirty="0">
                <a:latin typeface="Times New Roman"/>
                <a:cs typeface="Times New Roman"/>
              </a:rPr>
              <a:t>lti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95" dirty="0">
                <a:latin typeface="Times New Roman"/>
                <a:cs typeface="Times New Roman"/>
              </a:rPr>
              <a:t>le</a:t>
            </a:r>
            <a:r>
              <a:rPr sz="2600" spc="-140" dirty="0">
                <a:latin typeface="Times New Roman"/>
                <a:cs typeface="Times New Roman"/>
              </a:rPr>
              <a:t>x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possi</a:t>
            </a:r>
            <a:r>
              <a:rPr sz="2600" spc="-215" dirty="0">
                <a:latin typeface="Times New Roman"/>
                <a:cs typeface="Times New Roman"/>
              </a:rPr>
              <a:t>b</a:t>
            </a:r>
            <a:r>
              <a:rPr sz="2600" spc="-105" dirty="0">
                <a:latin typeface="Times New Roman"/>
                <a:cs typeface="Times New Roman"/>
              </a:rPr>
              <a:t>le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Im</a:t>
            </a:r>
            <a:r>
              <a:rPr sz="2600" spc="-150" dirty="0">
                <a:latin typeface="Times New Roman"/>
                <a:cs typeface="Times New Roman"/>
              </a:rPr>
              <a:t>p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qu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90" dirty="0">
                <a:latin typeface="Times New Roman"/>
                <a:cs typeface="Times New Roman"/>
              </a:rPr>
              <a:t>lit</a:t>
            </a:r>
            <a:r>
              <a:rPr sz="2600" spc="-150" dirty="0">
                <a:latin typeface="Times New Roman"/>
                <a:cs typeface="Times New Roman"/>
              </a:rPr>
              <a:t>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20" dirty="0">
                <a:latin typeface="Times New Roman"/>
                <a:cs typeface="Times New Roman"/>
              </a:rPr>
              <a:t>ec</a:t>
            </a:r>
            <a:r>
              <a:rPr sz="2600" spc="-130" dirty="0">
                <a:latin typeface="Times New Roman"/>
                <a:cs typeface="Times New Roman"/>
              </a:rPr>
              <a:t>e</a:t>
            </a:r>
            <a:r>
              <a:rPr sz="2600" spc="-45" dirty="0">
                <a:latin typeface="Times New Roman"/>
                <a:cs typeface="Times New Roman"/>
              </a:rPr>
              <a:t>p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114" dirty="0">
                <a:latin typeface="Times New Roman"/>
                <a:cs typeface="Times New Roman"/>
              </a:rPr>
              <a:t>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57134" cy="176403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286385" marR="5080" indent="-274320">
              <a:lnSpc>
                <a:spcPct val="102299"/>
              </a:lnSpc>
              <a:spcBef>
                <a:spcPts val="3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transmission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radio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signals,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antenna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height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must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m</a:t>
            </a:r>
            <a:r>
              <a:rPr sz="2600" spc="-65" dirty="0">
                <a:latin typeface="Times New Roman"/>
                <a:cs typeface="Times New Roman"/>
              </a:rPr>
              <a:t>ul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iple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mbria"/>
                <a:cs typeface="Cambria"/>
              </a:rPr>
              <a:t>λ</a:t>
            </a:r>
            <a:r>
              <a:rPr sz="2600" spc="235" dirty="0">
                <a:latin typeface="Times New Roman"/>
                <a:cs typeface="Times New Roman"/>
              </a:rPr>
              <a:t>/4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,whe</a:t>
            </a:r>
            <a:r>
              <a:rPr sz="2600" spc="-7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mbria"/>
                <a:cs typeface="Cambria"/>
              </a:rPr>
              <a:t>λ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w</a:t>
            </a:r>
            <a:r>
              <a:rPr sz="2600" spc="-285" dirty="0">
                <a:latin typeface="Times New Roman"/>
                <a:cs typeface="Times New Roman"/>
              </a:rPr>
              <a:t>a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95" dirty="0">
                <a:latin typeface="Times New Roman"/>
                <a:cs typeface="Times New Roman"/>
              </a:rPr>
              <a:t>ele</a:t>
            </a:r>
            <a:r>
              <a:rPr sz="2600" spc="-130" dirty="0">
                <a:latin typeface="Times New Roman"/>
                <a:cs typeface="Times New Roman"/>
              </a:rPr>
              <a:t>n</a:t>
            </a:r>
            <a:r>
              <a:rPr sz="2600" spc="-114" dirty="0">
                <a:latin typeface="Times New Roman"/>
                <a:cs typeface="Times New Roman"/>
              </a:rPr>
              <a:t>g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Cambria"/>
                <a:cs typeface="Cambria"/>
              </a:rPr>
              <a:t>λ</a:t>
            </a:r>
            <a:r>
              <a:rPr sz="2600" spc="5" dirty="0">
                <a:latin typeface="Cambria"/>
                <a:cs typeface="Cambria"/>
              </a:rPr>
              <a:t> </a:t>
            </a:r>
            <a:r>
              <a:rPr sz="2600" spc="270" dirty="0">
                <a:latin typeface="Times New Roman"/>
                <a:cs typeface="Times New Roman"/>
              </a:rPr>
              <a:t>=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195" dirty="0">
                <a:latin typeface="Times New Roman"/>
                <a:cs typeface="Times New Roman"/>
              </a:rPr>
              <a:t>/f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52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05" dirty="0">
                <a:latin typeface="Times New Roman"/>
                <a:cs typeface="Times New Roman"/>
              </a:rPr>
              <a:t>whe</a:t>
            </a:r>
            <a:r>
              <a:rPr sz="2600" spc="-8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35" dirty="0">
                <a:latin typeface="Times New Roman"/>
                <a:cs typeface="Times New Roman"/>
              </a:rPr>
              <a:t>: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14" dirty="0">
                <a:latin typeface="Times New Roman"/>
                <a:cs typeface="Times New Roman"/>
              </a:rPr>
              <a:t>elo</a:t>
            </a:r>
            <a:r>
              <a:rPr sz="2600" spc="-140" dirty="0">
                <a:latin typeface="Times New Roman"/>
                <a:cs typeface="Times New Roman"/>
              </a:rPr>
              <a:t>c</a:t>
            </a:r>
            <a:r>
              <a:rPr sz="2600" spc="-105" dirty="0">
                <a:latin typeface="Times New Roman"/>
                <a:cs typeface="Times New Roman"/>
              </a:rPr>
              <a:t>ity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light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3297758"/>
            <a:ext cx="18097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spc="-825" dirty="0">
                <a:solidFill>
                  <a:srgbClr val="D24717"/>
                </a:solidFill>
                <a:latin typeface="Segoe UI Symbol"/>
                <a:cs typeface="Segoe UI Symbol"/>
              </a:rPr>
              <a:t>⚫</a:t>
            </a:r>
            <a:endParaRPr sz="22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6977" y="3247466"/>
            <a:ext cx="578866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75" dirty="0">
                <a:latin typeface="Times New Roman"/>
                <a:cs typeface="Times New Roman"/>
              </a:rPr>
              <a:t>f: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90" dirty="0">
                <a:latin typeface="Times New Roman"/>
                <a:cs typeface="Times New Roman"/>
              </a:rPr>
              <a:t>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sig</a:t>
            </a:r>
            <a:r>
              <a:rPr sz="2600" spc="-210" dirty="0">
                <a:latin typeface="Times New Roman"/>
                <a:cs typeface="Times New Roman"/>
              </a:rPr>
              <a:t>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4" dirty="0">
                <a:latin typeface="Times New Roman"/>
                <a:cs typeface="Times New Roman"/>
              </a:rPr>
              <a:t>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tra</a:t>
            </a:r>
            <a:r>
              <a:rPr sz="2600" spc="-95" dirty="0">
                <a:latin typeface="Times New Roman"/>
                <a:cs typeface="Times New Roman"/>
              </a:rPr>
              <a:t>n</a:t>
            </a:r>
            <a:r>
              <a:rPr sz="2600" spc="-85" dirty="0">
                <a:latin typeface="Times New Roman"/>
                <a:cs typeface="Times New Roman"/>
              </a:rPr>
              <a:t>smit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444" y="3720465"/>
            <a:ext cx="681228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  <a:tab pos="256540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mini</a:t>
            </a:r>
            <a:r>
              <a:rPr sz="2600" spc="-225" dirty="0">
                <a:latin typeface="Times New Roman"/>
                <a:cs typeface="Times New Roman"/>
              </a:rPr>
              <a:t>m</a:t>
            </a:r>
            <a:r>
              <a:rPr sz="2600" spc="-130" dirty="0">
                <a:latin typeface="Times New Roman"/>
                <a:cs typeface="Times New Roman"/>
              </a:rPr>
              <a:t>um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an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height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transmit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  </a:t>
            </a:r>
            <a:r>
              <a:rPr sz="2600" spc="-150" dirty="0">
                <a:latin typeface="Times New Roman"/>
                <a:cs typeface="Times New Roman"/>
              </a:rPr>
              <a:t>base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90" dirty="0">
                <a:latin typeface="Times New Roman"/>
                <a:cs typeface="Times New Roman"/>
              </a:rPr>
              <a:t>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70" dirty="0">
                <a:latin typeface="Times New Roman"/>
                <a:cs typeface="Times New Roman"/>
              </a:rPr>
              <a:t>=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10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kHz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cal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30" dirty="0">
                <a:latin typeface="Times New Roman"/>
                <a:cs typeface="Times New Roman"/>
              </a:rPr>
              <a:t>ul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ted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5" dirty="0">
                <a:latin typeface="Times New Roman"/>
                <a:cs typeface="Times New Roman"/>
              </a:rPr>
              <a:t>ll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170" dirty="0">
                <a:latin typeface="Times New Roman"/>
                <a:cs typeface="Times New Roman"/>
              </a:rPr>
              <a:t>ws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35" dirty="0"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207" y="5109996"/>
            <a:ext cx="5438354" cy="612212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329805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5212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original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physical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transmission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options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were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follows: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GHz,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16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han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els,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</a:t>
            </a:r>
            <a:r>
              <a:rPr sz="2600" spc="-70" dirty="0">
                <a:latin typeface="Times New Roman"/>
                <a:cs typeface="Times New Roman"/>
              </a:rPr>
              <a:t>i</a:t>
            </a:r>
            <a:r>
              <a:rPr sz="2600" spc="-65" dirty="0">
                <a:latin typeface="Times New Roman"/>
                <a:cs typeface="Times New Roman"/>
              </a:rPr>
              <a:t>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</a:t>
            </a:r>
            <a:r>
              <a:rPr sz="2600" spc="-190" dirty="0">
                <a:latin typeface="Times New Roman"/>
                <a:cs typeface="Times New Roman"/>
              </a:rPr>
              <a:t>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kbps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9</a:t>
            </a:r>
            <a:r>
              <a:rPr sz="2600" spc="-125" dirty="0">
                <a:latin typeface="Times New Roman"/>
                <a:cs typeface="Times New Roman"/>
              </a:rPr>
              <a:t>1</a:t>
            </a:r>
            <a:r>
              <a:rPr sz="2600" spc="-110" dirty="0">
                <a:latin typeface="Times New Roman"/>
                <a:cs typeface="Times New Roman"/>
              </a:rPr>
              <a:t>5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MHz,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10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han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els,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35" dirty="0">
                <a:latin typeface="Times New Roman"/>
                <a:cs typeface="Times New Roman"/>
              </a:rPr>
              <a:t>r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</a:t>
            </a:r>
            <a:r>
              <a:rPr sz="2600" spc="-190" dirty="0">
                <a:latin typeface="Times New Roman"/>
                <a:cs typeface="Times New Roman"/>
              </a:rPr>
              <a:t>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40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kbps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latin typeface="Times New Roman"/>
                <a:cs typeface="Times New Roman"/>
              </a:rPr>
              <a:t>868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MHz,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channel,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rate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20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kbps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802.15.4-2006,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802.15.4-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2011,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802.15.4-</a:t>
            </a:r>
            <a:endParaRPr sz="2600">
              <a:latin typeface="Times New Roman"/>
              <a:cs typeface="Times New Roman"/>
            </a:endParaRPr>
          </a:p>
          <a:p>
            <a:pPr marL="286385" marR="192405">
              <a:lnSpc>
                <a:spcPct val="100000"/>
              </a:lnSpc>
            </a:pP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15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int</a:t>
            </a:r>
            <a:r>
              <a:rPr sz="2600" spc="-6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40" dirty="0">
                <a:latin typeface="Times New Roman"/>
                <a:cs typeface="Times New Roman"/>
              </a:rPr>
              <a:t>uc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d</a:t>
            </a:r>
            <a:r>
              <a:rPr sz="2600" spc="-85" dirty="0">
                <a:latin typeface="Times New Roman"/>
                <a:cs typeface="Times New Roman"/>
              </a:rPr>
              <a:t>ditio</a:t>
            </a:r>
            <a:r>
              <a:rPr sz="2600" spc="-130" dirty="0">
                <a:latin typeface="Times New Roman"/>
                <a:cs typeface="Times New Roman"/>
              </a:rPr>
              <a:t>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20" dirty="0">
                <a:latin typeface="Times New Roman"/>
                <a:cs typeface="Times New Roman"/>
              </a:rPr>
              <a:t>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415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m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40" dirty="0">
                <a:latin typeface="Times New Roman"/>
                <a:cs typeface="Times New Roman"/>
              </a:rPr>
              <a:t>s,  </a:t>
            </a:r>
            <a:r>
              <a:rPr sz="2600" spc="-135" dirty="0">
                <a:latin typeface="Times New Roman"/>
                <a:cs typeface="Times New Roman"/>
              </a:rPr>
              <a:t>inc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fol</a:t>
            </a:r>
            <a:r>
              <a:rPr sz="2600" spc="-110" dirty="0">
                <a:latin typeface="Times New Roman"/>
                <a:cs typeface="Times New Roman"/>
              </a:rPr>
              <a:t>l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14" dirty="0">
                <a:latin typeface="Times New Roman"/>
                <a:cs typeface="Times New Roman"/>
              </a:rPr>
              <a:t>wing: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363459" cy="302831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10" dirty="0">
                <a:latin typeface="Times New Roman"/>
                <a:cs typeface="Times New Roman"/>
              </a:rPr>
              <a:t>OQPS</a:t>
            </a:r>
            <a:r>
              <a:rPr sz="2600" b="1" spc="-235" dirty="0">
                <a:latin typeface="Times New Roman"/>
                <a:cs typeface="Times New Roman"/>
              </a:rPr>
              <a:t>K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00" dirty="0">
                <a:latin typeface="Times New Roman"/>
                <a:cs typeface="Times New Roman"/>
              </a:rPr>
              <a:t>PH</a:t>
            </a:r>
            <a:r>
              <a:rPr sz="2600" b="1" spc="-385" dirty="0">
                <a:latin typeface="Times New Roman"/>
                <a:cs typeface="Times New Roman"/>
              </a:rPr>
              <a:t>Y</a:t>
            </a:r>
            <a:r>
              <a:rPr sz="2600" b="1" spc="-190" dirty="0"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  <a:tab pos="2132965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DSSS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PHY,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employing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offset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quadrature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phase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shift 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k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170" dirty="0">
                <a:latin typeface="Times New Roman"/>
                <a:cs typeface="Times New Roman"/>
              </a:rPr>
              <a:t>ying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(OQPSK)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ul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r>
              <a:rPr sz="2600" spc="-155" dirty="0">
                <a:latin typeface="Times New Roman"/>
                <a:cs typeface="Times New Roman"/>
              </a:rPr>
              <a:t> OQPSK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ul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tion  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hniq</a:t>
            </a:r>
            <a:r>
              <a:rPr sz="2600" spc="-150" dirty="0">
                <a:latin typeface="Times New Roman"/>
                <a:cs typeface="Times New Roman"/>
              </a:rPr>
              <a:t>u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50" dirty="0">
                <a:latin typeface="Times New Roman"/>
                <a:cs typeface="Times New Roman"/>
              </a:rPr>
              <a:t>uses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40" dirty="0">
                <a:latin typeface="Times New Roman"/>
                <a:cs typeface="Times New Roman"/>
              </a:rPr>
              <a:t>ur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ique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bit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60" dirty="0">
                <a:latin typeface="Times New Roman"/>
                <a:cs typeface="Times New Roman"/>
              </a:rPr>
              <a:t>v</a:t>
            </a:r>
            <a:r>
              <a:rPr sz="2600" spc="-130" dirty="0">
                <a:latin typeface="Times New Roman"/>
                <a:cs typeface="Times New Roman"/>
              </a:rPr>
              <a:t>al</a:t>
            </a:r>
            <a:r>
              <a:rPr sz="2600" spc="-180" dirty="0">
                <a:latin typeface="Times New Roman"/>
                <a:cs typeface="Times New Roman"/>
              </a:rPr>
              <a:t>u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lled 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165" dirty="0">
                <a:latin typeface="Times New Roman"/>
                <a:cs typeface="Times New Roman"/>
              </a:rPr>
              <a:t>hase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70" dirty="0">
                <a:latin typeface="Times New Roman"/>
                <a:cs typeface="Times New Roman"/>
              </a:rPr>
              <a:t>han</a:t>
            </a:r>
            <a:r>
              <a:rPr sz="2600" spc="-195" dirty="0">
                <a:latin typeface="Times New Roman"/>
                <a:cs typeface="Times New Roman"/>
              </a:rPr>
              <a:t>g</a:t>
            </a:r>
            <a:r>
              <a:rPr sz="2600" spc="-160" dirty="0">
                <a:latin typeface="Times New Roman"/>
                <a:cs typeface="Times New Roman"/>
              </a:rPr>
              <a:t>e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958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5" dirty="0">
                <a:latin typeface="Times New Roman"/>
                <a:cs typeface="Times New Roman"/>
              </a:rPr>
              <a:t>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offset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function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present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during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phase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shifts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allows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transmit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mo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elia</a:t>
            </a:r>
            <a:r>
              <a:rPr sz="2600" spc="-210" dirty="0">
                <a:latin typeface="Times New Roman"/>
                <a:cs typeface="Times New Roman"/>
              </a:rPr>
              <a:t>b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343027"/>
            <a:ext cx="7539355" cy="53911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7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200" dirty="0">
                <a:latin typeface="Times New Roman"/>
                <a:cs typeface="Times New Roman"/>
              </a:rPr>
              <a:t>BPS</a:t>
            </a:r>
            <a:r>
              <a:rPr sz="2400" b="1" spc="-245" dirty="0">
                <a:latin typeface="Times New Roman"/>
                <a:cs typeface="Times New Roman"/>
              </a:rPr>
              <a:t>K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80" dirty="0">
                <a:latin typeface="Times New Roman"/>
                <a:cs typeface="Times New Roman"/>
              </a:rPr>
              <a:t>P</a:t>
            </a:r>
            <a:r>
              <a:rPr sz="2400" b="1" spc="-145" dirty="0">
                <a:latin typeface="Times New Roman"/>
                <a:cs typeface="Times New Roman"/>
              </a:rPr>
              <a:t>H</a:t>
            </a:r>
            <a:r>
              <a:rPr sz="2400" b="1" spc="-235" dirty="0">
                <a:latin typeface="Times New Roman"/>
                <a:cs typeface="Times New Roman"/>
              </a:rPr>
              <a:t>Y</a:t>
            </a:r>
            <a:r>
              <a:rPr sz="2400" b="1" spc="-18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286385" marR="386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This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90" dirty="0">
                <a:latin typeface="Times New Roman"/>
                <a:cs typeface="Times New Roman"/>
              </a:rPr>
              <a:t>DSSS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25" dirty="0">
                <a:latin typeface="Times New Roman"/>
                <a:cs typeface="Times New Roman"/>
              </a:rPr>
              <a:t>PHY,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employing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binary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phase-shift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keying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00" dirty="0">
                <a:latin typeface="Times New Roman"/>
                <a:cs typeface="Times New Roman"/>
              </a:rPr>
              <a:t>(BPSK)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modulation.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80" dirty="0">
                <a:latin typeface="Times New Roman"/>
                <a:cs typeface="Times New Roman"/>
              </a:rPr>
              <a:t>BPSK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specifies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two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unique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phase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shifts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its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encoding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400" spc="-100" dirty="0">
                <a:latin typeface="Times New Roman"/>
                <a:cs typeface="Times New Roman"/>
              </a:rPr>
              <a:t>scheme.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5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225" dirty="0">
                <a:latin typeface="Times New Roman"/>
                <a:cs typeface="Times New Roman"/>
              </a:rPr>
              <a:t>ASK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80" dirty="0">
                <a:latin typeface="Times New Roman"/>
                <a:cs typeface="Times New Roman"/>
              </a:rPr>
              <a:t>P</a:t>
            </a:r>
            <a:r>
              <a:rPr sz="2400" b="1" spc="-145" dirty="0">
                <a:latin typeface="Times New Roman"/>
                <a:cs typeface="Times New Roman"/>
              </a:rPr>
              <a:t>H</a:t>
            </a:r>
            <a:r>
              <a:rPr sz="2400" b="1" spc="-235" dirty="0">
                <a:latin typeface="Times New Roman"/>
                <a:cs typeface="Times New Roman"/>
              </a:rPr>
              <a:t>Y</a:t>
            </a:r>
            <a:r>
              <a:rPr sz="2400" b="1" spc="-18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286385" marR="7239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This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parallel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sequence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spread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spectrum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10" dirty="0">
                <a:latin typeface="Times New Roman"/>
                <a:cs typeface="Times New Roman"/>
              </a:rPr>
              <a:t>(PSSS)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25" dirty="0">
                <a:latin typeface="Times New Roman"/>
                <a:cs typeface="Times New Roman"/>
              </a:rPr>
              <a:t>PHY,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employing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amplitude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shift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keying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200" dirty="0">
                <a:latin typeface="Times New Roman"/>
                <a:cs typeface="Times New Roman"/>
              </a:rPr>
              <a:t>(ASK)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80" dirty="0">
                <a:latin typeface="Times New Roman"/>
                <a:cs typeface="Times New Roman"/>
              </a:rPr>
              <a:t>BPSK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modulation.</a:t>
            </a:r>
            <a:endParaRPr sz="2400">
              <a:latin typeface="Times New Roman"/>
              <a:cs typeface="Times New Roman"/>
            </a:endParaRPr>
          </a:p>
          <a:p>
            <a:pPr marL="286385" marR="10795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90" dirty="0">
                <a:latin typeface="Times New Roman"/>
                <a:cs typeface="Times New Roman"/>
              </a:rPr>
              <a:t>PSSS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advanced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encoding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scheme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offers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increased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range,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throughput,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rates,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signal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integrity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compared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215" dirty="0">
                <a:latin typeface="Times New Roman"/>
                <a:cs typeface="Times New Roman"/>
              </a:rPr>
              <a:t>DSSS.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05" dirty="0">
                <a:latin typeface="Times New Roman"/>
                <a:cs typeface="Times New Roman"/>
              </a:rPr>
              <a:t>ASK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uses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amplitude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shifts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instead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phase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shifts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signal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different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bit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values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06400"/>
            <a:ext cx="53295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spc="-10" dirty="0">
                <a:latin typeface="Franklin Gothic Medium"/>
                <a:cs typeface="Franklin Gothic Medium"/>
              </a:rPr>
              <a:t>The</a:t>
            </a:r>
            <a:r>
              <a:rPr sz="2400" i="0" spc="-5" dirty="0">
                <a:latin typeface="Franklin Gothic Medium"/>
                <a:cs typeface="Franklin Gothic Medium"/>
              </a:rPr>
              <a:t> </a:t>
            </a:r>
            <a:r>
              <a:rPr sz="2400" i="0" spc="-45" dirty="0">
                <a:latin typeface="Franklin Gothic Medium"/>
                <a:cs typeface="Franklin Gothic Medium"/>
              </a:rPr>
              <a:t>frame</a:t>
            </a:r>
            <a:r>
              <a:rPr sz="2400" i="0" dirty="0">
                <a:latin typeface="Franklin Gothic Medium"/>
                <a:cs typeface="Franklin Gothic Medium"/>
              </a:rPr>
              <a:t> </a:t>
            </a:r>
            <a:r>
              <a:rPr sz="2400" i="0" spc="-45" dirty="0">
                <a:latin typeface="Franklin Gothic Medium"/>
                <a:cs typeface="Franklin Gothic Medium"/>
              </a:rPr>
              <a:t>for</a:t>
            </a:r>
            <a:r>
              <a:rPr sz="2400" i="0" spc="10" dirty="0">
                <a:latin typeface="Franklin Gothic Medium"/>
                <a:cs typeface="Franklin Gothic Medium"/>
              </a:rPr>
              <a:t> </a:t>
            </a:r>
            <a:r>
              <a:rPr sz="2400" i="0" spc="-20" dirty="0">
                <a:latin typeface="Franklin Gothic Medium"/>
                <a:cs typeface="Franklin Gothic Medium"/>
              </a:rPr>
              <a:t>the</a:t>
            </a:r>
            <a:r>
              <a:rPr sz="2400" i="0" dirty="0">
                <a:latin typeface="Franklin Gothic Medium"/>
                <a:cs typeface="Franklin Gothic Medium"/>
              </a:rPr>
              <a:t> </a:t>
            </a:r>
            <a:r>
              <a:rPr sz="2400" i="0" spc="-20" dirty="0">
                <a:latin typeface="Franklin Gothic Medium"/>
                <a:cs typeface="Franklin Gothic Medium"/>
              </a:rPr>
              <a:t>802.15.4</a:t>
            </a:r>
            <a:r>
              <a:rPr sz="2400" i="0" spc="50" dirty="0">
                <a:latin typeface="Franklin Gothic Medium"/>
                <a:cs typeface="Franklin Gothic Medium"/>
              </a:rPr>
              <a:t> </a:t>
            </a:r>
            <a:r>
              <a:rPr sz="2400" i="0" spc="-30" dirty="0">
                <a:latin typeface="Franklin Gothic Medium"/>
                <a:cs typeface="Franklin Gothic Medium"/>
              </a:rPr>
              <a:t>physical</a:t>
            </a:r>
            <a:r>
              <a:rPr sz="2400" i="0" spc="5" dirty="0">
                <a:latin typeface="Franklin Gothic Medium"/>
                <a:cs typeface="Franklin Gothic Medium"/>
              </a:rPr>
              <a:t> </a:t>
            </a:r>
            <a:r>
              <a:rPr sz="2400" i="0" spc="-50" dirty="0">
                <a:latin typeface="Franklin Gothic Medium"/>
                <a:cs typeface="Franklin Gothic Medium"/>
              </a:rPr>
              <a:t>layer</a:t>
            </a:r>
            <a:endParaRPr sz="2400" dirty="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3419678"/>
            <a:ext cx="7569834" cy="2373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synchronization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header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this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composed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spc="-114" dirty="0">
                <a:latin typeface="Times New Roman"/>
                <a:cs typeface="Times New Roman"/>
              </a:rPr>
              <a:t>Preamble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Start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Frame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Delimiter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fields</a:t>
            </a:r>
            <a:endParaRPr sz="2400">
              <a:latin typeface="Times New Roman"/>
              <a:cs typeface="Times New Roman"/>
            </a:endParaRPr>
          </a:p>
          <a:p>
            <a:pPr marL="286385" marR="6921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Preamble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field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32-bit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4-byte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pattern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identifies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 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sta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u</a:t>
            </a:r>
            <a:r>
              <a:rPr sz="2400" spc="-120" dirty="0">
                <a:latin typeface="Times New Roman"/>
                <a:cs typeface="Times New Roman"/>
              </a:rPr>
              <a:t>s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syn</a:t>
            </a:r>
            <a:r>
              <a:rPr sz="2400" spc="-105" dirty="0">
                <a:latin typeface="Times New Roman"/>
                <a:cs typeface="Times New Roman"/>
              </a:rPr>
              <a:t>c</a:t>
            </a:r>
            <a:r>
              <a:rPr sz="2400" spc="-75" dirty="0">
                <a:latin typeface="Times New Roman"/>
                <a:cs typeface="Times New Roman"/>
              </a:rPr>
              <a:t>h</a:t>
            </a:r>
            <a:r>
              <a:rPr sz="2400" spc="-70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135" dirty="0">
                <a:latin typeface="Times New Roman"/>
                <a:cs typeface="Times New Roman"/>
              </a:rPr>
              <a:t>ize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spc="-85" dirty="0">
                <a:latin typeface="Times New Roman"/>
                <a:cs typeface="Times New Roman"/>
              </a:rPr>
              <a:t>ra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165" dirty="0">
                <a:latin typeface="Times New Roman"/>
                <a:cs typeface="Times New Roman"/>
              </a:rPr>
              <a:t>sm</a:t>
            </a:r>
            <a:r>
              <a:rPr sz="2400" spc="-150" dirty="0">
                <a:latin typeface="Times New Roman"/>
                <a:cs typeface="Times New Roman"/>
              </a:rPr>
              <a:t>issi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Start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of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Frame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Delimiter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field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informs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receiver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that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400" spc="-114" dirty="0">
                <a:latin typeface="Times New Roman"/>
                <a:cs typeface="Times New Roman"/>
              </a:rPr>
              <a:t>con</a:t>
            </a:r>
            <a:r>
              <a:rPr sz="2400" spc="-35" dirty="0">
                <a:latin typeface="Times New Roman"/>
                <a:cs typeface="Times New Roman"/>
              </a:rPr>
              <a:t>tent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sta</a:t>
            </a:r>
            <a:r>
              <a:rPr sz="2400" spc="5" dirty="0">
                <a:latin typeface="Times New Roman"/>
                <a:cs typeface="Times New Roman"/>
              </a:rPr>
              <a:t>r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immedi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-55" dirty="0">
                <a:latin typeface="Times New Roman"/>
                <a:cs typeface="Times New Roman"/>
              </a:rPr>
              <a:t>te</a:t>
            </a:r>
            <a:r>
              <a:rPr sz="2400" spc="-105" dirty="0">
                <a:latin typeface="Times New Roman"/>
                <a:cs typeface="Times New Roman"/>
              </a:rPr>
              <a:t>l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af</a:t>
            </a:r>
            <a:r>
              <a:rPr sz="2400" spc="-105" dirty="0">
                <a:latin typeface="Times New Roman"/>
                <a:cs typeface="Times New Roman"/>
              </a:rPr>
              <a:t>t</a:t>
            </a:r>
            <a:r>
              <a:rPr sz="2400" spc="-35" dirty="0">
                <a:latin typeface="Times New Roman"/>
                <a:cs typeface="Times New Roman"/>
              </a:rPr>
              <a:t>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this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b</a:t>
            </a:r>
            <a:r>
              <a:rPr sz="2400" spc="-110" dirty="0">
                <a:latin typeface="Times New Roman"/>
                <a:cs typeface="Times New Roman"/>
              </a:rPr>
              <a:t>y</a:t>
            </a:r>
            <a:r>
              <a:rPr sz="2400" spc="-70" dirty="0">
                <a:latin typeface="Times New Roman"/>
                <a:cs typeface="Times New Roman"/>
              </a:rPr>
              <a:t>t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872" y="999744"/>
            <a:ext cx="8215883" cy="2142743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345680" cy="3695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PHY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Header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portion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PHY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length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value.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It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lets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receiver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know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how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much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total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75" dirty="0">
                <a:latin typeface="Times New Roman"/>
                <a:cs typeface="Times New Roman"/>
              </a:rPr>
              <a:t>ect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415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se</a:t>
            </a:r>
            <a:r>
              <a:rPr sz="2600" spc="2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70" dirty="0">
                <a:latin typeface="Times New Roman"/>
                <a:cs typeface="Times New Roman"/>
              </a:rPr>
              <a:t>nit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(PSDU)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endParaRPr sz="2600" dirty="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60" dirty="0">
                <a:latin typeface="Times New Roman"/>
                <a:cs typeface="Times New Roman"/>
              </a:rPr>
              <a:t>802.4.15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PHY.</a:t>
            </a:r>
            <a:endParaRPr sz="2600" dirty="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PSDU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130" dirty="0">
                <a:latin typeface="Times New Roman"/>
                <a:cs typeface="Times New Roman"/>
              </a:rPr>
              <a:t>yl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165" dirty="0">
                <a:latin typeface="Times New Roman"/>
                <a:cs typeface="Times New Roman"/>
              </a:rPr>
              <a:t>ad</a:t>
            </a:r>
            <a:endParaRPr sz="2600" dirty="0">
              <a:latin typeface="Times New Roman"/>
              <a:cs typeface="Times New Roman"/>
            </a:endParaRPr>
          </a:p>
          <a:p>
            <a:pPr marL="286385" marR="48260" indent="-274320">
              <a:lnSpc>
                <a:spcPct val="100000"/>
              </a:lnSpc>
              <a:spcBef>
                <a:spcPts val="685"/>
              </a:spcBef>
              <a:buClr>
                <a:srgbClr val="D24717"/>
              </a:buClr>
              <a:buSzPct val="85000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000" spc="-1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20" dirty="0">
                <a:latin typeface="Times New Roman"/>
                <a:cs typeface="Times New Roman"/>
              </a:rPr>
              <a:t>maximum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25" dirty="0">
                <a:latin typeface="Times New Roman"/>
                <a:cs typeface="Times New Roman"/>
              </a:rPr>
              <a:t>size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2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90" dirty="0">
                <a:latin typeface="Times New Roman"/>
                <a:cs typeface="Times New Roman"/>
              </a:rPr>
              <a:t>IEEE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802.15.4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50" dirty="0">
                <a:latin typeface="Times New Roman"/>
                <a:cs typeface="Times New Roman"/>
              </a:rPr>
              <a:t>PSDU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25" dirty="0">
                <a:latin typeface="Times New Roman"/>
                <a:cs typeface="Times New Roman"/>
              </a:rPr>
              <a:t>is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127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bytes.This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20" dirty="0">
                <a:latin typeface="Times New Roman"/>
                <a:cs typeface="Times New Roman"/>
              </a:rPr>
              <a:t>size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30" dirty="0">
                <a:latin typeface="Times New Roman"/>
                <a:cs typeface="Times New Roman"/>
              </a:rPr>
              <a:t>is 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45" dirty="0">
                <a:latin typeface="Times New Roman"/>
                <a:cs typeface="Times New Roman"/>
              </a:rPr>
              <a:t>s</a:t>
            </a:r>
            <a:r>
              <a:rPr sz="2000" spc="-114" dirty="0">
                <a:latin typeface="Times New Roman"/>
                <a:cs typeface="Times New Roman"/>
              </a:rPr>
              <a:t>i</a:t>
            </a:r>
            <a:r>
              <a:rPr sz="2000" spc="-130" dirty="0">
                <a:latin typeface="Times New Roman"/>
                <a:cs typeface="Times New Roman"/>
              </a:rPr>
              <a:t>gni</a:t>
            </a:r>
            <a:r>
              <a:rPr sz="2000" spc="-114" dirty="0">
                <a:latin typeface="Times New Roman"/>
                <a:cs typeface="Times New Roman"/>
              </a:rPr>
              <a:t>f</a:t>
            </a:r>
            <a:r>
              <a:rPr sz="2000" spc="-85" dirty="0">
                <a:latin typeface="Times New Roman"/>
                <a:cs typeface="Times New Roman"/>
              </a:rPr>
              <a:t>i</a:t>
            </a:r>
            <a:r>
              <a:rPr sz="2000" spc="-145" dirty="0">
                <a:latin typeface="Times New Roman"/>
                <a:cs typeface="Times New Roman"/>
              </a:rPr>
              <a:t>c</a:t>
            </a:r>
            <a:r>
              <a:rPr sz="2000" spc="-85" dirty="0">
                <a:latin typeface="Times New Roman"/>
                <a:cs typeface="Times New Roman"/>
              </a:rPr>
              <a:t>ant</a:t>
            </a:r>
            <a:r>
              <a:rPr sz="2000" spc="-100" dirty="0">
                <a:latin typeface="Times New Roman"/>
                <a:cs typeface="Times New Roman"/>
              </a:rPr>
              <a:t>l</a:t>
            </a:r>
            <a:r>
              <a:rPr sz="2000" spc="-165" dirty="0">
                <a:latin typeface="Times New Roman"/>
                <a:cs typeface="Times New Roman"/>
              </a:rPr>
              <a:t>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smaller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than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l</a:t>
            </a:r>
            <a:r>
              <a:rPr sz="2000" spc="-180" dirty="0">
                <a:latin typeface="Times New Roman"/>
                <a:cs typeface="Times New Roman"/>
              </a:rPr>
              <a:t>o</a:t>
            </a:r>
            <a:r>
              <a:rPr sz="2000" spc="-190" dirty="0">
                <a:latin typeface="Times New Roman"/>
                <a:cs typeface="Times New Roman"/>
              </a:rPr>
              <a:t>w</a:t>
            </a:r>
            <a:r>
              <a:rPr sz="2000" spc="-70" dirty="0">
                <a:latin typeface="Times New Roman"/>
                <a:cs typeface="Times New Roman"/>
              </a:rPr>
              <a:t>est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45" dirty="0">
                <a:latin typeface="Times New Roman"/>
                <a:cs typeface="Times New Roman"/>
              </a:rPr>
              <a:t>MTU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setting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o</a:t>
            </a:r>
            <a:r>
              <a:rPr sz="2000" spc="-40" dirty="0">
                <a:latin typeface="Times New Roman"/>
                <a:cs typeface="Times New Roman"/>
              </a:rPr>
              <a:t>ther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u</a:t>
            </a:r>
            <a:r>
              <a:rPr sz="2000" spc="-100" dirty="0">
                <a:latin typeface="Times New Roman"/>
                <a:cs typeface="Times New Roman"/>
              </a:rPr>
              <a:t>p</a:t>
            </a:r>
            <a:r>
              <a:rPr sz="2000" spc="-50" dirty="0">
                <a:latin typeface="Times New Roman"/>
                <a:cs typeface="Times New Roman"/>
              </a:rPr>
              <a:t>pe</a:t>
            </a:r>
            <a:r>
              <a:rPr sz="2000" spc="-40" dirty="0">
                <a:latin typeface="Times New Roman"/>
                <a:cs typeface="Times New Roman"/>
              </a:rPr>
              <a:t>r</a:t>
            </a:r>
            <a:r>
              <a:rPr sz="2000" spc="-45" dirty="0">
                <a:latin typeface="Times New Roman"/>
                <a:cs typeface="Times New Roman"/>
              </a:rPr>
              <a:t>-</a:t>
            </a:r>
            <a:r>
              <a:rPr sz="2000" spc="-95" dirty="0">
                <a:latin typeface="Times New Roman"/>
                <a:cs typeface="Times New Roman"/>
              </a:rPr>
              <a:t>l</a:t>
            </a:r>
            <a:r>
              <a:rPr sz="2000" spc="-220" dirty="0">
                <a:latin typeface="Times New Roman"/>
                <a:cs typeface="Times New Roman"/>
              </a:rPr>
              <a:t>a</a:t>
            </a:r>
            <a:r>
              <a:rPr sz="2000" spc="-200" dirty="0">
                <a:latin typeface="Times New Roman"/>
                <a:cs typeface="Times New Roman"/>
              </a:rPr>
              <a:t>y</a:t>
            </a:r>
            <a:r>
              <a:rPr sz="2000" spc="-25" dirty="0">
                <a:latin typeface="Times New Roman"/>
                <a:cs typeface="Times New Roman"/>
              </a:rPr>
              <a:t>er  </a:t>
            </a:r>
            <a:r>
              <a:rPr sz="2000" spc="-65" dirty="0">
                <a:latin typeface="Times New Roman"/>
                <a:cs typeface="Times New Roman"/>
              </a:rPr>
              <a:t>protocols, </a:t>
            </a:r>
            <a:r>
              <a:rPr sz="2000" spc="-114" dirty="0">
                <a:latin typeface="Times New Roman"/>
                <a:cs typeface="Times New Roman"/>
              </a:rPr>
              <a:t>such </a:t>
            </a:r>
            <a:r>
              <a:rPr sz="2000" spc="-160" dirty="0">
                <a:latin typeface="Times New Roman"/>
                <a:cs typeface="Times New Roman"/>
              </a:rPr>
              <a:t>as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IPv6, </a:t>
            </a:r>
            <a:r>
              <a:rPr sz="2000" spc="-110" dirty="0">
                <a:latin typeface="Times New Roman"/>
                <a:cs typeface="Times New Roman"/>
              </a:rPr>
              <a:t>which </a:t>
            </a:r>
            <a:r>
              <a:rPr sz="2000" spc="-145" dirty="0">
                <a:latin typeface="Times New Roman"/>
                <a:cs typeface="Times New Roman"/>
              </a:rPr>
              <a:t>has </a:t>
            </a:r>
            <a:r>
              <a:rPr sz="2000" spc="-160" dirty="0">
                <a:latin typeface="Times New Roman"/>
                <a:cs typeface="Times New Roman"/>
              </a:rPr>
              <a:t>a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110" dirty="0">
                <a:latin typeface="Times New Roman"/>
                <a:cs typeface="Times New Roman"/>
              </a:rPr>
              <a:t>minimum </a:t>
            </a:r>
            <a:r>
              <a:rPr sz="2000" spc="-145" dirty="0">
                <a:latin typeface="Times New Roman"/>
                <a:cs typeface="Times New Roman"/>
              </a:rPr>
              <a:t>MTU </a:t>
            </a:r>
            <a:r>
              <a:rPr sz="2000" spc="-75" dirty="0">
                <a:latin typeface="Times New Roman"/>
                <a:cs typeface="Times New Roman"/>
              </a:rPr>
              <a:t>setting </a:t>
            </a:r>
            <a:r>
              <a:rPr sz="2000" spc="-114" dirty="0">
                <a:latin typeface="Times New Roman"/>
                <a:cs typeface="Times New Roman"/>
              </a:rPr>
              <a:t>of </a:t>
            </a:r>
            <a:r>
              <a:rPr sz="2000" spc="-90" dirty="0">
                <a:latin typeface="Times New Roman"/>
                <a:cs typeface="Times New Roman"/>
              </a:rPr>
              <a:t>1280 </a:t>
            </a:r>
            <a:r>
              <a:rPr sz="2000" spc="-75" dirty="0">
                <a:latin typeface="Times New Roman"/>
                <a:cs typeface="Times New Roman"/>
              </a:rPr>
              <a:t>bytes. 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Therefore,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fragmentation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of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30" dirty="0">
                <a:latin typeface="Times New Roman"/>
                <a:cs typeface="Times New Roman"/>
              </a:rPr>
              <a:t>IPv6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packet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must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occur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the </a:t>
            </a:r>
            <a:r>
              <a:rPr sz="2000" spc="-100" dirty="0">
                <a:latin typeface="Times New Roman"/>
                <a:cs typeface="Times New Roman"/>
              </a:rPr>
              <a:t>data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link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layer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for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larger </a:t>
            </a:r>
            <a:r>
              <a:rPr sz="2000" spc="-130" dirty="0">
                <a:latin typeface="Times New Roman"/>
                <a:cs typeface="Times New Roman"/>
              </a:rPr>
              <a:t>IPv6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packets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to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90" dirty="0">
                <a:latin typeface="Times New Roman"/>
                <a:cs typeface="Times New Roman"/>
              </a:rPr>
              <a:t>be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carried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5" dirty="0">
                <a:latin typeface="Times New Roman"/>
                <a:cs typeface="Times New Roman"/>
              </a:rPr>
              <a:t>over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90" dirty="0">
                <a:latin typeface="Times New Roman"/>
                <a:cs typeface="Times New Roman"/>
              </a:rPr>
              <a:t>IEEE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802.15.4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frames.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261950"/>
            <a:ext cx="2040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95" dirty="0">
                <a:latin typeface="Franklin Gothic Medium"/>
                <a:cs typeface="Franklin Gothic Medium"/>
              </a:rPr>
              <a:t>MAC</a:t>
            </a:r>
            <a:r>
              <a:rPr sz="3600" i="0" spc="-114" dirty="0">
                <a:latin typeface="Franklin Gothic Medium"/>
                <a:cs typeface="Franklin Gothic Medium"/>
              </a:rPr>
              <a:t> </a:t>
            </a:r>
            <a:r>
              <a:rPr sz="3600" i="0" spc="-60" dirty="0">
                <a:latin typeface="Franklin Gothic Medium"/>
                <a:cs typeface="Franklin Gothic Medium"/>
              </a:rPr>
              <a:t>Layer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412990" cy="3974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220979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40" dirty="0">
                <a:latin typeface="Times New Roman"/>
                <a:cs typeface="Times New Roman"/>
              </a:rPr>
              <a:t>scheduling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routing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frames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coordinated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perf</a:t>
            </a:r>
            <a:r>
              <a:rPr sz="2600" spc="-130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240" dirty="0">
                <a:latin typeface="Times New Roman"/>
                <a:cs typeface="Times New Roman"/>
              </a:rPr>
              <a:t>m</a:t>
            </a:r>
            <a:r>
              <a:rPr sz="2600" spc="-12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5" dirty="0">
                <a:latin typeface="Times New Roman"/>
                <a:cs typeface="Times New Roman"/>
              </a:rPr>
              <a:t>ll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wing</a:t>
            </a:r>
            <a:r>
              <a:rPr sz="2600" spc="-65" dirty="0">
                <a:latin typeface="Times New Roman"/>
                <a:cs typeface="Times New Roman"/>
              </a:rPr>
              <a:t> t</a:t>
            </a:r>
            <a:r>
              <a:rPr sz="2600" spc="-114" dirty="0">
                <a:latin typeface="Times New Roman"/>
                <a:cs typeface="Times New Roman"/>
              </a:rPr>
              <a:t>a</a:t>
            </a:r>
            <a:r>
              <a:rPr sz="2600" spc="-130" dirty="0">
                <a:latin typeface="Times New Roman"/>
                <a:cs typeface="Times New Roman"/>
              </a:rPr>
              <a:t>sks: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00" dirty="0">
                <a:latin typeface="Times New Roman"/>
                <a:cs typeface="Times New Roman"/>
              </a:rPr>
              <a:t>Network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beaconing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devices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acting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coordinators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(New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use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bea</a:t>
            </a:r>
            <a:r>
              <a:rPr sz="2600" spc="-160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join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80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5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75" dirty="0">
                <a:latin typeface="Times New Roman"/>
                <a:cs typeface="Times New Roman"/>
              </a:rPr>
              <a:t>ork)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0" dirty="0">
                <a:latin typeface="Times New Roman"/>
                <a:cs typeface="Times New Roman"/>
              </a:rPr>
              <a:t>P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sso</a:t>
            </a:r>
            <a:r>
              <a:rPr sz="2600" spc="-185" dirty="0">
                <a:latin typeface="Times New Roman"/>
                <a:cs typeface="Times New Roman"/>
              </a:rPr>
              <a:t>c</a:t>
            </a:r>
            <a:r>
              <a:rPr sz="2600" spc="-130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disasso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30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sec</a:t>
            </a:r>
            <a:r>
              <a:rPr sz="2600" spc="-175" dirty="0">
                <a:latin typeface="Times New Roman"/>
                <a:cs typeface="Times New Roman"/>
              </a:rPr>
              <a:t>u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ity</a:t>
            </a:r>
            <a:endParaRPr sz="2600">
              <a:latin typeface="Times New Roman"/>
              <a:cs typeface="Times New Roman"/>
            </a:endParaRPr>
          </a:p>
          <a:p>
            <a:pPr marL="286385" marR="678180" indent="-274320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Reliable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link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communications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between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two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peer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entities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10970"/>
            <a:ext cx="7240270" cy="43700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80" dirty="0">
                <a:latin typeface="Times New Roman"/>
                <a:cs typeface="Times New Roman"/>
              </a:rPr>
              <a:t>MAC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layer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achieves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these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tasks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by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using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various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predefined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spc="-145" dirty="0">
                <a:latin typeface="Times New Roman"/>
                <a:cs typeface="Times New Roman"/>
              </a:rPr>
              <a:t>ypes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10" dirty="0">
                <a:latin typeface="Times New Roman"/>
                <a:cs typeface="Times New Roman"/>
              </a:rPr>
              <a:t>F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u</a:t>
            </a:r>
            <a:r>
              <a:rPr sz="2400" spc="25" dirty="0">
                <a:latin typeface="Times New Roman"/>
                <a:cs typeface="Times New Roman"/>
              </a:rPr>
              <a:t>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20" dirty="0">
                <a:latin typeface="Times New Roman"/>
                <a:cs typeface="Times New Roman"/>
              </a:rPr>
              <a:t>y</a:t>
            </a:r>
            <a:r>
              <a:rPr sz="2400" spc="-125" dirty="0">
                <a:latin typeface="Times New Roman"/>
                <a:cs typeface="Times New Roman"/>
              </a:rPr>
              <a:t>pes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85" dirty="0">
                <a:latin typeface="Times New Roman"/>
                <a:cs typeface="Times New Roman"/>
              </a:rPr>
              <a:t>M</a:t>
            </a:r>
            <a:r>
              <a:rPr sz="2400" spc="-430" dirty="0">
                <a:latin typeface="Times New Roman"/>
                <a:cs typeface="Times New Roman"/>
              </a:rPr>
              <a:t>A</a:t>
            </a:r>
            <a:r>
              <a:rPr sz="2400" spc="-125" dirty="0">
                <a:latin typeface="Times New Roman"/>
                <a:cs typeface="Times New Roman"/>
              </a:rPr>
              <a:t>C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frames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</a:t>
            </a:r>
            <a:r>
              <a:rPr sz="2400" spc="-95" dirty="0">
                <a:latin typeface="Times New Roman"/>
                <a:cs typeface="Times New Roman"/>
              </a:rPr>
              <a:t>re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</a:t>
            </a:r>
            <a:r>
              <a:rPr sz="2400" spc="-155" dirty="0">
                <a:latin typeface="Times New Roman"/>
                <a:cs typeface="Times New Roman"/>
              </a:rPr>
              <a:t>p</a:t>
            </a:r>
            <a:r>
              <a:rPr sz="2400" spc="-120" dirty="0">
                <a:latin typeface="Times New Roman"/>
                <a:cs typeface="Times New Roman"/>
              </a:rPr>
              <a:t>ecified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8</a:t>
            </a:r>
            <a:r>
              <a:rPr sz="2400" spc="-100" dirty="0">
                <a:latin typeface="Times New Roman"/>
                <a:cs typeface="Times New Roman"/>
              </a:rPr>
              <a:t>0</a:t>
            </a:r>
            <a:r>
              <a:rPr sz="2400" spc="-50" dirty="0">
                <a:latin typeface="Times New Roman"/>
                <a:cs typeface="Times New Roman"/>
              </a:rPr>
              <a:t>2.1</a:t>
            </a:r>
            <a:r>
              <a:rPr sz="2400" spc="-55" dirty="0">
                <a:latin typeface="Times New Roman"/>
                <a:cs typeface="Times New Roman"/>
              </a:rPr>
              <a:t>5</a:t>
            </a:r>
            <a:r>
              <a:rPr sz="2400" spc="10" dirty="0">
                <a:latin typeface="Times New Roman"/>
                <a:cs typeface="Times New Roman"/>
              </a:rPr>
              <a:t>.4: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55" dirty="0">
                <a:latin typeface="Times New Roman"/>
                <a:cs typeface="Times New Roman"/>
              </a:rPr>
              <a:t>Data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75" dirty="0">
                <a:latin typeface="Times New Roman"/>
                <a:cs typeface="Times New Roman"/>
              </a:rPr>
              <a:t>frame: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30" dirty="0">
                <a:latin typeface="Times New Roman"/>
                <a:cs typeface="Times New Roman"/>
              </a:rPr>
              <a:t>Handles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al</a:t>
            </a:r>
            <a:r>
              <a:rPr sz="2400" spc="-105" dirty="0">
                <a:latin typeface="Times New Roman"/>
                <a:cs typeface="Times New Roman"/>
              </a:rPr>
              <a:t>l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transfe</a:t>
            </a:r>
            <a:r>
              <a:rPr sz="2400" spc="-30" dirty="0">
                <a:latin typeface="Times New Roman"/>
                <a:cs typeface="Times New Roman"/>
              </a:rPr>
              <a:t>r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d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Beacon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75" dirty="0">
                <a:latin typeface="Times New Roman"/>
                <a:cs typeface="Times New Roman"/>
              </a:rPr>
              <a:t>frame: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30" dirty="0">
                <a:latin typeface="Times New Roman"/>
                <a:cs typeface="Times New Roman"/>
              </a:rPr>
              <a:t>Used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transmission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beacons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from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54" dirty="0">
                <a:latin typeface="Times New Roman"/>
                <a:cs typeface="Times New Roman"/>
              </a:rPr>
              <a:t>PAN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coordinator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20" dirty="0">
                <a:latin typeface="Times New Roman"/>
                <a:cs typeface="Times New Roman"/>
              </a:rPr>
              <a:t>Acknowledgement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spc="-75" dirty="0">
                <a:latin typeface="Times New Roman"/>
                <a:cs typeface="Times New Roman"/>
              </a:rPr>
              <a:t>frame: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Co</a:t>
            </a:r>
            <a:r>
              <a:rPr sz="2400" spc="-95" dirty="0">
                <a:latin typeface="Times New Roman"/>
                <a:cs typeface="Times New Roman"/>
              </a:rPr>
              <a:t>n</a:t>
            </a:r>
            <a:r>
              <a:rPr sz="2400" spc="-90" dirty="0">
                <a:latin typeface="Times New Roman"/>
                <a:cs typeface="Times New Roman"/>
              </a:rPr>
              <a:t>fi</a:t>
            </a:r>
            <a:r>
              <a:rPr sz="2400" spc="-20" dirty="0">
                <a:latin typeface="Times New Roman"/>
                <a:cs typeface="Times New Roman"/>
              </a:rPr>
              <a:t>r</a:t>
            </a:r>
            <a:r>
              <a:rPr sz="2400" spc="-225" dirty="0">
                <a:latin typeface="Times New Roman"/>
                <a:cs typeface="Times New Roman"/>
              </a:rPr>
              <a:t>m</a:t>
            </a:r>
            <a:r>
              <a:rPr sz="2400" spc="-110" dirty="0">
                <a:latin typeface="Times New Roman"/>
                <a:cs typeface="Times New Roman"/>
              </a:rPr>
              <a:t>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su</a:t>
            </a:r>
            <a:r>
              <a:rPr sz="2400" spc="-155" dirty="0">
                <a:latin typeface="Times New Roman"/>
                <a:cs typeface="Times New Roman"/>
              </a:rPr>
              <a:t>cces</a:t>
            </a:r>
            <a:r>
              <a:rPr sz="2400" spc="-135" dirty="0">
                <a:latin typeface="Times New Roman"/>
                <a:cs typeface="Times New Roman"/>
              </a:rPr>
              <a:t>s</a:t>
            </a:r>
            <a:r>
              <a:rPr sz="2400" spc="-125" dirty="0">
                <a:latin typeface="Times New Roman"/>
                <a:cs typeface="Times New Roman"/>
              </a:rPr>
              <a:t>ful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90" dirty="0">
                <a:latin typeface="Times New Roman"/>
                <a:cs typeface="Times New Roman"/>
              </a:rPr>
              <a:t>eception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25" dirty="0">
                <a:latin typeface="Times New Roman"/>
                <a:cs typeface="Times New Roman"/>
              </a:rPr>
              <a:t>M</a:t>
            </a:r>
            <a:r>
              <a:rPr sz="2400" b="1" spc="-175" dirty="0">
                <a:latin typeface="Times New Roman"/>
                <a:cs typeface="Times New Roman"/>
              </a:rPr>
              <a:t>A</a:t>
            </a:r>
            <a:r>
              <a:rPr sz="2400" b="1" spc="-260" dirty="0">
                <a:latin typeface="Times New Roman"/>
                <a:cs typeface="Times New Roman"/>
              </a:rPr>
              <a:t>C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co</a:t>
            </a:r>
            <a:r>
              <a:rPr sz="2400" b="1" spc="25" dirty="0">
                <a:latin typeface="Times New Roman"/>
                <a:cs typeface="Times New Roman"/>
              </a:rPr>
              <a:t>m</a:t>
            </a:r>
            <a:r>
              <a:rPr sz="2400" b="1" spc="-30" dirty="0">
                <a:latin typeface="Times New Roman"/>
                <a:cs typeface="Times New Roman"/>
              </a:rPr>
              <a:t>mand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f</a:t>
            </a:r>
            <a:r>
              <a:rPr sz="2400" b="1" spc="-80" dirty="0">
                <a:latin typeface="Times New Roman"/>
                <a:cs typeface="Times New Roman"/>
              </a:rPr>
              <a:t>rame: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30" dirty="0">
                <a:latin typeface="Times New Roman"/>
                <a:cs typeface="Times New Roman"/>
              </a:rPr>
              <a:t>Responsible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control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communication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between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devices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59035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35" dirty="0"/>
              <a:t>IEEE</a:t>
            </a:r>
            <a:r>
              <a:rPr sz="4000" spc="-20" dirty="0"/>
              <a:t> </a:t>
            </a:r>
            <a:r>
              <a:rPr sz="4000" spc="-30" dirty="0"/>
              <a:t>802.15.4</a:t>
            </a:r>
            <a:r>
              <a:rPr sz="4000" spc="35" dirty="0"/>
              <a:t> </a:t>
            </a:r>
            <a:r>
              <a:rPr sz="4000" spc="-85" dirty="0"/>
              <a:t>MAC</a:t>
            </a:r>
            <a:r>
              <a:rPr sz="4000" spc="-25" dirty="0"/>
              <a:t> </a:t>
            </a:r>
            <a:r>
              <a:rPr sz="4000" spc="-50" dirty="0"/>
              <a:t>Format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244" y="1514855"/>
            <a:ext cx="8215883" cy="341376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11415" cy="3822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25209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Head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ield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com</a:t>
            </a:r>
            <a:r>
              <a:rPr sz="2600" spc="-130" dirty="0">
                <a:latin typeface="Times New Roman"/>
                <a:cs typeface="Times New Roman"/>
              </a:rPr>
              <a:t>posed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Con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30" dirty="0">
                <a:latin typeface="Times New Roman"/>
                <a:cs typeface="Times New Roman"/>
              </a:rPr>
              <a:t>ol,  </a:t>
            </a:r>
            <a:r>
              <a:rPr sz="2600" spc="-254" dirty="0">
                <a:latin typeface="Times New Roman"/>
                <a:cs typeface="Times New Roman"/>
              </a:rPr>
              <a:t>S</a:t>
            </a:r>
            <a:r>
              <a:rPr sz="2600" spc="-215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ce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Num</a:t>
            </a:r>
            <a:r>
              <a:rPr sz="2600" spc="-125" dirty="0">
                <a:latin typeface="Times New Roman"/>
                <a:cs typeface="Times New Roman"/>
              </a:rPr>
              <a:t>b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27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Ad</a:t>
            </a:r>
            <a:r>
              <a:rPr sz="2600" spc="-175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essing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fiel</a:t>
            </a:r>
            <a:r>
              <a:rPr sz="2600" spc="-180" dirty="0">
                <a:latin typeface="Times New Roman"/>
                <a:cs typeface="Times New Roman"/>
              </a:rPr>
              <a:t>d</a:t>
            </a: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11809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Control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field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defines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attributes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such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type,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addressing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modes,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other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control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flags.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Sequence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indicates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sequence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identifier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</a:t>
            </a:r>
            <a:r>
              <a:rPr sz="2600" spc="-170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32004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27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Ad</a:t>
            </a:r>
            <a:r>
              <a:rPr sz="2600" spc="-170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essing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spe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ifies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80" dirty="0">
                <a:latin typeface="Times New Roman"/>
                <a:cs typeface="Times New Roman"/>
              </a:rPr>
              <a:t>S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75" dirty="0">
                <a:latin typeface="Times New Roman"/>
                <a:cs typeface="Times New Roman"/>
              </a:rPr>
              <a:t>rc</a:t>
            </a:r>
            <a:r>
              <a:rPr sz="2600" spc="-80" dirty="0">
                <a:latin typeface="Times New Roman"/>
                <a:cs typeface="Times New Roman"/>
              </a:rPr>
              <a:t>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Destin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tion  </a:t>
            </a:r>
            <a:r>
              <a:rPr sz="2600" spc="-270" dirty="0">
                <a:latin typeface="Times New Roman"/>
                <a:cs typeface="Times New Roman"/>
              </a:rPr>
              <a:t>PAN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Identifier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fields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well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Source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Destination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Ad</a:t>
            </a:r>
            <a:r>
              <a:rPr sz="2600" spc="-175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ess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fiel</a:t>
            </a:r>
            <a:r>
              <a:rPr sz="2600" spc="-185" dirty="0">
                <a:latin typeface="Times New Roman"/>
                <a:cs typeface="Times New Roman"/>
              </a:rPr>
              <a:t>d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64120" cy="38969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Payload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varies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by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individual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type.</a:t>
            </a:r>
            <a:endParaRPr sz="2600">
              <a:latin typeface="Times New Roman"/>
              <a:cs typeface="Times New Roman"/>
            </a:endParaRPr>
          </a:p>
          <a:p>
            <a:pPr marL="286385" marR="10287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example,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beacon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frames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have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specific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fields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payloads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el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ted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bea</a:t>
            </a:r>
            <a:r>
              <a:rPr sz="2600" spc="-160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45" dirty="0">
                <a:latin typeface="Times New Roman"/>
                <a:cs typeface="Times New Roman"/>
              </a:rPr>
              <a:t>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wh</a:t>
            </a:r>
            <a:r>
              <a:rPr sz="2600" spc="-75" dirty="0">
                <a:latin typeface="Times New Roman"/>
                <a:cs typeface="Times New Roman"/>
              </a:rPr>
              <a:t>i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mman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frames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h</a:t>
            </a:r>
            <a:r>
              <a:rPr sz="2600" spc="-254" dirty="0">
                <a:latin typeface="Times New Roman"/>
                <a:cs typeface="Times New Roman"/>
              </a:rPr>
              <a:t>a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70" dirty="0">
                <a:latin typeface="Times New Roman"/>
                <a:cs typeface="Times New Roman"/>
              </a:rPr>
              <a:t>e  </a:t>
            </a:r>
            <a:r>
              <a:rPr sz="2600" spc="-160" dirty="0">
                <a:latin typeface="Times New Roman"/>
                <a:cs typeface="Times New Roman"/>
              </a:rPr>
              <a:t>diff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fields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esen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37401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4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" dirty="0">
                <a:latin typeface="Times New Roman"/>
                <a:cs typeface="Times New Roman"/>
              </a:rPr>
              <a:t>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14" dirty="0">
                <a:latin typeface="Times New Roman"/>
                <a:cs typeface="Times New Roman"/>
              </a:rPr>
              <a:t>thing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mo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than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40" dirty="0">
                <a:latin typeface="Times New Roman"/>
                <a:cs typeface="Times New Roman"/>
              </a:rPr>
              <a:t>he</a:t>
            </a:r>
            <a:r>
              <a:rPr sz="2600" spc="-100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k  </a:t>
            </a:r>
            <a:r>
              <a:rPr sz="2600" spc="-130" dirty="0">
                <a:latin typeface="Times New Roman"/>
                <a:cs typeface="Times New Roman"/>
              </a:rPr>
              <a:t>sequ</a:t>
            </a:r>
            <a:r>
              <a:rPr sz="2600" spc="-135" dirty="0">
                <a:latin typeface="Times New Roman"/>
                <a:cs typeface="Times New Roman"/>
              </a:rPr>
              <a:t>e</a:t>
            </a:r>
            <a:r>
              <a:rPr sz="2600" spc="-140" dirty="0">
                <a:latin typeface="Times New Roman"/>
                <a:cs typeface="Times New Roman"/>
              </a:rPr>
              <a:t>nc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(FCS).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5" dirty="0">
                <a:latin typeface="Times New Roman"/>
                <a:cs typeface="Times New Roman"/>
              </a:rPr>
              <a:t>An</a:t>
            </a:r>
            <a:r>
              <a:rPr sz="2600" spc="-220" dirty="0">
                <a:latin typeface="Times New Roman"/>
                <a:cs typeface="Times New Roman"/>
              </a:rPr>
              <a:t> </a:t>
            </a:r>
            <a:r>
              <a:rPr sz="2600" spc="-250" dirty="0">
                <a:latin typeface="Times New Roman"/>
                <a:cs typeface="Times New Roman"/>
              </a:rPr>
              <a:t>FCS</a:t>
            </a:r>
            <a:r>
              <a:rPr sz="2600" spc="-24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calculation </a:t>
            </a:r>
            <a:r>
              <a:rPr sz="2600" spc="-150" dirty="0">
                <a:latin typeface="Times New Roman"/>
                <a:cs typeface="Times New Roman"/>
              </a:rPr>
              <a:t>based </a:t>
            </a:r>
            <a:r>
              <a:rPr sz="2600" spc="-110" dirty="0">
                <a:latin typeface="Times New Roman"/>
                <a:cs typeface="Times New Roman"/>
              </a:rPr>
              <a:t>on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114" dirty="0">
                <a:latin typeface="Times New Roman"/>
                <a:cs typeface="Times New Roman"/>
              </a:rPr>
              <a:t>in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5" dirty="0">
                <a:latin typeface="Times New Roman"/>
                <a:cs typeface="Times New Roman"/>
              </a:rPr>
              <a:t>frame </a:t>
            </a:r>
            <a:r>
              <a:rPr sz="2600" spc="-85" dirty="0">
                <a:latin typeface="Times New Roman"/>
                <a:cs typeface="Times New Roman"/>
              </a:rPr>
              <a:t>that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used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by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receiving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side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confirm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integrity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5" dirty="0">
                <a:latin typeface="Times New Roman"/>
                <a:cs typeface="Times New Roman"/>
              </a:rPr>
              <a:t>fram</a:t>
            </a:r>
            <a:r>
              <a:rPr sz="2600" spc="-175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99045" cy="3348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802.15.4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requires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all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devices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support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unique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64-bit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x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0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95" dirty="0">
                <a:latin typeface="Times New Roman"/>
                <a:cs typeface="Times New Roman"/>
              </a:rPr>
              <a:t>ess,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EU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6</a:t>
            </a:r>
            <a:r>
              <a:rPr sz="2600" spc="-125" dirty="0">
                <a:latin typeface="Times New Roman"/>
                <a:cs typeface="Times New Roman"/>
              </a:rPr>
              <a:t>4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H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95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bec</a:t>
            </a:r>
            <a:r>
              <a:rPr sz="2600" spc="-160" dirty="0">
                <a:latin typeface="Times New Roman"/>
                <a:cs typeface="Times New Roman"/>
              </a:rPr>
              <a:t>aus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ma</a:t>
            </a:r>
            <a:r>
              <a:rPr sz="2600" spc="-150" dirty="0">
                <a:latin typeface="Times New Roman"/>
                <a:cs typeface="Times New Roman"/>
              </a:rPr>
              <a:t>x</a:t>
            </a:r>
            <a:r>
              <a:rPr sz="2600" spc="-75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30" dirty="0">
                <a:latin typeface="Times New Roman"/>
                <a:cs typeface="Times New Roman"/>
              </a:rPr>
              <a:t>um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315" dirty="0">
                <a:latin typeface="Times New Roman"/>
                <a:cs typeface="Times New Roman"/>
              </a:rPr>
              <a:t>a</a:t>
            </a:r>
            <a:r>
              <a:rPr sz="2600" spc="-130" dirty="0">
                <a:latin typeface="Times New Roman"/>
                <a:cs typeface="Times New Roman"/>
              </a:rPr>
              <a:t>yl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1</a:t>
            </a:r>
            <a:r>
              <a:rPr sz="2600" spc="-110" dirty="0">
                <a:latin typeface="Times New Roman"/>
                <a:cs typeface="Times New Roman"/>
              </a:rPr>
              <a:t>27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114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es,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60" dirty="0">
                <a:latin typeface="Times New Roman"/>
                <a:cs typeface="Times New Roman"/>
              </a:rPr>
              <a:t>802.15.4 </a:t>
            </a:r>
            <a:r>
              <a:rPr sz="2600" spc="-160" dirty="0">
                <a:latin typeface="Times New Roman"/>
                <a:cs typeface="Times New Roman"/>
              </a:rPr>
              <a:t>also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defines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how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16-bit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“short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address”</a:t>
            </a:r>
            <a:r>
              <a:rPr sz="2600" spc="-165" dirty="0">
                <a:latin typeface="Times New Roman"/>
                <a:cs typeface="Times New Roman"/>
              </a:rPr>
              <a:t> 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assigned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devices.</a:t>
            </a:r>
            <a:endParaRPr sz="2600">
              <a:latin typeface="Times New Roman"/>
              <a:cs typeface="Times New Roman"/>
            </a:endParaRPr>
          </a:p>
          <a:p>
            <a:pPr marL="286385" marR="28003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short </a:t>
            </a:r>
            <a:r>
              <a:rPr sz="2600" spc="-135" dirty="0">
                <a:latin typeface="Times New Roman"/>
                <a:cs typeface="Times New Roman"/>
              </a:rPr>
              <a:t>address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local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70" dirty="0">
                <a:latin typeface="Times New Roman"/>
                <a:cs typeface="Times New Roman"/>
              </a:rPr>
              <a:t>PAN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substantially 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150" dirty="0">
                <a:latin typeface="Times New Roman"/>
                <a:cs typeface="Times New Roman"/>
              </a:rPr>
              <a:t>ces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114" dirty="0">
                <a:latin typeface="Times New Roman"/>
                <a:cs typeface="Times New Roman"/>
              </a:rPr>
              <a:t>ram</a:t>
            </a:r>
            <a:r>
              <a:rPr sz="2600" spc="-95" dirty="0">
                <a:latin typeface="Times New Roman"/>
                <a:cs typeface="Times New Roman"/>
              </a:rPr>
              <a:t>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10" dirty="0">
                <a:latin typeface="Times New Roman"/>
                <a:cs typeface="Times New Roman"/>
              </a:rPr>
              <a:t>erhead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mpa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6</a:t>
            </a:r>
            <a:r>
              <a:rPr sz="2600" spc="-125" dirty="0">
                <a:latin typeface="Times New Roman"/>
                <a:cs typeface="Times New Roman"/>
              </a:rPr>
              <a:t>4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75" dirty="0">
                <a:latin typeface="Times New Roman"/>
                <a:cs typeface="Times New Roman"/>
              </a:rPr>
              <a:t>bit</a:t>
            </a:r>
            <a:r>
              <a:rPr sz="2600" spc="-65" dirty="0">
                <a:latin typeface="Times New Roman"/>
                <a:cs typeface="Times New Roman"/>
              </a:rPr>
              <a:t> ex</a:t>
            </a:r>
            <a:r>
              <a:rPr sz="2600" spc="-50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80" dirty="0">
                <a:latin typeface="Times New Roman"/>
                <a:cs typeface="Times New Roman"/>
              </a:rPr>
              <a:t>ed 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d</a:t>
            </a:r>
            <a:r>
              <a:rPr sz="2600" spc="-50" dirty="0">
                <a:latin typeface="Times New Roman"/>
                <a:cs typeface="Times New Roman"/>
              </a:rPr>
              <a:t>d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ess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18834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85" dirty="0">
                <a:latin typeface="Franklin Gothic Medium"/>
                <a:cs typeface="Franklin Gothic Medium"/>
              </a:rPr>
              <a:t>Topology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437755" cy="3898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 </a:t>
            </a:r>
            <a:r>
              <a:rPr sz="2600" spc="-90" dirty="0">
                <a:latin typeface="Times New Roman"/>
                <a:cs typeface="Times New Roman"/>
              </a:rPr>
              <a:t>802.15.4–based </a:t>
            </a:r>
            <a:r>
              <a:rPr sz="2600" spc="-110" dirty="0">
                <a:latin typeface="Times New Roman"/>
                <a:cs typeface="Times New Roman"/>
              </a:rPr>
              <a:t>networks </a:t>
            </a:r>
            <a:r>
              <a:rPr sz="2600" spc="-160" dirty="0">
                <a:latin typeface="Times New Roman"/>
                <a:cs typeface="Times New Roman"/>
              </a:rPr>
              <a:t>can </a:t>
            </a:r>
            <a:r>
              <a:rPr sz="2600" spc="-120" dirty="0">
                <a:latin typeface="Times New Roman"/>
                <a:cs typeface="Times New Roman"/>
              </a:rPr>
              <a:t>be </a:t>
            </a:r>
            <a:r>
              <a:rPr sz="2600" spc="-95" dirty="0">
                <a:latin typeface="Times New Roman"/>
                <a:cs typeface="Times New Roman"/>
              </a:rPr>
              <a:t>built </a:t>
            </a:r>
            <a:r>
              <a:rPr sz="2600" spc="-204" dirty="0">
                <a:latin typeface="Times New Roman"/>
                <a:cs typeface="Times New Roman"/>
              </a:rPr>
              <a:t>as </a:t>
            </a:r>
            <a:r>
              <a:rPr sz="2600" spc="-95" dirty="0">
                <a:latin typeface="Times New Roman"/>
                <a:cs typeface="Times New Roman"/>
              </a:rPr>
              <a:t>star, </a:t>
            </a:r>
            <a:r>
              <a:rPr sz="2600" spc="-60" dirty="0">
                <a:latin typeface="Times New Roman"/>
                <a:cs typeface="Times New Roman"/>
              </a:rPr>
              <a:t>peer-to- 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pe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200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mes</a:t>
            </a:r>
            <a:r>
              <a:rPr sz="2600" spc="-145" dirty="0">
                <a:latin typeface="Times New Roman"/>
                <a:cs typeface="Times New Roman"/>
              </a:rPr>
              <a:t>h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log</a:t>
            </a:r>
            <a:r>
              <a:rPr sz="2600" spc="-140" dirty="0">
                <a:latin typeface="Times New Roman"/>
                <a:cs typeface="Times New Roman"/>
              </a:rPr>
              <a:t>ie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Mesh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10" dirty="0">
                <a:latin typeface="Times New Roman"/>
                <a:cs typeface="Times New Roman"/>
              </a:rPr>
              <a:t>orks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tie 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ge</a:t>
            </a:r>
            <a:r>
              <a:rPr sz="2600" spc="-80" dirty="0">
                <a:latin typeface="Times New Roman"/>
                <a:cs typeface="Times New Roman"/>
              </a:rPr>
              <a:t>ther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ma</a:t>
            </a:r>
            <a:r>
              <a:rPr sz="2600" spc="-19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60" dirty="0">
                <a:latin typeface="Times New Roman"/>
                <a:cs typeface="Times New Roman"/>
              </a:rPr>
              <a:t>e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46799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 </a:t>
            </a:r>
            <a:r>
              <a:rPr sz="2600" spc="-160" dirty="0">
                <a:latin typeface="Times New Roman"/>
                <a:cs typeface="Times New Roman"/>
              </a:rPr>
              <a:t>allows </a:t>
            </a:r>
            <a:r>
              <a:rPr sz="2600" spc="-130" dirty="0">
                <a:latin typeface="Times New Roman"/>
                <a:cs typeface="Times New Roman"/>
              </a:rPr>
              <a:t>nodes </a:t>
            </a:r>
            <a:r>
              <a:rPr sz="2600" spc="-85" dirty="0">
                <a:latin typeface="Times New Roman"/>
                <a:cs typeface="Times New Roman"/>
              </a:rPr>
              <a:t>that </a:t>
            </a:r>
            <a:r>
              <a:rPr sz="2600" spc="-135" dirty="0">
                <a:latin typeface="Times New Roman"/>
                <a:cs typeface="Times New Roman"/>
              </a:rPr>
              <a:t>would </a:t>
            </a:r>
            <a:r>
              <a:rPr sz="2600" spc="-120" dirty="0">
                <a:latin typeface="Times New Roman"/>
                <a:cs typeface="Times New Roman"/>
              </a:rPr>
              <a:t>be </a:t>
            </a:r>
            <a:r>
              <a:rPr sz="2600" spc="-65" dirty="0">
                <a:latin typeface="Times New Roman"/>
                <a:cs typeface="Times New Roman"/>
              </a:rPr>
              <a:t>out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125" dirty="0">
                <a:latin typeface="Times New Roman"/>
                <a:cs typeface="Times New Roman"/>
              </a:rPr>
              <a:t>range </a:t>
            </a:r>
            <a:r>
              <a:rPr sz="2600" spc="-160" dirty="0">
                <a:latin typeface="Times New Roman"/>
                <a:cs typeface="Times New Roman"/>
              </a:rPr>
              <a:t>if </a:t>
            </a:r>
            <a:r>
              <a:rPr sz="2600" spc="-100" dirty="0">
                <a:latin typeface="Times New Roman"/>
                <a:cs typeface="Times New Roman"/>
              </a:rPr>
              <a:t>trying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communicate </a:t>
            </a:r>
            <a:r>
              <a:rPr sz="2600" spc="-105" dirty="0">
                <a:latin typeface="Times New Roman"/>
                <a:cs typeface="Times New Roman"/>
              </a:rPr>
              <a:t>directly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40" dirty="0">
                <a:latin typeface="Times New Roman"/>
                <a:cs typeface="Times New Roman"/>
              </a:rPr>
              <a:t>leverage </a:t>
            </a:r>
            <a:r>
              <a:rPr sz="2600" spc="-90" dirty="0">
                <a:latin typeface="Times New Roman"/>
                <a:cs typeface="Times New Roman"/>
              </a:rPr>
              <a:t>intermediary </a:t>
            </a:r>
            <a:r>
              <a:rPr sz="2600" spc="-130" dirty="0">
                <a:latin typeface="Times New Roman"/>
                <a:cs typeface="Times New Roman"/>
              </a:rPr>
              <a:t>nodes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transfer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communications.</a:t>
            </a:r>
            <a:endParaRPr sz="26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0" dirty="0">
                <a:latin typeface="Times New Roman"/>
                <a:cs typeface="Times New Roman"/>
              </a:rPr>
              <a:t>Every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802.15.4 </a:t>
            </a:r>
            <a:r>
              <a:rPr sz="2600" spc="-270" dirty="0">
                <a:latin typeface="Times New Roman"/>
                <a:cs typeface="Times New Roman"/>
              </a:rPr>
              <a:t>PAN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should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set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up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unique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ID.</a:t>
            </a:r>
            <a:endParaRPr sz="2600">
              <a:latin typeface="Times New Roman"/>
              <a:cs typeface="Times New Roman"/>
            </a:endParaRPr>
          </a:p>
          <a:p>
            <a:pPr marL="286385" marR="140335" indent="-274320" algn="just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80" dirty="0">
                <a:latin typeface="Times New Roman"/>
                <a:cs typeface="Times New Roman"/>
              </a:rPr>
              <a:t>All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30" dirty="0">
                <a:latin typeface="Times New Roman"/>
                <a:cs typeface="Times New Roman"/>
              </a:rPr>
              <a:t>nodes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65" dirty="0">
                <a:latin typeface="Times New Roman"/>
                <a:cs typeface="Times New Roman"/>
              </a:rPr>
              <a:t>same </a:t>
            </a:r>
            <a:r>
              <a:rPr sz="2600" spc="-60" dirty="0">
                <a:latin typeface="Times New Roman"/>
                <a:cs typeface="Times New Roman"/>
              </a:rPr>
              <a:t>802.15.4 </a:t>
            </a:r>
            <a:r>
              <a:rPr sz="2600" spc="-95" dirty="0">
                <a:latin typeface="Times New Roman"/>
                <a:cs typeface="Times New Roman"/>
              </a:rPr>
              <a:t>network </a:t>
            </a:r>
            <a:r>
              <a:rPr sz="2600" spc="-135" dirty="0">
                <a:latin typeface="Times New Roman"/>
                <a:cs typeface="Times New Roman"/>
              </a:rPr>
              <a:t>should use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40" dirty="0">
                <a:latin typeface="Times New Roman"/>
                <a:cs typeface="Times New Roman"/>
              </a:rPr>
              <a:t>P</a:t>
            </a:r>
            <a:r>
              <a:rPr sz="2600" spc="-240" dirty="0">
                <a:latin typeface="Times New Roman"/>
                <a:cs typeface="Times New Roman"/>
              </a:rPr>
              <a:t>A</a:t>
            </a:r>
            <a:r>
              <a:rPr sz="2600" spc="-235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ID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883" y="2142744"/>
            <a:ext cx="5856732" cy="3287267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679005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 </a:t>
            </a:r>
            <a:r>
              <a:rPr sz="2600" spc="-140" dirty="0">
                <a:latin typeface="Times New Roman"/>
                <a:cs typeface="Times New Roman"/>
              </a:rPr>
              <a:t>minimum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105" dirty="0">
                <a:latin typeface="Times New Roman"/>
                <a:cs typeface="Times New Roman"/>
              </a:rPr>
              <a:t>one </a:t>
            </a:r>
            <a:r>
              <a:rPr sz="2600" spc="-225" dirty="0">
                <a:latin typeface="Times New Roman"/>
                <a:cs typeface="Times New Roman"/>
              </a:rPr>
              <a:t>FFD </a:t>
            </a:r>
            <a:r>
              <a:rPr sz="2600" spc="-135" dirty="0">
                <a:latin typeface="Times New Roman"/>
                <a:cs typeface="Times New Roman"/>
              </a:rPr>
              <a:t>acting </a:t>
            </a:r>
            <a:r>
              <a:rPr sz="2600" spc="-204" dirty="0">
                <a:latin typeface="Times New Roman"/>
                <a:cs typeface="Times New Roman"/>
              </a:rPr>
              <a:t>as a </a:t>
            </a:r>
            <a:r>
              <a:rPr sz="2600" spc="-270" dirty="0">
                <a:latin typeface="Times New Roman"/>
                <a:cs typeface="Times New Roman"/>
              </a:rPr>
              <a:t>PAN </a:t>
            </a:r>
            <a:r>
              <a:rPr sz="2600" spc="-95" dirty="0">
                <a:latin typeface="Times New Roman"/>
                <a:cs typeface="Times New Roman"/>
              </a:rPr>
              <a:t>coordinator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</a:t>
            </a:r>
            <a:r>
              <a:rPr sz="2600" spc="-120" dirty="0">
                <a:latin typeface="Times New Roman"/>
                <a:cs typeface="Times New Roman"/>
              </a:rPr>
              <a:t>li</a:t>
            </a:r>
            <a:r>
              <a:rPr sz="2600" spc="-265" dirty="0">
                <a:latin typeface="Times New Roman"/>
                <a:cs typeface="Times New Roman"/>
              </a:rPr>
              <a:t>v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se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all</a:t>
            </a:r>
            <a:r>
              <a:rPr sz="2600" spc="-254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ot</a:t>
            </a:r>
            <a:r>
              <a:rPr sz="2600" spc="-105" dirty="0">
                <a:latin typeface="Times New Roman"/>
                <a:cs typeface="Times New Roman"/>
              </a:rPr>
              <a:t>h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to  </a:t>
            </a:r>
            <a:r>
              <a:rPr sz="2600" spc="-180" dirty="0">
                <a:latin typeface="Times New Roman"/>
                <a:cs typeface="Times New Roman"/>
              </a:rPr>
              <a:t>asso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130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m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35" dirty="0">
                <a:latin typeface="Times New Roman"/>
                <a:cs typeface="Times New Roman"/>
              </a:rPr>
              <a:t>e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30" dirty="0">
                <a:latin typeface="Times New Roman"/>
                <a:cs typeface="Times New Roman"/>
              </a:rPr>
              <a:t>P</a:t>
            </a:r>
            <a:r>
              <a:rPr sz="2600" spc="-340" dirty="0">
                <a:latin typeface="Times New Roman"/>
                <a:cs typeface="Times New Roman"/>
              </a:rPr>
              <a:t>A</a:t>
            </a:r>
            <a:r>
              <a:rPr sz="2600" spc="-300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single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70" dirty="0">
                <a:latin typeface="Times New Roman"/>
                <a:cs typeface="Times New Roman"/>
              </a:rPr>
              <a:t>PAN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coordinator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identified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70" dirty="0">
                <a:latin typeface="Times New Roman"/>
                <a:cs typeface="Times New Roman"/>
              </a:rPr>
              <a:t>PAN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ID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1.</a:t>
            </a:r>
            <a:endParaRPr sz="2600">
              <a:latin typeface="Times New Roman"/>
              <a:cs typeface="Times New Roman"/>
            </a:endParaRPr>
          </a:p>
          <a:p>
            <a:pPr marL="286385" marR="571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5" dirty="0">
                <a:latin typeface="Times New Roman"/>
                <a:cs typeface="Times New Roman"/>
              </a:rPr>
              <a:t>FFD </a:t>
            </a:r>
            <a:r>
              <a:rPr sz="2600" spc="-150" dirty="0">
                <a:latin typeface="Times New Roman"/>
                <a:cs typeface="Times New Roman"/>
              </a:rPr>
              <a:t>devices </a:t>
            </a:r>
            <a:r>
              <a:rPr sz="2600" spc="-160" dirty="0">
                <a:latin typeface="Times New Roman"/>
                <a:cs typeface="Times New Roman"/>
              </a:rPr>
              <a:t>can </a:t>
            </a:r>
            <a:r>
              <a:rPr sz="2600" spc="-130" dirty="0">
                <a:latin typeface="Times New Roman"/>
                <a:cs typeface="Times New Roman"/>
              </a:rPr>
              <a:t>communicate </a:t>
            </a:r>
            <a:r>
              <a:rPr sz="2600" spc="-100" dirty="0">
                <a:latin typeface="Times New Roman"/>
                <a:cs typeface="Times New Roman"/>
              </a:rPr>
              <a:t>with </a:t>
            </a:r>
            <a:r>
              <a:rPr sz="2600" spc="-195" dirty="0">
                <a:latin typeface="Times New Roman"/>
                <a:cs typeface="Times New Roman"/>
              </a:rPr>
              <a:t>any </a:t>
            </a:r>
            <a:r>
              <a:rPr sz="2600" spc="-65" dirty="0">
                <a:latin typeface="Times New Roman"/>
                <a:cs typeface="Times New Roman"/>
              </a:rPr>
              <a:t>other </a:t>
            </a:r>
            <a:r>
              <a:rPr sz="2600" spc="-120" dirty="0">
                <a:latin typeface="Times New Roman"/>
                <a:cs typeface="Times New Roman"/>
              </a:rPr>
              <a:t>devices, 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whereas </a:t>
            </a:r>
            <a:r>
              <a:rPr sz="2600" spc="-200" dirty="0">
                <a:latin typeface="Times New Roman"/>
                <a:cs typeface="Times New Roman"/>
              </a:rPr>
              <a:t>RFD </a:t>
            </a:r>
            <a:r>
              <a:rPr sz="2600" spc="-150" dirty="0">
                <a:latin typeface="Times New Roman"/>
                <a:cs typeface="Times New Roman"/>
              </a:rPr>
              <a:t>devices </a:t>
            </a:r>
            <a:r>
              <a:rPr sz="2600" spc="-160" dirty="0">
                <a:latin typeface="Times New Roman"/>
                <a:cs typeface="Times New Roman"/>
              </a:rPr>
              <a:t>can </a:t>
            </a:r>
            <a:r>
              <a:rPr sz="2600" spc="-130" dirty="0">
                <a:latin typeface="Times New Roman"/>
                <a:cs typeface="Times New Roman"/>
              </a:rPr>
              <a:t>communicate </a:t>
            </a:r>
            <a:r>
              <a:rPr sz="2600" spc="-150" dirty="0">
                <a:latin typeface="Times New Roman"/>
                <a:cs typeface="Times New Roman"/>
              </a:rPr>
              <a:t>only </a:t>
            </a:r>
            <a:r>
              <a:rPr sz="2600" spc="-100" dirty="0">
                <a:latin typeface="Times New Roman"/>
                <a:cs typeface="Times New Roman"/>
              </a:rPr>
              <a:t>with </a:t>
            </a:r>
            <a:r>
              <a:rPr sz="2600" spc="-220" dirty="0">
                <a:latin typeface="Times New Roman"/>
                <a:cs typeface="Times New Roman"/>
              </a:rPr>
              <a:t>FFD </a:t>
            </a:r>
            <a:r>
              <a:rPr sz="2600" spc="-21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devices.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363459" cy="3425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4991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60" dirty="0">
                <a:latin typeface="Times New Roman"/>
                <a:cs typeface="Times New Roman"/>
              </a:rPr>
              <a:t> 802.15.4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specification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does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define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path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selection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within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mesh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topology.</a:t>
            </a:r>
            <a:endParaRPr sz="2600">
              <a:latin typeface="Times New Roman"/>
              <a:cs typeface="Times New Roman"/>
            </a:endParaRPr>
          </a:p>
          <a:p>
            <a:pPr marL="286385" marR="13906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function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done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Layer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known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i="1" spc="-280" dirty="0">
                <a:latin typeface="Times New Roman"/>
                <a:cs typeface="Times New Roman"/>
              </a:rPr>
              <a:t>mesh- </a:t>
            </a:r>
            <a:r>
              <a:rPr sz="2600" i="1" spc="-635" dirty="0">
                <a:latin typeface="Times New Roman"/>
                <a:cs typeface="Times New Roman"/>
              </a:rPr>
              <a:t> </a:t>
            </a:r>
            <a:r>
              <a:rPr sz="2600" i="1" spc="-204" dirty="0">
                <a:latin typeface="Times New Roman"/>
                <a:cs typeface="Times New Roman"/>
              </a:rPr>
              <a:t>under</a:t>
            </a:r>
            <a:r>
              <a:rPr sz="2600" spc="-204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routing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function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occur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Layer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3,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using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routing 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protocol,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such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IPv6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Routing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Protocol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Low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Power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Lossy</a:t>
            </a:r>
            <a:r>
              <a:rPr sz="2600" spc="-80" dirty="0">
                <a:latin typeface="Times New Roman"/>
                <a:cs typeface="Times New Roman"/>
              </a:rPr>
              <a:t> Net</a:t>
            </a:r>
            <a:r>
              <a:rPr sz="2600" spc="-215" dirty="0">
                <a:latin typeface="Times New Roman"/>
                <a:cs typeface="Times New Roman"/>
              </a:rPr>
              <a:t>w</a:t>
            </a:r>
            <a:r>
              <a:rPr sz="2600" spc="-110" dirty="0">
                <a:latin typeface="Times New Roman"/>
                <a:cs typeface="Times New Roman"/>
              </a:rPr>
              <a:t>orks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(R</a:t>
            </a:r>
            <a:r>
              <a:rPr sz="2600" spc="-135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L).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15" dirty="0">
                <a:latin typeface="Times New Roman"/>
                <a:cs typeface="Times New Roman"/>
              </a:rPr>
              <a:t>r</a:t>
            </a:r>
            <a:r>
              <a:rPr sz="2600" spc="-95" dirty="0">
                <a:latin typeface="Times New Roman"/>
                <a:cs typeface="Times New Roman"/>
              </a:rPr>
              <a:t>efe</a:t>
            </a:r>
            <a:r>
              <a:rPr sz="2600" spc="-40" dirty="0">
                <a:latin typeface="Times New Roman"/>
                <a:cs typeface="Times New Roman"/>
              </a:rPr>
              <a:t>r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i="1" spc="-335" dirty="0">
                <a:latin typeface="Times New Roman"/>
                <a:cs typeface="Times New Roman"/>
              </a:rPr>
              <a:t>mesh</a:t>
            </a:r>
            <a:r>
              <a:rPr sz="2600" i="1" spc="-55" dirty="0">
                <a:latin typeface="Times New Roman"/>
                <a:cs typeface="Times New Roman"/>
              </a:rPr>
              <a:t>-</a:t>
            </a:r>
            <a:r>
              <a:rPr sz="2600" i="1" spc="-390" dirty="0">
                <a:latin typeface="Times New Roman"/>
                <a:cs typeface="Times New Roman"/>
              </a:rPr>
              <a:t>o</a:t>
            </a:r>
            <a:r>
              <a:rPr sz="2600" i="1" spc="-305" dirty="0">
                <a:latin typeface="Times New Roman"/>
                <a:cs typeface="Times New Roman"/>
              </a:rPr>
              <a:t>v</a:t>
            </a:r>
            <a:r>
              <a:rPr sz="2600" i="1" spc="-310" dirty="0">
                <a:latin typeface="Times New Roman"/>
                <a:cs typeface="Times New Roman"/>
              </a:rPr>
              <a:t>er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1746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5" dirty="0">
                <a:latin typeface="Franklin Gothic Medium"/>
                <a:cs typeface="Franklin Gothic Medium"/>
              </a:rPr>
              <a:t>S</a:t>
            </a:r>
            <a:r>
              <a:rPr sz="4000" i="0" spc="-15" dirty="0">
                <a:latin typeface="Franklin Gothic Medium"/>
                <a:cs typeface="Franklin Gothic Medium"/>
              </a:rPr>
              <a:t>e</a:t>
            </a:r>
            <a:r>
              <a:rPr sz="4000" i="0" dirty="0">
                <a:latin typeface="Franklin Gothic Medium"/>
                <a:cs typeface="Franklin Gothic Medium"/>
              </a:rPr>
              <a:t>c</a:t>
            </a:r>
            <a:r>
              <a:rPr sz="4000" i="0" spc="-30" dirty="0">
                <a:latin typeface="Franklin Gothic Medium"/>
                <a:cs typeface="Franklin Gothic Medium"/>
              </a:rPr>
              <a:t>ur</a:t>
            </a:r>
            <a:r>
              <a:rPr sz="4000" i="0" spc="-5" dirty="0">
                <a:latin typeface="Franklin Gothic Medium"/>
                <a:cs typeface="Franklin Gothic Medium"/>
              </a:rPr>
              <a:t>i</a:t>
            </a:r>
            <a:r>
              <a:rPr sz="4000" i="0" spc="-85" dirty="0">
                <a:latin typeface="Franklin Gothic Medium"/>
                <a:cs typeface="Franklin Gothic Medium"/>
              </a:rPr>
              <a:t>ty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10970"/>
            <a:ext cx="7586345" cy="43180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86385" marR="302895" indent="-274320">
              <a:lnSpc>
                <a:spcPct val="90100"/>
              </a:lnSpc>
              <a:spcBef>
                <a:spcPts val="38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 </a:t>
            </a:r>
            <a:r>
              <a:rPr sz="2400" spc="-229" dirty="0">
                <a:latin typeface="Times New Roman"/>
                <a:cs typeface="Times New Roman"/>
              </a:rPr>
              <a:t>IEEE</a:t>
            </a:r>
            <a:r>
              <a:rPr sz="2400" spc="-22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802.15.4 </a:t>
            </a:r>
            <a:r>
              <a:rPr sz="2400" spc="-125" dirty="0">
                <a:latin typeface="Times New Roman"/>
                <a:cs typeface="Times New Roman"/>
              </a:rPr>
              <a:t>specification </a:t>
            </a:r>
            <a:r>
              <a:rPr sz="2400" spc="-140" dirty="0">
                <a:latin typeface="Times New Roman"/>
                <a:cs typeface="Times New Roman"/>
              </a:rPr>
              <a:t>uses </a:t>
            </a:r>
            <a:r>
              <a:rPr sz="2400" spc="-170" dirty="0">
                <a:latin typeface="Times New Roman"/>
                <a:cs typeface="Times New Roman"/>
              </a:rPr>
              <a:t>Advanced </a:t>
            </a:r>
            <a:r>
              <a:rPr sz="2400" spc="-105" dirty="0">
                <a:latin typeface="Times New Roman"/>
                <a:cs typeface="Times New Roman"/>
              </a:rPr>
              <a:t>Encryption 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Standard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95" dirty="0">
                <a:latin typeface="Times New Roman"/>
                <a:cs typeface="Times New Roman"/>
              </a:rPr>
              <a:t>(AES)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with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128-bit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key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length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base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encryption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algo</a:t>
            </a:r>
            <a:r>
              <a:rPr sz="2400" spc="-45" dirty="0">
                <a:latin typeface="Times New Roman"/>
                <a:cs typeface="Times New Roman"/>
              </a:rPr>
              <a:t>r</a:t>
            </a:r>
            <a:r>
              <a:rPr sz="2400" spc="-95" dirty="0">
                <a:latin typeface="Times New Roman"/>
                <a:cs typeface="Times New Roman"/>
              </a:rPr>
              <a:t>ithm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secu</a:t>
            </a:r>
            <a:r>
              <a:rPr sz="2400" spc="70" dirty="0">
                <a:latin typeface="Times New Roman"/>
                <a:cs typeface="Times New Roman"/>
              </a:rPr>
              <a:t>r</a:t>
            </a:r>
            <a:r>
              <a:rPr sz="2400" spc="-140" dirty="0">
                <a:latin typeface="Times New Roman"/>
                <a:cs typeface="Times New Roman"/>
              </a:rPr>
              <a:t>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its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00" dirty="0">
                <a:latin typeface="Times New Roman"/>
                <a:cs typeface="Times New Roman"/>
              </a:rPr>
              <a:t>AES</a:t>
            </a:r>
            <a:r>
              <a:rPr sz="2400" spc="-29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block </a:t>
            </a:r>
            <a:r>
              <a:rPr sz="2400" spc="-100" dirty="0">
                <a:latin typeface="Times New Roman"/>
                <a:cs typeface="Times New Roman"/>
              </a:rPr>
              <a:t>cipher, </a:t>
            </a:r>
            <a:r>
              <a:rPr sz="2400" spc="-130" dirty="0">
                <a:latin typeface="Times New Roman"/>
                <a:cs typeface="Times New Roman"/>
              </a:rPr>
              <a:t>which </a:t>
            </a:r>
            <a:r>
              <a:rPr sz="2400" spc="-145" dirty="0">
                <a:latin typeface="Times New Roman"/>
                <a:cs typeface="Times New Roman"/>
              </a:rPr>
              <a:t>means </a:t>
            </a:r>
            <a:r>
              <a:rPr sz="2400" spc="-45" dirty="0">
                <a:latin typeface="Times New Roman"/>
                <a:cs typeface="Times New Roman"/>
              </a:rPr>
              <a:t>it </a:t>
            </a:r>
            <a:r>
              <a:rPr sz="2400" spc="-90" dirty="0">
                <a:latin typeface="Times New Roman"/>
                <a:cs typeface="Times New Roman"/>
              </a:rPr>
              <a:t>operates </a:t>
            </a:r>
            <a:r>
              <a:rPr sz="2400" spc="-105" dirty="0">
                <a:latin typeface="Times New Roman"/>
                <a:cs typeface="Times New Roman"/>
              </a:rPr>
              <a:t>on </a:t>
            </a:r>
            <a:r>
              <a:rPr sz="2400" spc="-125" dirty="0">
                <a:latin typeface="Times New Roman"/>
                <a:cs typeface="Times New Roman"/>
              </a:rPr>
              <a:t>fixed-size </a:t>
            </a:r>
            <a:r>
              <a:rPr sz="2400" spc="-135" dirty="0">
                <a:latin typeface="Times New Roman"/>
                <a:cs typeface="Times New Roman"/>
              </a:rPr>
              <a:t>blocks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d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endParaRPr sz="2400">
              <a:latin typeface="Times New Roman"/>
              <a:cs typeface="Times New Roman"/>
            </a:endParaRPr>
          </a:p>
          <a:p>
            <a:pPr marL="286385" marR="621665" indent="-274320">
              <a:lnSpc>
                <a:spcPts val="259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05" dirty="0">
                <a:latin typeface="Times New Roman"/>
                <a:cs typeface="Times New Roman"/>
              </a:rPr>
              <a:t>symmetric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key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means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same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key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both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enc</a:t>
            </a:r>
            <a:r>
              <a:rPr sz="2400" spc="-35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yption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dec</a:t>
            </a:r>
            <a:r>
              <a:rPr sz="2400" spc="-35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yption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endParaRPr sz="2400">
              <a:latin typeface="Times New Roman"/>
              <a:cs typeface="Times New Roman"/>
            </a:endParaRPr>
          </a:p>
          <a:p>
            <a:pPr marL="286385" marR="194310" indent="-274320">
              <a:lnSpc>
                <a:spcPts val="259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addition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encrypting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data,</a:t>
            </a:r>
            <a:r>
              <a:rPr sz="2400" spc="-350" dirty="0">
                <a:latin typeface="Times New Roman"/>
                <a:cs typeface="Times New Roman"/>
              </a:rPr>
              <a:t> </a:t>
            </a:r>
            <a:r>
              <a:rPr sz="2400" spc="-300" dirty="0">
                <a:latin typeface="Times New Roman"/>
                <a:cs typeface="Times New Roman"/>
              </a:rPr>
              <a:t>AES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802.15.4 </a:t>
            </a:r>
            <a:r>
              <a:rPr sz="2400" spc="-145" dirty="0">
                <a:latin typeface="Times New Roman"/>
                <a:cs typeface="Times New Roman"/>
              </a:rPr>
              <a:t>also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validates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spc="-180" dirty="0">
                <a:latin typeface="Times New Roman"/>
                <a:cs typeface="Times New Roman"/>
              </a:rPr>
              <a:t>ha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sen</a:t>
            </a:r>
            <a:r>
              <a:rPr sz="2400" spc="65" dirty="0">
                <a:latin typeface="Times New Roman"/>
                <a:cs typeface="Times New Roman"/>
              </a:rPr>
              <a:t>t.</a:t>
            </a:r>
            <a:endParaRPr sz="2400">
              <a:latin typeface="Times New Roman"/>
              <a:cs typeface="Times New Roman"/>
            </a:endParaRPr>
          </a:p>
          <a:p>
            <a:pPr marL="286385" marR="55880" indent="-274320">
              <a:lnSpc>
                <a:spcPct val="90000"/>
              </a:lnSpc>
              <a:spcBef>
                <a:spcPts val="56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This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accomplished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by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message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integrity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code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(MIC),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which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calculated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entire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using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same</a:t>
            </a:r>
            <a:r>
              <a:rPr sz="2400" spc="-260" dirty="0">
                <a:latin typeface="Times New Roman"/>
                <a:cs typeface="Times New Roman"/>
              </a:rPr>
              <a:t> </a:t>
            </a:r>
            <a:r>
              <a:rPr sz="2400" spc="-300" dirty="0">
                <a:latin typeface="Times New Roman"/>
                <a:cs typeface="Times New Roman"/>
              </a:rPr>
              <a:t>AES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key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enc</a:t>
            </a:r>
            <a:r>
              <a:rPr sz="2400" spc="-35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yption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34504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3335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0" dirty="0">
                <a:latin typeface="Times New Roman"/>
                <a:cs typeface="Times New Roman"/>
              </a:rPr>
              <a:t>Using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Security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Enabled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Control 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-75" dirty="0">
                <a:latin typeface="Times New Roman"/>
                <a:cs typeface="Times New Roman"/>
              </a:rPr>
              <a:t>tion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8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5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5</a:t>
            </a:r>
            <a:r>
              <a:rPr sz="2600" spc="-15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hea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5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step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ena</a:t>
            </a:r>
            <a:r>
              <a:rPr sz="2600" spc="-175" dirty="0">
                <a:latin typeface="Times New Roman"/>
                <a:cs typeface="Times New Roman"/>
              </a:rPr>
              <a:t>b</a:t>
            </a:r>
            <a:r>
              <a:rPr sz="2600" spc="-125" dirty="0">
                <a:latin typeface="Times New Roman"/>
                <a:cs typeface="Times New Roman"/>
              </a:rPr>
              <a:t>ling  </a:t>
            </a:r>
            <a:r>
              <a:rPr sz="2600" spc="-345" dirty="0">
                <a:latin typeface="Times New Roman"/>
                <a:cs typeface="Times New Roman"/>
              </a:rPr>
              <a:t>AE</a:t>
            </a:r>
            <a:r>
              <a:rPr sz="2600" spc="-28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enc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y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single</a:t>
            </a:r>
            <a:r>
              <a:rPr sz="2600" spc="-75" dirty="0">
                <a:latin typeface="Times New Roman"/>
                <a:cs typeface="Times New Roman"/>
              </a:rPr>
              <a:t> bit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set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security.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90" dirty="0">
                <a:latin typeface="Times New Roman"/>
                <a:cs typeface="Times New Roman"/>
              </a:rPr>
              <a:t>Once </a:t>
            </a:r>
            <a:r>
              <a:rPr sz="2600" spc="-114" dirty="0">
                <a:latin typeface="Times New Roman"/>
                <a:cs typeface="Times New Roman"/>
              </a:rPr>
              <a:t>this </a:t>
            </a:r>
            <a:r>
              <a:rPr sz="2600" spc="-75" dirty="0">
                <a:latin typeface="Times New Roman"/>
                <a:cs typeface="Times New Roman"/>
              </a:rPr>
              <a:t>bit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40" dirty="0">
                <a:latin typeface="Times New Roman"/>
                <a:cs typeface="Times New Roman"/>
              </a:rPr>
              <a:t>set,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 </a:t>
            </a:r>
            <a:r>
              <a:rPr sz="2600" spc="-130" dirty="0">
                <a:latin typeface="Times New Roman"/>
                <a:cs typeface="Times New Roman"/>
              </a:rPr>
              <a:t>called </a:t>
            </a:r>
            <a:r>
              <a:rPr sz="2600" spc="-80" dirty="0">
                <a:latin typeface="Times New Roman"/>
                <a:cs typeface="Times New Roman"/>
              </a:rPr>
              <a:t>the </a:t>
            </a:r>
            <a:r>
              <a:rPr sz="2600" spc="-150" dirty="0">
                <a:latin typeface="Times New Roman"/>
                <a:cs typeface="Times New Roman"/>
              </a:rPr>
              <a:t>Auxiliary </a:t>
            </a:r>
            <a:r>
              <a:rPr sz="2600" spc="-125" dirty="0">
                <a:latin typeface="Times New Roman"/>
                <a:cs typeface="Times New Roman"/>
              </a:rPr>
              <a:t>Security 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Header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c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ted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af</a:t>
            </a:r>
            <a:r>
              <a:rPr sz="2600" spc="-110" dirty="0">
                <a:latin typeface="Times New Roman"/>
                <a:cs typeface="Times New Roman"/>
              </a:rPr>
              <a:t>t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-240" dirty="0">
                <a:latin typeface="Times New Roman"/>
                <a:cs typeface="Times New Roman"/>
              </a:rPr>
              <a:t>o</a:t>
            </a:r>
            <a:r>
              <a:rPr sz="2600" spc="-85" dirty="0">
                <a:latin typeface="Times New Roman"/>
                <a:cs typeface="Times New Roman"/>
              </a:rPr>
              <a:t>urce</a:t>
            </a:r>
            <a:r>
              <a:rPr sz="2600" spc="-25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Ad</a:t>
            </a:r>
            <a:r>
              <a:rPr sz="2600" spc="-170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ess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fiel</a:t>
            </a:r>
            <a:r>
              <a:rPr sz="2600" spc="-180" dirty="0">
                <a:latin typeface="Times New Roman"/>
                <a:cs typeface="Times New Roman"/>
              </a:rPr>
              <a:t>d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r>
              <a:rPr sz="2600" spc="-114" dirty="0">
                <a:latin typeface="Times New Roman"/>
                <a:cs typeface="Times New Roman"/>
              </a:rPr>
              <a:t>e</a:t>
            </a:r>
            <a:r>
              <a:rPr sz="2600" spc="-140" dirty="0">
                <a:latin typeface="Times New Roman"/>
                <a:cs typeface="Times New Roman"/>
              </a:rPr>
              <a:t>aling  some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114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f</a:t>
            </a:r>
            <a:r>
              <a:rPr sz="2600" spc="-105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om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P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130" dirty="0">
                <a:latin typeface="Times New Roman"/>
                <a:cs typeface="Times New Roman"/>
              </a:rPr>
              <a:t>yl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field.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7480" marR="508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Frame</a:t>
            </a:r>
            <a:r>
              <a:rPr spc="-50" dirty="0"/>
              <a:t> </a:t>
            </a:r>
            <a:r>
              <a:rPr spc="-20" dirty="0"/>
              <a:t>Format</a:t>
            </a:r>
            <a:r>
              <a:rPr spc="-40" dirty="0"/>
              <a:t> </a:t>
            </a:r>
            <a:r>
              <a:rPr spc="-20" dirty="0"/>
              <a:t>with</a:t>
            </a:r>
            <a:r>
              <a:rPr spc="-3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25" dirty="0"/>
              <a:t>Auxiliary</a:t>
            </a:r>
            <a:r>
              <a:rPr spc="-45" dirty="0"/>
              <a:t> </a:t>
            </a:r>
            <a:r>
              <a:rPr spc="-10" dirty="0"/>
              <a:t>Security</a:t>
            </a:r>
            <a:r>
              <a:rPr spc="-50" dirty="0"/>
              <a:t> </a:t>
            </a:r>
            <a:r>
              <a:rPr dirty="0"/>
              <a:t>Header</a:t>
            </a:r>
            <a:r>
              <a:rPr spc="-35" dirty="0"/>
              <a:t> </a:t>
            </a:r>
            <a:r>
              <a:rPr spc="-10" dirty="0"/>
              <a:t>Field</a:t>
            </a:r>
            <a:r>
              <a:rPr spc="-35" dirty="0"/>
              <a:t> </a:t>
            </a:r>
            <a:r>
              <a:rPr spc="-20" dirty="0"/>
              <a:t>for</a:t>
            </a:r>
            <a:r>
              <a:rPr spc="-40" dirty="0"/>
              <a:t> </a:t>
            </a:r>
            <a:r>
              <a:rPr dirty="0"/>
              <a:t>802.15.4- </a:t>
            </a:r>
            <a:r>
              <a:rPr spc="-484" dirty="0"/>
              <a:t> </a:t>
            </a:r>
            <a:r>
              <a:rPr spc="5" dirty="0"/>
              <a:t>2006</a:t>
            </a:r>
            <a:r>
              <a:rPr spc="-50" dirty="0"/>
              <a:t> </a:t>
            </a:r>
            <a:r>
              <a:rPr spc="10" dirty="0"/>
              <a:t>and</a:t>
            </a:r>
            <a:r>
              <a:rPr spc="-5" dirty="0"/>
              <a:t> </a:t>
            </a:r>
            <a:r>
              <a:rPr spc="-10" dirty="0"/>
              <a:t>Later</a:t>
            </a:r>
            <a:r>
              <a:rPr spc="-40" dirty="0"/>
              <a:t> </a:t>
            </a:r>
            <a:r>
              <a:rPr spc="-15" dirty="0"/>
              <a:t>Versions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615" y="1642872"/>
            <a:ext cx="8072628" cy="3144011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7310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15" dirty="0">
                <a:latin typeface="Franklin Gothic Medium"/>
                <a:cs typeface="Franklin Gothic Medium"/>
              </a:rPr>
              <a:t>IEEE</a:t>
            </a:r>
            <a:r>
              <a:rPr sz="4000" i="0" spc="-35" dirty="0">
                <a:latin typeface="Franklin Gothic Medium"/>
                <a:cs typeface="Franklin Gothic Medium"/>
              </a:rPr>
              <a:t> </a:t>
            </a:r>
            <a:r>
              <a:rPr sz="4000" i="0" spc="-30" dirty="0">
                <a:latin typeface="Franklin Gothic Medium"/>
                <a:cs typeface="Franklin Gothic Medium"/>
              </a:rPr>
              <a:t>802.15.4g</a:t>
            </a:r>
            <a:r>
              <a:rPr sz="4000" i="0" spc="-45" dirty="0">
                <a:latin typeface="Franklin Gothic Medium"/>
                <a:cs typeface="Franklin Gothic Medium"/>
              </a:rPr>
              <a:t> </a:t>
            </a:r>
            <a:r>
              <a:rPr sz="4000" i="0" spc="-15" dirty="0">
                <a:latin typeface="Franklin Gothic Medium"/>
                <a:cs typeface="Franklin Gothic Medium"/>
              </a:rPr>
              <a:t>and</a:t>
            </a:r>
            <a:r>
              <a:rPr sz="4000" i="0" spc="-10" dirty="0">
                <a:latin typeface="Franklin Gothic Medium"/>
                <a:cs typeface="Franklin Gothic Medium"/>
              </a:rPr>
              <a:t> </a:t>
            </a:r>
            <a:r>
              <a:rPr sz="4000" i="0" spc="-20" dirty="0">
                <a:latin typeface="Franklin Gothic Medium"/>
                <a:cs typeface="Franklin Gothic Medium"/>
              </a:rPr>
              <a:t>802.15.4e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449184" cy="4142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4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amend</a:t>
            </a:r>
            <a:r>
              <a:rPr sz="2600" spc="-100" dirty="0">
                <a:latin typeface="Times New Roman"/>
                <a:cs typeface="Times New Roman"/>
              </a:rPr>
              <a:t>men</a:t>
            </a:r>
            <a:r>
              <a:rPr sz="2600" spc="-45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8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5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11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145" dirty="0">
                <a:latin typeface="Times New Roman"/>
                <a:cs typeface="Times New Roman"/>
              </a:rPr>
              <a:t>an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s 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0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315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</a:t>
            </a:r>
            <a:r>
              <a:rPr sz="2600" spc="-175" dirty="0">
                <a:latin typeface="Times New Roman"/>
                <a:cs typeface="Times New Roman"/>
              </a:rPr>
              <a:t>e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u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set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eme</a:t>
            </a:r>
            <a:r>
              <a:rPr sz="2600" spc="-155" dirty="0">
                <a:latin typeface="Times New Roman"/>
                <a:cs typeface="Times New Roman"/>
              </a:rPr>
              <a:t>d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isa</a:t>
            </a:r>
            <a:r>
              <a:rPr sz="2600" spc="-245" dirty="0">
                <a:latin typeface="Times New Roman"/>
                <a:cs typeface="Times New Roman"/>
              </a:rPr>
              <a:t>d</a:t>
            </a:r>
            <a:r>
              <a:rPr sz="2600" spc="-260" dirty="0">
                <a:latin typeface="Times New Roman"/>
                <a:cs typeface="Times New Roman"/>
              </a:rPr>
              <a:t>v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14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160" dirty="0">
                <a:latin typeface="Times New Roman"/>
                <a:cs typeface="Times New Roman"/>
              </a:rPr>
              <a:t>e</a:t>
            </a:r>
            <a:r>
              <a:rPr sz="2600" spc="-150" dirty="0">
                <a:latin typeface="Times New Roman"/>
                <a:cs typeface="Times New Roman"/>
              </a:rPr>
              <a:t>s  </a:t>
            </a:r>
            <a:r>
              <a:rPr sz="2600" spc="-145" dirty="0">
                <a:latin typeface="Times New Roman"/>
                <a:cs typeface="Times New Roman"/>
              </a:rPr>
              <a:t>associated </a:t>
            </a:r>
            <a:r>
              <a:rPr sz="2600" spc="-100" dirty="0">
                <a:latin typeface="Times New Roman"/>
                <a:cs typeface="Times New Roman"/>
              </a:rPr>
              <a:t>with </a:t>
            </a:r>
            <a:r>
              <a:rPr sz="2600" spc="-45" dirty="0">
                <a:latin typeface="Times New Roman"/>
                <a:cs typeface="Times New Roman"/>
              </a:rPr>
              <a:t>802.15.4, </a:t>
            </a:r>
            <a:r>
              <a:rPr sz="2600" spc="-130" dirty="0">
                <a:latin typeface="Times New Roman"/>
                <a:cs typeface="Times New Roman"/>
              </a:rPr>
              <a:t>including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30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reliability, </a:t>
            </a:r>
            <a:r>
              <a:rPr sz="2600" spc="-110" dirty="0">
                <a:latin typeface="Times New Roman"/>
                <a:cs typeface="Times New Roman"/>
              </a:rPr>
              <a:t> 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bo</a:t>
            </a:r>
            <a:r>
              <a:rPr sz="2600" spc="-135" dirty="0">
                <a:latin typeface="Times New Roman"/>
                <a:cs typeface="Times New Roman"/>
              </a:rPr>
              <a:t>u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65" dirty="0">
                <a:latin typeface="Times New Roman"/>
                <a:cs typeface="Times New Roman"/>
              </a:rPr>
              <a:t>ul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140" dirty="0">
                <a:latin typeface="Times New Roman"/>
                <a:cs typeface="Times New Roman"/>
              </a:rPr>
              <a:t>ip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f</a:t>
            </a:r>
            <a:r>
              <a:rPr sz="2600" spc="-135" dirty="0">
                <a:latin typeface="Times New Roman"/>
                <a:cs typeface="Times New Roman"/>
              </a:rPr>
              <a:t>adi</a:t>
            </a:r>
            <a:r>
              <a:rPr sz="2600" spc="-170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endParaRPr sz="2600">
              <a:latin typeface="Times New Roman"/>
              <a:cs typeface="Times New Roman"/>
            </a:endParaRPr>
          </a:p>
          <a:p>
            <a:pPr marL="286385" marR="196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Also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made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improvements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better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cope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certain 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application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domains,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such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factory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process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automation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sma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120" dirty="0">
                <a:latin typeface="Times New Roman"/>
                <a:cs typeface="Times New Roman"/>
              </a:rPr>
              <a:t>id</a:t>
            </a:r>
            <a:endParaRPr sz="2600">
              <a:latin typeface="Times New Roman"/>
              <a:cs typeface="Times New Roman"/>
            </a:endParaRPr>
          </a:p>
          <a:p>
            <a:pPr marL="286385" marR="36512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802.15.4e-2012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enhanced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60" dirty="0">
                <a:latin typeface="Times New Roman"/>
                <a:cs typeface="Times New Roman"/>
              </a:rPr>
              <a:t> 802.15.4 </a:t>
            </a:r>
            <a:r>
              <a:rPr sz="2600" spc="-305" dirty="0">
                <a:latin typeface="Times New Roman"/>
                <a:cs typeface="Times New Roman"/>
              </a:rPr>
              <a:t>MAC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capabilities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40" dirty="0">
                <a:latin typeface="Times New Roman"/>
                <a:cs typeface="Times New Roman"/>
              </a:rPr>
              <a:t>areas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format,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security, 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determinism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mechanism,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hopping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093584" cy="2556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3779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4</a:t>
            </a:r>
            <a:r>
              <a:rPr sz="2600" spc="-220" dirty="0">
                <a:latin typeface="Times New Roman"/>
                <a:cs typeface="Times New Roman"/>
              </a:rPr>
              <a:t>g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12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als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ame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dmen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IEEE  </a:t>
            </a:r>
            <a:r>
              <a:rPr sz="2600" spc="-80" dirty="0">
                <a:latin typeface="Times New Roman"/>
                <a:cs typeface="Times New Roman"/>
              </a:rPr>
              <a:t>802.15.4-2011 </a:t>
            </a:r>
            <a:r>
              <a:rPr sz="2600" spc="-114" dirty="0">
                <a:latin typeface="Times New Roman"/>
                <a:cs typeface="Times New Roman"/>
              </a:rPr>
              <a:t>standard</a:t>
            </a:r>
            <a:endParaRPr sz="2600">
              <a:latin typeface="Times New Roman"/>
              <a:cs typeface="Times New Roman"/>
            </a:endParaRPr>
          </a:p>
          <a:p>
            <a:pPr marL="286385" marR="16065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focus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this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specification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grid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or,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more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specifically, </a:t>
            </a:r>
            <a:r>
              <a:rPr sz="2600" spc="-80" dirty="0">
                <a:latin typeface="Times New Roman"/>
                <a:cs typeface="Times New Roman"/>
              </a:rPr>
              <a:t>smart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utility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communication.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80" dirty="0">
                <a:latin typeface="Times New Roman"/>
                <a:cs typeface="Times New Roman"/>
              </a:rPr>
              <a:t>802.15.4g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seeks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to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optimize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large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outdoor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wireless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mesh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networks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area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networks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(FANs)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04874"/>
            <a:ext cx="7363459" cy="45231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977265" indent="-27432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ap</a:t>
            </a:r>
            <a:r>
              <a:rPr sz="2600" spc="-160" dirty="0">
                <a:latin typeface="Times New Roman"/>
                <a:cs typeface="Times New Roman"/>
              </a:rPr>
              <a:t>p</a:t>
            </a:r>
            <a:r>
              <a:rPr sz="2600" spc="-130" dirty="0">
                <a:latin typeface="Times New Roman"/>
                <a:cs typeface="Times New Roman"/>
              </a:rPr>
              <a:t>lie</a:t>
            </a:r>
            <a:r>
              <a:rPr sz="2600" spc="-145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use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85" dirty="0">
                <a:latin typeface="Times New Roman"/>
                <a:cs typeface="Times New Roman"/>
              </a:rPr>
              <a:t>ase</a:t>
            </a:r>
            <a:r>
              <a:rPr sz="2600" spc="-165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su</a:t>
            </a:r>
            <a:r>
              <a:rPr sz="2600" spc="-114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the  </a:t>
            </a:r>
            <a:r>
              <a:rPr sz="2600" spc="-130" dirty="0">
                <a:latin typeface="Times New Roman"/>
                <a:cs typeface="Times New Roman"/>
              </a:rPr>
              <a:t>following: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81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dirty="0"/>
              <a:t>	</a:t>
            </a:r>
            <a:r>
              <a:rPr sz="2600" spc="-90" dirty="0">
                <a:latin typeface="Times New Roman"/>
                <a:cs typeface="Times New Roman"/>
              </a:rPr>
              <a:t>Distribution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automation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industrial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supervisory</a:t>
            </a:r>
            <a:r>
              <a:rPr sz="2600" spc="-80" dirty="0">
                <a:latin typeface="Times New Roman"/>
                <a:cs typeface="Times New Roman"/>
              </a:rPr>
              <a:t> control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acq</a:t>
            </a:r>
            <a:r>
              <a:rPr sz="2600" spc="-170" dirty="0">
                <a:latin typeface="Times New Roman"/>
                <a:cs typeface="Times New Roman"/>
              </a:rPr>
              <a:t>u</a:t>
            </a:r>
            <a:r>
              <a:rPr sz="2600" spc="-160" dirty="0">
                <a:latin typeface="Times New Roman"/>
                <a:cs typeface="Times New Roman"/>
              </a:rPr>
              <a:t>is</a:t>
            </a:r>
            <a:r>
              <a:rPr sz="2600" spc="-130" dirty="0">
                <a:latin typeface="Times New Roman"/>
                <a:cs typeface="Times New Roman"/>
              </a:rPr>
              <a:t>i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(SCA</a:t>
            </a:r>
            <a:r>
              <a:rPr sz="2600" spc="-260" dirty="0">
                <a:latin typeface="Times New Roman"/>
                <a:cs typeface="Times New Roman"/>
              </a:rPr>
              <a:t>D</a:t>
            </a:r>
            <a:r>
              <a:rPr sz="2600" spc="-270" dirty="0">
                <a:latin typeface="Times New Roman"/>
                <a:cs typeface="Times New Roman"/>
              </a:rPr>
              <a:t>A</a:t>
            </a:r>
            <a:r>
              <a:rPr sz="2600" spc="-125" dirty="0">
                <a:latin typeface="Times New Roman"/>
                <a:cs typeface="Times New Roman"/>
              </a:rPr>
              <a:t>)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vi</a:t>
            </a:r>
            <a:r>
              <a:rPr sz="2600" spc="-12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men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95" dirty="0">
                <a:latin typeface="Times New Roman"/>
                <a:cs typeface="Times New Roman"/>
              </a:rPr>
              <a:t>emo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70" dirty="0">
                <a:latin typeface="Times New Roman"/>
                <a:cs typeface="Times New Roman"/>
              </a:rPr>
              <a:t>e  </a:t>
            </a:r>
            <a:r>
              <a:rPr sz="2600" spc="-140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45" dirty="0">
                <a:latin typeface="Times New Roman"/>
                <a:cs typeface="Times New Roman"/>
              </a:rPr>
              <a:t>ito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ol</a:t>
            </a:r>
            <a:endParaRPr sz="26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sz="2600" spc="-130" dirty="0">
                <a:latin typeface="Times New Roman"/>
                <a:cs typeface="Times New Roman"/>
              </a:rPr>
              <a:t>Pu</a:t>
            </a:r>
            <a:r>
              <a:rPr sz="2600" spc="-170" dirty="0">
                <a:latin typeface="Times New Roman"/>
                <a:cs typeface="Times New Roman"/>
              </a:rPr>
              <a:t>b</a:t>
            </a:r>
            <a:r>
              <a:rPr sz="2600" spc="-110" dirty="0">
                <a:latin typeface="Times New Roman"/>
                <a:cs typeface="Times New Roman"/>
              </a:rPr>
              <a:t>li</a:t>
            </a:r>
            <a:r>
              <a:rPr sz="2600" spc="-170" dirty="0">
                <a:latin typeface="Times New Roman"/>
                <a:cs typeface="Times New Roman"/>
              </a:rPr>
              <a:t>c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ligh</a:t>
            </a:r>
            <a:r>
              <a:rPr sz="2600" spc="-10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endParaRPr sz="26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sz="2600" spc="-130" dirty="0">
                <a:latin typeface="Times New Roman"/>
                <a:cs typeface="Times New Roman"/>
              </a:rPr>
              <a:t>Environmental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wireless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sensors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smart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cities</a:t>
            </a:r>
            <a:endParaRPr sz="26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sz="2600" spc="-125" dirty="0">
                <a:latin typeface="Times New Roman"/>
                <a:cs typeface="Times New Roman"/>
              </a:rPr>
              <a:t>Elec</a:t>
            </a:r>
            <a:r>
              <a:rPr sz="2600" spc="-90" dirty="0">
                <a:latin typeface="Times New Roman"/>
                <a:cs typeface="Times New Roman"/>
              </a:rPr>
              <a:t>t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145" dirty="0">
                <a:latin typeface="Times New Roman"/>
                <a:cs typeface="Times New Roman"/>
              </a:rPr>
              <a:t>ical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25" dirty="0">
                <a:latin typeface="Times New Roman"/>
                <a:cs typeface="Times New Roman"/>
              </a:rPr>
              <a:t>ehicle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35" dirty="0">
                <a:latin typeface="Times New Roman"/>
                <a:cs typeface="Times New Roman"/>
              </a:rPr>
              <a:t>har</a:t>
            </a:r>
            <a:r>
              <a:rPr sz="2600" spc="-114" dirty="0">
                <a:latin typeface="Times New Roman"/>
                <a:cs typeface="Times New Roman"/>
              </a:rPr>
              <a:t>g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st</a:t>
            </a:r>
            <a:r>
              <a:rPr sz="2600" spc="-17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8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sz="2600" spc="-270" dirty="0">
                <a:latin typeface="Times New Roman"/>
                <a:cs typeface="Times New Roman"/>
              </a:rPr>
              <a:t>Sm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parking</a:t>
            </a:r>
            <a:r>
              <a:rPr sz="2600" spc="-65" dirty="0">
                <a:latin typeface="Times New Roman"/>
                <a:cs typeface="Times New Roman"/>
              </a:rPr>
              <a:t> mete</a:t>
            </a:r>
            <a:r>
              <a:rPr sz="2600" spc="-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sz="2600" spc="-125" dirty="0">
                <a:latin typeface="Times New Roman"/>
                <a:cs typeface="Times New Roman"/>
              </a:rPr>
              <a:t>Microgrids</a:t>
            </a:r>
            <a:endParaRPr sz="2600">
              <a:latin typeface="Times New Roman"/>
              <a:cs typeface="Times New Roman"/>
            </a:endParaRPr>
          </a:p>
          <a:p>
            <a:pPr marL="361315" indent="-349250">
              <a:lnSpc>
                <a:spcPct val="100000"/>
              </a:lnSpc>
              <a:spcBef>
                <a:spcPts val="29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361315" algn="l"/>
                <a:tab pos="361950" algn="l"/>
              </a:tabLst>
            </a:pPr>
            <a:r>
              <a:rPr sz="2600" spc="-135" dirty="0">
                <a:latin typeface="Times New Roman"/>
                <a:cs typeface="Times New Roman"/>
              </a:rPr>
              <a:t>Ren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170" dirty="0">
                <a:latin typeface="Times New Roman"/>
                <a:cs typeface="Times New Roman"/>
              </a:rPr>
              <a:t>w</a:t>
            </a:r>
            <a:r>
              <a:rPr sz="2600" spc="-165" dirty="0">
                <a:latin typeface="Times New Roman"/>
                <a:cs typeface="Times New Roman"/>
              </a:rPr>
              <a:t>a</a:t>
            </a:r>
            <a:r>
              <a:rPr sz="2600" spc="-225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ener</a:t>
            </a:r>
            <a:r>
              <a:rPr sz="2600" spc="-120" dirty="0">
                <a:latin typeface="Times New Roman"/>
                <a:cs typeface="Times New Roman"/>
              </a:rPr>
              <a:t>g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6874509" cy="136715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5" dirty="0">
                <a:latin typeface="Times New Roman"/>
                <a:cs typeface="Times New Roman"/>
              </a:rPr>
              <a:t>Stan</a:t>
            </a:r>
            <a:r>
              <a:rPr sz="2600" b="1" spc="-75" dirty="0">
                <a:latin typeface="Times New Roman"/>
                <a:cs typeface="Times New Roman"/>
              </a:rPr>
              <a:t>d</a:t>
            </a:r>
            <a:r>
              <a:rPr sz="2600" b="1" spc="-55" dirty="0">
                <a:latin typeface="Times New Roman"/>
                <a:cs typeface="Times New Roman"/>
              </a:rPr>
              <a:t>ar</a:t>
            </a:r>
            <a:r>
              <a:rPr sz="2600" b="1" spc="-75" dirty="0">
                <a:latin typeface="Times New Roman"/>
                <a:cs typeface="Times New Roman"/>
              </a:rPr>
              <a:t>d</a:t>
            </a:r>
            <a:r>
              <a:rPr sz="2600" b="1" spc="25" dirty="0">
                <a:latin typeface="Times New Roman"/>
                <a:cs typeface="Times New Roman"/>
              </a:rPr>
              <a:t>i</a:t>
            </a:r>
            <a:r>
              <a:rPr sz="2600" b="1" spc="35" dirty="0">
                <a:latin typeface="Times New Roman"/>
                <a:cs typeface="Times New Roman"/>
              </a:rPr>
              <a:t>z</a:t>
            </a:r>
            <a:r>
              <a:rPr sz="2600" b="1" spc="-140" dirty="0">
                <a:latin typeface="Times New Roman"/>
                <a:cs typeface="Times New Roman"/>
              </a:rPr>
              <a:t>a</a:t>
            </a:r>
            <a:r>
              <a:rPr sz="2600" b="1" spc="35" dirty="0">
                <a:latin typeface="Times New Roman"/>
                <a:cs typeface="Times New Roman"/>
              </a:rPr>
              <a:t>tio</a:t>
            </a:r>
            <a:r>
              <a:rPr sz="2600" b="1" spc="65" dirty="0">
                <a:latin typeface="Times New Roman"/>
                <a:cs typeface="Times New Roman"/>
              </a:rPr>
              <a:t>n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18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All</a:t>
            </a:r>
            <a:r>
              <a:rPr sz="2600" b="1" spc="-20" dirty="0">
                <a:latin typeface="Times New Roman"/>
                <a:cs typeface="Times New Roman"/>
              </a:rPr>
              <a:t>i</a:t>
            </a:r>
            <a:r>
              <a:rPr sz="2600" b="1" spc="-5" dirty="0">
                <a:latin typeface="Times New Roman"/>
                <a:cs typeface="Times New Roman"/>
              </a:rPr>
              <a:t>ances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85" dirty="0">
                <a:latin typeface="Times New Roman"/>
                <a:cs typeface="Times New Roman"/>
              </a:rPr>
              <a:t>To </a:t>
            </a:r>
            <a:r>
              <a:rPr sz="2600" spc="-114" dirty="0">
                <a:latin typeface="Times New Roman"/>
                <a:cs typeface="Times New Roman"/>
              </a:rPr>
              <a:t>guarantee </a:t>
            </a:r>
            <a:r>
              <a:rPr sz="2600" spc="-100" dirty="0">
                <a:latin typeface="Times New Roman"/>
                <a:cs typeface="Times New Roman"/>
              </a:rPr>
              <a:t>interoperability,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55" dirty="0">
                <a:latin typeface="Times New Roman"/>
                <a:cs typeface="Times New Roman"/>
              </a:rPr>
              <a:t>Wi-SUN </a:t>
            </a:r>
            <a:r>
              <a:rPr sz="2600" spc="-160" dirty="0">
                <a:latin typeface="Times New Roman"/>
                <a:cs typeface="Times New Roman"/>
              </a:rPr>
              <a:t>Alliance </a:t>
            </a:r>
            <a:r>
              <a:rPr sz="2600" spc="-195" dirty="0">
                <a:latin typeface="Times New Roman"/>
                <a:cs typeface="Times New Roman"/>
              </a:rPr>
              <a:t>was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med</a:t>
            </a:r>
            <a:r>
              <a:rPr sz="2600" spc="-35" dirty="0">
                <a:latin typeface="Times New Roman"/>
                <a:cs typeface="Times New Roman"/>
              </a:rPr>
              <a:t>.</a:t>
            </a:r>
            <a:r>
              <a:rPr sz="2600" spc="-175" dirty="0">
                <a:latin typeface="Times New Roman"/>
                <a:cs typeface="Times New Roman"/>
              </a:rPr>
              <a:t> (SUN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stan</a:t>
            </a:r>
            <a:r>
              <a:rPr sz="2600" spc="-155" dirty="0">
                <a:latin typeface="Times New Roman"/>
                <a:cs typeface="Times New Roman"/>
              </a:rPr>
              <a:t>d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i="1" spc="-350" dirty="0">
                <a:latin typeface="Times New Roman"/>
                <a:cs typeface="Times New Roman"/>
              </a:rPr>
              <a:t>sma</a:t>
            </a:r>
            <a:r>
              <a:rPr sz="2600" i="1" spc="-195" dirty="0">
                <a:latin typeface="Times New Roman"/>
                <a:cs typeface="Times New Roman"/>
              </a:rPr>
              <a:t>r</a:t>
            </a:r>
            <a:r>
              <a:rPr sz="2600" i="1" spc="-50" dirty="0">
                <a:latin typeface="Times New Roman"/>
                <a:cs typeface="Times New Roman"/>
              </a:rPr>
              <a:t>t</a:t>
            </a:r>
            <a:r>
              <a:rPr sz="2600" i="1" spc="-65" dirty="0">
                <a:latin typeface="Times New Roman"/>
                <a:cs typeface="Times New Roman"/>
              </a:rPr>
              <a:t> </a:t>
            </a:r>
            <a:r>
              <a:rPr sz="2600" i="1" spc="-225" dirty="0">
                <a:latin typeface="Times New Roman"/>
                <a:cs typeface="Times New Roman"/>
              </a:rPr>
              <a:t>u</a:t>
            </a:r>
            <a:r>
              <a:rPr sz="2600" i="1" spc="-85" dirty="0">
                <a:latin typeface="Times New Roman"/>
                <a:cs typeface="Times New Roman"/>
              </a:rPr>
              <a:t>til</a:t>
            </a:r>
            <a:r>
              <a:rPr sz="2600" i="1" spc="-95" dirty="0">
                <a:latin typeface="Times New Roman"/>
                <a:cs typeface="Times New Roman"/>
              </a:rPr>
              <a:t>i</a:t>
            </a:r>
            <a:r>
              <a:rPr sz="2600" i="1" spc="-125" dirty="0">
                <a:latin typeface="Times New Roman"/>
                <a:cs typeface="Times New Roman"/>
              </a:rPr>
              <a:t>ty</a:t>
            </a:r>
            <a:r>
              <a:rPr sz="2600" i="1" spc="-65" dirty="0">
                <a:latin typeface="Times New Roman"/>
                <a:cs typeface="Times New Roman"/>
              </a:rPr>
              <a:t> </a:t>
            </a:r>
            <a:r>
              <a:rPr sz="2600" i="1" spc="-220" dirty="0">
                <a:latin typeface="Times New Roman"/>
                <a:cs typeface="Times New Roman"/>
              </a:rPr>
              <a:t>net</a:t>
            </a:r>
            <a:r>
              <a:rPr sz="2600" i="1" spc="-385" dirty="0">
                <a:latin typeface="Times New Roman"/>
                <a:cs typeface="Times New Roman"/>
              </a:rPr>
              <a:t>w</a:t>
            </a:r>
            <a:r>
              <a:rPr sz="2600" i="1" spc="-360" dirty="0">
                <a:latin typeface="Times New Roman"/>
                <a:cs typeface="Times New Roman"/>
              </a:rPr>
              <a:t>o</a:t>
            </a:r>
            <a:r>
              <a:rPr sz="2600" i="1" spc="-310" dirty="0">
                <a:latin typeface="Times New Roman"/>
                <a:cs typeface="Times New Roman"/>
              </a:rPr>
              <a:t>r</a:t>
            </a:r>
            <a:r>
              <a:rPr sz="2600" i="1" spc="-210" dirty="0">
                <a:latin typeface="Times New Roman"/>
                <a:cs typeface="Times New Roman"/>
              </a:rPr>
              <a:t>k</a:t>
            </a:r>
            <a:r>
              <a:rPr sz="2600" spc="25" dirty="0">
                <a:latin typeface="Times New Roman"/>
                <a:cs typeface="Times New Roman"/>
              </a:rPr>
              <a:t>.)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372" y="2857500"/>
            <a:ext cx="7501128" cy="2071116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032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60" dirty="0">
                <a:latin typeface="Franklin Gothic Medium"/>
                <a:cs typeface="Franklin Gothic Medium"/>
              </a:rPr>
              <a:t>Physical</a:t>
            </a:r>
            <a:r>
              <a:rPr sz="4000" i="0" spc="-95" dirty="0">
                <a:latin typeface="Franklin Gothic Medium"/>
                <a:cs typeface="Franklin Gothic Medium"/>
              </a:rPr>
              <a:t> </a:t>
            </a:r>
            <a:r>
              <a:rPr sz="4000" i="0" spc="-70" dirty="0">
                <a:latin typeface="Franklin Gothic Medium"/>
                <a:cs typeface="Franklin Gothic Medium"/>
              </a:rPr>
              <a:t>Layer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313930" cy="3898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35369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PSDU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payload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size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127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bytes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was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increased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Times New Roman"/>
                <a:cs typeface="Times New Roman"/>
              </a:rPr>
              <a:t>SUN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PHY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47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b</a:t>
            </a:r>
            <a:r>
              <a:rPr sz="2600" spc="-114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endParaRPr sz="2600">
              <a:latin typeface="Times New Roman"/>
              <a:cs typeface="Times New Roman"/>
            </a:endParaRPr>
          </a:p>
          <a:p>
            <a:pPr marL="286385" marR="37211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provides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better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match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greater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packet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sizes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ma</a:t>
            </a:r>
            <a:r>
              <a:rPr sz="2600" spc="-19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65" dirty="0">
                <a:latin typeface="Times New Roman"/>
                <a:cs typeface="Times New Roman"/>
              </a:rPr>
              <a:t>pe</a:t>
            </a:r>
            <a:r>
              <a:rPr sz="2600" spc="-45" dirty="0">
                <a:latin typeface="Times New Roman"/>
                <a:cs typeface="Times New Roman"/>
              </a:rPr>
              <a:t>r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285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35" dirty="0">
                <a:latin typeface="Times New Roman"/>
                <a:cs typeface="Times New Roman"/>
              </a:rPr>
              <a:t>ol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example,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default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IPv6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MTU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setting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is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1280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bytes.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20" dirty="0">
                <a:latin typeface="Times New Roman"/>
                <a:cs typeface="Times New Roman"/>
              </a:rPr>
              <a:t>Fragmentation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longer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necessary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Layer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when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IPv6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packets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transmitted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over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50" dirty="0">
                <a:latin typeface="Times New Roman"/>
                <a:cs typeface="Times New Roman"/>
              </a:rPr>
              <a:t>IEEE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802.15.4g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frames.</a:t>
            </a:r>
            <a:endParaRPr sz="2600">
              <a:latin typeface="Times New Roman"/>
              <a:cs typeface="Times New Roman"/>
            </a:endParaRPr>
          </a:p>
          <a:p>
            <a:pPr marL="286385" marR="175260" indent="-274320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85" dirty="0">
                <a:latin typeface="Times New Roman"/>
                <a:cs typeface="Times New Roman"/>
              </a:rPr>
              <a:t>ec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114" dirty="0">
                <a:latin typeface="Times New Roman"/>
                <a:cs typeface="Times New Roman"/>
              </a:rPr>
              <a:t>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w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imp</a:t>
            </a:r>
            <a:r>
              <a:rPr sz="2600" spc="-90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4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30" dirty="0">
                <a:latin typeface="Times New Roman"/>
                <a:cs typeface="Times New Roman"/>
              </a:rPr>
              <a:t>ol</a:t>
            </a:r>
            <a:r>
              <a:rPr sz="2600" spc="-180" dirty="0">
                <a:latin typeface="Times New Roman"/>
                <a:cs typeface="Times New Roman"/>
              </a:rPr>
              <a:t>v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CR</a:t>
            </a:r>
            <a:r>
              <a:rPr sz="2600" spc="-150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om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16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32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bits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414655"/>
            <a:ext cx="7485380" cy="508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 </a:t>
            </a:r>
            <a:r>
              <a:rPr sz="2600" spc="-215" dirty="0">
                <a:latin typeface="Times New Roman"/>
                <a:cs typeface="Times New Roman"/>
              </a:rPr>
              <a:t>SUN</a:t>
            </a:r>
            <a:r>
              <a:rPr sz="2600" spc="-210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PHY,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described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802.15.4g-2012, 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supports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multiple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rates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bands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ranging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from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169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MHz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2.4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GHz.</a:t>
            </a:r>
            <a:endParaRPr sz="2600">
              <a:latin typeface="Times New Roman"/>
              <a:cs typeface="Times New Roman"/>
            </a:endParaRPr>
          </a:p>
          <a:p>
            <a:pPr marL="286385" marR="40830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These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ds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14" dirty="0">
                <a:latin typeface="Times New Roman"/>
                <a:cs typeface="Times New Roman"/>
              </a:rPr>
              <a:t>lice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35" dirty="0">
                <a:latin typeface="Times New Roman"/>
                <a:cs typeface="Times New Roman"/>
              </a:rPr>
              <a:t>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10" dirty="0">
                <a:latin typeface="Times New Roman"/>
                <a:cs typeface="Times New Roman"/>
              </a:rPr>
              <a:t>I</a:t>
            </a:r>
            <a:r>
              <a:rPr sz="2600" spc="-355" dirty="0">
                <a:latin typeface="Times New Roman"/>
                <a:cs typeface="Times New Roman"/>
              </a:rPr>
              <a:t>S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95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90" dirty="0">
                <a:latin typeface="Times New Roman"/>
                <a:cs typeface="Times New Roman"/>
              </a:rPr>
              <a:t>spectrum</a:t>
            </a:r>
            <a:endParaRPr sz="2600">
              <a:latin typeface="Times New Roman"/>
              <a:cs typeface="Times New Roman"/>
            </a:endParaRPr>
          </a:p>
          <a:p>
            <a:pPr marL="286385" marR="83693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00" dirty="0">
                <a:latin typeface="Times New Roman"/>
                <a:cs typeface="Times New Roman"/>
              </a:rPr>
              <a:t>Within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these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bands,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must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modulated</a:t>
            </a:r>
            <a:r>
              <a:rPr sz="2600" spc="-75" dirty="0">
                <a:latin typeface="Times New Roman"/>
                <a:cs typeface="Times New Roman"/>
              </a:rPr>
              <a:t> onto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using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least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following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PHY 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mechanisms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802.15.4g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compliant:</a:t>
            </a:r>
            <a:endParaRPr sz="2600">
              <a:latin typeface="Times New Roman"/>
              <a:cs typeface="Times New Roman"/>
            </a:endParaRPr>
          </a:p>
          <a:p>
            <a:pPr marL="286385" marR="511809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Multi-Rate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Multi-Regional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Frequency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50" dirty="0">
                <a:latin typeface="Times New Roman"/>
                <a:cs typeface="Times New Roman"/>
              </a:rPr>
              <a:t>Shift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Keying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20" dirty="0">
                <a:latin typeface="Times New Roman"/>
                <a:cs typeface="Times New Roman"/>
              </a:rPr>
              <a:t>(MR-FSK)</a:t>
            </a:r>
            <a:endParaRPr sz="2600">
              <a:latin typeface="Times New Roman"/>
              <a:cs typeface="Times New Roman"/>
            </a:endParaRPr>
          </a:p>
          <a:p>
            <a:pPr marL="286385" marR="29591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f</a:t>
            </a:r>
            <a:r>
              <a:rPr sz="2600" spc="-125" dirty="0">
                <a:latin typeface="Times New Roman"/>
                <a:cs typeface="Times New Roman"/>
              </a:rPr>
              <a:t>f</a:t>
            </a:r>
            <a:r>
              <a:rPr sz="2600" spc="-175" dirty="0">
                <a:latin typeface="Times New Roman"/>
                <a:cs typeface="Times New Roman"/>
              </a:rPr>
              <a:t>e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g</a:t>
            </a:r>
            <a:r>
              <a:rPr sz="2600" spc="-175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od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tra</a:t>
            </a:r>
            <a:r>
              <a:rPr sz="2600" spc="-9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smit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35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e</a:t>
            </a:r>
            <a:r>
              <a:rPr sz="2600" spc="-135" dirty="0">
                <a:latin typeface="Times New Roman"/>
                <a:cs typeface="Times New Roman"/>
              </a:rPr>
              <a:t>ffi</a:t>
            </a:r>
            <a:r>
              <a:rPr sz="2600" spc="-210" dirty="0">
                <a:latin typeface="Times New Roman"/>
                <a:cs typeface="Times New Roman"/>
              </a:rPr>
              <a:t>c</a:t>
            </a:r>
            <a:r>
              <a:rPr sz="2600" spc="-120" dirty="0">
                <a:latin typeface="Times New Roman"/>
                <a:cs typeface="Times New Roman"/>
              </a:rPr>
              <a:t>ien</a:t>
            </a:r>
            <a:r>
              <a:rPr sz="2600" spc="-110" dirty="0">
                <a:latin typeface="Times New Roman"/>
                <a:cs typeface="Times New Roman"/>
              </a:rPr>
              <a:t>c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due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05" dirty="0">
                <a:latin typeface="Times New Roman"/>
                <a:cs typeface="Times New Roman"/>
              </a:rPr>
              <a:t>ns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35" dirty="0">
                <a:latin typeface="Times New Roman"/>
                <a:cs typeface="Times New Roman"/>
              </a:rPr>
              <a:t>t 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elo</a:t>
            </a:r>
            <a:r>
              <a:rPr sz="2600" spc="-130" dirty="0">
                <a:latin typeface="Times New Roman"/>
                <a:cs typeface="Times New Roman"/>
              </a:rPr>
              <a:t>p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transmit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130" dirty="0">
                <a:latin typeface="Times New Roman"/>
                <a:cs typeface="Times New Roman"/>
              </a:rPr>
              <a:t>i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al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699973"/>
            <a:ext cx="7350759" cy="5086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8895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Multi-Rate and </a:t>
            </a:r>
            <a:r>
              <a:rPr sz="2600" b="1" spc="10" dirty="0">
                <a:latin typeface="Times New Roman"/>
                <a:cs typeface="Times New Roman"/>
              </a:rPr>
              <a:t>Multi-Regional </a:t>
            </a:r>
            <a:r>
              <a:rPr sz="2600" b="1" spc="5" dirty="0">
                <a:latin typeface="Times New Roman"/>
                <a:cs typeface="Times New Roman"/>
              </a:rPr>
              <a:t>Orthogonal </a:t>
            </a:r>
            <a:r>
              <a:rPr sz="2600" b="1" spc="1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Frequency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Division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Multiplexing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-70" dirty="0">
                <a:latin typeface="Times New Roman"/>
                <a:cs typeface="Times New Roman"/>
              </a:rPr>
              <a:t>(MR-OFDM)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Provides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higher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rates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but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may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too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complex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low-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endParaRPr sz="2600">
              <a:latin typeface="Times New Roman"/>
              <a:cs typeface="Times New Roman"/>
            </a:endParaRPr>
          </a:p>
          <a:p>
            <a:pPr marL="286385" marR="4699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5" dirty="0">
                <a:latin typeface="Times New Roman"/>
                <a:cs typeface="Times New Roman"/>
              </a:rPr>
              <a:t>Multi-Rate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and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Multi-Regional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40" dirty="0">
                <a:latin typeface="Times New Roman"/>
                <a:cs typeface="Times New Roman"/>
              </a:rPr>
              <a:t>Offset </a:t>
            </a:r>
            <a:r>
              <a:rPr sz="2600" b="1" spc="-50" dirty="0">
                <a:latin typeface="Times New Roman"/>
                <a:cs typeface="Times New Roman"/>
              </a:rPr>
              <a:t>Quadrature </a:t>
            </a:r>
            <a:r>
              <a:rPr sz="2600" b="1" spc="-635" dirty="0">
                <a:latin typeface="Times New Roman"/>
                <a:cs typeface="Times New Roman"/>
              </a:rPr>
              <a:t> </a:t>
            </a:r>
            <a:r>
              <a:rPr sz="2600" b="1" spc="-40" dirty="0">
                <a:latin typeface="Times New Roman"/>
                <a:cs typeface="Times New Roman"/>
              </a:rPr>
              <a:t>Phase-Shift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Keying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95" dirty="0">
                <a:latin typeface="Times New Roman"/>
                <a:cs typeface="Times New Roman"/>
              </a:rPr>
              <a:t>(MR-O-QPSK)</a:t>
            </a:r>
            <a:endParaRPr sz="2600">
              <a:latin typeface="Times New Roman"/>
              <a:cs typeface="Times New Roman"/>
            </a:endParaRPr>
          </a:p>
          <a:p>
            <a:pPr marL="286385" marR="11112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4" dirty="0">
                <a:latin typeface="Times New Roman"/>
                <a:cs typeface="Times New Roman"/>
              </a:rPr>
              <a:t>Sh</a:t>
            </a:r>
            <a:r>
              <a:rPr sz="2600" spc="-225" dirty="0">
                <a:latin typeface="Times New Roman"/>
                <a:cs typeface="Times New Roman"/>
              </a:rPr>
              <a:t>a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14" dirty="0">
                <a:latin typeface="Times New Roman"/>
                <a:cs typeface="Times New Roman"/>
              </a:rPr>
              <a:t>harac</a:t>
            </a:r>
            <a:r>
              <a:rPr sz="2600" spc="-9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istics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.4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95" dirty="0">
                <a:latin typeface="Times New Roman"/>
                <a:cs typeface="Times New Roman"/>
              </a:rPr>
              <a:t>2006  </a:t>
            </a:r>
            <a:r>
              <a:rPr sz="2600" spc="15" dirty="0">
                <a:latin typeface="Times New Roman"/>
                <a:cs typeface="Times New Roman"/>
              </a:rPr>
              <a:t>O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95" dirty="0">
                <a:latin typeface="Times New Roman"/>
                <a:cs typeface="Times New Roman"/>
              </a:rPr>
              <a:t>QPS</a:t>
            </a:r>
            <a:r>
              <a:rPr sz="2600" spc="-225" dirty="0">
                <a:latin typeface="Times New Roman"/>
                <a:cs typeface="Times New Roman"/>
              </a:rPr>
              <a:t>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55" dirty="0">
                <a:latin typeface="Times New Roman"/>
                <a:cs typeface="Times New Roman"/>
              </a:rPr>
              <a:t>H</a:t>
            </a:r>
            <a:r>
              <a:rPr sz="2600" spc="-78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maki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</a:t>
            </a:r>
            <a:r>
              <a:rPr sz="2600" spc="-65" dirty="0">
                <a:latin typeface="Times New Roman"/>
                <a:cs typeface="Times New Roman"/>
              </a:rPr>
              <a:t>ul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120" dirty="0">
                <a:latin typeface="Times New Roman"/>
                <a:cs typeface="Times New Roman"/>
              </a:rPr>
              <a:t>i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35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sys</a:t>
            </a:r>
            <a:r>
              <a:rPr sz="2600" spc="-12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ems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m</a:t>
            </a:r>
            <a:r>
              <a:rPr sz="2600" spc="-114" dirty="0">
                <a:latin typeface="Times New Roman"/>
                <a:cs typeface="Times New Roman"/>
              </a:rPr>
              <a:t>o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o</a:t>
            </a:r>
            <a:r>
              <a:rPr sz="2600" spc="-95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-45" dirty="0">
                <a:latin typeface="Times New Roman"/>
                <a:cs typeface="Times New Roman"/>
              </a:rPr>
              <a:t>-  </a:t>
            </a:r>
            <a:r>
              <a:rPr sz="2600" spc="-170" dirty="0">
                <a:latin typeface="Times New Roman"/>
                <a:cs typeface="Times New Roman"/>
              </a:rPr>
              <a:t>ef</a:t>
            </a:r>
            <a:r>
              <a:rPr sz="2600" spc="-155" dirty="0">
                <a:latin typeface="Times New Roman"/>
                <a:cs typeface="Times New Roman"/>
              </a:rPr>
              <a:t>f</a:t>
            </a:r>
            <a:r>
              <a:rPr sz="2600" spc="-85" dirty="0">
                <a:latin typeface="Times New Roman"/>
                <a:cs typeface="Times New Roman"/>
              </a:rPr>
              <a:t>ec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easier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</a:t>
            </a:r>
            <a:r>
              <a:rPr sz="2600" spc="-165" dirty="0">
                <a:latin typeface="Times New Roman"/>
                <a:cs typeface="Times New Roman"/>
              </a:rPr>
              <a:t>sign</a:t>
            </a:r>
            <a:endParaRPr sz="2600">
              <a:latin typeface="Times New Roman"/>
              <a:cs typeface="Times New Roman"/>
            </a:endParaRPr>
          </a:p>
          <a:p>
            <a:pPr marL="286385" marR="12509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Enhanced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rates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greater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channels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channel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hopping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available,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depending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ba</a:t>
            </a:r>
            <a:r>
              <a:rPr sz="2600" spc="-170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ds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m</a:t>
            </a:r>
            <a:r>
              <a:rPr sz="2600" spc="-114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2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75" dirty="0">
                <a:latin typeface="Times New Roman"/>
                <a:cs typeface="Times New Roman"/>
              </a:rPr>
              <a:t>tion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262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110" dirty="0">
                <a:latin typeface="Franklin Gothic Medium"/>
                <a:cs typeface="Franklin Gothic Medium"/>
              </a:rPr>
              <a:t>MAC</a:t>
            </a:r>
            <a:r>
              <a:rPr sz="4000" i="0" spc="-95" dirty="0">
                <a:latin typeface="Franklin Gothic Medium"/>
                <a:cs typeface="Franklin Gothic Medium"/>
              </a:rPr>
              <a:t> </a:t>
            </a:r>
            <a:r>
              <a:rPr sz="4000" i="0" spc="-70" dirty="0">
                <a:latin typeface="Franklin Gothic Medium"/>
                <a:cs typeface="Franklin Gothic Medium"/>
              </a:rPr>
              <a:t>Layer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69245"/>
            <a:ext cx="7560945" cy="43300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" dirty="0">
                <a:latin typeface="Times New Roman"/>
                <a:cs typeface="Times New Roman"/>
              </a:rPr>
              <a:t>Time-Slotted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spc="-40" dirty="0">
                <a:latin typeface="Times New Roman"/>
                <a:cs typeface="Times New Roman"/>
              </a:rPr>
              <a:t>Channel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Hopping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30" dirty="0">
                <a:latin typeface="Times New Roman"/>
                <a:cs typeface="Times New Roman"/>
              </a:rPr>
              <a:t>(TSCH):</a:t>
            </a:r>
            <a:endParaRPr sz="2600">
              <a:latin typeface="Times New Roman"/>
              <a:cs typeface="Times New Roman"/>
            </a:endParaRPr>
          </a:p>
          <a:p>
            <a:pPr marL="286385" marR="598170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75" dirty="0">
                <a:latin typeface="Times New Roman"/>
                <a:cs typeface="Times New Roman"/>
              </a:rPr>
              <a:t>It </a:t>
            </a:r>
            <a:r>
              <a:rPr sz="2600" spc="-165" dirty="0">
                <a:latin typeface="Times New Roman"/>
                <a:cs typeface="Times New Roman"/>
              </a:rPr>
              <a:t>is an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802.15.4e-2012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30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operation </a:t>
            </a:r>
            <a:r>
              <a:rPr sz="2600" spc="-125" dirty="0">
                <a:latin typeface="Times New Roman"/>
                <a:cs typeface="Times New Roman"/>
              </a:rPr>
              <a:t>mode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works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guarantee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media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access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channel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diversity.</a:t>
            </a:r>
            <a:endParaRPr sz="2600">
              <a:latin typeface="Times New Roman"/>
              <a:cs typeface="Times New Roman"/>
            </a:endParaRPr>
          </a:p>
          <a:p>
            <a:pPr marL="286385" marR="176530" indent="-274320">
              <a:lnSpc>
                <a:spcPts val="281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Channel </a:t>
            </a:r>
            <a:r>
              <a:rPr sz="2600" spc="-114" dirty="0">
                <a:latin typeface="Times New Roman"/>
                <a:cs typeface="Times New Roman"/>
              </a:rPr>
              <a:t>hopping, </a:t>
            </a:r>
            <a:r>
              <a:rPr sz="2600" spc="-155" dirty="0">
                <a:latin typeface="Times New Roman"/>
                <a:cs typeface="Times New Roman"/>
              </a:rPr>
              <a:t>also </a:t>
            </a:r>
            <a:r>
              <a:rPr sz="2600" spc="-145" dirty="0">
                <a:latin typeface="Times New Roman"/>
                <a:cs typeface="Times New Roman"/>
              </a:rPr>
              <a:t>known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 </a:t>
            </a:r>
            <a:r>
              <a:rPr sz="2600" spc="-114" dirty="0">
                <a:latin typeface="Times New Roman"/>
                <a:cs typeface="Times New Roman"/>
              </a:rPr>
              <a:t>hopping, </a:t>
            </a:r>
            <a:r>
              <a:rPr sz="2600" spc="-120" dirty="0">
                <a:latin typeface="Times New Roman"/>
                <a:cs typeface="Times New Roman"/>
              </a:rPr>
              <a:t>utilizes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different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channels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transmission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different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times.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ts val="2965"/>
              </a:lnSpc>
              <a:spcBef>
                <a:spcPts val="24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4" dirty="0">
                <a:latin typeface="Times New Roman"/>
                <a:cs typeface="Times New Roman"/>
              </a:rPr>
              <a:t>T</a:t>
            </a:r>
            <a:r>
              <a:rPr sz="2600" spc="-245" dirty="0">
                <a:latin typeface="Times New Roman"/>
                <a:cs typeface="Times New Roman"/>
              </a:rPr>
              <a:t>S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di</a:t>
            </a:r>
            <a:r>
              <a:rPr sz="2600" spc="-190" dirty="0">
                <a:latin typeface="Times New Roman"/>
                <a:cs typeface="Times New Roman"/>
              </a:rPr>
              <a:t>v</a:t>
            </a:r>
            <a:r>
              <a:rPr sz="2600" spc="-135" dirty="0">
                <a:latin typeface="Times New Roman"/>
                <a:cs typeface="Times New Roman"/>
              </a:rPr>
              <a:t>ides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time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85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x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time</a:t>
            </a:r>
            <a:r>
              <a:rPr sz="2600" spc="-65" dirty="0">
                <a:latin typeface="Times New Roman"/>
                <a:cs typeface="Times New Roman"/>
              </a:rPr>
              <a:t> pe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io</a:t>
            </a:r>
            <a:r>
              <a:rPr sz="2600" spc="-145" dirty="0">
                <a:latin typeface="Times New Roman"/>
                <a:cs typeface="Times New Roman"/>
              </a:rPr>
              <a:t>d</a:t>
            </a:r>
            <a:r>
              <a:rPr sz="2600" spc="-45" dirty="0">
                <a:latin typeface="Times New Roman"/>
                <a:cs typeface="Times New Roman"/>
              </a:rPr>
              <a:t>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“time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sl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ts</a:t>
            </a:r>
            <a:r>
              <a:rPr sz="2600" spc="-105" dirty="0">
                <a:latin typeface="Times New Roman"/>
                <a:cs typeface="Times New Roman"/>
              </a:rPr>
              <a:t>,</a:t>
            </a:r>
            <a:r>
              <a:rPr sz="2600" spc="-340" dirty="0">
                <a:latin typeface="Times New Roman"/>
                <a:cs typeface="Times New Roman"/>
              </a:rPr>
              <a:t>”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ts val="2965"/>
              </a:lnSpc>
            </a:pPr>
            <a:r>
              <a:rPr sz="2600" spc="-150" dirty="0">
                <a:latin typeface="Times New Roman"/>
                <a:cs typeface="Times New Roman"/>
              </a:rPr>
              <a:t>whi</a:t>
            </a:r>
            <a:r>
              <a:rPr sz="2600" spc="-95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130" dirty="0">
                <a:latin typeface="Times New Roman"/>
                <a:cs typeface="Times New Roman"/>
              </a:rPr>
              <a:t>f</a:t>
            </a:r>
            <a:r>
              <a:rPr sz="2600" spc="-90" dirty="0">
                <a:latin typeface="Times New Roman"/>
                <a:cs typeface="Times New Roman"/>
              </a:rPr>
              <a:t>fer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180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aran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7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70" dirty="0">
                <a:latin typeface="Times New Roman"/>
                <a:cs typeface="Times New Roman"/>
              </a:rPr>
              <a:t>d</a:t>
            </a:r>
            <a:r>
              <a:rPr sz="2600" spc="-100" dirty="0">
                <a:latin typeface="Times New Roman"/>
                <a:cs typeface="Times New Roman"/>
              </a:rPr>
              <a:t>width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20" dirty="0">
                <a:latin typeface="Times New Roman"/>
                <a:cs typeface="Times New Roman"/>
              </a:rPr>
              <a:t>edi</a:t>
            </a:r>
            <a:r>
              <a:rPr sz="2600" spc="-140" dirty="0">
                <a:latin typeface="Times New Roman"/>
                <a:cs typeface="Times New Roman"/>
              </a:rPr>
              <a:t>c</a:t>
            </a:r>
            <a:r>
              <a:rPr sz="2600" spc="-90" dirty="0">
                <a:latin typeface="Times New Roman"/>
                <a:cs typeface="Times New Roman"/>
              </a:rPr>
              <a:t>ta</a:t>
            </a:r>
            <a:r>
              <a:rPr sz="2600" spc="-170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time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slo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pa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200" dirty="0">
                <a:latin typeface="Times New Roman"/>
                <a:cs typeface="Times New Roman"/>
              </a:rPr>
              <a:t>k</a:t>
            </a:r>
            <a:r>
              <a:rPr sz="2600" spc="-30" dirty="0">
                <a:latin typeface="Times New Roman"/>
                <a:cs typeface="Times New Roman"/>
              </a:rPr>
              <a:t>et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4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kn</a:t>
            </a:r>
            <a:r>
              <a:rPr sz="2600" spc="-21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wled</a:t>
            </a:r>
            <a:r>
              <a:rPr sz="2600" spc="-150" dirty="0">
                <a:latin typeface="Times New Roman"/>
                <a:cs typeface="Times New Roman"/>
              </a:rPr>
              <a:t>g</a:t>
            </a:r>
            <a:r>
              <a:rPr sz="2600" spc="-85" dirty="0">
                <a:latin typeface="Times New Roman"/>
                <a:cs typeface="Times New Roman"/>
              </a:rPr>
              <a:t>ement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be  </a:t>
            </a:r>
            <a:r>
              <a:rPr sz="2600" spc="-65" dirty="0">
                <a:latin typeface="Times New Roman"/>
                <a:cs typeface="Times New Roman"/>
              </a:rPr>
              <a:t>transmitted,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increasing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capacity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because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multiple 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communicate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same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time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slot,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using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different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channels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497445" cy="2480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time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slots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defined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“slot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frame,”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which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regularly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repeated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provide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“guaranteed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access.”</a:t>
            </a:r>
            <a:endParaRPr sz="2600">
              <a:latin typeface="Times New Roman"/>
              <a:cs typeface="Times New Roman"/>
            </a:endParaRPr>
          </a:p>
          <a:p>
            <a:pPr marL="286385" marR="20955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transmitter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receiver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agree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channels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timing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s</a:t>
            </a:r>
            <a:r>
              <a:rPr sz="2600" spc="-95" dirty="0">
                <a:latin typeface="Times New Roman"/>
                <a:cs typeface="Times New Roman"/>
              </a:rPr>
              <a:t>wit</a:t>
            </a:r>
            <a:r>
              <a:rPr sz="2600" spc="-60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hing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bet</a:t>
            </a:r>
            <a:r>
              <a:rPr sz="2600" spc="-220" dirty="0">
                <a:latin typeface="Times New Roman"/>
                <a:cs typeface="Times New Roman"/>
              </a:rPr>
              <a:t>w</a:t>
            </a:r>
            <a:r>
              <a:rPr sz="2600" spc="-105" dirty="0">
                <a:latin typeface="Times New Roman"/>
                <a:cs typeface="Times New Roman"/>
              </a:rPr>
              <a:t>een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han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35" dirty="0">
                <a:latin typeface="Times New Roman"/>
                <a:cs typeface="Times New Roman"/>
              </a:rPr>
              <a:t>els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th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90" dirty="0">
                <a:latin typeface="Times New Roman"/>
                <a:cs typeface="Times New Roman"/>
              </a:rPr>
              <a:t>gh</a:t>
            </a:r>
            <a:r>
              <a:rPr sz="2600" spc="-65" dirty="0">
                <a:latin typeface="Times New Roman"/>
                <a:cs typeface="Times New Roman"/>
              </a:rPr>
              <a:t> the  </a:t>
            </a:r>
            <a:r>
              <a:rPr sz="2600" spc="-125" dirty="0">
                <a:latin typeface="Times New Roman"/>
                <a:cs typeface="Times New Roman"/>
              </a:rPr>
              <a:t>combination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global </a:t>
            </a:r>
            <a:r>
              <a:rPr sz="2600" spc="-85" dirty="0">
                <a:latin typeface="Times New Roman"/>
                <a:cs typeface="Times New Roman"/>
              </a:rPr>
              <a:t>time </a:t>
            </a:r>
            <a:r>
              <a:rPr sz="2600" spc="-95" dirty="0">
                <a:latin typeface="Times New Roman"/>
                <a:cs typeface="Times New Roman"/>
              </a:rPr>
              <a:t>slot </a:t>
            </a:r>
            <a:r>
              <a:rPr sz="2600" spc="-80" dirty="0">
                <a:latin typeface="Times New Roman"/>
                <a:cs typeface="Times New Roman"/>
              </a:rPr>
              <a:t>counter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global 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ha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ho</a:t>
            </a:r>
            <a:r>
              <a:rPr sz="2600" spc="-140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pi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se</a:t>
            </a:r>
            <a:r>
              <a:rPr sz="2600" spc="-175" dirty="0">
                <a:latin typeface="Times New Roman"/>
                <a:cs typeface="Times New Roman"/>
              </a:rPr>
              <a:t>q</a:t>
            </a:r>
            <a:r>
              <a:rPr sz="2600" spc="-110" dirty="0">
                <a:latin typeface="Times New Roman"/>
                <a:cs typeface="Times New Roman"/>
              </a:rPr>
              <a:t>ue</a:t>
            </a:r>
            <a:r>
              <a:rPr sz="2600" spc="-140" dirty="0">
                <a:latin typeface="Times New Roman"/>
                <a:cs typeface="Times New Roman"/>
              </a:rPr>
              <a:t>nc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list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69245"/>
            <a:ext cx="7544434" cy="425386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" dirty="0">
                <a:latin typeface="Times New Roman"/>
                <a:cs typeface="Times New Roman"/>
              </a:rPr>
              <a:t>Information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elements: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20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75" dirty="0">
                <a:latin typeface="Times New Roman"/>
                <a:cs typeface="Times New Roman"/>
              </a:rPr>
              <a:t>tion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ele</a:t>
            </a:r>
            <a:r>
              <a:rPr sz="2600" spc="-185" dirty="0">
                <a:latin typeface="Times New Roman"/>
                <a:cs typeface="Times New Roman"/>
              </a:rPr>
              <a:t>m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80" dirty="0">
                <a:latin typeface="Times New Roman"/>
                <a:cs typeface="Times New Roman"/>
              </a:rPr>
              <a:t>ts </a:t>
            </a:r>
            <a:r>
              <a:rPr sz="2600" spc="-150" dirty="0">
                <a:latin typeface="Times New Roman"/>
                <a:cs typeface="Times New Roman"/>
              </a:rPr>
              <a:t>(IEs)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all</a:t>
            </a:r>
            <a:r>
              <a:rPr sz="2600" spc="-254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xc</a:t>
            </a:r>
            <a:r>
              <a:rPr sz="2600" spc="-155" dirty="0">
                <a:latin typeface="Times New Roman"/>
                <a:cs typeface="Times New Roman"/>
              </a:rPr>
              <a:t>ha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ge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of  </a:t>
            </a:r>
            <a:r>
              <a:rPr sz="2600" spc="-105" dirty="0">
                <a:latin typeface="Times New Roman"/>
                <a:cs typeface="Times New Roman"/>
              </a:rPr>
              <a:t>information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extensible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manner,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either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header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IEs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(standardized)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and/or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payload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IEs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(private).</a:t>
            </a:r>
            <a:endParaRPr sz="2600">
              <a:latin typeface="Times New Roman"/>
              <a:cs typeface="Times New Roman"/>
            </a:endParaRPr>
          </a:p>
          <a:p>
            <a:pPr marL="286385" marR="179705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-240" dirty="0">
                <a:latin typeface="Times New Roman"/>
                <a:cs typeface="Times New Roman"/>
              </a:rPr>
              <a:t>p</a:t>
            </a:r>
            <a:r>
              <a:rPr sz="2600" spc="-150" dirty="0">
                <a:latin typeface="Times New Roman"/>
                <a:cs typeface="Times New Roman"/>
              </a:rPr>
              <a:t>eci</a:t>
            </a:r>
            <a:r>
              <a:rPr sz="2600" spc="-140" dirty="0">
                <a:latin typeface="Times New Roman"/>
                <a:cs typeface="Times New Roman"/>
              </a:rPr>
              <a:t>f</a:t>
            </a:r>
            <a:r>
              <a:rPr sz="2600" spc="-114" dirty="0">
                <a:latin typeface="Times New Roman"/>
                <a:cs typeface="Times New Roman"/>
              </a:rPr>
              <a:t>ied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ta</a:t>
            </a:r>
            <a:r>
              <a:rPr sz="2600" spc="-210" dirty="0">
                <a:latin typeface="Times New Roman"/>
                <a:cs typeface="Times New Roman"/>
              </a:rPr>
              <a:t>g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len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5" dirty="0">
                <a:latin typeface="Times New Roman"/>
                <a:cs typeface="Times New Roman"/>
              </a:rPr>
              <a:t>th,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260" dirty="0">
                <a:latin typeface="Times New Roman"/>
                <a:cs typeface="Times New Roman"/>
              </a:rPr>
              <a:t>v</a:t>
            </a:r>
            <a:r>
              <a:rPr sz="2600" spc="-130" dirty="0">
                <a:latin typeface="Times New Roman"/>
                <a:cs typeface="Times New Roman"/>
              </a:rPr>
              <a:t>al</a:t>
            </a:r>
            <a:r>
              <a:rPr sz="2600" spc="-180" dirty="0">
                <a:latin typeface="Times New Roman"/>
                <a:cs typeface="Times New Roman"/>
              </a:rPr>
              <a:t>u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(T</a:t>
            </a:r>
            <a:r>
              <a:rPr sz="2600" spc="-490" dirty="0">
                <a:latin typeface="Times New Roman"/>
                <a:cs typeface="Times New Roman"/>
              </a:rPr>
              <a:t>L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25" dirty="0">
                <a:latin typeface="Times New Roman"/>
                <a:cs typeface="Times New Roman"/>
              </a:rPr>
              <a:t>)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f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70" dirty="0">
                <a:latin typeface="Times New Roman"/>
                <a:cs typeface="Times New Roman"/>
              </a:rPr>
              <a:t>t,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field  </a:t>
            </a:r>
            <a:r>
              <a:rPr sz="2600" spc="-120" dirty="0">
                <a:latin typeface="Times New Roman"/>
                <a:cs typeface="Times New Roman"/>
              </a:rPr>
              <a:t>all</a:t>
            </a:r>
            <a:r>
              <a:rPr sz="2600" spc="-254" dirty="0">
                <a:latin typeface="Times New Roman"/>
                <a:cs typeface="Times New Roman"/>
              </a:rPr>
              <a:t>o</a:t>
            </a:r>
            <a:r>
              <a:rPr sz="2600" spc="-170" dirty="0">
                <a:latin typeface="Times New Roman"/>
                <a:cs typeface="Times New Roman"/>
              </a:rPr>
              <a:t>ws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55" dirty="0">
                <a:latin typeface="Times New Roman"/>
                <a:cs typeface="Times New Roman"/>
              </a:rPr>
              <a:t>d</a:t>
            </a:r>
            <a:r>
              <a:rPr sz="2600" spc="-80" dirty="0">
                <a:latin typeface="Times New Roman"/>
                <a:cs typeface="Times New Roman"/>
              </a:rPr>
              <a:t>itio</a:t>
            </a:r>
            <a:r>
              <a:rPr sz="2600" spc="-135" dirty="0">
                <a:latin typeface="Times New Roman"/>
                <a:cs typeface="Times New Roman"/>
              </a:rPr>
              <a:t>n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4" dirty="0">
                <a:latin typeface="Times New Roman"/>
                <a:cs typeface="Times New Roman"/>
              </a:rPr>
              <a:t>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d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su</a:t>
            </a:r>
            <a:r>
              <a:rPr sz="2600" spc="-165" dirty="0">
                <a:latin typeface="Times New Roman"/>
                <a:cs typeface="Times New Roman"/>
              </a:rPr>
              <a:t>p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15" dirty="0">
                <a:latin typeface="Times New Roman"/>
                <a:cs typeface="Times New Roman"/>
              </a:rPr>
              <a:t>M</a:t>
            </a:r>
            <a:r>
              <a:rPr sz="2600" spc="-46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C  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285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se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endParaRPr sz="2600">
              <a:latin typeface="Times New Roman"/>
              <a:cs typeface="Times New Roman"/>
            </a:endParaRPr>
          </a:p>
          <a:p>
            <a:pPr marL="286385" marR="20955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These</a:t>
            </a:r>
            <a:r>
              <a:rPr sz="2600" spc="-95" dirty="0">
                <a:latin typeface="Times New Roman"/>
                <a:cs typeface="Times New Roman"/>
              </a:rPr>
              <a:t> se</a:t>
            </a:r>
            <a:r>
              <a:rPr sz="2600" spc="2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ma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inc</a:t>
            </a:r>
            <a:r>
              <a:rPr sz="2600" spc="-100" dirty="0">
                <a:latin typeface="Times New Roman"/>
                <a:cs typeface="Times New Roman"/>
              </a:rPr>
              <a:t>l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.9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k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man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50" dirty="0">
                <a:latin typeface="Times New Roman"/>
                <a:cs typeface="Times New Roman"/>
              </a:rPr>
              <a:t>gem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110" dirty="0">
                <a:latin typeface="Times New Roman"/>
                <a:cs typeface="Times New Roman"/>
              </a:rPr>
              <a:t>,  </a:t>
            </a:r>
            <a:r>
              <a:rPr sz="2600" spc="-190" dirty="0">
                <a:latin typeface="Times New Roman"/>
                <a:cs typeface="Times New Roman"/>
              </a:rPr>
              <a:t>W</a:t>
            </a:r>
            <a:r>
              <a:rPr sz="2600" spc="-45" dirty="0">
                <a:latin typeface="Times New Roman"/>
                <a:cs typeface="Times New Roman"/>
              </a:rPr>
              <a:t>i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215" dirty="0">
                <a:latin typeface="Times New Roman"/>
                <a:cs typeface="Times New Roman"/>
              </a:rPr>
              <a:t>SUN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1.0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IEs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b</a:t>
            </a:r>
            <a:r>
              <a:rPr sz="2600" spc="-7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oa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30" dirty="0">
                <a:latin typeface="Times New Roman"/>
                <a:cs typeface="Times New Roman"/>
              </a:rPr>
              <a:t>icast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20" dirty="0">
                <a:latin typeface="Times New Roman"/>
                <a:cs typeface="Times New Roman"/>
              </a:rPr>
              <a:t>hed</a:t>
            </a:r>
            <a:r>
              <a:rPr sz="2600" spc="-140" dirty="0">
                <a:latin typeface="Times New Roman"/>
                <a:cs typeface="Times New Roman"/>
              </a:rPr>
              <a:t>u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timing  </a:t>
            </a:r>
            <a:r>
              <a:rPr sz="2600" spc="-90" dirty="0">
                <a:latin typeface="Times New Roman"/>
                <a:cs typeface="Times New Roman"/>
              </a:rPr>
              <a:t>information,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hopping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synchronization 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information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6TiSCH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architecture.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23480" cy="310451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Enhanced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10" dirty="0">
                <a:latin typeface="Times New Roman"/>
                <a:cs typeface="Times New Roman"/>
              </a:rPr>
              <a:t>beacons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110" dirty="0">
                <a:latin typeface="Times New Roman"/>
                <a:cs typeface="Times New Roman"/>
              </a:rPr>
              <a:t>(EBs):</a:t>
            </a:r>
            <a:endParaRPr sz="2600">
              <a:latin typeface="Times New Roman"/>
              <a:cs typeface="Times New Roman"/>
            </a:endParaRPr>
          </a:p>
          <a:p>
            <a:pPr marL="286385" marR="3937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90" dirty="0">
                <a:latin typeface="Times New Roman"/>
                <a:cs typeface="Times New Roman"/>
              </a:rPr>
              <a:t>EBs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extend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flexibility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802.15.4 </a:t>
            </a:r>
            <a:r>
              <a:rPr sz="2600" spc="-150" dirty="0">
                <a:latin typeface="Times New Roman"/>
                <a:cs typeface="Times New Roman"/>
              </a:rPr>
              <a:t>beacons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allow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45" dirty="0">
                <a:latin typeface="Times New Roman"/>
                <a:cs typeface="Times New Roman"/>
              </a:rPr>
              <a:t>st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uc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ap</a:t>
            </a:r>
            <a:r>
              <a:rPr sz="2600" spc="-160" dirty="0">
                <a:latin typeface="Times New Roman"/>
                <a:cs typeface="Times New Roman"/>
              </a:rPr>
              <a:t>p</a:t>
            </a:r>
            <a:r>
              <a:rPr sz="2600" spc="-140" dirty="0">
                <a:latin typeface="Times New Roman"/>
                <a:cs typeface="Times New Roman"/>
              </a:rPr>
              <a:t>lic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90" dirty="0">
                <a:latin typeface="Times New Roman"/>
                <a:cs typeface="Times New Roman"/>
              </a:rPr>
              <a:t>n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45" dirty="0">
                <a:latin typeface="Times New Roman"/>
                <a:cs typeface="Times New Roman"/>
              </a:rPr>
              <a:t>specific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beacon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25" dirty="0">
                <a:latin typeface="Times New Roman"/>
                <a:cs typeface="Times New Roman"/>
              </a:rPr>
              <a:t>ntent.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accomplished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by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including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relevant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IEs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35" dirty="0">
                <a:latin typeface="Times New Roman"/>
                <a:cs typeface="Times New Roman"/>
              </a:rPr>
              <a:t>EB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frames.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-240" dirty="0">
                <a:latin typeface="Times New Roman"/>
                <a:cs typeface="Times New Roman"/>
              </a:rPr>
              <a:t>o</a:t>
            </a:r>
            <a:r>
              <a:rPr sz="2600" spc="-165" dirty="0">
                <a:latin typeface="Times New Roman"/>
                <a:cs typeface="Times New Roman"/>
              </a:rPr>
              <a:t>m</a:t>
            </a:r>
            <a:r>
              <a:rPr sz="2600" spc="-9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90" dirty="0">
                <a:latin typeface="Times New Roman"/>
                <a:cs typeface="Times New Roman"/>
              </a:rPr>
              <a:t>EBs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lu</a:t>
            </a:r>
            <a:r>
              <a:rPr sz="2600" spc="-140" dirty="0">
                <a:latin typeface="Times New Roman"/>
                <a:cs typeface="Times New Roman"/>
              </a:rPr>
              <a:t>d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3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85" dirty="0">
                <a:latin typeface="Times New Roman"/>
                <a:cs typeface="Times New Roman"/>
              </a:rPr>
              <a:t>ics,  </a:t>
            </a:r>
            <a:r>
              <a:rPr sz="2600" spc="-125" dirty="0">
                <a:latin typeface="Times New Roman"/>
                <a:cs typeface="Times New Roman"/>
              </a:rPr>
              <a:t>frequency </a:t>
            </a:r>
            <a:r>
              <a:rPr sz="2600" spc="-140" dirty="0">
                <a:latin typeface="Times New Roman"/>
                <a:cs typeface="Times New Roman"/>
              </a:rPr>
              <a:t>hopping </a:t>
            </a:r>
            <a:r>
              <a:rPr sz="2600" spc="-125" dirty="0">
                <a:latin typeface="Times New Roman"/>
                <a:cs typeface="Times New Roman"/>
              </a:rPr>
              <a:t>broadcast </a:t>
            </a:r>
            <a:r>
              <a:rPr sz="2600" spc="-105" dirty="0">
                <a:latin typeface="Times New Roman"/>
                <a:cs typeface="Times New Roman"/>
              </a:rPr>
              <a:t>schedule,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270" dirty="0">
                <a:latin typeface="Times New Roman"/>
                <a:cs typeface="Times New Roman"/>
              </a:rPr>
              <a:t>PAN </a:t>
            </a:r>
            <a:r>
              <a:rPr sz="2600" spc="-105" dirty="0">
                <a:latin typeface="Times New Roman"/>
                <a:cs typeface="Times New Roman"/>
              </a:rPr>
              <a:t>information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version.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400290" cy="43694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Enhanced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25" dirty="0">
                <a:latin typeface="Times New Roman"/>
                <a:cs typeface="Times New Roman"/>
              </a:rPr>
              <a:t>beacon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requests</a:t>
            </a:r>
            <a:r>
              <a:rPr sz="2600" b="1" spc="-90" dirty="0">
                <a:latin typeface="Times New Roman"/>
                <a:cs typeface="Times New Roman"/>
              </a:rPr>
              <a:t> </a:t>
            </a:r>
            <a:r>
              <a:rPr sz="2600" b="1" spc="-120" dirty="0">
                <a:latin typeface="Times New Roman"/>
                <a:cs typeface="Times New Roman"/>
              </a:rPr>
              <a:t>(EBRs):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80" dirty="0">
                <a:latin typeface="Times New Roman"/>
                <a:cs typeface="Times New Roman"/>
              </a:rPr>
              <a:t>Like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enhanced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beacons,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enhanced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beacon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request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(EBRs)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als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65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30" dirty="0">
                <a:latin typeface="Times New Roman"/>
                <a:cs typeface="Times New Roman"/>
              </a:rPr>
              <a:t>erages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IE</a:t>
            </a:r>
            <a:r>
              <a:rPr sz="2600" spc="-24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20955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IEs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20" dirty="0">
                <a:latin typeface="Times New Roman"/>
                <a:cs typeface="Times New Roman"/>
              </a:rPr>
              <a:t>E</a:t>
            </a:r>
            <a:r>
              <a:rPr sz="2600" spc="-345" dirty="0">
                <a:latin typeface="Times New Roman"/>
                <a:cs typeface="Times New Roman"/>
              </a:rPr>
              <a:t>B</a:t>
            </a:r>
            <a:r>
              <a:rPr sz="2600" spc="-250" dirty="0">
                <a:latin typeface="Times New Roman"/>
                <a:cs typeface="Times New Roman"/>
              </a:rPr>
              <a:t>R</a:t>
            </a:r>
            <a:r>
              <a:rPr sz="2600" spc="-145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ll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5" dirty="0">
                <a:latin typeface="Times New Roman"/>
                <a:cs typeface="Times New Roman"/>
              </a:rPr>
              <a:t>sen</a:t>
            </a:r>
            <a:r>
              <a:rPr sz="2600" spc="-155" dirty="0">
                <a:latin typeface="Times New Roman"/>
                <a:cs typeface="Times New Roman"/>
              </a:rPr>
              <a:t>d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sele</a:t>
            </a:r>
            <a:r>
              <a:rPr sz="2600" spc="-160" dirty="0">
                <a:latin typeface="Times New Roman"/>
                <a:cs typeface="Times New Roman"/>
              </a:rPr>
              <a:t>c</a:t>
            </a:r>
            <a:r>
              <a:rPr sz="2600" spc="-80" dirty="0">
                <a:latin typeface="Times New Roman"/>
                <a:cs typeface="Times New Roman"/>
              </a:rPr>
              <a:t>ti</a:t>
            </a:r>
            <a:r>
              <a:rPr sz="2600" spc="-200" dirty="0">
                <a:latin typeface="Times New Roman"/>
                <a:cs typeface="Times New Roman"/>
              </a:rPr>
              <a:t>v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sp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cif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the 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eq</a:t>
            </a:r>
            <a:r>
              <a:rPr sz="2600" spc="-130" dirty="0">
                <a:latin typeface="Times New Roman"/>
                <a:cs typeface="Times New Roman"/>
              </a:rPr>
              <a:t>u</a:t>
            </a:r>
            <a:r>
              <a:rPr sz="2600" spc="-90" dirty="0">
                <a:latin typeface="Times New Roman"/>
                <a:cs typeface="Times New Roman"/>
              </a:rPr>
              <a:t>est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inf</a:t>
            </a:r>
            <a:r>
              <a:rPr sz="2600" spc="-175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4635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85" dirty="0">
                <a:latin typeface="Times New Roman"/>
                <a:cs typeface="Times New Roman"/>
              </a:rPr>
              <a:t>Beacon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responses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then </a:t>
            </a:r>
            <a:r>
              <a:rPr sz="2600" spc="-100" dirty="0">
                <a:latin typeface="Times New Roman"/>
                <a:cs typeface="Times New Roman"/>
              </a:rPr>
              <a:t>limited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what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requested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EBR.</a:t>
            </a:r>
            <a:endParaRPr sz="2600">
              <a:latin typeface="Times New Roman"/>
              <a:cs typeface="Times New Roman"/>
            </a:endParaRPr>
          </a:p>
          <a:p>
            <a:pPr marL="286385" marR="16446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For </a:t>
            </a:r>
            <a:r>
              <a:rPr sz="2600" spc="-105" dirty="0">
                <a:latin typeface="Times New Roman"/>
                <a:cs typeface="Times New Roman"/>
              </a:rPr>
              <a:t>example,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145" dirty="0">
                <a:latin typeface="Times New Roman"/>
                <a:cs typeface="Times New Roman"/>
              </a:rPr>
              <a:t>device </a:t>
            </a:r>
            <a:r>
              <a:rPr sz="2600" spc="-160" dirty="0">
                <a:latin typeface="Times New Roman"/>
                <a:cs typeface="Times New Roman"/>
              </a:rPr>
              <a:t>can </a:t>
            </a:r>
            <a:r>
              <a:rPr sz="2600" spc="-105" dirty="0">
                <a:latin typeface="Times New Roman"/>
                <a:cs typeface="Times New Roman"/>
              </a:rPr>
              <a:t>query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270" dirty="0">
                <a:latin typeface="Times New Roman"/>
                <a:cs typeface="Times New Roman"/>
              </a:rPr>
              <a:t>PAN </a:t>
            </a:r>
            <a:r>
              <a:rPr sz="2600" spc="-85" dirty="0">
                <a:latin typeface="Times New Roman"/>
                <a:cs typeface="Times New Roman"/>
              </a:rPr>
              <a:t>that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50" dirty="0">
                <a:latin typeface="Times New Roman"/>
                <a:cs typeface="Times New Roman"/>
              </a:rPr>
              <a:t>allowing </a:t>
            </a:r>
            <a:r>
              <a:rPr sz="2600" spc="-14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40" dirty="0">
                <a:latin typeface="Times New Roman"/>
                <a:cs typeface="Times New Roman"/>
              </a:rPr>
              <a:t>w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join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35" dirty="0">
                <a:latin typeface="Times New Roman"/>
                <a:cs typeface="Times New Roman"/>
              </a:rPr>
              <a:t>P</a:t>
            </a:r>
            <a:r>
              <a:rPr sz="2600" spc="-240" dirty="0">
                <a:latin typeface="Times New Roman"/>
                <a:cs typeface="Times New Roman"/>
              </a:rPr>
              <a:t>A</a:t>
            </a:r>
            <a:r>
              <a:rPr sz="2600" spc="-235" dirty="0">
                <a:latin typeface="Times New Roman"/>
                <a:cs typeface="Times New Roman"/>
              </a:rPr>
              <a:t>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</a:t>
            </a:r>
            <a:r>
              <a:rPr sz="2600" spc="-180" dirty="0">
                <a:latin typeface="Times New Roman"/>
                <a:cs typeface="Times New Roman"/>
              </a:rPr>
              <a:t>u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60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60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14" dirty="0">
                <a:latin typeface="Times New Roman"/>
                <a:cs typeface="Times New Roman"/>
              </a:rPr>
              <a:t>a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set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of 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310" dirty="0">
                <a:latin typeface="Times New Roman"/>
                <a:cs typeface="Times New Roman"/>
              </a:rPr>
              <a:t>C</a:t>
            </a:r>
            <a:r>
              <a:rPr sz="2600" spc="135" dirty="0">
                <a:latin typeface="Times New Roman"/>
                <a:cs typeface="Times New Roman"/>
              </a:rPr>
              <a:t>/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415" dirty="0">
                <a:latin typeface="Times New Roman"/>
                <a:cs typeface="Times New Roman"/>
              </a:rPr>
              <a:t>Y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50" dirty="0">
                <a:latin typeface="Times New Roman"/>
                <a:cs typeface="Times New Roman"/>
              </a:rPr>
              <a:t>pa</a:t>
            </a:r>
            <a:r>
              <a:rPr sz="2600" spc="-170" dirty="0">
                <a:latin typeface="Times New Roman"/>
                <a:cs typeface="Times New Roman"/>
              </a:rPr>
              <a:t>b</a:t>
            </a:r>
            <a:r>
              <a:rPr sz="2600" spc="-105" dirty="0">
                <a:latin typeface="Times New Roman"/>
                <a:cs typeface="Times New Roman"/>
              </a:rPr>
              <a:t>ilities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285990" cy="263207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Enhanced</a:t>
            </a:r>
            <a:r>
              <a:rPr sz="2600" b="1" spc="-190" dirty="0">
                <a:latin typeface="Times New Roman"/>
                <a:cs typeface="Times New Roman"/>
              </a:rPr>
              <a:t> </a:t>
            </a:r>
            <a:r>
              <a:rPr sz="2600" b="1" spc="15" dirty="0">
                <a:latin typeface="Times New Roman"/>
                <a:cs typeface="Times New Roman"/>
              </a:rPr>
              <a:t>Ackn</a:t>
            </a:r>
            <a:r>
              <a:rPr sz="2600" b="1" spc="-60" dirty="0">
                <a:latin typeface="Times New Roman"/>
                <a:cs typeface="Times New Roman"/>
              </a:rPr>
              <a:t>o</a:t>
            </a:r>
            <a:r>
              <a:rPr sz="2600" b="1" spc="15" dirty="0">
                <a:latin typeface="Times New Roman"/>
                <a:cs typeface="Times New Roman"/>
              </a:rPr>
              <a:t>wledgement:</a:t>
            </a:r>
            <a:endParaRPr sz="2600">
              <a:latin typeface="Times New Roman"/>
              <a:cs typeface="Times New Roman"/>
            </a:endParaRPr>
          </a:p>
          <a:p>
            <a:pPr marL="286385" marR="55562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Enhanced</a:t>
            </a:r>
            <a:r>
              <a:rPr sz="2600" spc="-2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Acknowledgement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frame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allows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inte</a:t>
            </a:r>
            <a:r>
              <a:rPr sz="2600" spc="-100" dirty="0">
                <a:latin typeface="Times New Roman"/>
                <a:cs typeface="Times New Roman"/>
              </a:rPr>
              <a:t>g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35" dirty="0">
                <a:latin typeface="Times New Roman"/>
                <a:cs typeface="Times New Roman"/>
              </a:rPr>
              <a:t>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b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125" dirty="0">
                <a:latin typeface="Times New Roman"/>
                <a:cs typeface="Times New Roman"/>
              </a:rPr>
              <a:t>ing  </a:t>
            </a:r>
            <a:r>
              <a:rPr sz="2600" spc="-120" dirty="0">
                <a:latin typeface="Times New Roman"/>
                <a:cs typeface="Times New Roman"/>
              </a:rPr>
              <a:t>acknowledged.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feature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helps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protect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against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certain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attacks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occur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when</a:t>
            </a:r>
            <a:r>
              <a:rPr sz="2600" spc="-27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150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kn</a:t>
            </a:r>
            <a:r>
              <a:rPr sz="2600" spc="-21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wled</a:t>
            </a:r>
            <a:r>
              <a:rPr sz="2600" spc="-150" dirty="0">
                <a:latin typeface="Times New Roman"/>
                <a:cs typeface="Times New Roman"/>
              </a:rPr>
              <a:t>g</a:t>
            </a:r>
            <a:r>
              <a:rPr sz="2600" spc="-85" dirty="0">
                <a:latin typeface="Times New Roman"/>
                <a:cs typeface="Times New Roman"/>
              </a:rPr>
              <a:t>ement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frames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spo</a:t>
            </a:r>
            <a:r>
              <a:rPr sz="2600" spc="-155" dirty="0">
                <a:latin typeface="Times New Roman"/>
                <a:cs typeface="Times New Roman"/>
              </a:rPr>
              <a:t>o</a:t>
            </a:r>
            <a:r>
              <a:rPr sz="2600" spc="-120" dirty="0">
                <a:latin typeface="Times New Roman"/>
                <a:cs typeface="Times New Roman"/>
              </a:rPr>
              <a:t>fe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751459"/>
            <a:ext cx="7342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35" dirty="0"/>
              <a:t>IEEE</a:t>
            </a:r>
            <a:r>
              <a:rPr sz="3600" spc="-20" dirty="0"/>
              <a:t> </a:t>
            </a:r>
            <a:r>
              <a:rPr sz="3600" spc="-10" dirty="0"/>
              <a:t>802.15.4g/e</a:t>
            </a:r>
            <a:r>
              <a:rPr sz="3600" spc="-20" dirty="0"/>
              <a:t> </a:t>
            </a:r>
            <a:r>
              <a:rPr sz="3600" spc="-75" dirty="0"/>
              <a:t>MAC</a:t>
            </a:r>
            <a:r>
              <a:rPr sz="3600" spc="-15" dirty="0"/>
              <a:t> </a:t>
            </a:r>
            <a:r>
              <a:rPr sz="3600" spc="-50" dirty="0"/>
              <a:t>Frame</a:t>
            </a:r>
            <a:r>
              <a:rPr sz="3600" spc="-15" dirty="0"/>
              <a:t> </a:t>
            </a:r>
            <a:r>
              <a:rPr sz="3600" spc="-40" dirty="0"/>
              <a:t>Format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488" y="1999488"/>
            <a:ext cx="7716011" cy="3430524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65390" cy="3348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27876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mai</a:t>
            </a:r>
            <a:r>
              <a:rPr sz="2600" spc="-150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70" dirty="0">
                <a:latin typeface="Times New Roman"/>
                <a:cs typeface="Times New Roman"/>
              </a:rPr>
              <a:t>han</a:t>
            </a:r>
            <a:r>
              <a:rPr sz="2600" spc="-195" dirty="0">
                <a:latin typeface="Times New Roman"/>
                <a:cs typeface="Times New Roman"/>
              </a:rPr>
              <a:t>g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sh</a:t>
            </a:r>
            <a:r>
              <a:rPr sz="2600" spc="-25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wn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260" dirty="0">
                <a:latin typeface="Times New Roman"/>
                <a:cs typeface="Times New Roman"/>
              </a:rPr>
              <a:t>E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8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5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05" dirty="0">
                <a:latin typeface="Times New Roman"/>
                <a:cs typeface="Times New Roman"/>
              </a:rPr>
              <a:t>4e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hea</a:t>
            </a:r>
            <a:r>
              <a:rPr sz="2600" spc="-60" dirty="0">
                <a:latin typeface="Times New Roman"/>
                <a:cs typeface="Times New Roman"/>
              </a:rPr>
              <a:t>der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e 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10" dirty="0">
                <a:latin typeface="Times New Roman"/>
                <a:cs typeface="Times New Roman"/>
              </a:rPr>
              <a:t>presence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2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Auxiliary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Security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Header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</a:t>
            </a:r>
            <a:r>
              <a:rPr sz="2600" spc="-190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Elemen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fiel</a:t>
            </a:r>
            <a:r>
              <a:rPr sz="2600" spc="-180" dirty="0">
                <a:latin typeface="Times New Roman"/>
                <a:cs typeface="Times New Roman"/>
              </a:rPr>
              <a:t>d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0096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270" dirty="0">
                <a:latin typeface="Times New Roman"/>
                <a:cs typeface="Times New Roman"/>
              </a:rPr>
              <a:t> </a:t>
            </a:r>
            <a:r>
              <a:rPr sz="2600" spc="-409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x</a:t>
            </a:r>
            <a:r>
              <a:rPr sz="2600" spc="-105" dirty="0">
                <a:latin typeface="Times New Roman"/>
                <a:cs typeface="Times New Roman"/>
              </a:rPr>
              <a:t>ilia</a:t>
            </a:r>
            <a:r>
              <a:rPr sz="2600" spc="-85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80" dirty="0">
                <a:latin typeface="Times New Roman"/>
                <a:cs typeface="Times New Roman"/>
              </a:rPr>
              <a:t>S</a:t>
            </a:r>
            <a:r>
              <a:rPr sz="2600" spc="-114" dirty="0">
                <a:latin typeface="Times New Roman"/>
                <a:cs typeface="Times New Roman"/>
              </a:rPr>
              <a:t>ec</a:t>
            </a:r>
            <a:r>
              <a:rPr sz="2600" spc="-145" dirty="0">
                <a:latin typeface="Times New Roman"/>
                <a:cs typeface="Times New Roman"/>
              </a:rPr>
              <a:t>u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hea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vid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enc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y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of 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110" dirty="0">
                <a:latin typeface="Times New Roman"/>
                <a:cs typeface="Times New Roman"/>
              </a:rPr>
              <a:t>rame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</a:t>
            </a:r>
            <a:r>
              <a:rPr sz="2600" spc="-145" dirty="0">
                <a:latin typeface="Times New Roman"/>
                <a:cs typeface="Times New Roman"/>
              </a:rPr>
              <a:t>h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IE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170" dirty="0">
                <a:latin typeface="Times New Roman"/>
                <a:cs typeface="Times New Roman"/>
              </a:rPr>
              <a:t>ain</a:t>
            </a:r>
            <a:r>
              <a:rPr sz="2600" spc="-155" dirty="0">
                <a:latin typeface="Times New Roman"/>
                <a:cs typeface="Times New Roman"/>
              </a:rPr>
              <a:t>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mo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inf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100" dirty="0">
                <a:latin typeface="Times New Roman"/>
                <a:cs typeface="Times New Roman"/>
              </a:rPr>
              <a:t>r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eleme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80" dirty="0">
                <a:latin typeface="Times New Roman"/>
                <a:cs typeface="Times New Roman"/>
              </a:rPr>
              <a:t>ts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  </a:t>
            </a:r>
            <a:r>
              <a:rPr sz="2600" spc="-150" dirty="0">
                <a:latin typeface="Times New Roman"/>
                <a:cs typeface="Times New Roman"/>
              </a:rPr>
              <a:t>allow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additional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information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exchanged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305" dirty="0">
                <a:latin typeface="Times New Roman"/>
                <a:cs typeface="Times New Roman"/>
              </a:rPr>
              <a:t>MAC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18834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85" dirty="0">
                <a:latin typeface="Franklin Gothic Medium"/>
                <a:cs typeface="Franklin Gothic Medium"/>
              </a:rPr>
              <a:t>Topology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38084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4889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0" dirty="0">
                <a:latin typeface="Times New Roman"/>
                <a:cs typeface="Times New Roman"/>
              </a:rPr>
              <a:t>Depl</a:t>
            </a:r>
            <a:r>
              <a:rPr sz="2600" spc="-200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yme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-80" dirty="0">
                <a:latin typeface="Times New Roman"/>
                <a:cs typeface="Times New Roman"/>
              </a:rPr>
              <a:t>ts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8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dirty="0">
                <a:latin typeface="Times New Roman"/>
                <a:cs typeface="Times New Roman"/>
              </a:rPr>
              <a:t>2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5</a:t>
            </a:r>
            <a:r>
              <a:rPr sz="2600" dirty="0">
                <a:latin typeface="Times New Roman"/>
                <a:cs typeface="Times New Roman"/>
              </a:rPr>
              <a:t>.</a:t>
            </a:r>
            <a:r>
              <a:rPr sz="2600" spc="-10" dirty="0">
                <a:latin typeface="Times New Roman"/>
                <a:cs typeface="Times New Roman"/>
              </a:rPr>
              <a:t>4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2</a:t>
            </a:r>
            <a:r>
              <a:rPr sz="2600" spc="-125" dirty="0">
                <a:latin typeface="Times New Roman"/>
                <a:cs typeface="Times New Roman"/>
              </a:rPr>
              <a:t>0</a:t>
            </a:r>
            <a:r>
              <a:rPr sz="2600" spc="-110" dirty="0">
                <a:latin typeface="Times New Roman"/>
                <a:cs typeface="Times New Roman"/>
              </a:rPr>
              <a:t>12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mos</a:t>
            </a:r>
            <a:r>
              <a:rPr sz="2600" spc="-70" dirty="0">
                <a:latin typeface="Times New Roman"/>
                <a:cs typeface="Times New Roman"/>
              </a:rPr>
              <a:t>t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  </a:t>
            </a:r>
            <a:r>
              <a:rPr sz="2600" spc="-160" dirty="0">
                <a:latin typeface="Times New Roman"/>
                <a:cs typeface="Times New Roman"/>
              </a:rPr>
              <a:t>mes</a:t>
            </a:r>
            <a:r>
              <a:rPr sz="2600" spc="-145" dirty="0">
                <a:latin typeface="Times New Roman"/>
                <a:cs typeface="Times New Roman"/>
              </a:rPr>
              <a:t>h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Mesh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topology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typically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best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choice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use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cases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ind</a:t>
            </a:r>
            <a:r>
              <a:rPr sz="2600" spc="-145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st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45" dirty="0">
                <a:latin typeface="Times New Roman"/>
                <a:cs typeface="Times New Roman"/>
              </a:rPr>
              <a:t>ial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sma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05" dirty="0">
                <a:latin typeface="Times New Roman"/>
                <a:cs typeface="Times New Roman"/>
              </a:rPr>
              <a:t>ities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95" dirty="0">
                <a:latin typeface="Times New Roman"/>
                <a:cs typeface="Times New Roman"/>
              </a:rPr>
              <a:t>r</a:t>
            </a:r>
            <a:r>
              <a:rPr sz="2600" spc="-170" dirty="0">
                <a:latin typeface="Times New Roman"/>
                <a:cs typeface="Times New Roman"/>
              </a:rPr>
              <a:t>eas</a:t>
            </a:r>
            <a:endParaRPr sz="2600">
              <a:latin typeface="Times New Roman"/>
              <a:cs typeface="Times New Roman"/>
            </a:endParaRPr>
          </a:p>
          <a:p>
            <a:pPr marL="286385" marR="7493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mesh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topology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allows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deployments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done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urban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rural </a:t>
            </a:r>
            <a:r>
              <a:rPr sz="2600" spc="-100" dirty="0">
                <a:latin typeface="Times New Roman"/>
                <a:cs typeface="Times New Roman"/>
              </a:rPr>
              <a:t>areas,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expanding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distance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between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nodes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that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 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el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traf</a:t>
            </a:r>
            <a:r>
              <a:rPr sz="2600" spc="-114" dirty="0">
                <a:latin typeface="Times New Roman"/>
                <a:cs typeface="Times New Roman"/>
              </a:rPr>
              <a:t>f</a:t>
            </a:r>
            <a:r>
              <a:rPr sz="2600" spc="-140" dirty="0">
                <a:latin typeface="Times New Roman"/>
                <a:cs typeface="Times New Roman"/>
              </a:rPr>
              <a:t>ic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oth</a:t>
            </a:r>
            <a:r>
              <a:rPr sz="2600" spc="-95" dirty="0">
                <a:latin typeface="Times New Roman"/>
                <a:cs typeface="Times New Roman"/>
              </a:rPr>
              <a:t>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node</a:t>
            </a:r>
            <a:r>
              <a:rPr sz="2600" spc="-25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1746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5" dirty="0">
                <a:latin typeface="Franklin Gothic Medium"/>
                <a:cs typeface="Franklin Gothic Medium"/>
              </a:rPr>
              <a:t>S</a:t>
            </a:r>
            <a:r>
              <a:rPr sz="4000" i="0" spc="-15" dirty="0">
                <a:latin typeface="Franklin Gothic Medium"/>
                <a:cs typeface="Franklin Gothic Medium"/>
              </a:rPr>
              <a:t>e</a:t>
            </a:r>
            <a:r>
              <a:rPr sz="4000" i="0" dirty="0">
                <a:latin typeface="Franklin Gothic Medium"/>
                <a:cs typeface="Franklin Gothic Medium"/>
              </a:rPr>
              <a:t>c</a:t>
            </a:r>
            <a:r>
              <a:rPr sz="4000" i="0" spc="-30" dirty="0">
                <a:latin typeface="Franklin Gothic Medium"/>
                <a:cs typeface="Franklin Gothic Medium"/>
              </a:rPr>
              <a:t>ur</a:t>
            </a:r>
            <a:r>
              <a:rPr sz="4000" i="0" spc="-5" dirty="0">
                <a:latin typeface="Franklin Gothic Medium"/>
                <a:cs typeface="Franklin Gothic Medium"/>
              </a:rPr>
              <a:t>i</a:t>
            </a:r>
            <a:r>
              <a:rPr sz="4000" i="0" spc="-85" dirty="0">
                <a:latin typeface="Franklin Gothic Medium"/>
                <a:cs typeface="Franklin Gothic Medium"/>
              </a:rPr>
              <a:t>ty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40537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236854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0" dirty="0">
                <a:latin typeface="Times New Roman"/>
                <a:cs typeface="Times New Roman"/>
              </a:rPr>
              <a:t>Both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802.15.4g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65" dirty="0">
                <a:latin typeface="Times New Roman"/>
                <a:cs typeface="Times New Roman"/>
              </a:rPr>
              <a:t>802.15.4e </a:t>
            </a:r>
            <a:r>
              <a:rPr sz="2600" spc="-75" dirty="0">
                <a:latin typeface="Times New Roman"/>
                <a:cs typeface="Times New Roman"/>
              </a:rPr>
              <a:t>inherit </a:t>
            </a:r>
            <a:r>
              <a:rPr sz="2600" spc="-65" dirty="0">
                <a:latin typeface="Times New Roman"/>
                <a:cs typeface="Times New Roman"/>
              </a:rPr>
              <a:t>their </a:t>
            </a:r>
            <a:r>
              <a:rPr sz="2600" spc="-100" dirty="0">
                <a:latin typeface="Times New Roman"/>
                <a:cs typeface="Times New Roman"/>
              </a:rPr>
              <a:t>security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attributes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802.15.4-2006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specification.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5" dirty="0">
                <a:latin typeface="Times New Roman"/>
                <a:cs typeface="Times New Roman"/>
              </a:rPr>
              <a:t>Enc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y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vid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260" dirty="0">
                <a:latin typeface="Times New Roman"/>
                <a:cs typeface="Times New Roman"/>
              </a:rPr>
              <a:t> </a:t>
            </a:r>
            <a:r>
              <a:rPr sz="2600" spc="-254" dirty="0">
                <a:latin typeface="Times New Roman"/>
                <a:cs typeface="Times New Roman"/>
              </a:rPr>
              <a:t>AES</a:t>
            </a:r>
            <a:r>
              <a:rPr sz="2600" spc="-10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128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75" dirty="0">
                <a:latin typeface="Times New Roman"/>
                <a:cs typeface="Times New Roman"/>
              </a:rPr>
              <a:t>bit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k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490" dirty="0">
                <a:latin typeface="Times New Roman"/>
                <a:cs typeface="Times New Roman"/>
              </a:rPr>
              <a:t>y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-90" dirty="0">
                <a:latin typeface="Times New Roman"/>
                <a:cs typeface="Times New Roman"/>
              </a:rPr>
              <a:t>ition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260" dirty="0">
                <a:latin typeface="Times New Roman"/>
                <a:cs typeface="Times New Roman"/>
              </a:rPr>
              <a:t> </a:t>
            </a:r>
            <a:r>
              <a:rPr sz="2600" spc="-409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x</a:t>
            </a:r>
            <a:r>
              <a:rPr sz="2600" spc="-105" dirty="0">
                <a:latin typeface="Times New Roman"/>
                <a:cs typeface="Times New Roman"/>
              </a:rPr>
              <a:t>ilia</a:t>
            </a:r>
            <a:r>
              <a:rPr sz="2600" spc="-85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80" dirty="0">
                <a:latin typeface="Times New Roman"/>
                <a:cs typeface="Times New Roman"/>
              </a:rPr>
              <a:t>S</a:t>
            </a:r>
            <a:r>
              <a:rPr sz="2600" spc="-114" dirty="0">
                <a:latin typeface="Times New Roman"/>
                <a:cs typeface="Times New Roman"/>
              </a:rPr>
              <a:t>ec</a:t>
            </a:r>
            <a:r>
              <a:rPr sz="2600" spc="-145" dirty="0">
                <a:latin typeface="Times New Roman"/>
                <a:cs typeface="Times New Roman"/>
              </a:rPr>
              <a:t>u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ity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Header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initial</a:t>
            </a:r>
            <a:r>
              <a:rPr sz="2600" spc="-140" dirty="0">
                <a:latin typeface="Times New Roman"/>
                <a:cs typeface="Times New Roman"/>
              </a:rPr>
              <a:t>l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25" dirty="0">
                <a:latin typeface="Times New Roman"/>
                <a:cs typeface="Times New Roman"/>
              </a:rPr>
              <a:t>defined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802.15.4-2006,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secure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acknowledgement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secure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Enhanced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Beacon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field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complete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 </a:t>
            </a:r>
            <a:r>
              <a:rPr sz="2600" spc="-14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security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6255" y="4428744"/>
            <a:ext cx="6871716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8402"/>
            <a:ext cx="7308215" cy="435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43815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full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frame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gets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authenticated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through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95" dirty="0">
                <a:latin typeface="Times New Roman"/>
                <a:cs typeface="Times New Roman"/>
              </a:rPr>
              <a:t>MIC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end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frame.</a:t>
            </a:r>
            <a:endParaRPr sz="2400">
              <a:latin typeface="Times New Roman"/>
              <a:cs typeface="Times New Roman"/>
            </a:endParaRPr>
          </a:p>
          <a:p>
            <a:pPr marL="286385" marR="1219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 </a:t>
            </a:r>
            <a:r>
              <a:rPr sz="2400" spc="-195" dirty="0">
                <a:latin typeface="Times New Roman"/>
                <a:cs typeface="Times New Roman"/>
              </a:rPr>
              <a:t>MIC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unique </a:t>
            </a:r>
            <a:r>
              <a:rPr sz="2400" spc="-150" dirty="0">
                <a:latin typeface="Times New Roman"/>
                <a:cs typeface="Times New Roman"/>
              </a:rPr>
              <a:t>value </a:t>
            </a:r>
            <a:r>
              <a:rPr sz="2400" spc="-75" dirty="0">
                <a:latin typeface="Times New Roman"/>
                <a:cs typeface="Times New Roman"/>
              </a:rPr>
              <a:t>that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114" dirty="0">
                <a:latin typeface="Times New Roman"/>
                <a:cs typeface="Times New Roman"/>
              </a:rPr>
              <a:t>calculated </a:t>
            </a:r>
            <a:r>
              <a:rPr sz="2400" spc="-140" dirty="0">
                <a:latin typeface="Times New Roman"/>
                <a:cs typeface="Times New Roman"/>
              </a:rPr>
              <a:t>based </a:t>
            </a:r>
            <a:r>
              <a:rPr sz="2400" spc="-105" dirty="0">
                <a:latin typeface="Times New Roman"/>
                <a:cs typeface="Times New Roman"/>
              </a:rPr>
              <a:t>on </a:t>
            </a:r>
            <a:r>
              <a:rPr sz="2400" spc="-70" dirty="0">
                <a:latin typeface="Times New Roman"/>
                <a:cs typeface="Times New Roman"/>
              </a:rPr>
              <a:t>the </a:t>
            </a:r>
            <a:r>
              <a:rPr sz="2400" spc="-114" dirty="0">
                <a:latin typeface="Times New Roman"/>
                <a:cs typeface="Times New Roman"/>
              </a:rPr>
              <a:t>frame </a:t>
            </a:r>
            <a:r>
              <a:rPr sz="2400" spc="-59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contents.</a:t>
            </a:r>
            <a:endParaRPr sz="2400">
              <a:latin typeface="Times New Roman"/>
              <a:cs typeface="Times New Roman"/>
            </a:endParaRPr>
          </a:p>
          <a:p>
            <a:pPr marL="286385" marR="450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Security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Header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field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denoted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composed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Auxiliary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40" dirty="0">
                <a:latin typeface="Times New Roman"/>
                <a:cs typeface="Times New Roman"/>
              </a:rPr>
              <a:t>S</a:t>
            </a:r>
            <a:r>
              <a:rPr sz="2400" spc="-200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cu</a:t>
            </a:r>
            <a:r>
              <a:rPr sz="2400" spc="-10" dirty="0">
                <a:latin typeface="Times New Roman"/>
                <a:cs typeface="Times New Roman"/>
              </a:rPr>
              <a:t>r</a:t>
            </a:r>
            <a:r>
              <a:rPr sz="2400" spc="-95" dirty="0">
                <a:latin typeface="Times New Roman"/>
                <a:cs typeface="Times New Roman"/>
              </a:rPr>
              <a:t>ity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field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one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m</a:t>
            </a:r>
            <a:r>
              <a:rPr sz="2400" spc="-9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Info</a:t>
            </a:r>
            <a:r>
              <a:rPr sz="2400" spc="-15" dirty="0">
                <a:latin typeface="Times New Roman"/>
                <a:cs typeface="Times New Roman"/>
              </a:rPr>
              <a:t>r</a:t>
            </a:r>
            <a:r>
              <a:rPr sz="2400" spc="-215" dirty="0">
                <a:latin typeface="Times New Roman"/>
                <a:cs typeface="Times New Roman"/>
              </a:rPr>
              <a:t>m</a:t>
            </a:r>
            <a:r>
              <a:rPr sz="2400" spc="-14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Elem</a:t>
            </a:r>
            <a:r>
              <a:rPr sz="2400" spc="-125" dirty="0">
                <a:latin typeface="Times New Roman"/>
                <a:cs typeface="Times New Roman"/>
              </a:rPr>
              <a:t>e</a:t>
            </a:r>
            <a:r>
              <a:rPr sz="2400" spc="-85" dirty="0">
                <a:latin typeface="Times New Roman"/>
                <a:cs typeface="Times New Roman"/>
              </a:rPr>
              <a:t>nts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field</a:t>
            </a:r>
            <a:r>
              <a:rPr sz="2400" spc="-180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41211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05" dirty="0">
                <a:latin typeface="Times New Roman"/>
                <a:cs typeface="Times New Roman"/>
              </a:rPr>
              <a:t>Inte</a:t>
            </a:r>
            <a:r>
              <a:rPr sz="2400" spc="-95" dirty="0">
                <a:latin typeface="Times New Roman"/>
                <a:cs typeface="Times New Roman"/>
              </a:rPr>
              <a:t>g</a:t>
            </a:r>
            <a:r>
              <a:rPr sz="2400" spc="-75" dirty="0">
                <a:latin typeface="Times New Roman"/>
                <a:cs typeface="Times New Roman"/>
              </a:rPr>
              <a:t>r</a:t>
            </a:r>
            <a:r>
              <a:rPr sz="2400" spc="-12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Inf</a:t>
            </a:r>
            <a:r>
              <a:rPr sz="2400" spc="-165" dirty="0">
                <a:latin typeface="Times New Roman"/>
                <a:cs typeface="Times New Roman"/>
              </a:rPr>
              <a:t>o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-215" dirty="0">
                <a:latin typeface="Times New Roman"/>
                <a:cs typeface="Times New Roman"/>
              </a:rPr>
              <a:t>m</a:t>
            </a:r>
            <a:r>
              <a:rPr sz="2400" spc="-14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Elements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fiel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all</a:t>
            </a:r>
            <a:r>
              <a:rPr sz="2400" spc="-229" dirty="0">
                <a:latin typeface="Times New Roman"/>
                <a:cs typeface="Times New Roman"/>
              </a:rPr>
              <a:t>o</a:t>
            </a:r>
            <a:r>
              <a:rPr sz="2400" spc="-160" dirty="0">
                <a:latin typeface="Times New Roman"/>
                <a:cs typeface="Times New Roman"/>
              </a:rPr>
              <a:t>ws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the  </a:t>
            </a:r>
            <a:r>
              <a:rPr sz="2400" spc="-100" dirty="0">
                <a:latin typeface="Times New Roman"/>
                <a:cs typeface="Times New Roman"/>
              </a:rPr>
              <a:t>adoption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additional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security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capabilities,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such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229" dirty="0">
                <a:latin typeface="Times New Roman"/>
                <a:cs typeface="Times New Roman"/>
              </a:rPr>
              <a:t>IEEE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400" spc="-105" dirty="0">
                <a:latin typeface="Times New Roman"/>
                <a:cs typeface="Times New Roman"/>
              </a:rPr>
              <a:t>8</a:t>
            </a:r>
            <a:r>
              <a:rPr sz="2400" spc="-100" dirty="0">
                <a:latin typeface="Times New Roman"/>
                <a:cs typeface="Times New Roman"/>
              </a:rPr>
              <a:t>0</a:t>
            </a:r>
            <a:r>
              <a:rPr sz="2400" spc="-50" dirty="0">
                <a:latin typeface="Times New Roman"/>
                <a:cs typeface="Times New Roman"/>
              </a:rPr>
              <a:t>2.1</a:t>
            </a:r>
            <a:r>
              <a:rPr sz="2400" spc="-55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.9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325" dirty="0">
                <a:latin typeface="Times New Roman"/>
                <a:cs typeface="Times New Roman"/>
              </a:rPr>
              <a:t>K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Management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P</a:t>
            </a:r>
            <a:r>
              <a:rPr sz="2400" spc="-75" dirty="0">
                <a:latin typeface="Times New Roman"/>
                <a:cs typeface="Times New Roman"/>
              </a:rPr>
              <a:t>r</a:t>
            </a:r>
            <a:r>
              <a:rPr sz="2400" spc="-80" dirty="0">
                <a:latin typeface="Times New Roman"/>
                <a:cs typeface="Times New Roman"/>
              </a:rPr>
              <a:t>otoc</a:t>
            </a:r>
            <a:r>
              <a:rPr sz="2400" spc="-90" dirty="0">
                <a:latin typeface="Times New Roman"/>
                <a:cs typeface="Times New Roman"/>
              </a:rPr>
              <a:t>o</a:t>
            </a:r>
            <a:r>
              <a:rPr sz="2400" spc="-95" dirty="0">
                <a:latin typeface="Times New Roman"/>
                <a:cs typeface="Times New Roman"/>
              </a:rPr>
              <a:t>l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(KMP)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</a:t>
            </a:r>
            <a:r>
              <a:rPr sz="2400" spc="-155" dirty="0">
                <a:latin typeface="Times New Roman"/>
                <a:cs typeface="Times New Roman"/>
              </a:rPr>
              <a:t>p</a:t>
            </a:r>
            <a:r>
              <a:rPr sz="2400" spc="-140" dirty="0">
                <a:latin typeface="Times New Roman"/>
                <a:cs typeface="Times New Roman"/>
              </a:rPr>
              <a:t>ecific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54" dirty="0">
                <a:latin typeface="Times New Roman"/>
                <a:cs typeface="Times New Roman"/>
              </a:rPr>
              <a:t>KM</a:t>
            </a:r>
            <a:r>
              <a:rPr sz="2400" spc="-175" dirty="0">
                <a:latin typeface="Times New Roman"/>
                <a:cs typeface="Times New Roman"/>
              </a:rPr>
              <a:t>P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p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spc="-170" dirty="0">
                <a:latin typeface="Times New Roman"/>
                <a:cs typeface="Times New Roman"/>
              </a:rPr>
              <a:t>o</a:t>
            </a:r>
            <a:r>
              <a:rPr sz="2400" spc="-140" dirty="0">
                <a:latin typeface="Times New Roman"/>
                <a:cs typeface="Times New Roman"/>
              </a:rPr>
              <a:t>vides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mean</a:t>
            </a:r>
            <a:r>
              <a:rPr sz="2400" spc="-110" dirty="0">
                <a:latin typeface="Times New Roman"/>
                <a:cs typeface="Times New Roman"/>
              </a:rPr>
              <a:t>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esta</a:t>
            </a:r>
            <a:r>
              <a:rPr sz="2400" spc="-175" dirty="0">
                <a:latin typeface="Times New Roman"/>
                <a:cs typeface="Times New Roman"/>
              </a:rPr>
              <a:t>b</a:t>
            </a:r>
            <a:r>
              <a:rPr sz="2400" spc="-125" dirty="0">
                <a:latin typeface="Times New Roman"/>
                <a:cs typeface="Times New Roman"/>
              </a:rPr>
              <a:t>lis</a:t>
            </a:r>
            <a:r>
              <a:rPr sz="2400" spc="-185" dirty="0">
                <a:latin typeface="Times New Roman"/>
                <a:cs typeface="Times New Roman"/>
              </a:rPr>
              <a:t>h</a:t>
            </a:r>
            <a:r>
              <a:rPr sz="2400" spc="-140" dirty="0">
                <a:latin typeface="Times New Roman"/>
                <a:cs typeface="Times New Roman"/>
              </a:rPr>
              <a:t>ing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k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195" dirty="0">
                <a:latin typeface="Times New Roman"/>
                <a:cs typeface="Times New Roman"/>
              </a:rPr>
              <a:t>ys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14" dirty="0">
                <a:latin typeface="Times New Roman"/>
                <a:cs typeface="Times New Roman"/>
              </a:rPr>
              <a:t>o</a:t>
            </a:r>
            <a:r>
              <a:rPr sz="2400" spc="-135" dirty="0">
                <a:latin typeface="Times New Roman"/>
                <a:cs typeface="Times New Roman"/>
              </a:rPr>
              <a:t>b</a:t>
            </a:r>
            <a:r>
              <a:rPr sz="2400" spc="-145" dirty="0">
                <a:latin typeface="Times New Roman"/>
                <a:cs typeface="Times New Roman"/>
              </a:rPr>
              <a:t>us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5" dirty="0">
                <a:latin typeface="Times New Roman"/>
                <a:cs typeface="Times New Roman"/>
              </a:rPr>
              <a:t>a</a:t>
            </a:r>
            <a:r>
              <a:rPr sz="2400" spc="-105" dirty="0">
                <a:latin typeface="Times New Roman"/>
                <a:cs typeface="Times New Roman"/>
              </a:rPr>
              <a:t>ta</a:t>
            </a:r>
            <a:r>
              <a:rPr sz="2400" spc="-114" dirty="0">
                <a:latin typeface="Times New Roman"/>
                <a:cs typeface="Times New Roman"/>
              </a:rPr>
              <a:t>g</a:t>
            </a:r>
            <a:r>
              <a:rPr sz="2400" spc="-105" dirty="0">
                <a:latin typeface="Times New Roman"/>
                <a:cs typeface="Times New Roman"/>
              </a:rPr>
              <a:t>ram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400" spc="-95" dirty="0">
                <a:latin typeface="Times New Roman"/>
                <a:cs typeface="Times New Roman"/>
              </a:rPr>
              <a:t>security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9737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15" dirty="0">
                <a:latin typeface="Franklin Gothic Medium"/>
                <a:cs typeface="Franklin Gothic Medium"/>
              </a:rPr>
              <a:t>IEEE</a:t>
            </a:r>
            <a:r>
              <a:rPr sz="4000" i="0" spc="-105" dirty="0">
                <a:latin typeface="Franklin Gothic Medium"/>
                <a:cs typeface="Franklin Gothic Medium"/>
              </a:rPr>
              <a:t> </a:t>
            </a:r>
            <a:r>
              <a:rPr sz="4000" i="0" spc="-30" dirty="0">
                <a:latin typeface="Franklin Gothic Medium"/>
                <a:cs typeface="Franklin Gothic Medium"/>
              </a:rPr>
              <a:t>1901.2a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9015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24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1901.2a-2013 </a:t>
            </a:r>
            <a:r>
              <a:rPr sz="2600" spc="-160" dirty="0">
                <a:latin typeface="Times New Roman"/>
                <a:cs typeface="Times New Roman"/>
              </a:rPr>
              <a:t>is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wired </a:t>
            </a:r>
            <a:r>
              <a:rPr sz="2600" spc="-120" dirty="0">
                <a:latin typeface="Times New Roman"/>
                <a:cs typeface="Times New Roman"/>
              </a:rPr>
              <a:t>technology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60" dirty="0">
                <a:latin typeface="Times New Roman"/>
                <a:cs typeface="Times New Roman"/>
              </a:rPr>
              <a:t>an </a:t>
            </a:r>
            <a:r>
              <a:rPr sz="2600" spc="-105" dirty="0">
                <a:latin typeface="Times New Roman"/>
                <a:cs typeface="Times New Roman"/>
              </a:rPr>
              <a:t>update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45" dirty="0">
                <a:latin typeface="Times New Roman"/>
                <a:cs typeface="Times New Roman"/>
              </a:rPr>
              <a:t>o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135" dirty="0">
                <a:latin typeface="Times New Roman"/>
                <a:cs typeface="Times New Roman"/>
              </a:rPr>
              <a:t>inal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IEEE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9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125" dirty="0">
                <a:latin typeface="Times New Roman"/>
                <a:cs typeface="Times New Roman"/>
              </a:rPr>
              <a:t>1</a:t>
            </a:r>
            <a:r>
              <a:rPr sz="2600" dirty="0">
                <a:latin typeface="Times New Roman"/>
                <a:cs typeface="Times New Roman"/>
              </a:rPr>
              <a:t>.2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spe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ific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82372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stan</a:t>
            </a:r>
            <a:r>
              <a:rPr sz="2600" spc="-150" dirty="0">
                <a:latin typeface="Times New Roman"/>
                <a:cs typeface="Times New Roman"/>
              </a:rPr>
              <a:t>d</a:t>
            </a:r>
            <a:r>
              <a:rPr sz="2600" spc="-95" dirty="0">
                <a:latin typeface="Times New Roman"/>
                <a:cs typeface="Times New Roman"/>
              </a:rPr>
              <a:t>ar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N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r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wband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50" dirty="0">
                <a:latin typeface="Times New Roman"/>
                <a:cs typeface="Times New Roman"/>
              </a:rPr>
              <a:t>P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Line  Com</a:t>
            </a:r>
            <a:r>
              <a:rPr sz="2600" spc="-180" dirty="0">
                <a:latin typeface="Times New Roman"/>
                <a:cs typeface="Times New Roman"/>
              </a:rPr>
              <a:t>m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(N</a:t>
            </a:r>
            <a:r>
              <a:rPr sz="2600" spc="-220" dirty="0">
                <a:latin typeface="Times New Roman"/>
                <a:cs typeface="Times New Roman"/>
              </a:rPr>
              <a:t>B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204" dirty="0">
                <a:latin typeface="Times New Roman"/>
                <a:cs typeface="Times New Roman"/>
              </a:rPr>
              <a:t>P</a:t>
            </a:r>
            <a:r>
              <a:rPr sz="2600" spc="-220" dirty="0">
                <a:latin typeface="Times New Roman"/>
                <a:cs typeface="Times New Roman"/>
              </a:rPr>
              <a:t>L</a:t>
            </a:r>
            <a:r>
              <a:rPr sz="2600" spc="-30" dirty="0">
                <a:latin typeface="Times New Roman"/>
                <a:cs typeface="Times New Roman"/>
              </a:rPr>
              <a:t>C).</a:t>
            </a:r>
            <a:endParaRPr sz="2600">
              <a:latin typeface="Times New Roman"/>
              <a:cs typeface="Times New Roman"/>
            </a:endParaRPr>
          </a:p>
          <a:p>
            <a:pPr marL="286385" marR="37719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5" dirty="0">
                <a:latin typeface="Times New Roman"/>
                <a:cs typeface="Times New Roman"/>
              </a:rPr>
              <a:t>NB-PLC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leverages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narrowband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spectrum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low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power,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lo</a:t>
            </a:r>
            <a:r>
              <a:rPr sz="2600" spc="-140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0" dirty="0">
                <a:latin typeface="Times New Roman"/>
                <a:cs typeface="Times New Roman"/>
              </a:rPr>
              <a:t>ge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esistan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interfe</a:t>
            </a:r>
            <a:r>
              <a:rPr sz="2600" spc="-90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130" dirty="0">
                <a:latin typeface="Times New Roman"/>
                <a:cs typeface="Times New Roman"/>
              </a:rPr>
              <a:t>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same  </a:t>
            </a:r>
            <a:r>
              <a:rPr sz="2600" spc="-90" dirty="0">
                <a:latin typeface="Times New Roman"/>
                <a:cs typeface="Times New Roman"/>
              </a:rPr>
              <a:t>wi</a:t>
            </a:r>
            <a:r>
              <a:rPr sz="2600" spc="-75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ele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30" dirty="0">
                <a:latin typeface="Times New Roman"/>
                <a:cs typeface="Times New Roman"/>
              </a:rPr>
              <a:t>t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ic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95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107555" cy="3576954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 algn="just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75" dirty="0">
                <a:latin typeface="Times New Roman"/>
                <a:cs typeface="Times New Roman"/>
              </a:rPr>
              <a:t>NB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204" dirty="0">
                <a:latin typeface="Times New Roman"/>
                <a:cs typeface="Times New Roman"/>
              </a:rPr>
              <a:t>P</a:t>
            </a:r>
            <a:r>
              <a:rPr sz="2600" spc="-220" dirty="0">
                <a:latin typeface="Times New Roman"/>
                <a:cs typeface="Times New Roman"/>
              </a:rPr>
              <a:t>L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oft</a:t>
            </a:r>
            <a:r>
              <a:rPr sz="2600" spc="-114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use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ses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su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85" dirty="0">
                <a:latin typeface="Times New Roman"/>
                <a:cs typeface="Times New Roman"/>
              </a:rPr>
              <a:t>ll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114" dirty="0">
                <a:latin typeface="Times New Roman"/>
                <a:cs typeface="Times New Roman"/>
              </a:rPr>
              <a:t>wing:</a:t>
            </a:r>
            <a:endParaRPr sz="26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35" dirty="0">
                <a:latin typeface="Times New Roman"/>
                <a:cs typeface="Times New Roman"/>
              </a:rPr>
              <a:t>S</a:t>
            </a:r>
            <a:r>
              <a:rPr sz="2600" b="1" spc="-210" dirty="0">
                <a:latin typeface="Times New Roman"/>
                <a:cs typeface="Times New Roman"/>
              </a:rPr>
              <a:t>m</a:t>
            </a:r>
            <a:r>
              <a:rPr sz="2600" b="1" spc="-110" dirty="0">
                <a:latin typeface="Times New Roman"/>
                <a:cs typeface="Times New Roman"/>
              </a:rPr>
              <a:t>a</a:t>
            </a:r>
            <a:r>
              <a:rPr sz="2600" b="1" spc="-15" dirty="0">
                <a:latin typeface="Times New Roman"/>
                <a:cs typeface="Times New Roman"/>
              </a:rPr>
              <a:t>r</a:t>
            </a:r>
            <a:r>
              <a:rPr sz="2600" b="1" spc="30" dirty="0">
                <a:latin typeface="Times New Roman"/>
                <a:cs typeface="Times New Roman"/>
              </a:rPr>
              <a:t>t</a:t>
            </a:r>
            <a:r>
              <a:rPr sz="2600" b="1" spc="-65" dirty="0">
                <a:latin typeface="Times New Roman"/>
                <a:cs typeface="Times New Roman"/>
              </a:rPr>
              <a:t> </a:t>
            </a:r>
            <a:r>
              <a:rPr sz="2600" b="1" spc="-90" dirty="0">
                <a:latin typeface="Times New Roman"/>
                <a:cs typeface="Times New Roman"/>
              </a:rPr>
              <a:t>m</a:t>
            </a:r>
            <a:r>
              <a:rPr sz="2600" b="1" spc="10" dirty="0">
                <a:latin typeface="Times New Roman"/>
                <a:cs typeface="Times New Roman"/>
              </a:rPr>
              <a:t>ete</a:t>
            </a:r>
            <a:r>
              <a:rPr sz="2600" b="1" spc="60" dirty="0">
                <a:latin typeface="Times New Roman"/>
                <a:cs typeface="Times New Roman"/>
              </a:rPr>
              <a:t>r</a:t>
            </a:r>
            <a:r>
              <a:rPr sz="2600" b="1" spc="20" dirty="0">
                <a:latin typeface="Times New Roman"/>
                <a:cs typeface="Times New Roman"/>
              </a:rPr>
              <a:t>i</a:t>
            </a:r>
            <a:r>
              <a:rPr sz="2600" b="1" spc="30" dirty="0">
                <a:latin typeface="Times New Roman"/>
                <a:cs typeface="Times New Roman"/>
              </a:rPr>
              <a:t>n</a:t>
            </a:r>
            <a:r>
              <a:rPr sz="2600" b="1" spc="-85" dirty="0">
                <a:latin typeface="Times New Roman"/>
                <a:cs typeface="Times New Roman"/>
              </a:rPr>
              <a:t>g:</a:t>
            </a:r>
            <a:endParaRPr sz="2600">
              <a:latin typeface="Times New Roman"/>
              <a:cs typeface="Times New Roman"/>
            </a:endParaRPr>
          </a:p>
          <a:p>
            <a:pPr marL="286385" marR="341630" indent="-274320" algn="just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5" dirty="0">
                <a:latin typeface="Times New Roman"/>
                <a:cs typeface="Times New Roman"/>
              </a:rPr>
              <a:t>NB-PLC </a:t>
            </a:r>
            <a:r>
              <a:rPr sz="2600" spc="-160" dirty="0">
                <a:latin typeface="Times New Roman"/>
                <a:cs typeface="Times New Roman"/>
              </a:rPr>
              <a:t>can </a:t>
            </a:r>
            <a:r>
              <a:rPr sz="2600" spc="-120" dirty="0">
                <a:latin typeface="Times New Roman"/>
                <a:cs typeface="Times New Roman"/>
              </a:rPr>
              <a:t>be </a:t>
            </a:r>
            <a:r>
              <a:rPr sz="2600" spc="-130" dirty="0">
                <a:latin typeface="Times New Roman"/>
                <a:cs typeface="Times New Roman"/>
              </a:rPr>
              <a:t>used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10" dirty="0">
                <a:latin typeface="Times New Roman"/>
                <a:cs typeface="Times New Roman"/>
              </a:rPr>
              <a:t>automate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25" dirty="0">
                <a:latin typeface="Times New Roman"/>
                <a:cs typeface="Times New Roman"/>
              </a:rPr>
              <a:t>reading </a:t>
            </a:r>
            <a:r>
              <a:rPr sz="2600" spc="-160" dirty="0">
                <a:latin typeface="Times New Roman"/>
                <a:cs typeface="Times New Roman"/>
              </a:rPr>
              <a:t>of </a:t>
            </a:r>
            <a:r>
              <a:rPr sz="2600" spc="-90" dirty="0">
                <a:latin typeface="Times New Roman"/>
                <a:cs typeface="Times New Roman"/>
              </a:rPr>
              <a:t>utility 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meters,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such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electric,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gas,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water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meters</a:t>
            </a:r>
            <a:endParaRPr sz="2600">
              <a:latin typeface="Times New Roman"/>
              <a:cs typeface="Times New Roman"/>
            </a:endParaRPr>
          </a:p>
          <a:p>
            <a:pPr marL="286385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10" dirty="0">
                <a:latin typeface="Times New Roman"/>
                <a:cs typeface="Times New Roman"/>
              </a:rPr>
              <a:t>Distribution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automation:</a:t>
            </a:r>
            <a:endParaRPr sz="2600">
              <a:latin typeface="Times New Roman"/>
              <a:cs typeface="Times New Roman"/>
            </a:endParaRPr>
          </a:p>
          <a:p>
            <a:pPr marL="286385" marR="6985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75" dirty="0">
                <a:latin typeface="Times New Roman"/>
                <a:cs typeface="Times New Roman"/>
              </a:rPr>
              <a:t>NB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204" dirty="0">
                <a:latin typeface="Times New Roman"/>
                <a:cs typeface="Times New Roman"/>
              </a:rPr>
              <a:t>P</a:t>
            </a:r>
            <a:r>
              <a:rPr sz="2600" spc="-220" dirty="0">
                <a:latin typeface="Times New Roman"/>
                <a:cs typeface="Times New Roman"/>
              </a:rPr>
              <a:t>L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135" dirty="0">
                <a:latin typeface="Times New Roman"/>
                <a:cs typeface="Times New Roman"/>
              </a:rPr>
              <a:t>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dist</a:t>
            </a:r>
            <a:r>
              <a:rPr sz="2600" spc="-20" dirty="0">
                <a:latin typeface="Times New Roman"/>
                <a:cs typeface="Times New Roman"/>
              </a:rPr>
              <a:t>r</a:t>
            </a:r>
            <a:r>
              <a:rPr sz="2600" spc="-95" dirty="0">
                <a:latin typeface="Times New Roman"/>
                <a:cs typeface="Times New Roman"/>
              </a:rPr>
              <a:t>i</a:t>
            </a:r>
            <a:r>
              <a:rPr sz="2600" spc="-195" dirty="0">
                <a:latin typeface="Times New Roman"/>
                <a:cs typeface="Times New Roman"/>
              </a:rPr>
              <a:t>b</a:t>
            </a:r>
            <a:r>
              <a:rPr sz="2600" spc="-45" dirty="0">
                <a:latin typeface="Times New Roman"/>
                <a:cs typeface="Times New Roman"/>
              </a:rPr>
              <a:t>u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114" dirty="0">
                <a:latin typeface="Times New Roman"/>
                <a:cs typeface="Times New Roman"/>
              </a:rPr>
              <a:t>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au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om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whi</a:t>
            </a:r>
            <a:r>
              <a:rPr sz="2600" spc="-95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h  </a:t>
            </a:r>
            <a:r>
              <a:rPr sz="2600" spc="-170" dirty="0">
                <a:latin typeface="Times New Roman"/>
                <a:cs typeface="Times New Roman"/>
              </a:rPr>
              <a:t>involves </a:t>
            </a:r>
            <a:r>
              <a:rPr sz="2600" spc="-100" dirty="0">
                <a:latin typeface="Times New Roman"/>
                <a:cs typeface="Times New Roman"/>
              </a:rPr>
              <a:t>monitoring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00" dirty="0">
                <a:latin typeface="Times New Roman"/>
                <a:cs typeface="Times New Roman"/>
              </a:rPr>
              <a:t>controlling </a:t>
            </a:r>
            <a:r>
              <a:rPr sz="2600" spc="-140" dirty="0">
                <a:latin typeface="Times New Roman"/>
                <a:cs typeface="Times New Roman"/>
              </a:rPr>
              <a:t>all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50" dirty="0">
                <a:latin typeface="Times New Roman"/>
                <a:cs typeface="Times New Roman"/>
              </a:rPr>
              <a:t>devices </a:t>
            </a:r>
            <a:r>
              <a:rPr sz="2600" spc="-120" dirty="0">
                <a:latin typeface="Times New Roman"/>
                <a:cs typeface="Times New Roman"/>
              </a:rPr>
              <a:t>in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g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-45" dirty="0">
                <a:latin typeface="Times New Roman"/>
                <a:cs typeface="Times New Roman"/>
              </a:rPr>
              <a:t>id.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83538"/>
            <a:ext cx="7604125" cy="443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1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Public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lighting: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80100"/>
              </a:lnSpc>
              <a:spcBef>
                <a:spcPts val="59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10" dirty="0">
                <a:latin typeface="Times New Roman"/>
                <a:cs typeface="Times New Roman"/>
              </a:rPr>
              <a:t>A</a:t>
            </a:r>
            <a:r>
              <a:rPr sz="2400" spc="-30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common </a:t>
            </a:r>
            <a:r>
              <a:rPr sz="2400" spc="-125" dirty="0">
                <a:latin typeface="Times New Roman"/>
                <a:cs typeface="Times New Roman"/>
              </a:rPr>
              <a:t>use </a:t>
            </a:r>
            <a:r>
              <a:rPr sz="2400" spc="-85" dirty="0">
                <a:latin typeface="Times New Roman"/>
                <a:cs typeface="Times New Roman"/>
              </a:rPr>
              <a:t>for </a:t>
            </a:r>
            <a:r>
              <a:rPr sz="2400" spc="-185" dirty="0">
                <a:latin typeface="Times New Roman"/>
                <a:cs typeface="Times New Roman"/>
              </a:rPr>
              <a:t>NB-PLC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95" dirty="0">
                <a:latin typeface="Times New Roman"/>
                <a:cs typeface="Times New Roman"/>
              </a:rPr>
              <a:t>with </a:t>
            </a:r>
            <a:r>
              <a:rPr sz="2400" spc="-120" dirty="0">
                <a:latin typeface="Times New Roman"/>
                <a:cs typeface="Times New Roman"/>
              </a:rPr>
              <a:t>public </a:t>
            </a:r>
            <a:r>
              <a:rPr sz="2400" spc="-100" dirty="0">
                <a:latin typeface="Times New Roman"/>
                <a:cs typeface="Times New Roman"/>
              </a:rPr>
              <a:t>lighting—the </a:t>
            </a:r>
            <a:r>
              <a:rPr sz="2400" spc="-120" dirty="0">
                <a:latin typeface="Times New Roman"/>
                <a:cs typeface="Times New Roman"/>
              </a:rPr>
              <a:t>lights </a:t>
            </a:r>
            <a:r>
              <a:rPr sz="2400" spc="-114" dirty="0">
                <a:latin typeface="Times New Roman"/>
                <a:cs typeface="Times New Roman"/>
              </a:rPr>
              <a:t> found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cities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along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streets,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highways,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public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areas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such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95" dirty="0">
                <a:latin typeface="Times New Roman"/>
                <a:cs typeface="Times New Roman"/>
              </a:rPr>
              <a:t>as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parks.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20" dirty="0">
                <a:latin typeface="Times New Roman"/>
                <a:cs typeface="Times New Roman"/>
              </a:rPr>
              <a:t>Electric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vehicle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charging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stations:</a:t>
            </a:r>
            <a:endParaRPr sz="2400">
              <a:latin typeface="Times New Roman"/>
              <a:cs typeface="Times New Roman"/>
            </a:endParaRPr>
          </a:p>
          <a:p>
            <a:pPr marL="286385" marR="178435" indent="-274320">
              <a:lnSpc>
                <a:spcPct val="8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85" dirty="0">
                <a:latin typeface="Times New Roman"/>
                <a:cs typeface="Times New Roman"/>
              </a:rPr>
              <a:t>NB-PLC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electric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vehicle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charging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stations,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where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b</a:t>
            </a:r>
            <a:r>
              <a:rPr sz="2400" spc="-18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15" dirty="0">
                <a:latin typeface="Times New Roman"/>
                <a:cs typeface="Times New Roman"/>
              </a:rPr>
              <a:t>t</a:t>
            </a:r>
            <a:r>
              <a:rPr sz="2400" spc="-40" dirty="0">
                <a:latin typeface="Times New Roman"/>
                <a:cs typeface="Times New Roman"/>
              </a:rPr>
              <a:t>e</a:t>
            </a:r>
            <a:r>
              <a:rPr sz="2400" spc="10" dirty="0">
                <a:latin typeface="Times New Roman"/>
                <a:cs typeface="Times New Roman"/>
              </a:rPr>
              <a:t>r</a:t>
            </a:r>
            <a:r>
              <a:rPr sz="2400" spc="-130" dirty="0">
                <a:latin typeface="Times New Roman"/>
                <a:cs typeface="Times New Roman"/>
              </a:rPr>
              <a:t>ies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elec</a:t>
            </a:r>
            <a:r>
              <a:rPr sz="2400" spc="-75" dirty="0">
                <a:latin typeface="Times New Roman"/>
                <a:cs typeface="Times New Roman"/>
              </a:rPr>
              <a:t>t</a:t>
            </a:r>
            <a:r>
              <a:rPr sz="2400" spc="70" dirty="0">
                <a:latin typeface="Times New Roman"/>
                <a:cs typeface="Times New Roman"/>
              </a:rPr>
              <a:t>r</a:t>
            </a:r>
            <a:r>
              <a:rPr sz="2400" spc="-130" dirty="0">
                <a:latin typeface="Times New Roman"/>
                <a:cs typeface="Times New Roman"/>
              </a:rPr>
              <a:t>ic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54" dirty="0">
                <a:latin typeface="Times New Roman"/>
                <a:cs typeface="Times New Roman"/>
              </a:rPr>
              <a:t>v</a:t>
            </a:r>
            <a:r>
              <a:rPr sz="2400" spc="-125" dirty="0">
                <a:latin typeface="Times New Roman"/>
                <a:cs typeface="Times New Roman"/>
              </a:rPr>
              <a:t>ehicles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20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c</a:t>
            </a:r>
            <a:r>
              <a:rPr sz="2400" spc="-85" dirty="0">
                <a:latin typeface="Times New Roman"/>
                <a:cs typeface="Times New Roman"/>
              </a:rPr>
              <a:t>harged.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Microgrids:</a:t>
            </a:r>
            <a:endParaRPr sz="2400">
              <a:latin typeface="Times New Roman"/>
              <a:cs typeface="Times New Roman"/>
            </a:endParaRPr>
          </a:p>
          <a:p>
            <a:pPr marL="286385" marR="343535" indent="-274320">
              <a:lnSpc>
                <a:spcPts val="2300"/>
              </a:lnSpc>
              <a:spcBef>
                <a:spcPts val="58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70" dirty="0">
                <a:latin typeface="Times New Roman"/>
                <a:cs typeface="Times New Roman"/>
              </a:rPr>
              <a:t>N</a:t>
            </a:r>
            <a:r>
              <a:rPr sz="2400" spc="-245" dirty="0">
                <a:latin typeface="Times New Roman"/>
                <a:cs typeface="Times New Roman"/>
              </a:rPr>
              <a:t>B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spc="-175" dirty="0">
                <a:latin typeface="Times New Roman"/>
                <a:cs typeface="Times New Roman"/>
              </a:rPr>
              <a:t>PLC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mic</a:t>
            </a:r>
            <a:r>
              <a:rPr sz="2400" spc="-90" dirty="0">
                <a:latin typeface="Times New Roman"/>
                <a:cs typeface="Times New Roman"/>
              </a:rPr>
              <a:t>r</a:t>
            </a:r>
            <a:r>
              <a:rPr sz="2400" spc="-150" dirty="0">
                <a:latin typeface="Times New Roman"/>
                <a:cs typeface="Times New Roman"/>
              </a:rPr>
              <a:t>o</a:t>
            </a:r>
            <a:r>
              <a:rPr sz="2400" spc="-105" dirty="0">
                <a:latin typeface="Times New Roman"/>
                <a:cs typeface="Times New Roman"/>
              </a:rPr>
              <a:t>g</a:t>
            </a:r>
            <a:r>
              <a:rPr sz="2400" spc="70" dirty="0">
                <a:latin typeface="Times New Roman"/>
                <a:cs typeface="Times New Roman"/>
              </a:rPr>
              <a:t>r</a:t>
            </a:r>
            <a:r>
              <a:rPr sz="2400" spc="-135" dirty="0">
                <a:latin typeface="Times New Roman"/>
                <a:cs typeface="Times New Roman"/>
              </a:rPr>
              <a:t>id</a:t>
            </a:r>
            <a:r>
              <a:rPr sz="2400" spc="-114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loca</a:t>
            </a:r>
            <a:r>
              <a:rPr sz="2400" spc="-90" dirty="0">
                <a:latin typeface="Times New Roman"/>
                <a:cs typeface="Times New Roman"/>
              </a:rPr>
              <a:t>l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120" dirty="0">
                <a:latin typeface="Times New Roman"/>
                <a:cs typeface="Times New Roman"/>
              </a:rPr>
              <a:t>ergy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g</a:t>
            </a:r>
            <a:r>
              <a:rPr sz="2400" spc="70" dirty="0">
                <a:latin typeface="Times New Roman"/>
                <a:cs typeface="Times New Roman"/>
              </a:rPr>
              <a:t>r</a:t>
            </a:r>
            <a:r>
              <a:rPr sz="2400" spc="-135" dirty="0">
                <a:latin typeface="Times New Roman"/>
                <a:cs typeface="Times New Roman"/>
              </a:rPr>
              <a:t>ids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can  </a:t>
            </a:r>
            <a:r>
              <a:rPr sz="2400" spc="-105" dirty="0">
                <a:latin typeface="Times New Roman"/>
                <a:cs typeface="Times New Roman"/>
              </a:rPr>
              <a:t>disconnect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from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traditional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grid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operate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independently.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5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Renewable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energy:</a:t>
            </a:r>
            <a:endParaRPr sz="2400">
              <a:latin typeface="Times New Roman"/>
              <a:cs typeface="Times New Roman"/>
            </a:endParaRPr>
          </a:p>
          <a:p>
            <a:pPr marL="286385" marR="473709" indent="-274320">
              <a:lnSpc>
                <a:spcPct val="8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70" dirty="0">
                <a:latin typeface="Times New Roman"/>
                <a:cs typeface="Times New Roman"/>
              </a:rPr>
              <a:t>N</a:t>
            </a:r>
            <a:r>
              <a:rPr sz="2400" spc="-245" dirty="0">
                <a:latin typeface="Times New Roman"/>
                <a:cs typeface="Times New Roman"/>
              </a:rPr>
              <a:t>B</a:t>
            </a:r>
            <a:r>
              <a:rPr sz="2400" spc="-50" dirty="0">
                <a:latin typeface="Times New Roman"/>
                <a:cs typeface="Times New Roman"/>
              </a:rPr>
              <a:t>-</a:t>
            </a:r>
            <a:r>
              <a:rPr sz="2400" spc="-175" dirty="0">
                <a:latin typeface="Times New Roman"/>
                <a:cs typeface="Times New Roman"/>
              </a:rPr>
              <a:t>PLC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en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165" dirty="0">
                <a:latin typeface="Times New Roman"/>
                <a:cs typeface="Times New Roman"/>
              </a:rPr>
              <a:t>w</a:t>
            </a:r>
            <a:r>
              <a:rPr sz="2400" spc="-155" dirty="0">
                <a:latin typeface="Times New Roman"/>
                <a:cs typeface="Times New Roman"/>
              </a:rPr>
              <a:t>a</a:t>
            </a:r>
            <a:r>
              <a:rPr sz="2400" spc="-204" dirty="0">
                <a:latin typeface="Times New Roman"/>
                <a:cs typeface="Times New Roman"/>
              </a:rPr>
              <a:t>b</a:t>
            </a:r>
            <a:r>
              <a:rPr sz="2400" spc="-75" dirty="0">
                <a:latin typeface="Times New Roman"/>
                <a:cs typeface="Times New Roman"/>
              </a:rPr>
              <a:t>l</a:t>
            </a:r>
            <a:r>
              <a:rPr sz="2400" spc="-114" dirty="0">
                <a:latin typeface="Times New Roman"/>
                <a:cs typeface="Times New Roman"/>
              </a:rPr>
              <a:t>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energy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app</a:t>
            </a:r>
            <a:r>
              <a:rPr sz="2400" spc="-130" dirty="0">
                <a:latin typeface="Times New Roman"/>
                <a:cs typeface="Times New Roman"/>
              </a:rPr>
              <a:t>lic</a:t>
            </a:r>
            <a:r>
              <a:rPr sz="2400" spc="-19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45" dirty="0">
                <a:latin typeface="Times New Roman"/>
                <a:cs typeface="Times New Roman"/>
              </a:rPr>
              <a:t>s,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</a:t>
            </a:r>
            <a:r>
              <a:rPr sz="2400" spc="-155" dirty="0">
                <a:latin typeface="Times New Roman"/>
                <a:cs typeface="Times New Roman"/>
              </a:rPr>
              <a:t>u</a:t>
            </a:r>
            <a:r>
              <a:rPr sz="2400" spc="-100" dirty="0">
                <a:latin typeface="Times New Roman"/>
                <a:cs typeface="Times New Roman"/>
              </a:rPr>
              <a:t>c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as  </a:t>
            </a:r>
            <a:r>
              <a:rPr sz="2400" spc="-125" dirty="0">
                <a:latin typeface="Times New Roman"/>
                <a:cs typeface="Times New Roman"/>
              </a:rPr>
              <a:t>s</a:t>
            </a:r>
            <a:r>
              <a:rPr sz="2400" spc="-155" dirty="0">
                <a:latin typeface="Times New Roman"/>
                <a:cs typeface="Times New Roman"/>
              </a:rPr>
              <a:t>o</a:t>
            </a:r>
            <a:r>
              <a:rPr sz="2400" spc="-145" dirty="0">
                <a:latin typeface="Times New Roman"/>
                <a:cs typeface="Times New Roman"/>
              </a:rPr>
              <a:t>la</a:t>
            </a:r>
            <a:r>
              <a:rPr sz="2400" spc="-190" dirty="0">
                <a:latin typeface="Times New Roman"/>
                <a:cs typeface="Times New Roman"/>
              </a:rPr>
              <a:t>r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wind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p</a:t>
            </a:r>
            <a:r>
              <a:rPr sz="2400" spc="-170" dirty="0">
                <a:latin typeface="Times New Roman"/>
                <a:cs typeface="Times New Roman"/>
              </a:rPr>
              <a:t>o</a:t>
            </a:r>
            <a:r>
              <a:rPr sz="2400" spc="-225" dirty="0">
                <a:latin typeface="Times New Roman"/>
                <a:cs typeface="Times New Roman"/>
              </a:rPr>
              <a:t>w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195" dirty="0">
                <a:latin typeface="Times New Roman"/>
                <a:cs typeface="Times New Roman"/>
              </a:rPr>
              <a:t>r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95" dirty="0">
                <a:latin typeface="Times New Roman"/>
                <a:cs typeface="Times New Roman"/>
              </a:rPr>
              <a:t>h</a:t>
            </a:r>
            <a:r>
              <a:rPr sz="2400" spc="-105" dirty="0">
                <a:latin typeface="Times New Roman"/>
                <a:cs typeface="Times New Roman"/>
              </a:rPr>
              <a:t>yd</a:t>
            </a:r>
            <a:r>
              <a:rPr sz="2400" spc="-95" dirty="0">
                <a:latin typeface="Times New Roman"/>
                <a:cs typeface="Times New Roman"/>
              </a:rPr>
              <a:t>r</a:t>
            </a:r>
            <a:r>
              <a:rPr sz="2400" spc="-70" dirty="0">
                <a:latin typeface="Times New Roman"/>
                <a:cs typeface="Times New Roman"/>
              </a:rPr>
              <a:t>oelect</a:t>
            </a:r>
            <a:r>
              <a:rPr sz="2400" spc="-20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i</a:t>
            </a:r>
            <a:r>
              <a:rPr sz="2400" spc="-140" dirty="0">
                <a:latin typeface="Times New Roman"/>
                <a:cs typeface="Times New Roman"/>
              </a:rPr>
              <a:t>c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geo</a:t>
            </a:r>
            <a:r>
              <a:rPr sz="2400" spc="-70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he</a:t>
            </a:r>
            <a:r>
              <a:rPr sz="2400" spc="10" dirty="0">
                <a:latin typeface="Times New Roman"/>
                <a:cs typeface="Times New Roman"/>
              </a:rPr>
              <a:t>r</a:t>
            </a:r>
            <a:r>
              <a:rPr sz="2400" spc="-180" dirty="0">
                <a:latin typeface="Times New Roman"/>
                <a:cs typeface="Times New Roman"/>
              </a:rPr>
              <a:t>ma</a:t>
            </a:r>
            <a:r>
              <a:rPr sz="2400" spc="-80" dirty="0">
                <a:latin typeface="Times New Roman"/>
                <a:cs typeface="Times New Roman"/>
              </a:rPr>
              <a:t>l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he</a:t>
            </a:r>
            <a:r>
              <a:rPr sz="2400" spc="-165" dirty="0">
                <a:latin typeface="Times New Roman"/>
                <a:cs typeface="Times New Roman"/>
              </a:rPr>
              <a:t>a</a:t>
            </a:r>
            <a:r>
              <a:rPr sz="2400" spc="65" dirty="0">
                <a:latin typeface="Times New Roman"/>
                <a:cs typeface="Times New Roman"/>
              </a:rPr>
              <a:t>t.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1234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65" dirty="0">
                <a:latin typeface="Franklin Gothic Medium"/>
                <a:cs typeface="Franklin Gothic Medium"/>
              </a:rPr>
              <a:t>LoRa</a:t>
            </a:r>
            <a:r>
              <a:rPr sz="4000" i="0" spc="-385" dirty="0">
                <a:latin typeface="Franklin Gothic Medium"/>
                <a:cs typeface="Franklin Gothic Medium"/>
              </a:rPr>
              <a:t>W</a:t>
            </a:r>
            <a:r>
              <a:rPr sz="4000" i="0" spc="-125" dirty="0">
                <a:latin typeface="Franklin Gothic Medium"/>
                <a:cs typeface="Franklin Gothic Medium"/>
              </a:rPr>
              <a:t>AN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85709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9875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0" dirty="0">
                <a:latin typeface="Times New Roman"/>
                <a:cs typeface="Times New Roman"/>
              </a:rPr>
              <a:t>Low-Power</a:t>
            </a:r>
            <a:r>
              <a:rPr sz="2600" spc="-42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Wide-Area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(LPWA)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adapted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long-range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9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10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35" dirty="0">
                <a:latin typeface="Times New Roman"/>
                <a:cs typeface="Times New Roman"/>
              </a:rPr>
              <a:t>w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oi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-80" dirty="0">
                <a:latin typeface="Times New Roman"/>
                <a:cs typeface="Times New Roman"/>
              </a:rPr>
              <a:t>ts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14" dirty="0">
                <a:latin typeface="Times New Roman"/>
                <a:cs typeface="Times New Roman"/>
              </a:rPr>
              <a:t>nli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20" dirty="0">
                <a:latin typeface="Times New Roman"/>
                <a:cs typeface="Times New Roman"/>
              </a:rPr>
              <a:t>ense</a:t>
            </a:r>
            <a:r>
              <a:rPr sz="2600" spc="-145" dirty="0">
                <a:latin typeface="Times New Roman"/>
                <a:cs typeface="Times New Roman"/>
              </a:rPr>
              <a:t>d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50" dirty="0">
                <a:latin typeface="Times New Roman"/>
                <a:cs typeface="Times New Roman"/>
              </a:rPr>
              <a:t>ba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P</a:t>
            </a:r>
            <a:r>
              <a:rPr sz="2600" spc="-335" dirty="0">
                <a:latin typeface="Times New Roman"/>
                <a:cs typeface="Times New Roman"/>
              </a:rPr>
              <a:t>WA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te</a:t>
            </a:r>
            <a:r>
              <a:rPr sz="2600" spc="-5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hn</a:t>
            </a:r>
            <a:r>
              <a:rPr sz="2600" spc="-140" dirty="0">
                <a:latin typeface="Times New Roman"/>
                <a:cs typeface="Times New Roman"/>
              </a:rPr>
              <a:t>o</a:t>
            </a:r>
            <a:r>
              <a:rPr sz="2600" spc="-135" dirty="0">
                <a:latin typeface="Times New Roman"/>
                <a:cs typeface="Times New Roman"/>
              </a:rPr>
              <a:t>lo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endParaRPr sz="2600">
              <a:latin typeface="Times New Roman"/>
              <a:cs typeface="Times New Roman"/>
            </a:endParaRPr>
          </a:p>
          <a:p>
            <a:pPr marL="286385" marR="37973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was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physical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Layer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modulation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that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was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elo</a:t>
            </a:r>
            <a:r>
              <a:rPr sz="2600" spc="-130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F</a:t>
            </a:r>
            <a:r>
              <a:rPr sz="2600" spc="-114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85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mpa</a:t>
            </a:r>
            <a:r>
              <a:rPr sz="2600" spc="-19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nam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Cycl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latin typeface="Times New Roman"/>
                <a:cs typeface="Times New Roman"/>
              </a:rPr>
              <a:t>Later,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Cycleo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was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acquired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by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Semtech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" dirty="0">
                <a:latin typeface="Times New Roman"/>
                <a:cs typeface="Times New Roman"/>
              </a:rPr>
              <a:t>Op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135" dirty="0">
                <a:latin typeface="Times New Roman"/>
                <a:cs typeface="Times New Roman"/>
              </a:rPr>
              <a:t>imized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long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25" dirty="0">
                <a:latin typeface="Times New Roman"/>
                <a:cs typeface="Times New Roman"/>
              </a:rPr>
              <a:t>ran</a:t>
            </a:r>
            <a:r>
              <a:rPr sz="2600" spc="-150" dirty="0">
                <a:latin typeface="Times New Roman"/>
                <a:cs typeface="Times New Roman"/>
              </a:rPr>
              <a:t>ge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w</a:t>
            </a:r>
            <a:r>
              <a:rPr sz="2600" spc="-114" dirty="0">
                <a:latin typeface="Times New Roman"/>
                <a:cs typeface="Times New Roman"/>
              </a:rPr>
              <a:t>o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65" dirty="0">
                <a:latin typeface="Times New Roman"/>
                <a:cs typeface="Times New Roman"/>
              </a:rPr>
              <a:t>w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</a:t>
            </a:r>
            <a:r>
              <a:rPr sz="2600" spc="-204" dirty="0">
                <a:latin typeface="Times New Roman"/>
                <a:cs typeface="Times New Roman"/>
              </a:rPr>
              <a:t>m</a:t>
            </a:r>
            <a:r>
              <a:rPr sz="2600" spc="-140" dirty="0">
                <a:latin typeface="Times New Roman"/>
                <a:cs typeface="Times New Roman"/>
              </a:rPr>
              <a:t>unic</a:t>
            </a:r>
            <a:r>
              <a:rPr sz="2600" spc="-17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tions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w 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5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45" dirty="0">
                <a:latin typeface="Times New Roman"/>
                <a:cs typeface="Times New Roman"/>
              </a:rPr>
              <a:t>sum</a:t>
            </a:r>
            <a:r>
              <a:rPr sz="2600" spc="-140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6887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75" dirty="0"/>
              <a:t>LoRaWAN</a:t>
            </a:r>
            <a:r>
              <a:rPr sz="4000" spc="-15" dirty="0"/>
              <a:t> </a:t>
            </a:r>
            <a:r>
              <a:rPr sz="4000" spc="-35" dirty="0"/>
              <a:t>Layers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6127" y="1786127"/>
            <a:ext cx="5237987" cy="3643884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3032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60" dirty="0">
                <a:latin typeface="Franklin Gothic Medium"/>
                <a:cs typeface="Franklin Gothic Medium"/>
              </a:rPr>
              <a:t>Physical</a:t>
            </a:r>
            <a:r>
              <a:rPr sz="4000" i="0" spc="-95" dirty="0">
                <a:latin typeface="Franklin Gothic Medium"/>
                <a:cs typeface="Franklin Gothic Medium"/>
              </a:rPr>
              <a:t> </a:t>
            </a:r>
            <a:r>
              <a:rPr sz="4000" i="0" spc="-70" dirty="0">
                <a:latin typeface="Franklin Gothic Medium"/>
                <a:cs typeface="Franklin Gothic Medium"/>
              </a:rPr>
              <a:t>Layer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65390" cy="1764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Semtech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modulation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chirp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spread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spectrum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modulation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95" dirty="0">
                <a:latin typeface="Times New Roman"/>
                <a:cs typeface="Times New Roman"/>
              </a:rPr>
              <a:t>Chirp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Compressed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High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Intensity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Radar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Pulse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Lower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rate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and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increase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communication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distance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04874"/>
            <a:ext cx="7332980" cy="42183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5080" indent="-27432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95" dirty="0">
                <a:latin typeface="Times New Roman"/>
                <a:cs typeface="Times New Roman"/>
              </a:rPr>
              <a:t>Unde</a:t>
            </a:r>
            <a:r>
              <a:rPr sz="2600" spc="-2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sta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40" dirty="0">
                <a:latin typeface="Times New Roman"/>
                <a:cs typeface="Times New Roman"/>
              </a:rPr>
              <a:t>ding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g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85" dirty="0">
                <a:latin typeface="Times New Roman"/>
                <a:cs typeface="Times New Roman"/>
              </a:rPr>
              <a:t>e</a:t>
            </a:r>
            <a:r>
              <a:rPr sz="2600" spc="-170" dirty="0">
                <a:latin typeface="Times New Roman"/>
                <a:cs typeface="Times New Roman"/>
              </a:rPr>
              <a:t>w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210" dirty="0">
                <a:latin typeface="Times New Roman"/>
                <a:cs typeface="Times New Roman"/>
              </a:rPr>
              <a:t>ys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c</a:t>
            </a:r>
            <a:r>
              <a:rPr sz="2600" spc="-5" dirty="0">
                <a:latin typeface="Times New Roman"/>
                <a:cs typeface="Times New Roman"/>
              </a:rPr>
              <a:t>r</a:t>
            </a:r>
            <a:r>
              <a:rPr sz="2600" spc="-114" dirty="0">
                <a:latin typeface="Times New Roman"/>
                <a:cs typeface="Times New Roman"/>
              </a:rPr>
              <a:t>itical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de</a:t>
            </a:r>
            <a:r>
              <a:rPr sz="2600" spc="-1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sta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40" dirty="0">
                <a:latin typeface="Times New Roman"/>
                <a:cs typeface="Times New Roman"/>
              </a:rPr>
              <a:t>ding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  </a:t>
            </a:r>
            <a:r>
              <a:rPr sz="2600" spc="-195" dirty="0">
                <a:latin typeface="Times New Roman"/>
                <a:cs typeface="Times New Roman"/>
              </a:rPr>
              <a:t>LoRa</a:t>
            </a:r>
            <a:r>
              <a:rPr sz="2600" spc="-340" dirty="0">
                <a:latin typeface="Times New Roman"/>
                <a:cs typeface="Times New Roman"/>
              </a:rPr>
              <a:t>W</a:t>
            </a:r>
            <a:r>
              <a:rPr sz="2600" spc="-240" dirty="0">
                <a:latin typeface="Times New Roman"/>
                <a:cs typeface="Times New Roman"/>
              </a:rPr>
              <a:t>A</a:t>
            </a:r>
            <a:r>
              <a:rPr sz="2600" spc="-23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sys</a:t>
            </a:r>
            <a:r>
              <a:rPr sz="2600" spc="-120" dirty="0">
                <a:latin typeface="Times New Roman"/>
                <a:cs typeface="Times New Roman"/>
              </a:rPr>
              <a:t>t</a:t>
            </a:r>
            <a:r>
              <a:rPr sz="2600" spc="-45" dirty="0">
                <a:latin typeface="Times New Roman"/>
                <a:cs typeface="Times New Roman"/>
              </a:rPr>
              <a:t>em.</a:t>
            </a:r>
            <a:endParaRPr sz="2600">
              <a:latin typeface="Times New Roman"/>
              <a:cs typeface="Times New Roman"/>
            </a:endParaRPr>
          </a:p>
          <a:p>
            <a:pPr marL="286385" marR="600075" indent="-274320">
              <a:lnSpc>
                <a:spcPts val="281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gateway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deployed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center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hub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star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architecture.</a:t>
            </a:r>
            <a:endParaRPr sz="2600">
              <a:latin typeface="Times New Roman"/>
              <a:cs typeface="Times New Roman"/>
            </a:endParaRPr>
          </a:p>
          <a:p>
            <a:pPr marL="286385" marR="107314" indent="-274320">
              <a:lnSpc>
                <a:spcPct val="90000"/>
              </a:lnSpc>
              <a:spcBef>
                <a:spcPts val="5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80" dirty="0">
                <a:latin typeface="Times New Roman"/>
                <a:cs typeface="Times New Roman"/>
              </a:rPr>
              <a:t>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uses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65" dirty="0">
                <a:latin typeface="Times New Roman"/>
                <a:cs typeface="Times New Roman"/>
              </a:rPr>
              <a:t>ul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iple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tra</a:t>
            </a:r>
            <a:r>
              <a:rPr sz="2600" spc="-90" dirty="0">
                <a:latin typeface="Times New Roman"/>
                <a:cs typeface="Times New Roman"/>
              </a:rPr>
              <a:t>n</a:t>
            </a:r>
            <a:r>
              <a:rPr sz="2600" spc="-150" dirty="0">
                <a:latin typeface="Times New Roman"/>
                <a:cs typeface="Times New Roman"/>
              </a:rPr>
              <a:t>scei</a:t>
            </a:r>
            <a:r>
              <a:rPr sz="2600" spc="-254" dirty="0">
                <a:latin typeface="Times New Roman"/>
                <a:cs typeface="Times New Roman"/>
              </a:rPr>
              <a:t>v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c</a:t>
            </a:r>
            <a:r>
              <a:rPr sz="2600" spc="-145" dirty="0">
                <a:latin typeface="Times New Roman"/>
                <a:cs typeface="Times New Roman"/>
              </a:rPr>
              <a:t>han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135" dirty="0">
                <a:latin typeface="Times New Roman"/>
                <a:cs typeface="Times New Roman"/>
              </a:rPr>
              <a:t>els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can  </a:t>
            </a:r>
            <a:r>
              <a:rPr sz="2600" spc="-110" dirty="0">
                <a:latin typeface="Times New Roman"/>
                <a:cs typeface="Times New Roman"/>
              </a:rPr>
              <a:t>de</a:t>
            </a:r>
            <a:r>
              <a:rPr sz="2600" spc="-135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ul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m</a:t>
            </a:r>
            <a:r>
              <a:rPr sz="2600" spc="-65" dirty="0">
                <a:latin typeface="Times New Roman"/>
                <a:cs typeface="Times New Roman"/>
              </a:rPr>
              <a:t>ul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iple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ha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130" dirty="0">
                <a:latin typeface="Times New Roman"/>
                <a:cs typeface="Times New Roman"/>
              </a:rPr>
              <a:t>l</a:t>
            </a:r>
            <a:r>
              <a:rPr sz="2600" spc="-175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nc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de</a:t>
            </a:r>
            <a:r>
              <a:rPr sz="2600" spc="-135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ul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te  </a:t>
            </a:r>
            <a:r>
              <a:rPr sz="2600" spc="-100" dirty="0">
                <a:latin typeface="Times New Roman"/>
                <a:cs typeface="Times New Roman"/>
              </a:rPr>
              <a:t>multiple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signals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same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channel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simultaneously.</a:t>
            </a:r>
            <a:endParaRPr sz="2600">
              <a:latin typeface="Times New Roman"/>
              <a:cs typeface="Times New Roman"/>
            </a:endParaRPr>
          </a:p>
          <a:p>
            <a:pPr marL="286385" marR="248920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g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85" dirty="0">
                <a:latin typeface="Times New Roman"/>
                <a:cs typeface="Times New Roman"/>
              </a:rPr>
              <a:t>e</a:t>
            </a:r>
            <a:r>
              <a:rPr sz="2600" spc="-170" dirty="0">
                <a:latin typeface="Times New Roman"/>
                <a:cs typeface="Times New Roman"/>
              </a:rPr>
              <a:t>w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210" dirty="0">
                <a:latin typeface="Times New Roman"/>
                <a:cs typeface="Times New Roman"/>
              </a:rPr>
              <a:t>ys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se</a:t>
            </a:r>
            <a:r>
              <a:rPr sz="2600" spc="25" dirty="0">
                <a:latin typeface="Times New Roman"/>
                <a:cs typeface="Times New Roman"/>
              </a:rPr>
              <a:t>r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trans</a:t>
            </a:r>
            <a:r>
              <a:rPr sz="2600" spc="-130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ent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b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idge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el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170" dirty="0">
                <a:latin typeface="Times New Roman"/>
                <a:cs typeface="Times New Roman"/>
              </a:rPr>
              <a:t>ying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ta  </a:t>
            </a:r>
            <a:r>
              <a:rPr sz="2600" spc="-110" dirty="0">
                <a:latin typeface="Times New Roman"/>
                <a:cs typeface="Times New Roman"/>
              </a:rPr>
              <a:t>between </a:t>
            </a:r>
            <a:r>
              <a:rPr sz="2600" spc="-85" dirty="0">
                <a:latin typeface="Times New Roman"/>
                <a:cs typeface="Times New Roman"/>
              </a:rPr>
              <a:t>endpoints,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10" dirty="0">
                <a:latin typeface="Times New Roman"/>
                <a:cs typeface="Times New Roman"/>
              </a:rPr>
              <a:t>endpoints </a:t>
            </a:r>
            <a:r>
              <a:rPr sz="2600" spc="-135" dirty="0">
                <a:latin typeface="Times New Roman"/>
                <a:cs typeface="Times New Roman"/>
              </a:rPr>
              <a:t>use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single-hop 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wireless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connection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communicate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with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many 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gateways.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10970"/>
            <a:ext cx="7546340" cy="43180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412115" indent="-274320">
              <a:lnSpc>
                <a:spcPts val="2590"/>
              </a:lnSpc>
              <a:spcBef>
                <a:spcPts val="42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rate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15" dirty="0">
                <a:latin typeface="Times New Roman"/>
                <a:cs typeface="Times New Roman"/>
              </a:rPr>
              <a:t>LoRaWAN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varies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depending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frequency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band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adapti</a:t>
            </a:r>
            <a:r>
              <a:rPr sz="2400" spc="-210" dirty="0">
                <a:latin typeface="Times New Roman"/>
                <a:cs typeface="Times New Roman"/>
              </a:rPr>
              <a:t>v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r</a:t>
            </a:r>
            <a:r>
              <a:rPr sz="2400" spc="-130" dirty="0">
                <a:latin typeface="Times New Roman"/>
                <a:cs typeface="Times New Roman"/>
              </a:rPr>
              <a:t>a</a:t>
            </a:r>
            <a:r>
              <a:rPr sz="2400" spc="-30" dirty="0">
                <a:latin typeface="Times New Roman"/>
                <a:cs typeface="Times New Roman"/>
              </a:rPr>
              <a:t>te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(ADR).</a:t>
            </a:r>
            <a:endParaRPr sz="2400">
              <a:latin typeface="Times New Roman"/>
              <a:cs typeface="Times New Roman"/>
            </a:endParaRPr>
          </a:p>
          <a:p>
            <a:pPr marL="286385" marR="310515" indent="-274320">
              <a:lnSpc>
                <a:spcPts val="2590"/>
              </a:lnSpc>
              <a:spcBef>
                <a:spcPts val="6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10" dirty="0">
                <a:latin typeface="Times New Roman"/>
                <a:cs typeface="Times New Roman"/>
              </a:rPr>
              <a:t>ADR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algorithm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manages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rate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radio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signal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ea</a:t>
            </a:r>
            <a:r>
              <a:rPr sz="2400" spc="-105" dirty="0">
                <a:latin typeface="Times New Roman"/>
                <a:cs typeface="Times New Roman"/>
              </a:rPr>
              <a:t>c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100" dirty="0">
                <a:latin typeface="Times New Roman"/>
                <a:cs typeface="Times New Roman"/>
              </a:rPr>
              <a:t>poi</a:t>
            </a:r>
            <a:r>
              <a:rPr sz="2400" spc="-120" dirty="0">
                <a:latin typeface="Times New Roman"/>
                <a:cs typeface="Times New Roman"/>
              </a:rPr>
              <a:t>n</a:t>
            </a:r>
            <a:r>
              <a:rPr sz="2400" spc="65" dirty="0">
                <a:latin typeface="Times New Roman"/>
                <a:cs typeface="Times New Roman"/>
              </a:rPr>
              <a:t>t.</a:t>
            </a:r>
            <a:endParaRPr sz="2400">
              <a:latin typeface="Times New Roman"/>
              <a:cs typeface="Times New Roman"/>
            </a:endParaRPr>
          </a:p>
          <a:p>
            <a:pPr marL="286385" marR="133985" indent="-274320">
              <a:lnSpc>
                <a:spcPts val="259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254" dirty="0">
                <a:latin typeface="Times New Roman"/>
                <a:cs typeface="Times New Roman"/>
              </a:rPr>
              <a:t> </a:t>
            </a:r>
            <a:r>
              <a:rPr sz="2400" spc="-210" dirty="0">
                <a:latin typeface="Times New Roman"/>
                <a:cs typeface="Times New Roman"/>
              </a:rPr>
              <a:t>ADR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algorithm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ensures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packets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delivered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at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best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r</a:t>
            </a:r>
            <a:r>
              <a:rPr sz="2400" spc="-125" dirty="0">
                <a:latin typeface="Times New Roman"/>
                <a:cs typeface="Times New Roman"/>
              </a:rPr>
              <a:t>a</a:t>
            </a:r>
            <a:r>
              <a:rPr sz="2400" spc="-30" dirty="0">
                <a:latin typeface="Times New Roman"/>
                <a:cs typeface="Times New Roman"/>
              </a:rPr>
              <a:t>te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pos</a:t>
            </a:r>
            <a:r>
              <a:rPr sz="2400" spc="-150" dirty="0">
                <a:latin typeface="Times New Roman"/>
                <a:cs typeface="Times New Roman"/>
              </a:rPr>
              <a:t>si</a:t>
            </a:r>
            <a:r>
              <a:rPr sz="2400" spc="-165" dirty="0">
                <a:latin typeface="Times New Roman"/>
                <a:cs typeface="Times New Roman"/>
              </a:rPr>
              <a:t>b</a:t>
            </a:r>
            <a:r>
              <a:rPr sz="2400" spc="-75" dirty="0">
                <a:latin typeface="Times New Roman"/>
                <a:cs typeface="Times New Roman"/>
              </a:rPr>
              <a:t>l</a:t>
            </a:r>
            <a:r>
              <a:rPr sz="2400" spc="-114" dirty="0">
                <a:latin typeface="Times New Roman"/>
                <a:cs typeface="Times New Roman"/>
              </a:rPr>
              <a:t>e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10" dirty="0">
                <a:latin typeface="Times New Roman"/>
                <a:cs typeface="Times New Roman"/>
              </a:rPr>
              <a:t>w</a:t>
            </a:r>
            <a:r>
              <a:rPr sz="2400" spc="-75" dirty="0">
                <a:latin typeface="Times New Roman"/>
                <a:cs typeface="Times New Roman"/>
              </a:rPr>
              <a:t>ork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perf</a:t>
            </a:r>
            <a:r>
              <a:rPr sz="2400" spc="-100" dirty="0">
                <a:latin typeface="Times New Roman"/>
                <a:cs typeface="Times New Roman"/>
              </a:rPr>
              <a:t>o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-160" dirty="0">
                <a:latin typeface="Times New Roman"/>
                <a:cs typeface="Times New Roman"/>
              </a:rPr>
              <a:t>ma</a:t>
            </a:r>
            <a:r>
              <a:rPr sz="2400" spc="-125" dirty="0">
                <a:latin typeface="Times New Roman"/>
                <a:cs typeface="Times New Roman"/>
              </a:rPr>
              <a:t>n</a:t>
            </a:r>
            <a:r>
              <a:rPr sz="2400" spc="-120" dirty="0">
                <a:latin typeface="Times New Roman"/>
                <a:cs typeface="Times New Roman"/>
              </a:rPr>
              <a:t>ce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b</a:t>
            </a:r>
            <a:r>
              <a:rPr sz="2400" spc="-110" dirty="0">
                <a:latin typeface="Times New Roman"/>
                <a:cs typeface="Times New Roman"/>
              </a:rPr>
              <a:t>o</a:t>
            </a:r>
            <a:r>
              <a:rPr sz="2400" spc="-60" dirty="0">
                <a:latin typeface="Times New Roman"/>
                <a:cs typeface="Times New Roman"/>
              </a:rPr>
              <a:t>th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p</a:t>
            </a:r>
            <a:r>
              <a:rPr sz="2400" spc="-90" dirty="0">
                <a:latin typeface="Times New Roman"/>
                <a:cs typeface="Times New Roman"/>
              </a:rPr>
              <a:t>timal 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scala</a:t>
            </a:r>
            <a:r>
              <a:rPr sz="2400" spc="-215" dirty="0">
                <a:latin typeface="Times New Roman"/>
                <a:cs typeface="Times New Roman"/>
              </a:rPr>
              <a:t>b</a:t>
            </a:r>
            <a:r>
              <a:rPr sz="2400" spc="-75" dirty="0">
                <a:latin typeface="Times New Roman"/>
                <a:cs typeface="Times New Roman"/>
              </a:rPr>
              <a:t>l</a:t>
            </a:r>
            <a:r>
              <a:rPr sz="2400" spc="-170" dirty="0">
                <a:latin typeface="Times New Roman"/>
                <a:cs typeface="Times New Roman"/>
              </a:rPr>
              <a:t>e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198120" indent="-274320">
              <a:lnSpc>
                <a:spcPts val="2590"/>
              </a:lnSpc>
              <a:spcBef>
                <a:spcPts val="6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14" dirty="0">
                <a:latin typeface="Times New Roman"/>
                <a:cs typeface="Times New Roman"/>
              </a:rPr>
              <a:t>Endpoints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close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gateways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with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good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signal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values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transmit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with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highest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rate,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which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enables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shorter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transmission 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time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over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wireless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network,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lowest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transmit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power.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ts val="2735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5" dirty="0">
                <a:latin typeface="Times New Roman"/>
                <a:cs typeface="Times New Roman"/>
              </a:rPr>
              <a:t>Meanwhile,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endpoints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at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edge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link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budget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communicate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ts val="2735"/>
              </a:lnSpc>
            </a:pPr>
            <a:r>
              <a:rPr sz="2400" spc="-90" dirty="0">
                <a:latin typeface="Times New Roman"/>
                <a:cs typeface="Times New Roman"/>
              </a:rPr>
              <a:t>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lowest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rate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highest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transmit </a:t>
            </a:r>
            <a:r>
              <a:rPr sz="2400" spc="-114" dirty="0">
                <a:latin typeface="Times New Roman"/>
                <a:cs typeface="Times New Roman"/>
              </a:rPr>
              <a:t>power.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6856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20256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5" dirty="0">
                <a:latin typeface="Times New Roman"/>
                <a:cs typeface="Times New Roman"/>
              </a:rPr>
              <a:t>An</a:t>
            </a:r>
            <a:r>
              <a:rPr sz="2600" spc="-70" dirty="0">
                <a:latin typeface="Times New Roman"/>
                <a:cs typeface="Times New Roman"/>
              </a:rPr>
              <a:t> important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feature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ability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handle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various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tes </a:t>
            </a:r>
            <a:r>
              <a:rPr sz="2600" spc="-185" dirty="0">
                <a:latin typeface="Times New Roman"/>
                <a:cs typeface="Times New Roman"/>
              </a:rPr>
              <a:t>via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sp</a:t>
            </a:r>
            <a:r>
              <a:rPr sz="2600" spc="-105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ea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f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o</a:t>
            </a:r>
            <a:r>
              <a:rPr sz="2600" spc="-195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Devices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low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spreading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factor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(SF)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achieve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less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distance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their </a:t>
            </a:r>
            <a:r>
              <a:rPr sz="2600" spc="-135" dirty="0">
                <a:latin typeface="Times New Roman"/>
                <a:cs typeface="Times New Roman"/>
              </a:rPr>
              <a:t>communications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but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transmit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faster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speeds, </a:t>
            </a:r>
            <a:r>
              <a:rPr sz="2600" spc="-10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esul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less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ai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85" dirty="0">
                <a:latin typeface="Times New Roman"/>
                <a:cs typeface="Times New Roman"/>
              </a:rPr>
              <a:t>tim</a:t>
            </a:r>
            <a:r>
              <a:rPr sz="2600" spc="-135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4762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higher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310" dirty="0">
                <a:latin typeface="Times New Roman"/>
                <a:cs typeface="Times New Roman"/>
              </a:rPr>
              <a:t>SF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provides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slower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transmission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rates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but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achieves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higher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reliability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longer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distances.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18948"/>
            <a:ext cx="2040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95" dirty="0">
                <a:latin typeface="Franklin Gothic Medium"/>
                <a:cs typeface="Franklin Gothic Medium"/>
              </a:rPr>
              <a:t>MAC</a:t>
            </a:r>
            <a:r>
              <a:rPr sz="3600" i="0" spc="-114" dirty="0">
                <a:latin typeface="Franklin Gothic Medium"/>
                <a:cs typeface="Franklin Gothic Medium"/>
              </a:rPr>
              <a:t> </a:t>
            </a:r>
            <a:r>
              <a:rPr sz="3600" i="0" spc="-60" dirty="0">
                <a:latin typeface="Franklin Gothic Medium"/>
                <a:cs typeface="Franklin Gothic Medium"/>
              </a:rPr>
              <a:t>Layer</a:t>
            </a:r>
            <a:endParaRPr sz="36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778567"/>
            <a:ext cx="7394575" cy="511937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384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l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y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defined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spe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ific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takes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advantage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LoRa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physical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classifies </a:t>
            </a: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endpoints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14" dirty="0">
                <a:latin typeface="Times New Roman"/>
                <a:cs typeface="Times New Roman"/>
              </a:rPr>
              <a:t>optimize </a:t>
            </a:r>
            <a:r>
              <a:rPr sz="2600" spc="-65" dirty="0">
                <a:latin typeface="Times New Roman"/>
                <a:cs typeface="Times New Roman"/>
              </a:rPr>
              <a:t>their </a:t>
            </a:r>
            <a:r>
              <a:rPr sz="2600" spc="-85" dirty="0">
                <a:latin typeface="Times New Roman"/>
                <a:cs typeface="Times New Roman"/>
              </a:rPr>
              <a:t>battery </a:t>
            </a:r>
            <a:r>
              <a:rPr sz="2600" spc="-135" dirty="0">
                <a:latin typeface="Times New Roman"/>
                <a:cs typeface="Times New Roman"/>
              </a:rPr>
              <a:t>life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ensure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downstream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communications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LoRaWAN 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endpoints.</a:t>
            </a:r>
            <a:endParaRPr sz="2600">
              <a:latin typeface="Times New Roman"/>
              <a:cs typeface="Times New Roman"/>
            </a:endParaRPr>
          </a:p>
          <a:p>
            <a:pPr marL="286385" marR="467359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specification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documents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three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classes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90" dirty="0">
                <a:latin typeface="Times New Roman"/>
                <a:cs typeface="Times New Roman"/>
              </a:rPr>
              <a:t>es: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4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5" dirty="0">
                <a:latin typeface="Times New Roman"/>
                <a:cs typeface="Times New Roman"/>
              </a:rPr>
              <a:t>Clas</a:t>
            </a:r>
            <a:r>
              <a:rPr sz="2600" b="1" spc="-80" dirty="0">
                <a:latin typeface="Times New Roman"/>
                <a:cs typeface="Times New Roman"/>
              </a:rPr>
              <a:t>s</a:t>
            </a:r>
            <a:r>
              <a:rPr sz="2600" b="1" spc="-180" dirty="0">
                <a:latin typeface="Times New Roman"/>
                <a:cs typeface="Times New Roman"/>
              </a:rPr>
              <a:t> </a:t>
            </a:r>
            <a:r>
              <a:rPr sz="2600" b="1" spc="-170" dirty="0">
                <a:latin typeface="Times New Roman"/>
                <a:cs typeface="Times New Roman"/>
              </a:rPr>
              <a:t>A:</a:t>
            </a:r>
            <a:endParaRPr sz="2600">
              <a:latin typeface="Times New Roman"/>
              <a:cs typeface="Times New Roman"/>
            </a:endParaRPr>
          </a:p>
          <a:p>
            <a:pPr marL="286385" marR="557530" indent="-274320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class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default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implementation.</a:t>
            </a:r>
            <a:r>
              <a:rPr sz="2600" spc="-14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Optimized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b</a:t>
            </a:r>
            <a:r>
              <a:rPr sz="2600" spc="-19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2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10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35" dirty="0">
                <a:latin typeface="Times New Roman"/>
                <a:cs typeface="Times New Roman"/>
              </a:rPr>
              <a:t>w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de</a:t>
            </a:r>
            <a:r>
              <a:rPr sz="2600" spc="-45" dirty="0">
                <a:latin typeface="Times New Roman"/>
                <a:cs typeface="Times New Roman"/>
              </a:rPr>
              <a:t>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it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all</a:t>
            </a:r>
            <a:r>
              <a:rPr sz="2600" spc="-254" dirty="0">
                <a:latin typeface="Times New Roman"/>
                <a:cs typeface="Times New Roman"/>
              </a:rPr>
              <a:t>o</a:t>
            </a:r>
            <a:r>
              <a:rPr sz="2600" spc="-170" dirty="0">
                <a:latin typeface="Times New Roman"/>
                <a:cs typeface="Times New Roman"/>
              </a:rPr>
              <a:t>ws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bidi</a:t>
            </a:r>
            <a:r>
              <a:rPr sz="2600" spc="-110" dirty="0">
                <a:latin typeface="Times New Roman"/>
                <a:cs typeface="Times New Roman"/>
              </a:rPr>
              <a:t>r</a:t>
            </a:r>
            <a:r>
              <a:rPr sz="2600" spc="-125" dirty="0">
                <a:latin typeface="Times New Roman"/>
                <a:cs typeface="Times New Roman"/>
              </a:rPr>
              <a:t>e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tio</a:t>
            </a:r>
            <a:r>
              <a:rPr sz="2600" spc="-114" dirty="0">
                <a:latin typeface="Times New Roman"/>
                <a:cs typeface="Times New Roman"/>
              </a:rPr>
              <a:t>n</a:t>
            </a:r>
            <a:r>
              <a:rPr sz="2600" spc="-135" dirty="0">
                <a:latin typeface="Times New Roman"/>
                <a:cs typeface="Times New Roman"/>
              </a:rPr>
              <a:t>al  </a:t>
            </a:r>
            <a:r>
              <a:rPr sz="2600" spc="-120" dirty="0">
                <a:latin typeface="Times New Roman"/>
                <a:cs typeface="Times New Roman"/>
              </a:rPr>
              <a:t>communications, </a:t>
            </a:r>
            <a:r>
              <a:rPr sz="2600" spc="-100" dirty="0">
                <a:latin typeface="Times New Roman"/>
                <a:cs typeface="Times New Roman"/>
              </a:rPr>
              <a:t>where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given </a:t>
            </a:r>
            <a:r>
              <a:rPr sz="2600" spc="-114" dirty="0">
                <a:latin typeface="Times New Roman"/>
                <a:cs typeface="Times New Roman"/>
              </a:rPr>
              <a:t>node </a:t>
            </a:r>
            <a:r>
              <a:rPr sz="2600" spc="-165" dirty="0">
                <a:latin typeface="Times New Roman"/>
                <a:cs typeface="Times New Roman"/>
              </a:rPr>
              <a:t>is </a:t>
            </a:r>
            <a:r>
              <a:rPr sz="2600" spc="-150" dirty="0">
                <a:latin typeface="Times New Roman"/>
                <a:cs typeface="Times New Roman"/>
              </a:rPr>
              <a:t>able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120" dirty="0">
                <a:latin typeface="Times New Roman"/>
                <a:cs typeface="Times New Roman"/>
              </a:rPr>
              <a:t>receive 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downstream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traffic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after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transmitting.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8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9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20" dirty="0">
                <a:latin typeface="Times New Roman"/>
                <a:cs typeface="Times New Roman"/>
              </a:rPr>
              <a:t>ec</a:t>
            </a:r>
            <a:r>
              <a:rPr sz="2600" spc="-130" dirty="0">
                <a:latin typeface="Times New Roman"/>
                <a:cs typeface="Times New Roman"/>
              </a:rPr>
              <a:t>e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wind</a:t>
            </a:r>
            <a:r>
              <a:rPr sz="2600" spc="-200" dirty="0">
                <a:latin typeface="Times New Roman"/>
                <a:cs typeface="Times New Roman"/>
              </a:rPr>
              <a:t>o</a:t>
            </a:r>
            <a:r>
              <a:rPr sz="2600" spc="-170" dirty="0">
                <a:latin typeface="Times New Roman"/>
                <a:cs typeface="Times New Roman"/>
              </a:rPr>
              <a:t>ws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85" dirty="0">
                <a:latin typeface="Times New Roman"/>
                <a:cs typeface="Times New Roman"/>
              </a:rPr>
              <a:t>a</a:t>
            </a:r>
            <a:r>
              <a:rPr sz="2600" spc="-260" dirty="0">
                <a:latin typeface="Times New Roman"/>
                <a:cs typeface="Times New Roman"/>
              </a:rPr>
              <a:t>v</a:t>
            </a:r>
            <a:r>
              <a:rPr sz="2600" spc="-150" dirty="0">
                <a:latin typeface="Times New Roman"/>
                <a:cs typeface="Times New Roman"/>
              </a:rPr>
              <a:t>aila</a:t>
            </a:r>
            <a:r>
              <a:rPr sz="2600" spc="-245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af</a:t>
            </a:r>
            <a:r>
              <a:rPr sz="2600" spc="-110" dirty="0">
                <a:latin typeface="Times New Roman"/>
                <a:cs typeface="Times New Roman"/>
              </a:rPr>
              <a:t>t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ea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transmission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19034" cy="44456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5" dirty="0">
                <a:latin typeface="Times New Roman"/>
                <a:cs typeface="Times New Roman"/>
              </a:rPr>
              <a:t>Clas</a:t>
            </a:r>
            <a:r>
              <a:rPr sz="2600" b="1" spc="-80" dirty="0">
                <a:latin typeface="Times New Roman"/>
                <a:cs typeface="Times New Roman"/>
              </a:rPr>
              <a:t>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70" dirty="0">
                <a:latin typeface="Times New Roman"/>
                <a:cs typeface="Times New Roman"/>
              </a:rPr>
              <a:t>B:</a:t>
            </a:r>
            <a:endParaRPr sz="2600">
              <a:latin typeface="Times New Roman"/>
              <a:cs typeface="Times New Roman"/>
            </a:endParaRPr>
          </a:p>
          <a:p>
            <a:pPr marL="286385" marR="825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class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was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designated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“experimental”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30" dirty="0">
                <a:latin typeface="Times New Roman"/>
                <a:cs typeface="Times New Roman"/>
              </a:rPr>
              <a:t>1.0.1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til </a:t>
            </a:r>
            <a:r>
              <a:rPr sz="2600" spc="-45" dirty="0">
                <a:latin typeface="Times New Roman"/>
                <a:cs typeface="Times New Roman"/>
              </a:rPr>
              <a:t>it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b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defin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d.</a:t>
            </a:r>
            <a:endParaRPr sz="2600">
              <a:latin typeface="Times New Roman"/>
              <a:cs typeface="Times New Roman"/>
            </a:endParaRPr>
          </a:p>
          <a:p>
            <a:pPr marL="286385" marR="49974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Class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409" dirty="0">
                <a:latin typeface="Times New Roman"/>
                <a:cs typeface="Times New Roman"/>
              </a:rPr>
              <a:t>B</a:t>
            </a:r>
            <a:r>
              <a:rPr sz="2600" spc="-30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node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endpoint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should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get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additional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receive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wind</a:t>
            </a:r>
            <a:r>
              <a:rPr sz="2600" spc="-200" dirty="0">
                <a:latin typeface="Times New Roman"/>
                <a:cs typeface="Times New Roman"/>
              </a:rPr>
              <a:t>o</a:t>
            </a:r>
            <a:r>
              <a:rPr sz="2600" spc="-170" dirty="0">
                <a:latin typeface="Times New Roman"/>
                <a:cs typeface="Times New Roman"/>
              </a:rPr>
              <a:t>ws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c</a:t>
            </a:r>
            <a:r>
              <a:rPr sz="2600" spc="-135" dirty="0">
                <a:latin typeface="Times New Roman"/>
                <a:cs typeface="Times New Roman"/>
              </a:rPr>
              <a:t>om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Clas</a:t>
            </a:r>
            <a:r>
              <a:rPr sz="2600" spc="-150" dirty="0">
                <a:latin typeface="Times New Roman"/>
                <a:cs typeface="Times New Roman"/>
              </a:rPr>
              <a:t>s</a:t>
            </a:r>
            <a:r>
              <a:rPr sz="2600" spc="-27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b</a:t>
            </a:r>
            <a:r>
              <a:rPr sz="2600" spc="-35" dirty="0">
                <a:latin typeface="Times New Roman"/>
                <a:cs typeface="Times New Roman"/>
              </a:rPr>
              <a:t>ut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25" dirty="0">
                <a:latin typeface="Times New Roman"/>
                <a:cs typeface="Times New Roman"/>
              </a:rPr>
              <a:t>g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t</a:t>
            </a:r>
            <a:r>
              <a:rPr sz="2600" spc="-85" dirty="0">
                <a:latin typeface="Times New Roman"/>
                <a:cs typeface="Times New Roman"/>
              </a:rPr>
              <a:t>e</a:t>
            </a:r>
            <a:r>
              <a:rPr sz="2600" spc="-170" dirty="0">
                <a:latin typeface="Times New Roman"/>
                <a:cs typeface="Times New Roman"/>
              </a:rPr>
              <a:t>w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210" dirty="0">
                <a:latin typeface="Times New Roman"/>
                <a:cs typeface="Times New Roman"/>
              </a:rPr>
              <a:t>ys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90" dirty="0">
                <a:latin typeface="Times New Roman"/>
                <a:cs typeface="Times New Roman"/>
              </a:rPr>
              <a:t>ust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be  </a:t>
            </a:r>
            <a:r>
              <a:rPr sz="2600" spc="-170" dirty="0">
                <a:latin typeface="Times New Roman"/>
                <a:cs typeface="Times New Roman"/>
              </a:rPr>
              <a:t>sy</a:t>
            </a:r>
            <a:r>
              <a:rPr sz="2600" spc="-204" dirty="0">
                <a:latin typeface="Times New Roman"/>
                <a:cs typeface="Times New Roman"/>
              </a:rPr>
              <a:t>n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80" dirty="0">
                <a:latin typeface="Times New Roman"/>
                <a:cs typeface="Times New Roman"/>
              </a:rPr>
              <a:t>hr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35" dirty="0">
                <a:latin typeface="Times New Roman"/>
                <a:cs typeface="Times New Roman"/>
              </a:rPr>
              <a:t>ized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th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90" dirty="0">
                <a:latin typeface="Times New Roman"/>
                <a:cs typeface="Times New Roman"/>
              </a:rPr>
              <a:t>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beac</a:t>
            </a:r>
            <a:r>
              <a:rPr sz="2600" spc="-160" dirty="0">
                <a:latin typeface="Times New Roman"/>
                <a:cs typeface="Times New Roman"/>
              </a:rPr>
              <a:t>o</a:t>
            </a:r>
            <a:r>
              <a:rPr sz="2600" spc="-140" dirty="0">
                <a:latin typeface="Times New Roman"/>
                <a:cs typeface="Times New Roman"/>
              </a:rPr>
              <a:t>ning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65" dirty="0">
                <a:latin typeface="Times New Roman"/>
                <a:cs typeface="Times New Roman"/>
              </a:rPr>
              <a:t>ess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05" dirty="0">
                <a:latin typeface="Times New Roman"/>
                <a:cs typeface="Times New Roman"/>
              </a:rPr>
              <a:t>Clas</a:t>
            </a:r>
            <a:r>
              <a:rPr sz="2600" b="1" spc="-80" dirty="0">
                <a:latin typeface="Times New Roman"/>
                <a:cs typeface="Times New Roman"/>
              </a:rPr>
              <a:t>s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240" dirty="0">
                <a:latin typeface="Times New Roman"/>
                <a:cs typeface="Times New Roman"/>
              </a:rPr>
              <a:t>C: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class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particularly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adapted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nodes.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classification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enables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node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be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continuously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listening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k</a:t>
            </a:r>
            <a:r>
              <a:rPr sz="2600" spc="-105" dirty="0">
                <a:latin typeface="Times New Roman"/>
                <a:cs typeface="Times New Roman"/>
              </a:rPr>
              <a:t>eepi</a:t>
            </a:r>
            <a:r>
              <a:rPr sz="2600" spc="-135" dirty="0">
                <a:latin typeface="Times New Roman"/>
                <a:cs typeface="Times New Roman"/>
              </a:rPr>
              <a:t>n</a:t>
            </a:r>
            <a:r>
              <a:rPr sz="2600" spc="-215" dirty="0">
                <a:latin typeface="Times New Roman"/>
                <a:cs typeface="Times New Roman"/>
              </a:rPr>
              <a:t>g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r</a:t>
            </a:r>
            <a:r>
              <a:rPr sz="2600" spc="-120" dirty="0">
                <a:latin typeface="Times New Roman"/>
                <a:cs typeface="Times New Roman"/>
              </a:rPr>
              <a:t>ec</a:t>
            </a:r>
            <a:r>
              <a:rPr sz="2600" spc="-130" dirty="0">
                <a:latin typeface="Times New Roman"/>
                <a:cs typeface="Times New Roman"/>
              </a:rPr>
              <a:t>e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wind</a:t>
            </a:r>
            <a:r>
              <a:rPr sz="2600" spc="-200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5" dirty="0">
                <a:latin typeface="Times New Roman"/>
                <a:cs typeface="Times New Roman"/>
              </a:rPr>
              <a:t>pen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when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tra</a:t>
            </a:r>
            <a:r>
              <a:rPr sz="2600" spc="-95" dirty="0">
                <a:latin typeface="Times New Roman"/>
                <a:cs typeface="Times New Roman"/>
              </a:rPr>
              <a:t>n</a:t>
            </a:r>
            <a:r>
              <a:rPr sz="2600" spc="-90" dirty="0">
                <a:latin typeface="Times New Roman"/>
                <a:cs typeface="Times New Roman"/>
              </a:rPr>
              <a:t>smittin</a:t>
            </a:r>
            <a:r>
              <a:rPr sz="2600" spc="-455" dirty="0">
                <a:latin typeface="Times New Roman"/>
                <a:cs typeface="Times New Roman"/>
              </a:rPr>
              <a:t>g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02525" cy="2480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messages, </a:t>
            </a:r>
            <a:r>
              <a:rPr sz="2600" spc="-70" dirty="0">
                <a:latin typeface="Times New Roman"/>
                <a:cs typeface="Times New Roman"/>
              </a:rPr>
              <a:t>either </a:t>
            </a:r>
            <a:r>
              <a:rPr sz="2600" spc="-120" dirty="0">
                <a:latin typeface="Times New Roman"/>
                <a:cs typeface="Times New Roman"/>
              </a:rPr>
              <a:t>uplink </a:t>
            </a:r>
            <a:r>
              <a:rPr sz="2600" spc="-50" dirty="0">
                <a:latin typeface="Times New Roman"/>
                <a:cs typeface="Times New Roman"/>
              </a:rPr>
              <a:t>or </a:t>
            </a:r>
            <a:r>
              <a:rPr sz="2600" spc="-105" dirty="0">
                <a:latin typeface="Times New Roman"/>
                <a:cs typeface="Times New Roman"/>
              </a:rPr>
              <a:t>downlink, </a:t>
            </a:r>
            <a:r>
              <a:rPr sz="2600" spc="-204" dirty="0">
                <a:latin typeface="Times New Roman"/>
                <a:cs typeface="Times New Roman"/>
              </a:rPr>
              <a:t>have a </a:t>
            </a:r>
            <a:r>
              <a:rPr sz="2600" spc="-235" dirty="0">
                <a:latin typeface="Times New Roman"/>
                <a:cs typeface="Times New Roman"/>
              </a:rPr>
              <a:t>PHY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payload </a:t>
            </a:r>
            <a:r>
              <a:rPr sz="2600" spc="-135" dirty="0">
                <a:latin typeface="Times New Roman"/>
                <a:cs typeface="Times New Roman"/>
              </a:rPr>
              <a:t>composed </a:t>
            </a:r>
            <a:r>
              <a:rPr sz="2600" spc="-155" dirty="0">
                <a:latin typeface="Times New Roman"/>
                <a:cs typeface="Times New Roman"/>
              </a:rPr>
              <a:t>of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1-byte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30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header,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variable-byte 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5" dirty="0">
                <a:latin typeface="Times New Roman"/>
                <a:cs typeface="Times New Roman"/>
              </a:rPr>
              <a:t>A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305" dirty="0">
                <a:latin typeface="Times New Roman"/>
                <a:cs typeface="Times New Roman"/>
              </a:rPr>
              <a:t>a</a:t>
            </a:r>
            <a:r>
              <a:rPr sz="2600" spc="-130" dirty="0">
                <a:latin typeface="Times New Roman"/>
                <a:cs typeface="Times New Roman"/>
              </a:rPr>
              <a:t>yl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85" dirty="0">
                <a:latin typeface="Times New Roman"/>
                <a:cs typeface="Times New Roman"/>
              </a:rPr>
              <a:t>ad</a:t>
            </a:r>
            <a:r>
              <a:rPr sz="2600" spc="-45" dirty="0">
                <a:latin typeface="Times New Roman"/>
                <a:cs typeface="Times New Roman"/>
              </a:rPr>
              <a:t>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60" dirty="0">
                <a:latin typeface="Times New Roman"/>
                <a:cs typeface="Times New Roman"/>
              </a:rPr>
              <a:t>M</a:t>
            </a:r>
            <a:r>
              <a:rPr sz="2600" spc="-145" dirty="0">
                <a:latin typeface="Times New Roman"/>
                <a:cs typeface="Times New Roman"/>
              </a:rPr>
              <a:t>I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t</a:t>
            </a:r>
            <a:r>
              <a:rPr sz="2600" spc="-90" dirty="0">
                <a:latin typeface="Times New Roman"/>
                <a:cs typeface="Times New Roman"/>
              </a:rPr>
              <a:t>h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114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len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5" dirty="0">
                <a:latin typeface="Times New Roman"/>
                <a:cs typeface="Times New Roman"/>
              </a:rPr>
              <a:t>th.</a:t>
            </a:r>
            <a:endParaRPr sz="2600">
              <a:latin typeface="Times New Roman"/>
              <a:cs typeface="Times New Roman"/>
            </a:endParaRPr>
          </a:p>
          <a:p>
            <a:pPr marL="286385" marR="939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payload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size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depends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frequency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band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4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rate,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ranging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59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230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bytes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863–870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Times New Roman"/>
                <a:cs typeface="Times New Roman"/>
              </a:rPr>
              <a:t>MHz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19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250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bytes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902–928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Times New Roman"/>
                <a:cs typeface="Times New Roman"/>
              </a:rPr>
              <a:t>MHz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band</a:t>
            </a:r>
            <a:endParaRPr sz="2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883" y="4428744"/>
            <a:ext cx="6858000" cy="1214628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352171"/>
            <a:ext cx="7581265" cy="51682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409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50" dirty="0">
                <a:latin typeface="Times New Roman"/>
                <a:cs typeface="Times New Roman"/>
              </a:rPr>
              <a:t>v</a:t>
            </a:r>
            <a:r>
              <a:rPr sz="2400" spc="-40" dirty="0">
                <a:latin typeface="Times New Roman"/>
                <a:cs typeface="Times New Roman"/>
              </a:rPr>
              <a:t>e</a:t>
            </a:r>
            <a:r>
              <a:rPr sz="2400" spc="15" dirty="0">
                <a:latin typeface="Times New Roman"/>
                <a:cs typeface="Times New Roman"/>
              </a:rPr>
              <a:t>r</a:t>
            </a:r>
            <a:r>
              <a:rPr sz="2400" spc="-150" dirty="0">
                <a:latin typeface="Times New Roman"/>
                <a:cs typeface="Times New Roman"/>
              </a:rPr>
              <a:t>si</a:t>
            </a:r>
            <a:r>
              <a:rPr sz="2400" spc="-105" dirty="0">
                <a:latin typeface="Times New Roman"/>
                <a:cs typeface="Times New Roman"/>
              </a:rPr>
              <a:t>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1.0.x,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LoR</a:t>
            </a:r>
            <a:r>
              <a:rPr sz="2400" spc="-195" dirty="0">
                <a:latin typeface="Times New Roman"/>
                <a:cs typeface="Times New Roman"/>
              </a:rPr>
              <a:t>a</a:t>
            </a:r>
            <a:r>
              <a:rPr sz="2400" spc="-315" dirty="0">
                <a:latin typeface="Times New Roman"/>
                <a:cs typeface="Times New Roman"/>
              </a:rPr>
              <a:t>W</a:t>
            </a:r>
            <a:r>
              <a:rPr sz="2400" spc="-225" dirty="0">
                <a:latin typeface="Times New Roman"/>
                <a:cs typeface="Times New Roman"/>
              </a:rPr>
              <a:t>A</a:t>
            </a:r>
            <a:r>
              <a:rPr sz="2400" spc="-220" dirty="0">
                <a:latin typeface="Times New Roman"/>
                <a:cs typeface="Times New Roman"/>
              </a:rPr>
              <a:t>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utilizes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</a:t>
            </a:r>
            <a:r>
              <a:rPr sz="2400" spc="-105" dirty="0">
                <a:latin typeface="Times New Roman"/>
                <a:cs typeface="Times New Roman"/>
              </a:rPr>
              <a:t>x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95" dirty="0">
                <a:latin typeface="Times New Roman"/>
                <a:cs typeface="Times New Roman"/>
              </a:rPr>
              <a:t>M</a:t>
            </a:r>
            <a:r>
              <a:rPr sz="2400" spc="-430" dirty="0">
                <a:latin typeface="Times New Roman"/>
                <a:cs typeface="Times New Roman"/>
              </a:rPr>
              <a:t>A</a:t>
            </a:r>
            <a:r>
              <a:rPr sz="2400" spc="-125" dirty="0">
                <a:latin typeface="Times New Roman"/>
                <a:cs typeface="Times New Roman"/>
              </a:rPr>
              <a:t>C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mes</a:t>
            </a:r>
            <a:r>
              <a:rPr sz="2400" spc="-114" dirty="0">
                <a:latin typeface="Times New Roman"/>
                <a:cs typeface="Times New Roman"/>
              </a:rPr>
              <a:t>s</a:t>
            </a:r>
            <a:r>
              <a:rPr sz="2400" spc="-170" dirty="0">
                <a:latin typeface="Times New Roman"/>
                <a:cs typeface="Times New Roman"/>
              </a:rPr>
              <a:t>ag</a:t>
            </a:r>
            <a:r>
              <a:rPr sz="2400" spc="-155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20" dirty="0">
                <a:latin typeface="Times New Roman"/>
                <a:cs typeface="Times New Roman"/>
              </a:rPr>
              <a:t>y</a:t>
            </a:r>
            <a:r>
              <a:rPr sz="2400" spc="-135" dirty="0">
                <a:latin typeface="Times New Roman"/>
                <a:cs typeface="Times New Roman"/>
              </a:rPr>
              <a:t>pe</a:t>
            </a:r>
            <a:r>
              <a:rPr sz="2400" spc="-155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254635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15" dirty="0">
                <a:latin typeface="Times New Roman"/>
                <a:cs typeface="Times New Roman"/>
              </a:rPr>
              <a:t>LoRaWAN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devices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use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request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accept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messages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acti</a:t>
            </a:r>
            <a:r>
              <a:rPr sz="2400" spc="-204" dirty="0">
                <a:latin typeface="Times New Roman"/>
                <a:cs typeface="Times New Roman"/>
              </a:rPr>
              <a:t>v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tion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jo</a:t>
            </a:r>
            <a:r>
              <a:rPr sz="2400" spc="-85" dirty="0">
                <a:latin typeface="Times New Roman"/>
                <a:cs typeface="Times New Roman"/>
              </a:rPr>
              <a:t>i</a:t>
            </a:r>
            <a:r>
              <a:rPr sz="2400" spc="-100" dirty="0">
                <a:latin typeface="Times New Roman"/>
                <a:cs typeface="Times New Roman"/>
              </a:rPr>
              <a:t>ni</a:t>
            </a:r>
            <a:r>
              <a:rPr sz="2400" spc="-120" dirty="0">
                <a:latin typeface="Times New Roman"/>
                <a:cs typeface="Times New Roman"/>
              </a:rPr>
              <a:t>n</a:t>
            </a:r>
            <a:r>
              <a:rPr sz="2400" spc="-200" dirty="0">
                <a:latin typeface="Times New Roman"/>
                <a:cs typeface="Times New Roman"/>
              </a:rPr>
              <a:t>g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70" dirty="0">
                <a:latin typeface="Times New Roman"/>
                <a:cs typeface="Times New Roman"/>
              </a:rPr>
              <a:t>or</a:t>
            </a:r>
            <a:r>
              <a:rPr sz="2400" spc="-80" dirty="0">
                <a:latin typeface="Times New Roman"/>
                <a:cs typeface="Times New Roman"/>
              </a:rPr>
              <a:t>k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ts val="2735"/>
              </a:lnSpc>
              <a:spcBef>
                <a:spcPts val="27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other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60" dirty="0">
                <a:latin typeface="Times New Roman"/>
                <a:cs typeface="Times New Roman"/>
              </a:rPr>
              <a:t>message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types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are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unconfirmed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data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up/down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ts val="2735"/>
              </a:lnSpc>
            </a:pPr>
            <a:r>
              <a:rPr sz="2400" spc="-114" dirty="0">
                <a:latin typeface="Times New Roman"/>
                <a:cs typeface="Times New Roman"/>
              </a:rPr>
              <a:t>con</a:t>
            </a:r>
            <a:r>
              <a:rPr sz="2400" spc="-90" dirty="0">
                <a:latin typeface="Times New Roman"/>
                <a:cs typeface="Times New Roman"/>
              </a:rPr>
              <a:t>fi</a:t>
            </a:r>
            <a:r>
              <a:rPr sz="2400" spc="-20" dirty="0">
                <a:latin typeface="Times New Roman"/>
                <a:cs typeface="Times New Roman"/>
              </a:rPr>
              <a:t>r</a:t>
            </a:r>
            <a:r>
              <a:rPr sz="2400" spc="-125" dirty="0">
                <a:latin typeface="Times New Roman"/>
                <a:cs typeface="Times New Roman"/>
              </a:rPr>
              <a:t>me</a:t>
            </a:r>
            <a:r>
              <a:rPr sz="2400" spc="-100" dirty="0">
                <a:latin typeface="Times New Roman"/>
                <a:cs typeface="Times New Roman"/>
              </a:rPr>
              <a:t>d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d</a:t>
            </a:r>
            <a:r>
              <a:rPr sz="2400" spc="-160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up/</a:t>
            </a:r>
            <a:r>
              <a:rPr sz="2400" spc="65" dirty="0">
                <a:latin typeface="Times New Roman"/>
                <a:cs typeface="Times New Roman"/>
              </a:rPr>
              <a:t>d</a:t>
            </a:r>
            <a:r>
              <a:rPr sz="2400" spc="-175" dirty="0">
                <a:latin typeface="Times New Roman"/>
                <a:cs typeface="Times New Roman"/>
              </a:rPr>
              <a:t>o</a:t>
            </a:r>
            <a:r>
              <a:rPr sz="2400" spc="-45" dirty="0">
                <a:latin typeface="Times New Roman"/>
                <a:cs typeface="Times New Roman"/>
              </a:rPr>
              <a:t>wn.</a:t>
            </a:r>
            <a:endParaRPr sz="2400">
              <a:latin typeface="Times New Roman"/>
              <a:cs typeface="Times New Roman"/>
            </a:endParaRPr>
          </a:p>
          <a:p>
            <a:pPr marL="286385" marR="466725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10" dirty="0">
                <a:latin typeface="Times New Roman"/>
                <a:cs typeface="Times New Roman"/>
              </a:rPr>
              <a:t>A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180" dirty="0">
                <a:latin typeface="Times New Roman"/>
                <a:cs typeface="Times New Roman"/>
              </a:rPr>
              <a:t>“c</a:t>
            </a:r>
            <a:r>
              <a:rPr sz="2400" spc="-200" dirty="0">
                <a:latin typeface="Times New Roman"/>
                <a:cs typeface="Times New Roman"/>
              </a:rPr>
              <a:t>o</a:t>
            </a:r>
            <a:r>
              <a:rPr sz="2400" spc="-135" dirty="0">
                <a:latin typeface="Times New Roman"/>
                <a:cs typeface="Times New Roman"/>
              </a:rPr>
              <a:t>nfi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-180" dirty="0">
                <a:latin typeface="Times New Roman"/>
                <a:cs typeface="Times New Roman"/>
              </a:rPr>
              <a:t>med</a:t>
            </a:r>
            <a:r>
              <a:rPr sz="2400" spc="-135" dirty="0">
                <a:latin typeface="Times New Roman"/>
                <a:cs typeface="Times New Roman"/>
              </a:rPr>
              <a:t>”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mes</a:t>
            </a:r>
            <a:r>
              <a:rPr sz="2400" spc="-114" dirty="0">
                <a:latin typeface="Times New Roman"/>
                <a:cs typeface="Times New Roman"/>
              </a:rPr>
              <a:t>s</a:t>
            </a:r>
            <a:r>
              <a:rPr sz="2400" spc="-170" dirty="0">
                <a:latin typeface="Times New Roman"/>
                <a:cs typeface="Times New Roman"/>
              </a:rPr>
              <a:t>ag</a:t>
            </a:r>
            <a:r>
              <a:rPr sz="2400" spc="-155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t</a:t>
            </a:r>
            <a:r>
              <a:rPr sz="2400" spc="-180" dirty="0">
                <a:latin typeface="Times New Roman"/>
                <a:cs typeface="Times New Roman"/>
              </a:rPr>
              <a:t>ha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m</a:t>
            </a:r>
            <a:r>
              <a:rPr sz="2400" spc="-160" dirty="0">
                <a:latin typeface="Times New Roman"/>
                <a:cs typeface="Times New Roman"/>
              </a:rPr>
              <a:t>u</a:t>
            </a:r>
            <a:r>
              <a:rPr sz="2400" spc="-120" dirty="0">
                <a:latin typeface="Times New Roman"/>
                <a:cs typeface="Times New Roman"/>
              </a:rPr>
              <a:t>s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a</a:t>
            </a:r>
            <a:r>
              <a:rPr sz="2400" spc="-125" dirty="0">
                <a:latin typeface="Times New Roman"/>
                <a:cs typeface="Times New Roman"/>
              </a:rPr>
              <a:t>ck</a:t>
            </a:r>
            <a:r>
              <a:rPr sz="2400" spc="-120" dirty="0">
                <a:latin typeface="Times New Roman"/>
                <a:cs typeface="Times New Roman"/>
              </a:rPr>
              <a:t>n</a:t>
            </a:r>
            <a:r>
              <a:rPr sz="2400" spc="-175" dirty="0">
                <a:latin typeface="Times New Roman"/>
                <a:cs typeface="Times New Roman"/>
              </a:rPr>
              <a:t>o</a:t>
            </a:r>
            <a:r>
              <a:rPr sz="2400" spc="-120" dirty="0">
                <a:latin typeface="Times New Roman"/>
                <a:cs typeface="Times New Roman"/>
              </a:rPr>
              <a:t>wledge</a:t>
            </a:r>
            <a:r>
              <a:rPr sz="2400" dirty="0">
                <a:latin typeface="Times New Roman"/>
                <a:cs typeface="Times New Roman"/>
              </a:rPr>
              <a:t>d,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and  </a:t>
            </a:r>
            <a:r>
              <a:rPr sz="2400" spc="-135" dirty="0">
                <a:latin typeface="Times New Roman"/>
                <a:cs typeface="Times New Roman"/>
              </a:rPr>
              <a:t>“unconfirmed”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signifies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that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end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device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does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not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need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acknowledge.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ts val="2735"/>
              </a:lnSpc>
              <a:spcBef>
                <a:spcPts val="28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90" dirty="0">
                <a:latin typeface="Times New Roman"/>
                <a:cs typeface="Times New Roman"/>
              </a:rPr>
              <a:t>“up/down”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simply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directional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notation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identifying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whether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ts val="2735"/>
              </a:lnSpc>
            </a:pPr>
            <a:r>
              <a:rPr sz="2400" spc="-160" dirty="0">
                <a:latin typeface="Times New Roman"/>
                <a:cs typeface="Times New Roman"/>
              </a:rPr>
              <a:t>message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flows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uplink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downlink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path.</a:t>
            </a:r>
            <a:endParaRPr sz="2400">
              <a:latin typeface="Times New Roman"/>
              <a:cs typeface="Times New Roman"/>
            </a:endParaRPr>
          </a:p>
          <a:p>
            <a:pPr marL="286385" marR="340360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14" dirty="0">
                <a:latin typeface="Times New Roman"/>
                <a:cs typeface="Times New Roman"/>
              </a:rPr>
              <a:t>Uplink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messages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sent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from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endpoints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network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server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a</a:t>
            </a:r>
            <a:r>
              <a:rPr sz="2400" spc="-95" dirty="0">
                <a:latin typeface="Times New Roman"/>
                <a:cs typeface="Times New Roman"/>
              </a:rPr>
              <a:t>re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14" dirty="0">
                <a:latin typeface="Times New Roman"/>
                <a:cs typeface="Times New Roman"/>
              </a:rPr>
              <a:t>el</a:t>
            </a:r>
            <a:r>
              <a:rPr sz="2400" spc="-235" dirty="0">
                <a:latin typeface="Times New Roman"/>
                <a:cs typeface="Times New Roman"/>
              </a:rPr>
              <a:t>a</a:t>
            </a:r>
            <a:r>
              <a:rPr sz="2400" spc="-245" dirty="0">
                <a:latin typeface="Times New Roman"/>
                <a:cs typeface="Times New Roman"/>
              </a:rPr>
              <a:t>y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b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mo</a:t>
            </a:r>
            <a:r>
              <a:rPr sz="2400" spc="-70" dirty="0">
                <a:latin typeface="Times New Roman"/>
                <a:cs typeface="Times New Roman"/>
              </a:rPr>
              <a:t>r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LoR</a:t>
            </a:r>
            <a:r>
              <a:rPr sz="2400" spc="-195" dirty="0">
                <a:latin typeface="Times New Roman"/>
                <a:cs typeface="Times New Roman"/>
              </a:rPr>
              <a:t>a</a:t>
            </a:r>
            <a:r>
              <a:rPr sz="2400" spc="-315" dirty="0">
                <a:latin typeface="Times New Roman"/>
                <a:cs typeface="Times New Roman"/>
              </a:rPr>
              <a:t>W</a:t>
            </a:r>
            <a:r>
              <a:rPr sz="2400" spc="-225" dirty="0">
                <a:latin typeface="Times New Roman"/>
                <a:cs typeface="Times New Roman"/>
              </a:rPr>
              <a:t>A</a:t>
            </a:r>
            <a:r>
              <a:rPr sz="2400" spc="-220" dirty="0">
                <a:latin typeface="Times New Roman"/>
                <a:cs typeface="Times New Roman"/>
              </a:rPr>
              <a:t>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10" dirty="0">
                <a:latin typeface="Times New Roman"/>
                <a:cs typeface="Times New Roman"/>
              </a:rPr>
              <a:t>g</a:t>
            </a:r>
            <a:r>
              <a:rPr sz="2400" spc="-215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t</a:t>
            </a:r>
            <a:r>
              <a:rPr sz="2400" spc="-85" dirty="0">
                <a:latin typeface="Times New Roman"/>
                <a:cs typeface="Times New Roman"/>
              </a:rPr>
              <a:t>e</a:t>
            </a:r>
            <a:r>
              <a:rPr sz="2400" spc="-165" dirty="0">
                <a:latin typeface="Times New Roman"/>
                <a:cs typeface="Times New Roman"/>
              </a:rPr>
              <a:t>w</a:t>
            </a:r>
            <a:r>
              <a:rPr sz="2400" spc="-275" dirty="0">
                <a:latin typeface="Times New Roman"/>
                <a:cs typeface="Times New Roman"/>
              </a:rPr>
              <a:t>a</a:t>
            </a:r>
            <a:r>
              <a:rPr sz="2400" spc="-215" dirty="0">
                <a:latin typeface="Times New Roman"/>
                <a:cs typeface="Times New Roman"/>
              </a:rPr>
              <a:t>y</a:t>
            </a:r>
            <a:r>
              <a:rPr sz="2400" spc="-220" dirty="0">
                <a:latin typeface="Times New Roman"/>
                <a:cs typeface="Times New Roman"/>
              </a:rPr>
              <a:t>s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639445" indent="-274320">
              <a:lnSpc>
                <a:spcPts val="2590"/>
              </a:lnSpc>
              <a:spcBef>
                <a:spcPts val="6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5" dirty="0">
                <a:latin typeface="Times New Roman"/>
                <a:cs typeface="Times New Roman"/>
              </a:rPr>
              <a:t>Downlink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messages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flow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from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network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server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single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endpoint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relayed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by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only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single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gateway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350759" cy="3348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33147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0" dirty="0">
                <a:latin typeface="Times New Roman"/>
                <a:cs typeface="Times New Roman"/>
              </a:rPr>
              <a:t>ints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ique</a:t>
            </a:r>
            <a:r>
              <a:rPr sz="2600" spc="-13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essa</a:t>
            </a:r>
            <a:r>
              <a:rPr sz="2600" spc="-240" dirty="0">
                <a:latin typeface="Times New Roman"/>
                <a:cs typeface="Times New Roman"/>
              </a:rPr>
              <a:t>b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12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th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90" dirty="0">
                <a:latin typeface="Times New Roman"/>
                <a:cs typeface="Times New Roman"/>
              </a:rPr>
              <a:t>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  </a:t>
            </a:r>
            <a:r>
              <a:rPr sz="2600" spc="-114" dirty="0">
                <a:latin typeface="Times New Roman"/>
                <a:cs typeface="Times New Roman"/>
              </a:rPr>
              <a:t>variety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methods,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including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30" dirty="0">
                <a:latin typeface="Times New Roman"/>
                <a:cs typeface="Times New Roman"/>
              </a:rPr>
              <a:t>following:</a:t>
            </a:r>
            <a:endParaRPr sz="2600">
              <a:latin typeface="Times New Roman"/>
              <a:cs typeface="Times New Roman"/>
            </a:endParaRPr>
          </a:p>
          <a:p>
            <a:pPr marL="286385" marR="42164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6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int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h</a:t>
            </a:r>
            <a:r>
              <a:rPr sz="2600" spc="-260" dirty="0">
                <a:latin typeface="Times New Roman"/>
                <a:cs typeface="Times New Roman"/>
              </a:rPr>
              <a:t>a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gl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bal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ID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</a:t>
            </a:r>
            <a:r>
              <a:rPr sz="2600" spc="-130" dirty="0">
                <a:latin typeface="Times New Roman"/>
                <a:cs typeface="Times New Roman"/>
              </a:rPr>
              <a:t>e</a:t>
            </a:r>
            <a:r>
              <a:rPr sz="2600" spc="-170" dirty="0">
                <a:latin typeface="Times New Roman"/>
                <a:cs typeface="Times New Roman"/>
              </a:rPr>
              <a:t>vEUI 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ep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esen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260" dirty="0">
                <a:latin typeface="Times New Roman"/>
                <a:cs typeface="Times New Roman"/>
              </a:rPr>
              <a:t>E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EU</a:t>
            </a:r>
            <a:r>
              <a:rPr sz="2600" spc="-114" dirty="0">
                <a:latin typeface="Times New Roman"/>
                <a:cs typeface="Times New Roman"/>
              </a:rPr>
              <a:t>I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64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70" dirty="0">
                <a:latin typeface="Times New Roman"/>
                <a:cs typeface="Times New Roman"/>
              </a:rPr>
              <a:t>es</a:t>
            </a:r>
            <a:r>
              <a:rPr sz="2600" spc="-210" dirty="0">
                <a:latin typeface="Times New Roman"/>
                <a:cs typeface="Times New Roman"/>
              </a:rPr>
              <a:t>s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6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int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h</a:t>
            </a:r>
            <a:r>
              <a:rPr sz="2600" spc="-260" dirty="0">
                <a:latin typeface="Times New Roman"/>
                <a:cs typeface="Times New Roman"/>
              </a:rPr>
              <a:t>a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gl</a:t>
            </a:r>
            <a:r>
              <a:rPr sz="2600" spc="-180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bal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114" dirty="0">
                <a:latin typeface="Times New Roman"/>
                <a:cs typeface="Times New Roman"/>
              </a:rPr>
              <a:t>pli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ID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25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AppEUI 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ep</a:t>
            </a:r>
            <a:r>
              <a:rPr sz="2600" spc="-8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esen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-165" dirty="0">
                <a:latin typeface="Times New Roman"/>
                <a:cs typeface="Times New Roman"/>
              </a:rPr>
              <a:t>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I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260" dirty="0">
                <a:latin typeface="Times New Roman"/>
                <a:cs typeface="Times New Roman"/>
              </a:rPr>
              <a:t>E</a:t>
            </a:r>
            <a:r>
              <a:rPr sz="2600" spc="-265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EU</a:t>
            </a:r>
            <a:r>
              <a:rPr sz="2600" spc="-114" dirty="0">
                <a:latin typeface="Times New Roman"/>
                <a:cs typeface="Times New Roman"/>
              </a:rPr>
              <a:t>I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64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ess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nique</a:t>
            </a:r>
            <a:r>
              <a:rPr sz="2600" spc="-135" dirty="0">
                <a:latin typeface="Times New Roman"/>
                <a:cs typeface="Times New Roman"/>
              </a:rPr>
              <a:t>l</a:t>
            </a:r>
            <a:r>
              <a:rPr sz="2600" spc="-145" dirty="0">
                <a:latin typeface="Times New Roman"/>
                <a:cs typeface="Times New Roman"/>
              </a:rPr>
              <a:t>y  </a:t>
            </a:r>
            <a:r>
              <a:rPr sz="2600" spc="-120" dirty="0">
                <a:latin typeface="Times New Roman"/>
                <a:cs typeface="Times New Roman"/>
              </a:rPr>
              <a:t>identifies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application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provider,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such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owner,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367270" cy="2556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0" dirty="0">
                <a:latin typeface="Times New Roman"/>
                <a:cs typeface="Times New Roman"/>
              </a:rPr>
              <a:t>In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35" dirty="0">
                <a:latin typeface="Times New Roman"/>
                <a:cs typeface="Times New Roman"/>
              </a:rPr>
              <a:t>ork,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0" dirty="0">
                <a:latin typeface="Times New Roman"/>
                <a:cs typeface="Times New Roman"/>
              </a:rPr>
              <a:t>ints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als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k</a:t>
            </a:r>
            <a:r>
              <a:rPr sz="2600" spc="-150" dirty="0">
                <a:latin typeface="Times New Roman"/>
                <a:cs typeface="Times New Roman"/>
              </a:rPr>
              <a:t>n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wn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heir  </a:t>
            </a:r>
            <a:r>
              <a:rPr sz="2600" spc="-110" dirty="0">
                <a:latin typeface="Times New Roman"/>
                <a:cs typeface="Times New Roman"/>
              </a:rPr>
              <a:t>end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device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address,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known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DevAddr,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32-bit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address.</a:t>
            </a:r>
            <a:endParaRPr sz="2600">
              <a:latin typeface="Times New Roman"/>
              <a:cs typeface="Times New Roman"/>
            </a:endParaRPr>
          </a:p>
          <a:p>
            <a:pPr marL="286385" marR="814069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7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mos</a:t>
            </a:r>
            <a:r>
              <a:rPr sz="2600" spc="-60" dirty="0">
                <a:latin typeface="Times New Roman"/>
                <a:cs typeface="Times New Roman"/>
              </a:rPr>
              <a:t>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signifi</a:t>
            </a:r>
            <a:r>
              <a:rPr sz="2600" spc="-195" dirty="0">
                <a:latin typeface="Times New Roman"/>
                <a:cs typeface="Times New Roman"/>
              </a:rPr>
              <a:t>c</a:t>
            </a:r>
            <a:r>
              <a:rPr sz="2600" spc="-114" dirty="0">
                <a:latin typeface="Times New Roman"/>
                <a:cs typeface="Times New Roman"/>
              </a:rPr>
              <a:t>an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bits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iden</a:t>
            </a:r>
            <a:r>
              <a:rPr sz="2600" spc="-75" dirty="0">
                <a:latin typeface="Times New Roman"/>
                <a:cs typeface="Times New Roman"/>
              </a:rPr>
              <a:t>t</a:t>
            </a:r>
            <a:r>
              <a:rPr sz="2600" spc="-95" dirty="0">
                <a:latin typeface="Times New Roman"/>
                <a:cs typeface="Times New Roman"/>
              </a:rPr>
              <a:t>ifier  </a:t>
            </a:r>
            <a:r>
              <a:rPr sz="2600" spc="-100" dirty="0">
                <a:latin typeface="Times New Roman"/>
                <a:cs typeface="Times New Roman"/>
              </a:rPr>
              <a:t>(NwkID),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which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identifies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network.</a:t>
            </a:r>
            <a:endParaRPr sz="2600">
              <a:latin typeface="Times New Roman"/>
              <a:cs typeface="Times New Roman"/>
            </a:endParaRPr>
          </a:p>
          <a:p>
            <a:pPr marL="286385" marR="2413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25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leas</a:t>
            </a:r>
            <a:r>
              <a:rPr sz="2600" spc="-85" dirty="0">
                <a:latin typeface="Times New Roman"/>
                <a:cs typeface="Times New Roman"/>
              </a:rPr>
              <a:t>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sig</a:t>
            </a:r>
            <a:r>
              <a:rPr sz="2600" spc="-210" dirty="0">
                <a:latin typeface="Times New Roman"/>
                <a:cs typeface="Times New Roman"/>
              </a:rPr>
              <a:t>n</a:t>
            </a:r>
            <a:r>
              <a:rPr sz="2600" spc="-145" dirty="0">
                <a:latin typeface="Times New Roman"/>
                <a:cs typeface="Times New Roman"/>
              </a:rPr>
              <a:t>ifica</a:t>
            </a:r>
            <a:r>
              <a:rPr sz="2600" spc="-215" dirty="0">
                <a:latin typeface="Times New Roman"/>
                <a:cs typeface="Times New Roman"/>
              </a:rPr>
              <a:t>n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bits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used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ess  </a:t>
            </a:r>
            <a:r>
              <a:rPr sz="2600" spc="-120" dirty="0">
                <a:latin typeface="Times New Roman"/>
                <a:cs typeface="Times New Roman"/>
              </a:rPr>
              <a:t>(NwkAddr)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identify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endpoint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network.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118948"/>
            <a:ext cx="15684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25" dirty="0">
                <a:latin typeface="Franklin Gothic Medium"/>
                <a:cs typeface="Franklin Gothic Medium"/>
              </a:rPr>
              <a:t>Securi</a:t>
            </a:r>
            <a:r>
              <a:rPr sz="3600" i="0" spc="-35" dirty="0">
                <a:latin typeface="Franklin Gothic Medium"/>
                <a:cs typeface="Franklin Gothic Medium"/>
              </a:rPr>
              <a:t>t</a:t>
            </a:r>
            <a:r>
              <a:rPr sz="3600" i="0" spc="-100" dirty="0">
                <a:latin typeface="Franklin Gothic Medium"/>
                <a:cs typeface="Franklin Gothic Medium"/>
              </a:rPr>
              <a:t>y</a:t>
            </a:r>
            <a:endParaRPr sz="3600">
              <a:latin typeface="Franklin Gothic Medium"/>
              <a:cs typeface="Franklin Gothic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755" y="856488"/>
            <a:ext cx="7572756" cy="5644896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68565" cy="3348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endpoints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must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implement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two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layers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security,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protecting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communications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data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privacy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across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 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network.</a:t>
            </a:r>
            <a:endParaRPr sz="2600">
              <a:latin typeface="Times New Roman"/>
              <a:cs typeface="Times New Roman"/>
            </a:endParaRPr>
          </a:p>
          <a:p>
            <a:pPr marL="286385" marR="3619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first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called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“network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security”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but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applied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MAC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layer,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guarantees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authentication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endpoints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by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195" dirty="0">
                <a:latin typeface="Times New Roman"/>
                <a:cs typeface="Times New Roman"/>
              </a:rPr>
              <a:t>LoRa</a:t>
            </a:r>
            <a:r>
              <a:rPr sz="2600" spc="-340" dirty="0">
                <a:latin typeface="Times New Roman"/>
                <a:cs typeface="Times New Roman"/>
              </a:rPr>
              <a:t>W</a:t>
            </a:r>
            <a:r>
              <a:rPr sz="2600" spc="-240" dirty="0">
                <a:latin typeface="Times New Roman"/>
                <a:cs typeface="Times New Roman"/>
              </a:rPr>
              <a:t>A</a:t>
            </a:r>
            <a:r>
              <a:rPr sz="2600" spc="-235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30" dirty="0">
                <a:latin typeface="Times New Roman"/>
                <a:cs typeface="Times New Roman"/>
              </a:rPr>
              <a:t>t</a:t>
            </a:r>
            <a:r>
              <a:rPr sz="2600" spc="-175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 </a:t>
            </a:r>
            <a:r>
              <a:rPr sz="2600" spc="-95" dirty="0">
                <a:latin typeface="Times New Roman"/>
                <a:cs typeface="Times New Roman"/>
              </a:rPr>
              <a:t>se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200" dirty="0">
                <a:latin typeface="Times New Roman"/>
                <a:cs typeface="Times New Roman"/>
              </a:rPr>
              <a:t>r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23571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Also, </a:t>
            </a:r>
            <a:r>
              <a:rPr sz="2600" spc="-45" dirty="0">
                <a:latin typeface="Times New Roman"/>
                <a:cs typeface="Times New Roman"/>
              </a:rPr>
              <a:t>it </a:t>
            </a:r>
            <a:r>
              <a:rPr sz="2600" spc="-80" dirty="0">
                <a:latin typeface="Times New Roman"/>
                <a:cs typeface="Times New Roman"/>
              </a:rPr>
              <a:t>protects </a:t>
            </a: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22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packets </a:t>
            </a:r>
            <a:r>
              <a:rPr sz="2600" spc="-204" dirty="0">
                <a:latin typeface="Times New Roman"/>
                <a:cs typeface="Times New Roman"/>
              </a:rPr>
              <a:t>by </a:t>
            </a:r>
            <a:r>
              <a:rPr sz="2600" spc="-105" dirty="0">
                <a:latin typeface="Times New Roman"/>
                <a:cs typeface="Times New Roman"/>
              </a:rPr>
              <a:t>performing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en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165" dirty="0">
                <a:latin typeface="Times New Roman"/>
                <a:cs typeface="Times New Roman"/>
              </a:rPr>
              <a:t>y</a:t>
            </a:r>
            <a:r>
              <a:rPr sz="2600" spc="-180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based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</a:t>
            </a:r>
            <a:r>
              <a:rPr sz="2600" spc="-265" dirty="0">
                <a:latin typeface="Times New Roman"/>
                <a:cs typeface="Times New Roman"/>
              </a:rPr>
              <a:t> </a:t>
            </a:r>
            <a:r>
              <a:rPr sz="2600" spc="-325" dirty="0">
                <a:latin typeface="Times New Roman"/>
                <a:cs typeface="Times New Roman"/>
              </a:rPr>
              <a:t>AES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583805" cy="37452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6510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90" dirty="0">
                <a:latin typeface="Times New Roman"/>
                <a:cs typeface="Times New Roman"/>
              </a:rPr>
              <a:t>Each </a:t>
            </a:r>
            <a:r>
              <a:rPr sz="2600" spc="-95" dirty="0">
                <a:latin typeface="Times New Roman"/>
                <a:cs typeface="Times New Roman"/>
              </a:rPr>
              <a:t>endpoint </a:t>
            </a:r>
            <a:r>
              <a:rPr sz="2600" spc="-114" dirty="0">
                <a:latin typeface="Times New Roman"/>
                <a:cs typeface="Times New Roman"/>
              </a:rPr>
              <a:t>implements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 </a:t>
            </a:r>
            <a:r>
              <a:rPr sz="2600" spc="-150" dirty="0">
                <a:latin typeface="Times New Roman"/>
                <a:cs typeface="Times New Roman"/>
              </a:rPr>
              <a:t>session </a:t>
            </a:r>
            <a:r>
              <a:rPr sz="2600" spc="-185" dirty="0">
                <a:latin typeface="Times New Roman"/>
                <a:cs typeface="Times New Roman"/>
              </a:rPr>
              <a:t>key 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(NwkSKey),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used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by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both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itself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LoRaWAN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server.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 </a:t>
            </a:r>
            <a:r>
              <a:rPr sz="2600" spc="-215" dirty="0">
                <a:latin typeface="Times New Roman"/>
                <a:cs typeface="Times New Roman"/>
              </a:rPr>
              <a:t>NwkSKey </a:t>
            </a:r>
            <a:r>
              <a:rPr sz="2600" spc="-120" dirty="0">
                <a:latin typeface="Times New Roman"/>
                <a:cs typeface="Times New Roman"/>
              </a:rPr>
              <a:t>ensures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80" dirty="0">
                <a:latin typeface="Times New Roman"/>
                <a:cs typeface="Times New Roman"/>
              </a:rPr>
              <a:t>integrity </a:t>
            </a:r>
            <a:r>
              <a:rPr sz="2600" spc="-105" dirty="0">
                <a:latin typeface="Times New Roman"/>
                <a:cs typeface="Times New Roman"/>
              </a:rPr>
              <a:t>through </a:t>
            </a:r>
            <a:r>
              <a:rPr sz="2600" spc="-120" dirty="0">
                <a:latin typeface="Times New Roman"/>
                <a:cs typeface="Times New Roman"/>
              </a:rPr>
              <a:t>computing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140" dirty="0">
                <a:latin typeface="Times New Roman"/>
                <a:cs typeface="Times New Roman"/>
              </a:rPr>
              <a:t> checking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210" dirty="0">
                <a:latin typeface="Times New Roman"/>
                <a:cs typeface="Times New Roman"/>
              </a:rPr>
              <a:t>MIC </a:t>
            </a:r>
            <a:r>
              <a:rPr sz="2600" spc="-150" dirty="0">
                <a:latin typeface="Times New Roman"/>
                <a:cs typeface="Times New Roman"/>
              </a:rPr>
              <a:t>of </a:t>
            </a:r>
            <a:r>
              <a:rPr sz="2600" spc="-135" dirty="0">
                <a:latin typeface="Times New Roman"/>
                <a:cs typeface="Times New Roman"/>
              </a:rPr>
              <a:t>every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170" dirty="0">
                <a:latin typeface="Times New Roman"/>
                <a:cs typeface="Times New Roman"/>
              </a:rPr>
              <a:t>message </a:t>
            </a:r>
            <a:r>
              <a:rPr sz="2600" spc="-204" dirty="0">
                <a:latin typeface="Times New Roman"/>
                <a:cs typeface="Times New Roman"/>
              </a:rPr>
              <a:t>as </a:t>
            </a:r>
            <a:r>
              <a:rPr sz="2600" spc="-135" dirty="0">
                <a:latin typeface="Times New Roman"/>
                <a:cs typeface="Times New Roman"/>
              </a:rPr>
              <a:t>well </a:t>
            </a:r>
            <a:r>
              <a:rPr sz="2600" spc="-204" dirty="0">
                <a:latin typeface="Times New Roman"/>
                <a:cs typeface="Times New Roman"/>
              </a:rPr>
              <a:t>as </a:t>
            </a:r>
            <a:r>
              <a:rPr sz="2600" spc="-110" dirty="0">
                <a:latin typeface="Times New Roman"/>
                <a:cs typeface="Times New Roman"/>
              </a:rPr>
              <a:t>encrypting 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</a:t>
            </a:r>
            <a:r>
              <a:rPr sz="2600" spc="-135" dirty="0">
                <a:latin typeface="Times New Roman"/>
                <a:cs typeface="Times New Roman"/>
              </a:rPr>
              <a:t>c</a:t>
            </a:r>
            <a:r>
              <a:rPr sz="2600" spc="5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y</a:t>
            </a:r>
            <a:r>
              <a:rPr sz="2600" spc="-175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ting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r>
              <a:rPr sz="2600" spc="-470" dirty="0">
                <a:latin typeface="Times New Roman"/>
                <a:cs typeface="Times New Roman"/>
              </a:rPr>
              <a:t>A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55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messa</a:t>
            </a:r>
            <a:r>
              <a:rPr sz="2600" spc="-195" dirty="0">
                <a:latin typeface="Times New Roman"/>
                <a:cs typeface="Times New Roman"/>
              </a:rPr>
              <a:t>g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310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y</a:t>
            </a:r>
            <a:r>
              <a:rPr sz="2600" spc="-125" dirty="0">
                <a:latin typeface="Times New Roman"/>
                <a:cs typeface="Times New Roman"/>
              </a:rPr>
              <a:t>l</a:t>
            </a:r>
            <a:r>
              <a:rPr sz="2600" spc="-165" dirty="0">
                <a:latin typeface="Times New Roman"/>
                <a:cs typeface="Times New Roman"/>
              </a:rPr>
              <a:t>o</a:t>
            </a:r>
            <a:r>
              <a:rPr sz="2600" spc="-155" dirty="0">
                <a:latin typeface="Times New Roman"/>
                <a:cs typeface="Times New Roman"/>
              </a:rPr>
              <a:t>ads</a:t>
            </a:r>
            <a:endParaRPr sz="2600">
              <a:latin typeface="Times New Roman"/>
              <a:cs typeface="Times New Roman"/>
            </a:endParaRPr>
          </a:p>
          <a:p>
            <a:pPr marL="286385" marR="46545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second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layer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application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session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key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(AppSKey),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which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performs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encryption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decryption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functions </a:t>
            </a:r>
            <a:r>
              <a:rPr sz="2600" spc="-12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be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105" dirty="0">
                <a:latin typeface="Times New Roman"/>
                <a:cs typeface="Times New Roman"/>
              </a:rPr>
              <a:t>een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80" dirty="0">
                <a:latin typeface="Times New Roman"/>
                <a:cs typeface="Times New Roman"/>
              </a:rPr>
              <a:t>oint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its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app</a:t>
            </a:r>
            <a:r>
              <a:rPr sz="2600" spc="-95" dirty="0">
                <a:latin typeface="Times New Roman"/>
                <a:cs typeface="Times New Roman"/>
              </a:rPr>
              <a:t>l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15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se</a:t>
            </a:r>
            <a:r>
              <a:rPr sz="2600" spc="25" dirty="0">
                <a:latin typeface="Times New Roman"/>
                <a:cs typeface="Times New Roman"/>
              </a:rPr>
              <a:t>r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35" dirty="0">
                <a:latin typeface="Times New Roman"/>
                <a:cs typeface="Times New Roman"/>
              </a:rPr>
              <a:t>er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04874"/>
            <a:ext cx="7577455" cy="42945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5080" indent="-274320">
              <a:lnSpc>
                <a:spcPts val="2810"/>
              </a:lnSpc>
              <a:spcBef>
                <a:spcPts val="45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0" dirty="0">
                <a:latin typeface="Times New Roman"/>
                <a:cs typeface="Times New Roman"/>
              </a:rPr>
              <a:t>ints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145" dirty="0">
                <a:latin typeface="Times New Roman"/>
                <a:cs typeface="Times New Roman"/>
              </a:rPr>
              <a:t>c</a:t>
            </a:r>
            <a:r>
              <a:rPr sz="2600" spc="-125" dirty="0">
                <a:latin typeface="Times New Roman"/>
                <a:cs typeface="Times New Roman"/>
              </a:rPr>
              <a:t>hed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LoRa</a:t>
            </a:r>
            <a:r>
              <a:rPr sz="2600" spc="-335" dirty="0">
                <a:latin typeface="Times New Roman"/>
                <a:cs typeface="Times New Roman"/>
              </a:rPr>
              <a:t>W</a:t>
            </a:r>
            <a:r>
              <a:rPr sz="2600" spc="-245" dirty="0">
                <a:latin typeface="Times New Roman"/>
                <a:cs typeface="Times New Roman"/>
              </a:rPr>
              <a:t>A</a:t>
            </a:r>
            <a:r>
              <a:rPr sz="2600" spc="-240" dirty="0">
                <a:latin typeface="Times New Roman"/>
                <a:cs typeface="Times New Roman"/>
              </a:rPr>
              <a:t>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m</a:t>
            </a:r>
            <a:r>
              <a:rPr sz="2600" spc="-80" dirty="0">
                <a:latin typeface="Times New Roman"/>
                <a:cs typeface="Times New Roman"/>
              </a:rPr>
              <a:t>ust  </a:t>
            </a:r>
            <a:r>
              <a:rPr sz="2600" spc="-165" dirty="0">
                <a:latin typeface="Times New Roman"/>
                <a:cs typeface="Times New Roman"/>
              </a:rPr>
              <a:t>g</a:t>
            </a:r>
            <a:r>
              <a:rPr sz="2600" spc="-160" dirty="0">
                <a:latin typeface="Times New Roman"/>
                <a:cs typeface="Times New Roman"/>
              </a:rPr>
              <a:t>e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50" dirty="0">
                <a:latin typeface="Times New Roman"/>
                <a:cs typeface="Times New Roman"/>
              </a:rPr>
              <a:t>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75" dirty="0">
                <a:latin typeface="Times New Roman"/>
                <a:cs typeface="Times New Roman"/>
              </a:rPr>
              <a:t>iste</a:t>
            </a:r>
            <a:r>
              <a:rPr sz="2600" spc="-9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75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</a:t>
            </a:r>
            <a:r>
              <a:rPr sz="2600" spc="-180" dirty="0">
                <a:latin typeface="Times New Roman"/>
                <a:cs typeface="Times New Roman"/>
              </a:rPr>
              <a:t>u</a:t>
            </a:r>
            <a:r>
              <a:rPr sz="2600" spc="-70" dirty="0">
                <a:latin typeface="Times New Roman"/>
                <a:cs typeface="Times New Roman"/>
              </a:rPr>
              <a:t>th</a:t>
            </a:r>
            <a:r>
              <a:rPr sz="2600" spc="-90" dirty="0">
                <a:latin typeface="Times New Roman"/>
                <a:cs typeface="Times New Roman"/>
              </a:rPr>
              <a:t>e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40" dirty="0">
                <a:latin typeface="Times New Roman"/>
                <a:cs typeface="Times New Roman"/>
              </a:rPr>
              <a:t>t</a:t>
            </a:r>
            <a:r>
              <a:rPr sz="2600" spc="-150" dirty="0">
                <a:latin typeface="Times New Roman"/>
                <a:cs typeface="Times New Roman"/>
              </a:rPr>
              <a:t>ic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50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d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1509395" indent="-274320">
              <a:lnSpc>
                <a:spcPts val="281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can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be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achieved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through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one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of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two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join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mechanisms: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244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5" dirty="0">
                <a:latin typeface="Times New Roman"/>
                <a:cs typeface="Times New Roman"/>
              </a:rPr>
              <a:t>Activation</a:t>
            </a:r>
            <a:r>
              <a:rPr sz="2600" b="1" spc="-8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by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5" dirty="0">
                <a:latin typeface="Times New Roman"/>
                <a:cs typeface="Times New Roman"/>
              </a:rPr>
              <a:t>personalization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80" dirty="0">
                <a:latin typeface="Times New Roman"/>
                <a:cs typeface="Times New Roman"/>
              </a:rPr>
              <a:t>(ABP):</a:t>
            </a:r>
            <a:endParaRPr sz="2600">
              <a:latin typeface="Times New Roman"/>
              <a:cs typeface="Times New Roman"/>
            </a:endParaRPr>
          </a:p>
          <a:p>
            <a:pPr marL="286385" marR="138430" indent="-274320">
              <a:lnSpc>
                <a:spcPct val="9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65" dirty="0">
                <a:latin typeface="Times New Roman"/>
                <a:cs typeface="Times New Roman"/>
              </a:rPr>
              <a:t>En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0" dirty="0">
                <a:latin typeface="Times New Roman"/>
                <a:cs typeface="Times New Roman"/>
              </a:rPr>
              <a:t>ints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250" dirty="0">
                <a:latin typeface="Times New Roman"/>
                <a:cs typeface="Times New Roman"/>
              </a:rPr>
              <a:t>’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ne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85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un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join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45" dirty="0">
                <a:latin typeface="Times New Roman"/>
                <a:cs typeface="Times New Roman"/>
              </a:rPr>
              <a:t>u</a:t>
            </a:r>
            <a:r>
              <a:rPr sz="2600" spc="-60" dirty="0">
                <a:latin typeface="Times New Roman"/>
                <a:cs typeface="Times New Roman"/>
              </a:rPr>
              <a:t>r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9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t</a:t>
            </a:r>
            <a:r>
              <a:rPr sz="2600" spc="-90" dirty="0">
                <a:latin typeface="Times New Roman"/>
                <a:cs typeface="Times New Roman"/>
              </a:rPr>
              <a:t>h</a:t>
            </a:r>
            <a:r>
              <a:rPr sz="2600" spc="-60" dirty="0">
                <a:latin typeface="Times New Roman"/>
                <a:cs typeface="Times New Roman"/>
              </a:rPr>
              <a:t>eir  </a:t>
            </a:r>
            <a:r>
              <a:rPr sz="2600" spc="-135" dirty="0">
                <a:latin typeface="Times New Roman"/>
                <a:cs typeface="Times New Roman"/>
              </a:rPr>
              <a:t>individual </a:t>
            </a:r>
            <a:r>
              <a:rPr sz="2600" spc="-90" dirty="0">
                <a:latin typeface="Times New Roman"/>
                <a:cs typeface="Times New Roman"/>
              </a:rPr>
              <a:t>details, </a:t>
            </a:r>
            <a:r>
              <a:rPr sz="2600" spc="-130" dirty="0">
                <a:latin typeface="Times New Roman"/>
                <a:cs typeface="Times New Roman"/>
              </a:rPr>
              <a:t>including </a:t>
            </a:r>
            <a:r>
              <a:rPr sz="2600" spc="-150" dirty="0">
                <a:latin typeface="Times New Roman"/>
                <a:cs typeface="Times New Roman"/>
              </a:rPr>
              <a:t>DevAddr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215" dirty="0">
                <a:latin typeface="Times New Roman"/>
                <a:cs typeface="Times New Roman"/>
              </a:rPr>
              <a:t>NwkSKey</a:t>
            </a:r>
            <a:r>
              <a:rPr sz="2600" spc="-21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AppSKey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session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keys,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preconfigured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and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stored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940435" indent="-274320">
              <a:lnSpc>
                <a:spcPts val="2810"/>
              </a:lnSpc>
              <a:spcBef>
                <a:spcPts val="64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same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information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registered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LoRaWAN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network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server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62582"/>
            <a:ext cx="7480934" cy="44303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Over-the-air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activation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35" dirty="0">
                <a:latin typeface="Times New Roman"/>
                <a:cs typeface="Times New Roman"/>
              </a:rPr>
              <a:t>(OTAA):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14" dirty="0">
                <a:latin typeface="Times New Roman"/>
                <a:cs typeface="Times New Roman"/>
              </a:rPr>
              <a:t>Endpoints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are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allowed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dynamically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 particular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15" dirty="0">
                <a:latin typeface="Times New Roman"/>
                <a:cs typeface="Times New Roman"/>
              </a:rPr>
              <a:t>LoRaWAN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75" dirty="0">
                <a:latin typeface="Times New Roman"/>
                <a:cs typeface="Times New Roman"/>
              </a:rPr>
              <a:t>ork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aft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25" dirty="0">
                <a:latin typeface="Times New Roman"/>
                <a:cs typeface="Times New Roman"/>
              </a:rPr>
              <a:t>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s</a:t>
            </a:r>
            <a:r>
              <a:rPr sz="2400" spc="-135" dirty="0">
                <a:latin typeface="Times New Roman"/>
                <a:cs typeface="Times New Roman"/>
              </a:rPr>
              <a:t>ucces</a:t>
            </a:r>
            <a:r>
              <a:rPr sz="2400" spc="-140" dirty="0">
                <a:latin typeface="Times New Roman"/>
                <a:cs typeface="Times New Roman"/>
              </a:rPr>
              <a:t>sf</a:t>
            </a:r>
            <a:r>
              <a:rPr sz="2400" spc="-185" dirty="0">
                <a:latin typeface="Times New Roman"/>
                <a:cs typeface="Times New Roman"/>
              </a:rPr>
              <a:t>u</a:t>
            </a:r>
            <a:r>
              <a:rPr sz="2400" spc="-100" dirty="0">
                <a:latin typeface="Times New Roman"/>
                <a:cs typeface="Times New Roman"/>
              </a:rPr>
              <a:t>l</a:t>
            </a:r>
            <a:r>
              <a:rPr sz="2400" spc="-145" dirty="0">
                <a:latin typeface="Times New Roman"/>
                <a:cs typeface="Times New Roman"/>
              </a:rPr>
              <a:t>l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goin</a:t>
            </a:r>
            <a:r>
              <a:rPr sz="2400" spc="-200" dirty="0">
                <a:latin typeface="Times New Roman"/>
                <a:cs typeface="Times New Roman"/>
              </a:rPr>
              <a:t>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th</a:t>
            </a:r>
            <a:r>
              <a:rPr sz="2400" spc="-55" dirty="0">
                <a:latin typeface="Times New Roman"/>
                <a:cs typeface="Times New Roman"/>
              </a:rPr>
              <a:t>r</a:t>
            </a:r>
            <a:r>
              <a:rPr sz="2400" spc="-105" dirty="0">
                <a:latin typeface="Times New Roman"/>
                <a:cs typeface="Times New Roman"/>
              </a:rPr>
              <a:t>o</a:t>
            </a:r>
            <a:r>
              <a:rPr sz="2400" spc="-100" dirty="0">
                <a:latin typeface="Times New Roman"/>
                <a:cs typeface="Times New Roman"/>
              </a:rPr>
              <a:t>u</a:t>
            </a:r>
            <a:r>
              <a:rPr sz="2400" spc="-175" dirty="0">
                <a:latin typeface="Times New Roman"/>
                <a:cs typeface="Times New Roman"/>
              </a:rPr>
              <a:t>gh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p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spc="-110" dirty="0">
                <a:latin typeface="Times New Roman"/>
                <a:cs typeface="Times New Roman"/>
              </a:rPr>
              <a:t>oced</a:t>
            </a:r>
            <a:r>
              <a:rPr sz="2400" spc="-45" dirty="0">
                <a:latin typeface="Times New Roman"/>
                <a:cs typeface="Times New Roman"/>
              </a:rPr>
              <a:t>u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spc="-145" dirty="0">
                <a:latin typeface="Times New Roman"/>
                <a:cs typeface="Times New Roman"/>
              </a:rPr>
              <a:t>e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14605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procedure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must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be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done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every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time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session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context </a:t>
            </a:r>
            <a:r>
              <a:rPr sz="2400" spc="-150" dirty="0">
                <a:latin typeface="Times New Roman"/>
                <a:cs typeface="Times New Roman"/>
              </a:rPr>
              <a:t>is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renewed.</a:t>
            </a:r>
            <a:endParaRPr sz="2400">
              <a:latin typeface="Times New Roman"/>
              <a:cs typeface="Times New Roman"/>
            </a:endParaRPr>
          </a:p>
          <a:p>
            <a:pPr marL="286385" marR="1524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00" dirty="0">
                <a:latin typeface="Times New Roman"/>
                <a:cs typeface="Times New Roman"/>
              </a:rPr>
              <a:t>During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process,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which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involves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sending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receiving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80" dirty="0">
                <a:latin typeface="Times New Roman"/>
                <a:cs typeface="Times New Roman"/>
              </a:rPr>
              <a:t>MAC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layer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request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join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accept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messages,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node 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establishes </a:t>
            </a:r>
            <a:r>
              <a:rPr sz="2400" spc="-90" dirty="0">
                <a:latin typeface="Times New Roman"/>
                <a:cs typeface="Times New Roman"/>
              </a:rPr>
              <a:t>its </a:t>
            </a:r>
            <a:r>
              <a:rPr sz="2400" spc="-100" dirty="0">
                <a:latin typeface="Times New Roman"/>
                <a:cs typeface="Times New Roman"/>
              </a:rPr>
              <a:t>credentials </a:t>
            </a:r>
            <a:r>
              <a:rPr sz="2400" spc="-95" dirty="0">
                <a:latin typeface="Times New Roman"/>
                <a:cs typeface="Times New Roman"/>
              </a:rPr>
              <a:t>with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spc="-215" dirty="0">
                <a:latin typeface="Times New Roman"/>
                <a:cs typeface="Times New Roman"/>
              </a:rPr>
              <a:t>LoRaWAN</a:t>
            </a:r>
            <a:r>
              <a:rPr sz="2400" spc="-21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network </a:t>
            </a:r>
            <a:r>
              <a:rPr sz="2400" spc="-85" dirty="0">
                <a:latin typeface="Times New Roman"/>
                <a:cs typeface="Times New Roman"/>
              </a:rPr>
              <a:t>server, 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ex</a:t>
            </a:r>
            <a:r>
              <a:rPr sz="2400" spc="-65" dirty="0">
                <a:latin typeface="Times New Roman"/>
                <a:cs typeface="Times New Roman"/>
              </a:rPr>
              <a:t>c</a:t>
            </a:r>
            <a:r>
              <a:rPr sz="2400" spc="-145" dirty="0">
                <a:latin typeface="Times New Roman"/>
                <a:cs typeface="Times New Roman"/>
              </a:rPr>
              <a:t>ha</a:t>
            </a:r>
            <a:r>
              <a:rPr sz="2400" spc="-150" dirty="0">
                <a:latin typeface="Times New Roman"/>
                <a:cs typeface="Times New Roman"/>
              </a:rPr>
              <a:t>n</a:t>
            </a:r>
            <a:r>
              <a:rPr sz="2400" spc="-160" dirty="0">
                <a:latin typeface="Times New Roman"/>
                <a:cs typeface="Times New Roman"/>
              </a:rPr>
              <a:t>g</a:t>
            </a:r>
            <a:r>
              <a:rPr sz="2400" spc="-140" dirty="0">
                <a:latin typeface="Times New Roman"/>
                <a:cs typeface="Times New Roman"/>
              </a:rPr>
              <a:t>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its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glob</a:t>
            </a:r>
            <a:r>
              <a:rPr sz="2400" spc="-140" dirty="0">
                <a:latin typeface="Times New Roman"/>
                <a:cs typeface="Times New Roman"/>
              </a:rPr>
              <a:t>al</a:t>
            </a:r>
            <a:r>
              <a:rPr sz="2400" spc="-155" dirty="0">
                <a:latin typeface="Times New Roman"/>
                <a:cs typeface="Times New Roman"/>
              </a:rPr>
              <a:t>l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u</a:t>
            </a:r>
            <a:r>
              <a:rPr sz="2400" spc="-100" dirty="0">
                <a:latin typeface="Times New Roman"/>
                <a:cs typeface="Times New Roman"/>
              </a:rPr>
              <a:t>n</a:t>
            </a:r>
            <a:r>
              <a:rPr sz="2400" spc="-105" dirty="0">
                <a:latin typeface="Times New Roman"/>
                <a:cs typeface="Times New Roman"/>
              </a:rPr>
              <a:t>iq</a:t>
            </a:r>
            <a:r>
              <a:rPr sz="2400" spc="-130" dirty="0">
                <a:latin typeface="Times New Roman"/>
                <a:cs typeface="Times New Roman"/>
              </a:rPr>
              <a:t>u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175" dirty="0">
                <a:latin typeface="Times New Roman"/>
                <a:cs typeface="Times New Roman"/>
              </a:rPr>
              <a:t>vE</a:t>
            </a:r>
            <a:r>
              <a:rPr sz="2400" spc="-240" dirty="0">
                <a:latin typeface="Times New Roman"/>
                <a:cs typeface="Times New Roman"/>
              </a:rPr>
              <a:t>U</a:t>
            </a:r>
            <a:r>
              <a:rPr sz="2400" spc="-180" dirty="0">
                <a:latin typeface="Times New Roman"/>
                <a:cs typeface="Times New Roman"/>
              </a:rPr>
              <a:t>I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320" dirty="0">
                <a:latin typeface="Times New Roman"/>
                <a:cs typeface="Times New Roman"/>
              </a:rPr>
              <a:t> </a:t>
            </a:r>
            <a:r>
              <a:rPr sz="2400" spc="-250" dirty="0">
                <a:latin typeface="Times New Roman"/>
                <a:cs typeface="Times New Roman"/>
              </a:rPr>
              <a:t>A</a:t>
            </a:r>
            <a:r>
              <a:rPr sz="2400" spc="-170" dirty="0">
                <a:latin typeface="Times New Roman"/>
                <a:cs typeface="Times New Roman"/>
              </a:rPr>
              <a:t>p</a:t>
            </a:r>
            <a:r>
              <a:rPr sz="2400" spc="-165" dirty="0">
                <a:latin typeface="Times New Roman"/>
                <a:cs typeface="Times New Roman"/>
              </a:rPr>
              <a:t>pEUI</a:t>
            </a:r>
            <a:r>
              <a:rPr sz="2400" spc="100" dirty="0">
                <a:latin typeface="Times New Roman"/>
                <a:cs typeface="Times New Roman"/>
              </a:rPr>
              <a:t>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</a:t>
            </a:r>
            <a:r>
              <a:rPr sz="2400" spc="-140" dirty="0">
                <a:latin typeface="Times New Roman"/>
                <a:cs typeface="Times New Roman"/>
              </a:rPr>
              <a:t>d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spc="-250" dirty="0">
                <a:latin typeface="Times New Roman"/>
                <a:cs typeface="Times New Roman"/>
              </a:rPr>
              <a:t>A</a:t>
            </a:r>
            <a:r>
              <a:rPr sz="2400" spc="-170" dirty="0">
                <a:latin typeface="Times New Roman"/>
                <a:cs typeface="Times New Roman"/>
              </a:rPr>
              <a:t>p</a:t>
            </a:r>
            <a:r>
              <a:rPr sz="2400" spc="-150" dirty="0">
                <a:latin typeface="Times New Roman"/>
                <a:cs typeface="Times New Roman"/>
              </a:rPr>
              <a:t>p</a:t>
            </a:r>
            <a:r>
              <a:rPr sz="2400" spc="-275" dirty="0">
                <a:latin typeface="Times New Roman"/>
                <a:cs typeface="Times New Roman"/>
              </a:rPr>
              <a:t>K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445" dirty="0">
                <a:latin typeface="Times New Roman"/>
                <a:cs typeface="Times New Roman"/>
              </a:rPr>
              <a:t>y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20" dirty="0">
                <a:latin typeface="Times New Roman"/>
                <a:cs typeface="Times New Roman"/>
              </a:rPr>
              <a:t>The</a:t>
            </a:r>
            <a:r>
              <a:rPr sz="2400" spc="-250" dirty="0">
                <a:latin typeface="Times New Roman"/>
                <a:cs typeface="Times New Roman"/>
              </a:rPr>
              <a:t> </a:t>
            </a:r>
            <a:r>
              <a:rPr sz="2400" spc="-195" dirty="0">
                <a:latin typeface="Times New Roman"/>
                <a:cs typeface="Times New Roman"/>
              </a:rPr>
              <a:t>AppKey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then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used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derive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 </a:t>
            </a:r>
            <a:r>
              <a:rPr sz="2400" spc="-140" dirty="0">
                <a:latin typeface="Times New Roman"/>
                <a:cs typeface="Times New Roman"/>
              </a:rPr>
              <a:t>session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04" dirty="0">
                <a:latin typeface="Times New Roman"/>
                <a:cs typeface="Times New Roman"/>
              </a:rPr>
              <a:t>NwkSKey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400" spc="-250" dirty="0">
                <a:latin typeface="Times New Roman"/>
                <a:cs typeface="Times New Roman"/>
              </a:rPr>
              <a:t>A</a:t>
            </a:r>
            <a:r>
              <a:rPr sz="2400" spc="-170" dirty="0">
                <a:latin typeface="Times New Roman"/>
                <a:cs typeface="Times New Roman"/>
              </a:rPr>
              <a:t>p</a:t>
            </a:r>
            <a:r>
              <a:rPr sz="2400" spc="-210" dirty="0">
                <a:latin typeface="Times New Roman"/>
                <a:cs typeface="Times New Roman"/>
              </a:rPr>
              <a:t>pS</a:t>
            </a:r>
            <a:r>
              <a:rPr sz="2400" spc="-345" dirty="0">
                <a:latin typeface="Times New Roman"/>
                <a:cs typeface="Times New Roman"/>
              </a:rPr>
              <a:t>K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200" dirty="0">
                <a:latin typeface="Times New Roman"/>
                <a:cs typeface="Times New Roman"/>
              </a:rPr>
              <a:t>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85" dirty="0">
                <a:latin typeface="Times New Roman"/>
                <a:cs typeface="Times New Roman"/>
              </a:rPr>
              <a:t>k</a:t>
            </a:r>
            <a:r>
              <a:rPr sz="2400" spc="-135" dirty="0">
                <a:latin typeface="Times New Roman"/>
                <a:cs typeface="Times New Roman"/>
              </a:rPr>
              <a:t>e</a:t>
            </a:r>
            <a:r>
              <a:rPr sz="2400" spc="-195" dirty="0">
                <a:latin typeface="Times New Roman"/>
                <a:cs typeface="Times New Roman"/>
              </a:rPr>
              <a:t>ys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6812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10" dirty="0">
                <a:latin typeface="Franklin Gothic Medium"/>
                <a:cs typeface="Franklin Gothic Medium"/>
              </a:rPr>
              <a:t>NB-IoT</a:t>
            </a:r>
            <a:r>
              <a:rPr sz="4000" i="0" spc="-40" dirty="0">
                <a:latin typeface="Franklin Gothic Medium"/>
                <a:cs typeface="Franklin Gothic Medium"/>
              </a:rPr>
              <a:t> </a:t>
            </a:r>
            <a:r>
              <a:rPr sz="4000" i="0" spc="-15" dirty="0">
                <a:latin typeface="Franklin Gothic Medium"/>
                <a:cs typeface="Franklin Gothic Medium"/>
              </a:rPr>
              <a:t>and</a:t>
            </a:r>
            <a:r>
              <a:rPr sz="4000" i="0" spc="-10" dirty="0">
                <a:latin typeface="Franklin Gothic Medium"/>
                <a:cs typeface="Franklin Gothic Medium"/>
              </a:rPr>
              <a:t> </a:t>
            </a:r>
            <a:r>
              <a:rPr sz="4000" i="0" spc="-30" dirty="0">
                <a:latin typeface="Franklin Gothic Medium"/>
                <a:cs typeface="Franklin Gothic Medium"/>
              </a:rPr>
              <a:t>Other</a:t>
            </a:r>
            <a:r>
              <a:rPr sz="4000" i="0" spc="-5" dirty="0">
                <a:latin typeface="Franklin Gothic Medium"/>
                <a:cs typeface="Franklin Gothic Medium"/>
              </a:rPr>
              <a:t> </a:t>
            </a:r>
            <a:r>
              <a:rPr sz="4000" i="0" spc="-80" dirty="0">
                <a:latin typeface="Franklin Gothic Medium"/>
                <a:cs typeface="Franklin Gothic Medium"/>
              </a:rPr>
              <a:t>LTE</a:t>
            </a:r>
            <a:r>
              <a:rPr sz="4000" i="0" spc="-45" dirty="0">
                <a:latin typeface="Franklin Gothic Medium"/>
                <a:cs typeface="Franklin Gothic Medium"/>
              </a:rPr>
              <a:t> </a:t>
            </a:r>
            <a:r>
              <a:rPr sz="4000" i="0" spc="-40" dirty="0">
                <a:latin typeface="Franklin Gothic Medium"/>
                <a:cs typeface="Franklin Gothic Medium"/>
              </a:rPr>
              <a:t>Variations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551420" cy="3822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193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40" dirty="0">
                <a:latin typeface="Times New Roman"/>
                <a:cs typeface="Times New Roman"/>
              </a:rPr>
              <a:t>Existing </a:t>
            </a:r>
            <a:r>
              <a:rPr sz="2600" spc="-110" dirty="0">
                <a:latin typeface="Times New Roman"/>
                <a:cs typeface="Times New Roman"/>
              </a:rPr>
              <a:t>cellular </a:t>
            </a:r>
            <a:r>
              <a:rPr sz="2600" spc="-100" dirty="0">
                <a:latin typeface="Times New Roman"/>
                <a:cs typeface="Times New Roman"/>
              </a:rPr>
              <a:t>technologies, </a:t>
            </a:r>
            <a:r>
              <a:rPr sz="2600" spc="-150" dirty="0">
                <a:latin typeface="Times New Roman"/>
                <a:cs typeface="Times New Roman"/>
              </a:rPr>
              <a:t>such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GPRS, </a:t>
            </a:r>
            <a:r>
              <a:rPr sz="2600" spc="-125" dirty="0">
                <a:latin typeface="Times New Roman"/>
                <a:cs typeface="Times New Roman"/>
              </a:rPr>
              <a:t>Edge, </a:t>
            </a:r>
            <a:r>
              <a:rPr sz="2600" spc="-105" dirty="0">
                <a:latin typeface="Times New Roman"/>
                <a:cs typeface="Times New Roman"/>
              </a:rPr>
              <a:t>3G, </a:t>
            </a:r>
            <a:r>
              <a:rPr sz="2600" spc="-145" dirty="0">
                <a:latin typeface="Times New Roman"/>
                <a:cs typeface="Times New Roman"/>
              </a:rPr>
              <a:t>and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4G/LTE,</a:t>
            </a:r>
            <a:r>
              <a:rPr sz="2600" spc="-204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are</a:t>
            </a:r>
            <a:r>
              <a:rPr sz="2600" spc="-65" dirty="0">
                <a:latin typeface="Times New Roman"/>
                <a:cs typeface="Times New Roman"/>
              </a:rPr>
              <a:t> not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particularly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well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adapted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battery- 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devices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small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objects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specifically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developed</a:t>
            </a:r>
            <a:r>
              <a:rPr sz="2600" spc="-95" dirty="0">
                <a:latin typeface="Times New Roman"/>
                <a:cs typeface="Times New Roman"/>
              </a:rPr>
              <a:t> for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Internet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37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Things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465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TE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305" dirty="0">
                <a:latin typeface="Times New Roman"/>
                <a:cs typeface="Times New Roman"/>
              </a:rPr>
              <a:t>M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new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45" dirty="0">
                <a:latin typeface="Times New Roman"/>
                <a:cs typeface="Times New Roman"/>
              </a:rPr>
              <a:t>LTE-M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device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category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was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not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sufficiently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close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22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P</a:t>
            </a:r>
            <a:r>
              <a:rPr sz="2600" spc="-335" dirty="0">
                <a:latin typeface="Times New Roman"/>
                <a:cs typeface="Times New Roman"/>
              </a:rPr>
              <a:t>WA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80" dirty="0">
                <a:latin typeface="Times New Roman"/>
                <a:cs typeface="Times New Roman"/>
              </a:rPr>
              <a:t>c</a:t>
            </a:r>
            <a:r>
              <a:rPr sz="2600" spc="-190" dirty="0">
                <a:latin typeface="Times New Roman"/>
                <a:cs typeface="Times New Roman"/>
              </a:rPr>
              <a:t>a</a:t>
            </a:r>
            <a:r>
              <a:rPr sz="2600" spc="-150" dirty="0">
                <a:latin typeface="Times New Roman"/>
                <a:cs typeface="Times New Roman"/>
              </a:rPr>
              <a:t>pa</a:t>
            </a:r>
            <a:r>
              <a:rPr sz="2600" spc="-170" dirty="0">
                <a:latin typeface="Times New Roman"/>
                <a:cs typeface="Times New Roman"/>
              </a:rPr>
              <a:t>b</a:t>
            </a:r>
            <a:r>
              <a:rPr sz="2600" spc="-105" dirty="0">
                <a:latin typeface="Times New Roman"/>
                <a:cs typeface="Times New Roman"/>
              </a:rPr>
              <a:t>ilities</a:t>
            </a:r>
            <a:endParaRPr sz="2600">
              <a:latin typeface="Times New Roman"/>
              <a:cs typeface="Times New Roman"/>
            </a:endParaRPr>
          </a:p>
          <a:p>
            <a:pPr marL="286385" marR="1343660" indent="-274320">
              <a:lnSpc>
                <a:spcPct val="100000"/>
              </a:lnSpc>
              <a:spcBef>
                <a:spcPts val="5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new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narrowband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radio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access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technology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called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Na</a:t>
            </a:r>
            <a:r>
              <a:rPr sz="2600" spc="-25" dirty="0">
                <a:latin typeface="Times New Roman"/>
                <a:cs typeface="Times New Roman"/>
              </a:rPr>
              <a:t>r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150" dirty="0">
                <a:latin typeface="Times New Roman"/>
                <a:cs typeface="Times New Roman"/>
              </a:rPr>
              <a:t>wban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(N</a:t>
            </a:r>
            <a:r>
              <a:rPr sz="2600" spc="-229" dirty="0">
                <a:latin typeface="Times New Roman"/>
                <a:cs typeface="Times New Roman"/>
              </a:rPr>
              <a:t>B</a:t>
            </a:r>
            <a:r>
              <a:rPr sz="2600" spc="-50" dirty="0">
                <a:latin typeface="Times New Roman"/>
                <a:cs typeface="Times New Roman"/>
              </a:rPr>
              <a:t>-</a:t>
            </a:r>
            <a:r>
              <a:rPr sz="2600" spc="-145" dirty="0">
                <a:latin typeface="Times New Roman"/>
                <a:cs typeface="Times New Roman"/>
              </a:rPr>
              <a:t>IoT</a:t>
            </a:r>
            <a:r>
              <a:rPr sz="2600" spc="-50" dirty="0">
                <a:latin typeface="Times New Roman"/>
                <a:cs typeface="Times New Roman"/>
              </a:rPr>
              <a:t>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433830"/>
            <a:ext cx="7205980" cy="1611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80" dirty="0">
                <a:latin typeface="Times New Roman"/>
                <a:cs typeface="Times New Roman"/>
              </a:rPr>
              <a:t>It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addresses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requirements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massive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number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low-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throughput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devices,</a:t>
            </a:r>
            <a:r>
              <a:rPr sz="2600" spc="-18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low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device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power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consumption, 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imp</a:t>
            </a:r>
            <a:r>
              <a:rPr sz="2600" spc="-90" dirty="0">
                <a:latin typeface="Times New Roman"/>
                <a:cs typeface="Times New Roman"/>
              </a:rPr>
              <a:t>r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ind</a:t>
            </a:r>
            <a:r>
              <a:rPr sz="2600" spc="-145" dirty="0">
                <a:latin typeface="Times New Roman"/>
                <a:cs typeface="Times New Roman"/>
              </a:rPr>
              <a:t>o</a:t>
            </a:r>
            <a:r>
              <a:rPr sz="2600" spc="-40" dirty="0">
                <a:latin typeface="Times New Roman"/>
                <a:cs typeface="Times New Roman"/>
              </a:rPr>
              <a:t>or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225" dirty="0">
                <a:latin typeface="Times New Roman"/>
                <a:cs typeface="Times New Roman"/>
              </a:rPr>
              <a:t>o</a:t>
            </a:r>
            <a:r>
              <a:rPr sz="2600" spc="-270" dirty="0">
                <a:latin typeface="Times New Roman"/>
                <a:cs typeface="Times New Roman"/>
              </a:rPr>
              <a:t>v</a:t>
            </a:r>
            <a:r>
              <a:rPr sz="2600" spc="-120" dirty="0">
                <a:latin typeface="Times New Roman"/>
                <a:cs typeface="Times New Roman"/>
              </a:rPr>
              <a:t>erag</a:t>
            </a:r>
            <a:r>
              <a:rPr sz="2600" spc="-175" dirty="0">
                <a:latin typeface="Times New Roman"/>
                <a:cs typeface="Times New Roman"/>
              </a:rPr>
              <a:t>e</a:t>
            </a:r>
            <a:r>
              <a:rPr sz="2600" spc="110" dirty="0">
                <a:latin typeface="Times New Roman"/>
                <a:cs typeface="Times New Roman"/>
              </a:rPr>
              <a:t>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0" dirty="0">
                <a:latin typeface="Times New Roman"/>
                <a:cs typeface="Times New Roman"/>
              </a:rPr>
              <a:t>op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135" dirty="0">
                <a:latin typeface="Times New Roman"/>
                <a:cs typeface="Times New Roman"/>
              </a:rPr>
              <a:t>imized</a:t>
            </a:r>
            <a:r>
              <a:rPr sz="2600" spc="-65" dirty="0">
                <a:latin typeface="Times New Roman"/>
                <a:cs typeface="Times New Roman"/>
              </a:rPr>
              <a:t> ne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ork  </a:t>
            </a:r>
            <a:r>
              <a:rPr sz="2600" spc="-85" dirty="0">
                <a:latin typeface="Times New Roman"/>
                <a:cs typeface="Times New Roman"/>
              </a:rPr>
              <a:t>architecture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88974"/>
            <a:ext cx="203453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0" spc="-80" dirty="0">
                <a:latin typeface="Franklin Gothic Medium"/>
                <a:cs typeface="Franklin Gothic Medium"/>
              </a:rPr>
              <a:t>LTE</a:t>
            </a:r>
            <a:r>
              <a:rPr sz="4000" i="0" spc="-65" dirty="0">
                <a:latin typeface="Franklin Gothic Medium"/>
                <a:cs typeface="Franklin Gothic Medium"/>
              </a:rPr>
              <a:t> </a:t>
            </a:r>
            <a:r>
              <a:rPr sz="4000" i="0" spc="-35" dirty="0">
                <a:latin typeface="Franklin Gothic Medium"/>
                <a:cs typeface="Franklin Gothic Medium"/>
              </a:rPr>
              <a:t>Cat</a:t>
            </a:r>
            <a:r>
              <a:rPr sz="4000" i="0" spc="-60" dirty="0">
                <a:latin typeface="Franklin Gothic Medium"/>
                <a:cs typeface="Franklin Gothic Medium"/>
              </a:rPr>
              <a:t> </a:t>
            </a:r>
            <a:r>
              <a:rPr sz="4000" i="0" spc="-5" dirty="0">
                <a:latin typeface="Franklin Gothic Medium"/>
                <a:cs typeface="Franklin Gothic Medium"/>
              </a:rPr>
              <a:t>0</a:t>
            </a:r>
            <a:endParaRPr sz="400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33830"/>
            <a:ext cx="705040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123825" indent="-274320">
              <a:lnSpc>
                <a:spcPct val="100000"/>
              </a:lnSpc>
              <a:spcBef>
                <a:spcPts val="1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30" dirty="0">
                <a:latin typeface="Times New Roman"/>
                <a:cs typeface="Times New Roman"/>
              </a:rPr>
              <a:t>The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fi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enha</a:t>
            </a:r>
            <a:r>
              <a:rPr sz="2600" spc="-140" dirty="0">
                <a:latin typeface="Times New Roman"/>
                <a:cs typeface="Times New Roman"/>
              </a:rPr>
              <a:t>nc</a:t>
            </a:r>
            <a:r>
              <a:rPr sz="2600" spc="-95" dirty="0">
                <a:latin typeface="Times New Roman"/>
                <a:cs typeface="Times New Roman"/>
              </a:rPr>
              <a:t>emen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be</a:t>
            </a:r>
            <a:r>
              <a:rPr sz="2600" spc="-55" dirty="0">
                <a:latin typeface="Times New Roman"/>
                <a:cs typeface="Times New Roman"/>
              </a:rPr>
              <a:t>t</a:t>
            </a:r>
            <a:r>
              <a:rPr sz="2600" spc="-10" dirty="0">
                <a:latin typeface="Times New Roman"/>
                <a:cs typeface="Times New Roman"/>
              </a:rPr>
              <a:t>ter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su</a:t>
            </a:r>
            <a:r>
              <a:rPr sz="2600" spc="-160" dirty="0">
                <a:latin typeface="Times New Roman"/>
                <a:cs typeface="Times New Roman"/>
              </a:rPr>
              <a:t>p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in  </a:t>
            </a:r>
            <a:r>
              <a:rPr sz="2600" spc="-114" dirty="0">
                <a:latin typeface="Times New Roman"/>
                <a:cs typeface="Times New Roman"/>
              </a:rPr>
              <a:t>3</a:t>
            </a:r>
            <a:r>
              <a:rPr sz="2600" spc="-180" dirty="0">
                <a:latin typeface="Times New Roman"/>
                <a:cs typeface="Times New Roman"/>
              </a:rPr>
              <a:t>G</a:t>
            </a:r>
            <a:r>
              <a:rPr sz="2600" spc="-145" dirty="0">
                <a:latin typeface="Times New Roman"/>
                <a:cs typeface="Times New Roman"/>
              </a:rPr>
              <a:t>PP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40" dirty="0">
                <a:latin typeface="Times New Roman"/>
                <a:cs typeface="Times New Roman"/>
              </a:rPr>
              <a:t>oc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5" dirty="0">
                <a:latin typeface="Times New Roman"/>
                <a:cs typeface="Times New Roman"/>
              </a:rPr>
              <a:t>u</a:t>
            </a:r>
            <a:r>
              <a:rPr sz="2600" spc="75" dirty="0">
                <a:latin typeface="Times New Roman"/>
                <a:cs typeface="Times New Roman"/>
              </a:rPr>
              <a:t>r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in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TE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Rele</a:t>
            </a:r>
            <a:r>
              <a:rPr sz="2600" spc="-150" dirty="0">
                <a:latin typeface="Times New Roman"/>
                <a:cs typeface="Times New Roman"/>
              </a:rPr>
              <a:t>ase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spc="110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335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new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user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equipment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(UE)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category,</a:t>
            </a:r>
            <a:r>
              <a:rPr sz="2600" spc="-13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Category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0,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was </a:t>
            </a:r>
            <a:r>
              <a:rPr sz="2600" spc="-19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ad</a:t>
            </a:r>
            <a:r>
              <a:rPr sz="2600" spc="-160" dirty="0">
                <a:latin typeface="Times New Roman"/>
                <a:cs typeface="Times New Roman"/>
              </a:rPr>
              <a:t>d</a:t>
            </a:r>
            <a:r>
              <a:rPr sz="2600" spc="-35" dirty="0">
                <a:latin typeface="Times New Roman"/>
                <a:cs typeface="Times New Roman"/>
              </a:rPr>
              <a:t>ed,</a:t>
            </a:r>
            <a:r>
              <a:rPr sz="2600" spc="-185" dirty="0">
                <a:latin typeface="Times New Roman"/>
                <a:cs typeface="Times New Roman"/>
              </a:rPr>
              <a:t> </a:t>
            </a:r>
            <a:r>
              <a:rPr sz="2600" spc="-195" dirty="0">
                <a:latin typeface="Times New Roman"/>
                <a:cs typeface="Times New Roman"/>
              </a:rPr>
              <a:t>w</a:t>
            </a:r>
            <a:r>
              <a:rPr sz="2600" spc="-70" dirty="0">
                <a:latin typeface="Times New Roman"/>
                <a:cs typeface="Times New Roman"/>
              </a:rPr>
              <a:t>i</a:t>
            </a:r>
            <a:r>
              <a:rPr sz="2600" spc="-65" dirty="0">
                <a:latin typeface="Times New Roman"/>
                <a:cs typeface="Times New Roman"/>
              </a:rPr>
              <a:t>th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9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u</a:t>
            </a:r>
            <a:r>
              <a:rPr sz="2600" spc="-125" dirty="0">
                <a:latin typeface="Times New Roman"/>
                <a:cs typeface="Times New Roman"/>
              </a:rPr>
              <a:t>n</a:t>
            </a:r>
            <a:r>
              <a:rPr sz="2600" spc="-140" dirty="0">
                <a:latin typeface="Times New Roman"/>
                <a:cs typeface="Times New Roman"/>
              </a:rPr>
              <a:t>ning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70" dirty="0">
                <a:latin typeface="Times New Roman"/>
                <a:cs typeface="Times New Roman"/>
              </a:rPr>
              <a:t>ma</a:t>
            </a:r>
            <a:r>
              <a:rPr sz="2600" spc="-150" dirty="0">
                <a:latin typeface="Times New Roman"/>
                <a:cs typeface="Times New Roman"/>
              </a:rPr>
              <a:t>x</a:t>
            </a:r>
            <a:r>
              <a:rPr sz="2600" spc="-75" dirty="0">
                <a:latin typeface="Times New Roman"/>
                <a:cs typeface="Times New Roman"/>
              </a:rPr>
              <a:t>i</a:t>
            </a:r>
            <a:r>
              <a:rPr sz="2600" spc="-229" dirty="0">
                <a:latin typeface="Times New Roman"/>
                <a:cs typeface="Times New Roman"/>
              </a:rPr>
              <a:t>m</a:t>
            </a:r>
            <a:r>
              <a:rPr sz="2600" spc="-130" dirty="0">
                <a:latin typeface="Times New Roman"/>
                <a:cs typeface="Times New Roman"/>
              </a:rPr>
              <a:t>um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d</a:t>
            </a:r>
            <a:r>
              <a:rPr sz="2600" spc="-185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35" dirty="0">
                <a:latin typeface="Times New Roman"/>
                <a:cs typeface="Times New Roman"/>
              </a:rPr>
              <a:t>r</a:t>
            </a:r>
            <a:r>
              <a:rPr sz="2600" spc="-235" dirty="0">
                <a:latin typeface="Times New Roman"/>
                <a:cs typeface="Times New Roman"/>
              </a:rPr>
              <a:t>a</a:t>
            </a:r>
            <a:r>
              <a:rPr sz="2600" spc="-30" dirty="0">
                <a:latin typeface="Times New Roman"/>
                <a:cs typeface="Times New Roman"/>
              </a:rPr>
              <a:t>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</a:t>
            </a:r>
            <a:r>
              <a:rPr sz="2600" spc="-190" dirty="0">
                <a:latin typeface="Times New Roman"/>
                <a:cs typeface="Times New Roman"/>
              </a:rPr>
              <a:t>f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1  </a:t>
            </a:r>
            <a:r>
              <a:rPr sz="2600" spc="-190" dirty="0">
                <a:latin typeface="Times New Roman"/>
                <a:cs typeface="Times New Roman"/>
              </a:rPr>
              <a:t>Mbps</a:t>
            </a:r>
            <a:endParaRPr sz="2600">
              <a:latin typeface="Times New Roman"/>
              <a:cs typeface="Times New Roman"/>
            </a:endParaRPr>
          </a:p>
          <a:p>
            <a:pPr marL="286385" marR="66103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1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te</a:t>
            </a:r>
            <a:r>
              <a:rPr sz="2600" spc="-130" dirty="0">
                <a:latin typeface="Times New Roman"/>
                <a:cs typeface="Times New Roman"/>
              </a:rPr>
              <a:t>g</a:t>
            </a:r>
            <a:r>
              <a:rPr sz="2600" spc="-50" dirty="0">
                <a:latin typeface="Times New Roman"/>
                <a:cs typeface="Times New Roman"/>
              </a:rPr>
              <a:t>o</a:t>
            </a:r>
            <a:r>
              <a:rPr sz="2600" spc="-15" dirty="0">
                <a:latin typeface="Times New Roman"/>
                <a:cs typeface="Times New Roman"/>
              </a:rPr>
              <a:t>r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0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in</a:t>
            </a:r>
            <a:r>
              <a:rPr sz="2600" spc="-155" dirty="0">
                <a:latin typeface="Times New Roman"/>
                <a:cs typeface="Times New Roman"/>
              </a:rPr>
              <a:t>c</a:t>
            </a:r>
            <a:r>
              <a:rPr sz="2600" spc="-100" dirty="0">
                <a:latin typeface="Times New Roman"/>
                <a:cs typeface="Times New Roman"/>
              </a:rPr>
              <a:t>lu</a:t>
            </a:r>
            <a:r>
              <a:rPr sz="2600" spc="-140" dirty="0">
                <a:latin typeface="Times New Roman"/>
                <a:cs typeface="Times New Roman"/>
              </a:rPr>
              <a:t>d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impo</a:t>
            </a:r>
            <a:r>
              <a:rPr sz="2600" spc="25" dirty="0">
                <a:latin typeface="Times New Roman"/>
                <a:cs typeface="Times New Roman"/>
              </a:rPr>
              <a:t>r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130" dirty="0">
                <a:latin typeface="Times New Roman"/>
                <a:cs typeface="Times New Roman"/>
              </a:rPr>
              <a:t>n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</a:t>
            </a:r>
            <a:r>
              <a:rPr sz="2600" spc="-114" dirty="0">
                <a:latin typeface="Times New Roman"/>
                <a:cs typeface="Times New Roman"/>
              </a:rPr>
              <a:t>harac</a:t>
            </a:r>
            <a:r>
              <a:rPr sz="2600" spc="-90" dirty="0">
                <a:latin typeface="Times New Roman"/>
                <a:cs typeface="Times New Roman"/>
              </a:rPr>
              <a:t>t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130" dirty="0">
                <a:latin typeface="Times New Roman"/>
                <a:cs typeface="Times New Roman"/>
              </a:rPr>
              <a:t>istics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be  </a:t>
            </a:r>
            <a:r>
              <a:rPr sz="2600" spc="-135" dirty="0">
                <a:latin typeface="Times New Roman"/>
                <a:cs typeface="Times New Roman"/>
              </a:rPr>
              <a:t>su</a:t>
            </a:r>
            <a:r>
              <a:rPr sz="2600" spc="-160" dirty="0">
                <a:latin typeface="Times New Roman"/>
                <a:cs typeface="Times New Roman"/>
              </a:rPr>
              <a:t>p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-60" dirty="0">
                <a:latin typeface="Times New Roman"/>
                <a:cs typeface="Times New Roman"/>
              </a:rPr>
              <a:t>ted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b</a:t>
            </a:r>
            <a:r>
              <a:rPr sz="2600" spc="-215" dirty="0">
                <a:latin typeface="Times New Roman"/>
                <a:cs typeface="Times New Roman"/>
              </a:rPr>
              <a:t>y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b</a:t>
            </a:r>
            <a:r>
              <a:rPr sz="2600" spc="-135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th </a:t>
            </a:r>
            <a:r>
              <a:rPr sz="2600" spc="-75" dirty="0">
                <a:latin typeface="Times New Roman"/>
                <a:cs typeface="Times New Roman"/>
              </a:rPr>
              <a:t>the </a:t>
            </a:r>
            <a:r>
              <a:rPr sz="2600" spc="-65" dirty="0">
                <a:latin typeface="Times New Roman"/>
                <a:cs typeface="Times New Roman"/>
              </a:rPr>
              <a:t>ne</a:t>
            </a:r>
            <a:r>
              <a:rPr sz="2600" spc="-50" dirty="0">
                <a:latin typeface="Times New Roman"/>
                <a:cs typeface="Times New Roman"/>
              </a:rPr>
              <a:t>t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80" dirty="0">
                <a:latin typeface="Times New Roman"/>
                <a:cs typeface="Times New Roman"/>
              </a:rPr>
              <a:t>ork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45" dirty="0">
                <a:latin typeface="Times New Roman"/>
                <a:cs typeface="Times New Roman"/>
              </a:rPr>
              <a:t>e</a:t>
            </a:r>
            <a:r>
              <a:rPr sz="2600" spc="-160" dirty="0">
                <a:latin typeface="Times New Roman"/>
                <a:cs typeface="Times New Roman"/>
              </a:rPr>
              <a:t>vi</a:t>
            </a:r>
            <a:r>
              <a:rPr sz="2600" spc="-190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352171"/>
            <a:ext cx="7401559" cy="51682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409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b="1" spc="-55" dirty="0">
                <a:latin typeface="Times New Roman"/>
                <a:cs typeface="Times New Roman"/>
              </a:rPr>
              <a:t>Power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saving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mode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70" dirty="0">
                <a:latin typeface="Times New Roman"/>
                <a:cs typeface="Times New Roman"/>
              </a:rPr>
              <a:t>(PSM)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0" dirty="0">
                <a:latin typeface="Times New Roman"/>
                <a:cs typeface="Times New Roman"/>
              </a:rPr>
              <a:t>This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new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device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status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minimizes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energy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consumption</a:t>
            </a:r>
            <a:endParaRPr sz="2400">
              <a:latin typeface="Times New Roman"/>
              <a:cs typeface="Times New Roman"/>
            </a:endParaRPr>
          </a:p>
          <a:p>
            <a:pPr marL="286385" indent="-274320">
              <a:lnSpc>
                <a:spcPts val="2735"/>
              </a:lnSpc>
              <a:spcBef>
                <a:spcPts val="31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54" dirty="0">
                <a:latin typeface="Times New Roman"/>
                <a:cs typeface="Times New Roman"/>
              </a:rPr>
              <a:t>PSM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defined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being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similar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“powered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off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-315" dirty="0">
                <a:latin typeface="Times New Roman"/>
                <a:cs typeface="Times New Roman"/>
              </a:rPr>
              <a:t>”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mode,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but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endParaRPr sz="2400">
              <a:latin typeface="Times New Roman"/>
              <a:cs typeface="Times New Roman"/>
            </a:endParaRPr>
          </a:p>
          <a:p>
            <a:pPr marL="286385">
              <a:lnSpc>
                <a:spcPts val="2735"/>
              </a:lnSpc>
            </a:pP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130" dirty="0">
                <a:latin typeface="Times New Roman"/>
                <a:cs typeface="Times New Roman"/>
              </a:rPr>
              <a:t>e</a:t>
            </a:r>
            <a:r>
              <a:rPr sz="2400" spc="-140" dirty="0">
                <a:latin typeface="Times New Roman"/>
                <a:cs typeface="Times New Roman"/>
              </a:rPr>
              <a:t>vice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st</a:t>
            </a:r>
            <a:r>
              <a:rPr sz="2400" spc="-225" dirty="0">
                <a:latin typeface="Times New Roman"/>
                <a:cs typeface="Times New Roman"/>
              </a:rPr>
              <a:t>a</a:t>
            </a:r>
            <a:r>
              <a:rPr sz="2400" spc="-195" dirty="0">
                <a:latin typeface="Times New Roman"/>
                <a:cs typeface="Times New Roman"/>
              </a:rPr>
              <a:t>ys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40" dirty="0">
                <a:latin typeface="Times New Roman"/>
                <a:cs typeface="Times New Roman"/>
              </a:rPr>
              <a:t>e</a:t>
            </a:r>
            <a:r>
              <a:rPr sz="2400" spc="-120" dirty="0">
                <a:latin typeface="Times New Roman"/>
                <a:cs typeface="Times New Roman"/>
              </a:rPr>
              <a:t>g</a:t>
            </a:r>
            <a:r>
              <a:rPr sz="2400" spc="-70" dirty="0">
                <a:latin typeface="Times New Roman"/>
                <a:cs typeface="Times New Roman"/>
              </a:rPr>
              <a:t>iste</a:t>
            </a:r>
            <a:r>
              <a:rPr sz="2400" spc="-95" dirty="0">
                <a:latin typeface="Times New Roman"/>
                <a:cs typeface="Times New Roman"/>
              </a:rPr>
              <a:t>r</a:t>
            </a:r>
            <a:r>
              <a:rPr sz="2400" spc="-100" dirty="0">
                <a:latin typeface="Times New Roman"/>
                <a:cs typeface="Times New Roman"/>
              </a:rPr>
              <a:t>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wi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ne</a:t>
            </a:r>
            <a:r>
              <a:rPr sz="2400" spc="-50" dirty="0">
                <a:latin typeface="Times New Roman"/>
                <a:cs typeface="Times New Roman"/>
              </a:rPr>
              <a:t>t</a:t>
            </a:r>
            <a:r>
              <a:rPr sz="2400" spc="-229" dirty="0">
                <a:latin typeface="Times New Roman"/>
                <a:cs typeface="Times New Roman"/>
              </a:rPr>
              <a:t>w</a:t>
            </a:r>
            <a:r>
              <a:rPr sz="2400" spc="-70" dirty="0">
                <a:latin typeface="Times New Roman"/>
                <a:cs typeface="Times New Roman"/>
              </a:rPr>
              <a:t>or</a:t>
            </a:r>
            <a:r>
              <a:rPr sz="2400" spc="-80" dirty="0">
                <a:latin typeface="Times New Roman"/>
                <a:cs typeface="Times New Roman"/>
              </a:rPr>
              <a:t>k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130175" indent="-27432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290" dirty="0">
                <a:latin typeface="Times New Roman"/>
                <a:cs typeface="Times New Roman"/>
              </a:rPr>
              <a:t>By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staying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registered,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device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avoids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75" dirty="0">
                <a:latin typeface="Times New Roman"/>
                <a:cs typeface="Times New Roman"/>
              </a:rPr>
              <a:t>having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reattach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or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re-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esta</a:t>
            </a:r>
            <a:r>
              <a:rPr sz="2400" spc="-170" dirty="0">
                <a:latin typeface="Times New Roman"/>
                <a:cs typeface="Times New Roman"/>
              </a:rPr>
              <a:t>b</a:t>
            </a:r>
            <a:r>
              <a:rPr sz="2400" spc="-120" dirty="0">
                <a:latin typeface="Times New Roman"/>
                <a:cs typeface="Times New Roman"/>
              </a:rPr>
              <a:t>li</a:t>
            </a:r>
            <a:r>
              <a:rPr sz="2400" spc="-165" dirty="0">
                <a:latin typeface="Times New Roman"/>
                <a:cs typeface="Times New Roman"/>
              </a:rPr>
              <a:t>s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its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50" dirty="0">
                <a:latin typeface="Times New Roman"/>
                <a:cs typeface="Times New Roman"/>
              </a:rPr>
              <a:t>et</a:t>
            </a:r>
            <a:r>
              <a:rPr sz="2400" spc="-195" dirty="0">
                <a:latin typeface="Times New Roman"/>
                <a:cs typeface="Times New Roman"/>
              </a:rPr>
              <a:t>w</a:t>
            </a:r>
            <a:r>
              <a:rPr sz="2400" spc="-75" dirty="0">
                <a:latin typeface="Times New Roman"/>
                <a:cs typeface="Times New Roman"/>
              </a:rPr>
              <a:t>ork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con</a:t>
            </a:r>
            <a:r>
              <a:rPr sz="2400" spc="-90" dirty="0">
                <a:latin typeface="Times New Roman"/>
                <a:cs typeface="Times New Roman"/>
              </a:rPr>
              <a:t>nection</a:t>
            </a:r>
            <a:endParaRPr sz="24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59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45" dirty="0">
                <a:latin typeface="Times New Roman"/>
                <a:cs typeface="Times New Roman"/>
              </a:rPr>
              <a:t>T</a:t>
            </a:r>
            <a:r>
              <a:rPr sz="2400" spc="-114" dirty="0">
                <a:latin typeface="Times New Roman"/>
                <a:cs typeface="Times New Roman"/>
              </a:rPr>
              <a:t>h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130" dirty="0">
                <a:latin typeface="Times New Roman"/>
                <a:cs typeface="Times New Roman"/>
              </a:rPr>
              <a:t>e</a:t>
            </a:r>
            <a:r>
              <a:rPr sz="2400" spc="-140" dirty="0">
                <a:latin typeface="Times New Roman"/>
                <a:cs typeface="Times New Roman"/>
              </a:rPr>
              <a:t>vice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ne</a:t>
            </a:r>
            <a:r>
              <a:rPr sz="2400" spc="-150" dirty="0">
                <a:latin typeface="Times New Roman"/>
                <a:cs typeface="Times New Roman"/>
              </a:rPr>
              <a:t>g</a:t>
            </a:r>
            <a:r>
              <a:rPr sz="2400" spc="-90" dirty="0">
                <a:latin typeface="Times New Roman"/>
                <a:cs typeface="Times New Roman"/>
              </a:rPr>
              <a:t>oti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-85" dirty="0">
                <a:latin typeface="Times New Roman"/>
                <a:cs typeface="Times New Roman"/>
              </a:rPr>
              <a:t>tes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wi</a:t>
            </a:r>
            <a:r>
              <a:rPr sz="2400" spc="-60" dirty="0">
                <a:latin typeface="Times New Roman"/>
                <a:cs typeface="Times New Roman"/>
              </a:rPr>
              <a:t>t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n</a:t>
            </a:r>
            <a:r>
              <a:rPr sz="2400" spc="-50" dirty="0">
                <a:latin typeface="Times New Roman"/>
                <a:cs typeface="Times New Roman"/>
              </a:rPr>
              <a:t>et</a:t>
            </a:r>
            <a:r>
              <a:rPr sz="2400" spc="-195" dirty="0">
                <a:latin typeface="Times New Roman"/>
                <a:cs typeface="Times New Roman"/>
              </a:rPr>
              <a:t>w</a:t>
            </a:r>
            <a:r>
              <a:rPr sz="2400" spc="-75" dirty="0">
                <a:latin typeface="Times New Roman"/>
                <a:cs typeface="Times New Roman"/>
              </a:rPr>
              <a:t>ork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idle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time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af</a:t>
            </a:r>
            <a:r>
              <a:rPr sz="2400" spc="-100" dirty="0">
                <a:latin typeface="Times New Roman"/>
                <a:cs typeface="Times New Roman"/>
              </a:rPr>
              <a:t>t</a:t>
            </a:r>
            <a:r>
              <a:rPr sz="2400" spc="-35" dirty="0">
                <a:latin typeface="Times New Roman"/>
                <a:cs typeface="Times New Roman"/>
              </a:rPr>
              <a:t>er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whi</a:t>
            </a:r>
            <a:r>
              <a:rPr sz="2400" spc="-80" dirty="0">
                <a:latin typeface="Times New Roman"/>
                <a:cs typeface="Times New Roman"/>
              </a:rPr>
              <a:t>c</a:t>
            </a:r>
            <a:r>
              <a:rPr sz="2400" spc="-100" dirty="0">
                <a:latin typeface="Times New Roman"/>
                <a:cs typeface="Times New Roman"/>
              </a:rPr>
              <a:t>h 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w</a:t>
            </a:r>
            <a:r>
              <a:rPr sz="2400" spc="-100" dirty="0">
                <a:latin typeface="Times New Roman"/>
                <a:cs typeface="Times New Roman"/>
              </a:rPr>
              <a:t>ill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70" dirty="0">
                <a:latin typeface="Times New Roman"/>
                <a:cs typeface="Times New Roman"/>
              </a:rPr>
              <a:t>w</a:t>
            </a:r>
            <a:r>
              <a:rPr sz="2400" spc="-165" dirty="0">
                <a:latin typeface="Times New Roman"/>
                <a:cs typeface="Times New Roman"/>
              </a:rPr>
              <a:t>a</a:t>
            </a:r>
            <a:r>
              <a:rPr sz="2400" spc="-215" dirty="0">
                <a:latin typeface="Times New Roman"/>
                <a:cs typeface="Times New Roman"/>
              </a:rPr>
              <a:t>k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u</a:t>
            </a:r>
            <a:r>
              <a:rPr sz="2400" spc="-220" dirty="0">
                <a:latin typeface="Times New Roman"/>
                <a:cs typeface="Times New Roman"/>
              </a:rPr>
              <a:t>p</a:t>
            </a:r>
            <a:r>
              <a:rPr sz="2400" spc="1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286385" marR="15240" indent="-274320">
              <a:lnSpc>
                <a:spcPts val="2590"/>
              </a:lnSpc>
              <a:spcBef>
                <a:spcPts val="605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105" dirty="0">
                <a:latin typeface="Times New Roman"/>
                <a:cs typeface="Times New Roman"/>
              </a:rPr>
              <a:t>When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wakes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up,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initiates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tracking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20" dirty="0">
                <a:latin typeface="Times New Roman"/>
                <a:cs typeface="Times New Roman"/>
              </a:rPr>
              <a:t>area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update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(TAU),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after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30" dirty="0">
                <a:latin typeface="Times New Roman"/>
                <a:cs typeface="Times New Roman"/>
              </a:rPr>
              <a:t>which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stays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65" dirty="0">
                <a:latin typeface="Times New Roman"/>
                <a:cs typeface="Times New Roman"/>
              </a:rPr>
              <a:t>available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for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configured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time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and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then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switches 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imes New Roman"/>
                <a:cs typeface="Times New Roman"/>
              </a:rPr>
              <a:t>ba</a:t>
            </a:r>
            <a:r>
              <a:rPr sz="2400" spc="-100" dirty="0">
                <a:latin typeface="Times New Roman"/>
                <a:cs typeface="Times New Roman"/>
              </a:rPr>
              <a:t>c</a:t>
            </a:r>
            <a:r>
              <a:rPr sz="2400" spc="-150" dirty="0">
                <a:latin typeface="Times New Roman"/>
                <a:cs typeface="Times New Roman"/>
              </a:rPr>
              <a:t>k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sleep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mod</a:t>
            </a:r>
            <a:r>
              <a:rPr sz="2400" spc="-90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35" dirty="0">
                <a:latin typeface="Times New Roman"/>
                <a:cs typeface="Times New Roman"/>
              </a:rPr>
              <a:t>P</a:t>
            </a:r>
            <a:r>
              <a:rPr sz="2400" spc="-245" dirty="0">
                <a:latin typeface="Times New Roman"/>
                <a:cs typeface="Times New Roman"/>
              </a:rPr>
              <a:t>S</a:t>
            </a:r>
            <a:r>
              <a:rPr sz="2400" spc="-95" dirty="0">
                <a:latin typeface="Times New Roman"/>
                <a:cs typeface="Times New Roman"/>
              </a:rPr>
              <a:t>M.</a:t>
            </a:r>
            <a:endParaRPr sz="2400">
              <a:latin typeface="Times New Roman"/>
              <a:cs typeface="Times New Roman"/>
            </a:endParaRPr>
          </a:p>
          <a:p>
            <a:pPr marL="286385" marR="97155" indent="-274320">
              <a:lnSpc>
                <a:spcPct val="90000"/>
              </a:lnSpc>
              <a:spcBef>
                <a:spcPts val="570"/>
              </a:spcBef>
              <a:buClr>
                <a:srgbClr val="D24717"/>
              </a:buClr>
              <a:buSzPct val="85416"/>
              <a:buFont typeface="Segoe UI Symbol"/>
              <a:buChar char="⚫"/>
              <a:tabLst>
                <a:tab pos="286385" algn="l"/>
                <a:tab pos="287020" algn="l"/>
              </a:tabLst>
            </a:pPr>
            <a:r>
              <a:rPr sz="2400" spc="-310" dirty="0">
                <a:latin typeface="Times New Roman"/>
                <a:cs typeface="Times New Roman"/>
              </a:rPr>
              <a:t>A</a:t>
            </a:r>
            <a:r>
              <a:rPr sz="2400" spc="-360" dirty="0">
                <a:latin typeface="Times New Roman"/>
                <a:cs typeface="Times New Roman"/>
              </a:rPr>
              <a:t> </a:t>
            </a:r>
            <a:r>
              <a:rPr sz="2400" spc="-305" dirty="0">
                <a:latin typeface="Times New Roman"/>
                <a:cs typeface="Times New Roman"/>
              </a:rPr>
              <a:t>T</a:t>
            </a:r>
            <a:r>
              <a:rPr sz="2400" spc="-455" dirty="0">
                <a:latin typeface="Times New Roman"/>
                <a:cs typeface="Times New Roman"/>
              </a:rPr>
              <a:t>A</a:t>
            </a:r>
            <a:r>
              <a:rPr sz="2400" spc="-135" dirty="0">
                <a:latin typeface="Times New Roman"/>
                <a:cs typeface="Times New Roman"/>
              </a:rPr>
              <a:t>U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0" dirty="0">
                <a:latin typeface="Times New Roman"/>
                <a:cs typeface="Times New Roman"/>
              </a:rPr>
              <a:t>is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90" dirty="0">
                <a:latin typeface="Times New Roman"/>
                <a:cs typeface="Times New Roman"/>
              </a:rPr>
              <a:t>a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p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spc="-110" dirty="0">
                <a:latin typeface="Times New Roman"/>
                <a:cs typeface="Times New Roman"/>
              </a:rPr>
              <a:t>oced</a:t>
            </a:r>
            <a:r>
              <a:rPr sz="2400" spc="-45" dirty="0">
                <a:latin typeface="Times New Roman"/>
                <a:cs typeface="Times New Roman"/>
              </a:rPr>
              <a:t>u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th</a:t>
            </a:r>
            <a:r>
              <a:rPr sz="2400" spc="-140" dirty="0">
                <a:latin typeface="Times New Roman"/>
                <a:cs typeface="Times New Roman"/>
              </a:rPr>
              <a:t>a</a:t>
            </a: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a</a:t>
            </a:r>
            <a:r>
              <a:rPr sz="2400" spc="-155" dirty="0">
                <a:latin typeface="Times New Roman"/>
                <a:cs typeface="Times New Roman"/>
              </a:rPr>
              <a:t>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440" dirty="0">
                <a:latin typeface="Times New Roman"/>
                <a:cs typeface="Times New Roman"/>
              </a:rPr>
              <a:t>L</a:t>
            </a:r>
            <a:r>
              <a:rPr sz="2400" spc="-180" dirty="0">
                <a:latin typeface="Times New Roman"/>
                <a:cs typeface="Times New Roman"/>
              </a:rPr>
              <a:t>TE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5" dirty="0">
                <a:latin typeface="Times New Roman"/>
                <a:cs typeface="Times New Roman"/>
              </a:rPr>
              <a:t>d</a:t>
            </a:r>
            <a:r>
              <a:rPr sz="2400" spc="-140" dirty="0">
                <a:latin typeface="Times New Roman"/>
                <a:cs typeface="Times New Roman"/>
              </a:rPr>
              <a:t>evice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uses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to</a:t>
            </a:r>
            <a:r>
              <a:rPr sz="2400" spc="-60" dirty="0">
                <a:latin typeface="Times New Roman"/>
                <a:cs typeface="Times New Roman"/>
              </a:rPr>
              <a:t> le</a:t>
            </a:r>
            <a:r>
              <a:rPr sz="2400" spc="-45" dirty="0">
                <a:latin typeface="Times New Roman"/>
                <a:cs typeface="Times New Roman"/>
              </a:rPr>
              <a:t>t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65" dirty="0">
                <a:latin typeface="Times New Roman"/>
                <a:cs typeface="Times New Roman"/>
              </a:rPr>
              <a:t>ork  </a:t>
            </a:r>
            <a:r>
              <a:rPr sz="2400" spc="-140" dirty="0">
                <a:latin typeface="Times New Roman"/>
                <a:cs typeface="Times New Roman"/>
              </a:rPr>
              <a:t>know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90" dirty="0">
                <a:latin typeface="Times New Roman"/>
                <a:cs typeface="Times New Roman"/>
              </a:rPr>
              <a:t>its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current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tracking</a:t>
            </a:r>
            <a:r>
              <a:rPr sz="2400" spc="-75" dirty="0">
                <a:latin typeface="Times New Roman"/>
                <a:cs typeface="Times New Roman"/>
              </a:rPr>
              <a:t> area,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or</a:t>
            </a:r>
            <a:r>
              <a:rPr sz="2400" spc="-70" dirty="0">
                <a:latin typeface="Times New Roman"/>
                <a:cs typeface="Times New Roman"/>
              </a:rPr>
              <a:t> 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95" dirty="0">
                <a:latin typeface="Times New Roman"/>
                <a:cs typeface="Times New Roman"/>
              </a:rPr>
              <a:t>group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0" dirty="0">
                <a:latin typeface="Times New Roman"/>
                <a:cs typeface="Times New Roman"/>
              </a:rPr>
              <a:t>towers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Times New Roman"/>
                <a:cs typeface="Times New Roman"/>
              </a:rPr>
              <a:t>in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the 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net</a:t>
            </a:r>
            <a:r>
              <a:rPr sz="2400" spc="-204" dirty="0">
                <a:latin typeface="Times New Roman"/>
                <a:cs typeface="Times New Roman"/>
              </a:rPr>
              <a:t>w</a:t>
            </a:r>
            <a:r>
              <a:rPr sz="2400" spc="-75" dirty="0">
                <a:latin typeface="Times New Roman"/>
                <a:cs typeface="Times New Roman"/>
              </a:rPr>
              <a:t>ork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f</a:t>
            </a:r>
            <a:r>
              <a:rPr sz="2400" spc="-100" dirty="0">
                <a:latin typeface="Times New Roman"/>
                <a:cs typeface="Times New Roman"/>
              </a:rPr>
              <a:t>r</a:t>
            </a:r>
            <a:r>
              <a:rPr sz="2400" spc="-125" dirty="0">
                <a:latin typeface="Times New Roman"/>
                <a:cs typeface="Times New Roman"/>
              </a:rPr>
              <a:t>om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w</a:t>
            </a:r>
            <a:r>
              <a:rPr sz="2400" spc="-130" dirty="0">
                <a:latin typeface="Times New Roman"/>
                <a:cs typeface="Times New Roman"/>
              </a:rPr>
              <a:t>hi</a:t>
            </a:r>
            <a:r>
              <a:rPr sz="2400" spc="-100" dirty="0">
                <a:latin typeface="Times New Roman"/>
                <a:cs typeface="Times New Roman"/>
              </a:rPr>
              <a:t>c</a:t>
            </a:r>
            <a:r>
              <a:rPr sz="2400" spc="-150" dirty="0">
                <a:latin typeface="Times New Roman"/>
                <a:cs typeface="Times New Roman"/>
              </a:rPr>
              <a:t>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can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25" dirty="0">
                <a:latin typeface="Times New Roman"/>
                <a:cs typeface="Times New Roman"/>
              </a:rPr>
              <a:t>b</a:t>
            </a:r>
            <a:r>
              <a:rPr sz="2400" spc="-95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45" dirty="0">
                <a:latin typeface="Times New Roman"/>
                <a:cs typeface="Times New Roman"/>
              </a:rPr>
              <a:t>ea</a:t>
            </a:r>
            <a:r>
              <a:rPr sz="2400" spc="-105" dirty="0">
                <a:latin typeface="Times New Roman"/>
                <a:cs typeface="Times New Roman"/>
              </a:rPr>
              <a:t>c</a:t>
            </a:r>
            <a:r>
              <a:rPr sz="2400" spc="-114" dirty="0">
                <a:latin typeface="Times New Roman"/>
                <a:cs typeface="Times New Roman"/>
              </a:rPr>
              <a:t>hed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075805" cy="263207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20" dirty="0">
                <a:latin typeface="Times New Roman"/>
                <a:cs typeface="Times New Roman"/>
              </a:rPr>
              <a:t>Half-duplex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mode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mode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reduces</a:t>
            </a:r>
            <a:r>
              <a:rPr sz="2600" spc="-75" dirty="0">
                <a:latin typeface="Times New Roman"/>
                <a:cs typeface="Times New Roman"/>
              </a:rPr>
              <a:t> 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cost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complexity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75" dirty="0">
                <a:latin typeface="Times New Roman"/>
                <a:cs typeface="Times New Roman"/>
              </a:rPr>
              <a:t>device’s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2600" spc="-120" dirty="0">
                <a:latin typeface="Times New Roman"/>
                <a:cs typeface="Times New Roman"/>
              </a:rPr>
              <a:t>impleme</a:t>
            </a:r>
            <a:r>
              <a:rPr sz="2600" spc="-135" dirty="0">
                <a:latin typeface="Times New Roman"/>
                <a:cs typeface="Times New Roman"/>
              </a:rPr>
              <a:t>n</a:t>
            </a:r>
            <a:r>
              <a:rPr sz="2600" spc="-65" dirty="0">
                <a:latin typeface="Times New Roman"/>
                <a:cs typeface="Times New Roman"/>
              </a:rPr>
              <a:t>t</a:t>
            </a:r>
            <a:r>
              <a:rPr sz="2600" spc="-140" dirty="0">
                <a:latin typeface="Times New Roman"/>
                <a:cs typeface="Times New Roman"/>
              </a:rPr>
              <a:t>a</a:t>
            </a:r>
            <a:r>
              <a:rPr sz="2600" spc="-80" dirty="0">
                <a:latin typeface="Times New Roman"/>
                <a:cs typeface="Times New Roman"/>
              </a:rPr>
              <a:t>tion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bec</a:t>
            </a:r>
            <a:r>
              <a:rPr sz="2600" spc="-160" dirty="0">
                <a:latin typeface="Times New Roman"/>
                <a:cs typeface="Times New Roman"/>
              </a:rPr>
              <a:t>aus</a:t>
            </a:r>
            <a:r>
              <a:rPr sz="2600" spc="-155" dirty="0">
                <a:latin typeface="Times New Roman"/>
                <a:cs typeface="Times New Roman"/>
              </a:rPr>
              <a:t>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05" dirty="0">
                <a:latin typeface="Times New Roman"/>
                <a:cs typeface="Times New Roman"/>
              </a:rPr>
              <a:t>plex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90" dirty="0">
                <a:latin typeface="Times New Roman"/>
                <a:cs typeface="Times New Roman"/>
              </a:rPr>
              <a:t>filt</a:t>
            </a:r>
            <a:r>
              <a:rPr sz="2600" spc="-140" dirty="0">
                <a:latin typeface="Times New Roman"/>
                <a:cs typeface="Times New Roman"/>
              </a:rPr>
              <a:t>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i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not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nee</a:t>
            </a:r>
            <a:r>
              <a:rPr sz="2600" spc="-125" dirty="0">
                <a:latin typeface="Times New Roman"/>
                <a:cs typeface="Times New Roman"/>
              </a:rPr>
              <a:t>d</a:t>
            </a:r>
            <a:r>
              <a:rPr sz="2600" spc="-35" dirty="0">
                <a:latin typeface="Times New Roman"/>
                <a:cs typeface="Times New Roman"/>
              </a:rPr>
              <a:t>ed.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65" dirty="0">
                <a:latin typeface="Times New Roman"/>
                <a:cs typeface="Times New Roman"/>
              </a:rPr>
              <a:t>M</a:t>
            </a:r>
            <a:r>
              <a:rPr sz="2600" spc="-16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Io</a:t>
            </a:r>
            <a:r>
              <a:rPr sz="2600" spc="-180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en</a:t>
            </a:r>
            <a:r>
              <a:rPr sz="2600" spc="-120" dirty="0">
                <a:latin typeface="Times New Roman"/>
                <a:cs typeface="Times New Roman"/>
              </a:rPr>
              <a:t>d</a:t>
            </a:r>
            <a:r>
              <a:rPr sz="2600" spc="-110" dirty="0">
                <a:latin typeface="Times New Roman"/>
                <a:cs typeface="Times New Roman"/>
              </a:rPr>
              <a:t>p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0" dirty="0">
                <a:latin typeface="Times New Roman"/>
                <a:cs typeface="Times New Roman"/>
              </a:rPr>
              <a:t>ints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senso</a:t>
            </a:r>
            <a:r>
              <a:rPr sz="2600" spc="-50" dirty="0">
                <a:latin typeface="Times New Roman"/>
                <a:cs typeface="Times New Roman"/>
              </a:rPr>
              <a:t>r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th</a:t>
            </a:r>
            <a:r>
              <a:rPr sz="2600" spc="-155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send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145" dirty="0">
                <a:latin typeface="Times New Roman"/>
                <a:cs typeface="Times New Roman"/>
              </a:rPr>
              <a:t>w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a</a:t>
            </a:r>
            <a:r>
              <a:rPr sz="2600" spc="-140" dirty="0">
                <a:latin typeface="Times New Roman"/>
                <a:cs typeface="Times New Roman"/>
              </a:rPr>
              <a:t>mo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45" dirty="0">
                <a:latin typeface="Times New Roman"/>
                <a:cs typeface="Times New Roman"/>
              </a:rPr>
              <a:t>n</a:t>
            </a:r>
            <a:r>
              <a:rPr sz="2600" spc="-35" dirty="0">
                <a:latin typeface="Times New Roman"/>
                <a:cs typeface="Times New Roman"/>
              </a:rPr>
              <a:t>t</a:t>
            </a:r>
            <a:r>
              <a:rPr sz="2600" spc="-200" dirty="0">
                <a:latin typeface="Times New Roman"/>
                <a:cs typeface="Times New Roman"/>
              </a:rPr>
              <a:t>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of  </a:t>
            </a:r>
            <a:r>
              <a:rPr sz="2600" spc="-130" dirty="0">
                <a:latin typeface="Times New Roman"/>
                <a:cs typeface="Times New Roman"/>
              </a:rPr>
              <a:t>data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110" dirty="0">
                <a:latin typeface="Times New Roman"/>
                <a:cs typeface="Times New Roman"/>
              </a:rPr>
              <a:t>do </a:t>
            </a:r>
            <a:r>
              <a:rPr sz="2600" spc="-65" dirty="0">
                <a:latin typeface="Times New Roman"/>
                <a:cs typeface="Times New Roman"/>
              </a:rPr>
              <a:t>not </a:t>
            </a:r>
            <a:r>
              <a:rPr sz="2600" spc="-204" dirty="0">
                <a:latin typeface="Times New Roman"/>
                <a:cs typeface="Times New Roman"/>
              </a:rPr>
              <a:t>have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200" dirty="0">
                <a:latin typeface="Times New Roman"/>
                <a:cs typeface="Times New Roman"/>
              </a:rPr>
              <a:t> </a:t>
            </a:r>
            <a:r>
              <a:rPr sz="2600" spc="-130" dirty="0">
                <a:latin typeface="Times New Roman"/>
                <a:cs typeface="Times New Roman"/>
              </a:rPr>
              <a:t>full </a:t>
            </a:r>
            <a:r>
              <a:rPr sz="2600" spc="-110" dirty="0">
                <a:latin typeface="Times New Roman"/>
                <a:cs typeface="Times New Roman"/>
              </a:rPr>
              <a:t>duplex </a:t>
            </a:r>
            <a:r>
              <a:rPr sz="2600" spc="-130" dirty="0">
                <a:latin typeface="Times New Roman"/>
                <a:cs typeface="Times New Roman"/>
              </a:rPr>
              <a:t>communication </a:t>
            </a:r>
            <a:r>
              <a:rPr sz="2600" spc="-125" dirty="0">
                <a:latin typeface="Times New Roman"/>
                <a:cs typeface="Times New Roman"/>
              </a:rPr>
              <a:t> </a:t>
            </a:r>
            <a:r>
              <a:rPr sz="2600" spc="-65" dirty="0">
                <a:latin typeface="Times New Roman"/>
                <a:cs typeface="Times New Roman"/>
              </a:rPr>
              <a:t>requirement.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66025" cy="3653154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260" dirty="0">
                <a:latin typeface="Times New Roman"/>
                <a:cs typeface="Times New Roman"/>
              </a:rPr>
              <a:t>LTE-M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45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TE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Rele</a:t>
            </a:r>
            <a:r>
              <a:rPr sz="2600" spc="-150" dirty="0">
                <a:latin typeface="Times New Roman"/>
                <a:cs typeface="Times New Roman"/>
              </a:rPr>
              <a:t>ase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13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70" dirty="0">
                <a:latin typeface="Times New Roman"/>
                <a:cs typeface="Times New Roman"/>
              </a:rPr>
              <a:t>L</a:t>
            </a:r>
            <a:r>
              <a:rPr sz="2600" b="1" spc="-195" dirty="0">
                <a:latin typeface="Times New Roman"/>
                <a:cs typeface="Times New Roman"/>
              </a:rPr>
              <a:t>o</a:t>
            </a:r>
            <a:r>
              <a:rPr sz="2600" b="1" spc="30" dirty="0">
                <a:latin typeface="Times New Roman"/>
                <a:cs typeface="Times New Roman"/>
              </a:rPr>
              <a:t>w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-15" dirty="0">
                <a:latin typeface="Times New Roman"/>
                <a:cs typeface="Times New Roman"/>
              </a:rPr>
              <a:t>r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30" dirty="0">
                <a:latin typeface="Times New Roman"/>
                <a:cs typeface="Times New Roman"/>
              </a:rPr>
              <a:t>rece</a:t>
            </a:r>
            <a:r>
              <a:rPr sz="2600" b="1" spc="-20" dirty="0">
                <a:latin typeface="Times New Roman"/>
                <a:cs typeface="Times New Roman"/>
              </a:rPr>
              <a:t>i</a:t>
            </a:r>
            <a:r>
              <a:rPr sz="2600" b="1" spc="-45" dirty="0">
                <a:latin typeface="Times New Roman"/>
                <a:cs typeface="Times New Roman"/>
              </a:rPr>
              <a:t>v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-15" dirty="0">
                <a:latin typeface="Times New Roman"/>
                <a:cs typeface="Times New Roman"/>
              </a:rPr>
              <a:t>r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-15" dirty="0">
                <a:latin typeface="Times New Roman"/>
                <a:cs typeface="Times New Roman"/>
              </a:rPr>
              <a:t>ban</a:t>
            </a:r>
            <a:r>
              <a:rPr sz="2600" b="1" spc="-60" dirty="0">
                <a:latin typeface="Times New Roman"/>
                <a:cs typeface="Times New Roman"/>
              </a:rPr>
              <a:t>d</a:t>
            </a:r>
            <a:r>
              <a:rPr sz="2600" b="1" spc="45" dirty="0">
                <a:latin typeface="Times New Roman"/>
                <a:cs typeface="Times New Roman"/>
              </a:rPr>
              <a:t>width</a:t>
            </a:r>
            <a:endParaRPr sz="2600">
              <a:latin typeface="Times New Roman"/>
              <a:cs typeface="Times New Roman"/>
            </a:endParaRPr>
          </a:p>
          <a:p>
            <a:pPr marL="286385" marR="9334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10" dirty="0">
                <a:latin typeface="Times New Roman"/>
                <a:cs typeface="Times New Roman"/>
              </a:rPr>
              <a:t>Ban</a:t>
            </a:r>
            <a:r>
              <a:rPr sz="2600" spc="-254" dirty="0">
                <a:latin typeface="Times New Roman"/>
                <a:cs typeface="Times New Roman"/>
              </a:rPr>
              <a:t>d</a:t>
            </a:r>
            <a:r>
              <a:rPr sz="2600" spc="-100" dirty="0">
                <a:latin typeface="Times New Roman"/>
                <a:cs typeface="Times New Roman"/>
              </a:rPr>
              <a:t>width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90" dirty="0">
                <a:latin typeface="Times New Roman"/>
                <a:cs typeface="Times New Roman"/>
              </a:rPr>
              <a:t>has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been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l</a:t>
            </a:r>
            <a:r>
              <a:rPr sz="2600" spc="-215" dirty="0">
                <a:latin typeface="Times New Roman"/>
                <a:cs typeface="Times New Roman"/>
              </a:rPr>
              <a:t>o</a:t>
            </a:r>
            <a:r>
              <a:rPr sz="2600" spc="-240" dirty="0">
                <a:latin typeface="Times New Roman"/>
                <a:cs typeface="Times New Roman"/>
              </a:rPr>
              <a:t>w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1</a:t>
            </a:r>
            <a:r>
              <a:rPr sz="2600" spc="-10" dirty="0">
                <a:latin typeface="Times New Roman"/>
                <a:cs typeface="Times New Roman"/>
              </a:rPr>
              <a:t>.</a:t>
            </a:r>
            <a:r>
              <a:rPr sz="2600" spc="-110" dirty="0">
                <a:latin typeface="Times New Roman"/>
                <a:cs typeface="Times New Roman"/>
              </a:rPr>
              <a:t>4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20" dirty="0">
                <a:latin typeface="Times New Roman"/>
                <a:cs typeface="Times New Roman"/>
              </a:rPr>
              <a:t>MHz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75" dirty="0">
                <a:latin typeface="Times New Roman"/>
                <a:cs typeface="Times New Roman"/>
              </a:rPr>
              <a:t>v</a:t>
            </a:r>
            <a:r>
              <a:rPr sz="2600" spc="-40" dirty="0">
                <a:latin typeface="Times New Roman"/>
                <a:cs typeface="Times New Roman"/>
              </a:rPr>
              <a:t>e</a:t>
            </a:r>
            <a:r>
              <a:rPr sz="2600" spc="20" dirty="0">
                <a:latin typeface="Times New Roman"/>
                <a:cs typeface="Times New Roman"/>
              </a:rPr>
              <a:t>r</a:t>
            </a:r>
            <a:r>
              <a:rPr sz="2600" spc="-170" dirty="0">
                <a:latin typeface="Times New Roman"/>
                <a:cs typeface="Times New Roman"/>
              </a:rPr>
              <a:t>sus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u</a:t>
            </a:r>
            <a:r>
              <a:rPr sz="2600" spc="-155" dirty="0">
                <a:latin typeface="Times New Roman"/>
                <a:cs typeface="Times New Roman"/>
              </a:rPr>
              <a:t>sual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2</a:t>
            </a:r>
            <a:r>
              <a:rPr sz="2600" spc="-75" dirty="0">
                <a:latin typeface="Times New Roman"/>
                <a:cs typeface="Times New Roman"/>
              </a:rPr>
              <a:t>0  </a:t>
            </a:r>
            <a:r>
              <a:rPr sz="2600" spc="-160" dirty="0">
                <a:latin typeface="Times New Roman"/>
                <a:cs typeface="Times New Roman"/>
              </a:rPr>
              <a:t>MHz</a:t>
            </a:r>
            <a:r>
              <a:rPr sz="2600" spc="95" dirty="0">
                <a:latin typeface="Times New Roman"/>
                <a:cs typeface="Times New Roman"/>
              </a:rPr>
              <a:t>.</a:t>
            </a: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u</a:t>
            </a:r>
            <a:r>
              <a:rPr sz="2600" spc="125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th</a:t>
            </a:r>
            <a:r>
              <a:rPr sz="2600" spc="-90" dirty="0">
                <a:latin typeface="Times New Roman"/>
                <a:cs typeface="Times New Roman"/>
              </a:rPr>
              <a:t>e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sim</a:t>
            </a:r>
            <a:r>
              <a:rPr sz="2600" spc="-165" dirty="0">
                <a:latin typeface="Times New Roman"/>
                <a:cs typeface="Times New Roman"/>
              </a:rPr>
              <a:t>p</a:t>
            </a:r>
            <a:r>
              <a:rPr sz="2600" spc="-140" dirty="0">
                <a:latin typeface="Times New Roman"/>
                <a:cs typeface="Times New Roman"/>
              </a:rPr>
              <a:t>lifie</a:t>
            </a:r>
            <a:r>
              <a:rPr sz="2600" spc="-165" dirty="0">
                <a:latin typeface="Times New Roman"/>
                <a:cs typeface="Times New Roman"/>
              </a:rPr>
              <a:t>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" dirty="0">
                <a:latin typeface="Times New Roman"/>
                <a:cs typeface="Times New Roman"/>
              </a:rPr>
              <a:t>t</a:t>
            </a:r>
            <a:r>
              <a:rPr sz="2600" spc="-90" dirty="0">
                <a:latin typeface="Times New Roman"/>
                <a:cs typeface="Times New Roman"/>
              </a:rPr>
              <a:t>h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45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TE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e</a:t>
            </a:r>
            <a:r>
              <a:rPr sz="2600" spc="-120" dirty="0">
                <a:latin typeface="Times New Roman"/>
                <a:cs typeface="Times New Roman"/>
              </a:rPr>
              <a:t>n</a:t>
            </a:r>
            <a:r>
              <a:rPr sz="2600" spc="-110" dirty="0">
                <a:latin typeface="Times New Roman"/>
                <a:cs typeface="Times New Roman"/>
              </a:rPr>
              <a:t>d</a:t>
            </a:r>
            <a:r>
              <a:rPr sz="2600" spc="-125" dirty="0">
                <a:latin typeface="Times New Roman"/>
                <a:cs typeface="Times New Roman"/>
              </a:rPr>
              <a:t>p</a:t>
            </a:r>
            <a:r>
              <a:rPr sz="2600" spc="-105" dirty="0">
                <a:latin typeface="Times New Roman"/>
                <a:cs typeface="Times New Roman"/>
              </a:rPr>
              <a:t>oi</a:t>
            </a:r>
            <a:r>
              <a:rPr sz="2600" spc="-145" dirty="0">
                <a:latin typeface="Times New Roman"/>
                <a:cs typeface="Times New Roman"/>
              </a:rPr>
              <a:t>n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170" dirty="0">
                <a:latin typeface="Times New Roman"/>
                <a:cs typeface="Times New Roman"/>
              </a:rPr>
              <a:t>L</a:t>
            </a:r>
            <a:r>
              <a:rPr sz="2600" b="1" spc="-195" dirty="0">
                <a:latin typeface="Times New Roman"/>
                <a:cs typeface="Times New Roman"/>
              </a:rPr>
              <a:t>o</a:t>
            </a:r>
            <a:r>
              <a:rPr sz="2600" b="1" spc="30" dirty="0">
                <a:latin typeface="Times New Roman"/>
                <a:cs typeface="Times New Roman"/>
              </a:rPr>
              <a:t>w</a:t>
            </a:r>
            <a:r>
              <a:rPr sz="2600" b="1" spc="-20" dirty="0">
                <a:latin typeface="Times New Roman"/>
                <a:cs typeface="Times New Roman"/>
              </a:rPr>
              <a:t>e</a:t>
            </a:r>
            <a:r>
              <a:rPr sz="2600" b="1" spc="-15" dirty="0">
                <a:latin typeface="Times New Roman"/>
                <a:cs typeface="Times New Roman"/>
              </a:rPr>
              <a:t>r</a:t>
            </a:r>
            <a:r>
              <a:rPr sz="2600" b="1" spc="-100" dirty="0">
                <a:latin typeface="Times New Roman"/>
                <a:cs typeface="Times New Roman"/>
              </a:rPr>
              <a:t> </a:t>
            </a:r>
            <a:r>
              <a:rPr sz="2600" b="1" spc="-35" dirty="0">
                <a:latin typeface="Times New Roman"/>
                <a:cs typeface="Times New Roman"/>
              </a:rPr>
              <a:t>d</a:t>
            </a:r>
            <a:r>
              <a:rPr sz="2600" b="1" spc="-65" dirty="0">
                <a:latin typeface="Times New Roman"/>
                <a:cs typeface="Times New Roman"/>
              </a:rPr>
              <a:t>a</a:t>
            </a:r>
            <a:r>
              <a:rPr sz="2600" b="1" spc="-40" dirty="0">
                <a:latin typeface="Times New Roman"/>
                <a:cs typeface="Times New Roman"/>
              </a:rPr>
              <a:t>t</a:t>
            </a:r>
            <a:r>
              <a:rPr sz="2600" b="1" spc="-50" dirty="0">
                <a:latin typeface="Times New Roman"/>
                <a:cs typeface="Times New Roman"/>
              </a:rPr>
              <a:t>a</a:t>
            </a:r>
            <a:r>
              <a:rPr sz="2600" b="1" spc="-70" dirty="0">
                <a:latin typeface="Times New Roman"/>
                <a:cs typeface="Times New Roman"/>
              </a:rPr>
              <a:t> </a:t>
            </a:r>
            <a:r>
              <a:rPr sz="2600" b="1" spc="-100" dirty="0">
                <a:latin typeface="Times New Roman"/>
                <a:cs typeface="Times New Roman"/>
              </a:rPr>
              <a:t>r</a:t>
            </a:r>
            <a:r>
              <a:rPr sz="2600" b="1" spc="-140" dirty="0">
                <a:latin typeface="Times New Roman"/>
                <a:cs typeface="Times New Roman"/>
              </a:rPr>
              <a:t>a</a:t>
            </a:r>
            <a:r>
              <a:rPr sz="2600" b="1" spc="40" dirty="0">
                <a:latin typeface="Times New Roman"/>
                <a:cs typeface="Times New Roman"/>
              </a:rPr>
              <a:t>te</a:t>
            </a:r>
            <a:endParaRPr sz="2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215" dirty="0">
                <a:latin typeface="Times New Roman"/>
                <a:cs typeface="Times New Roman"/>
              </a:rPr>
              <a:t>D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-85" dirty="0">
                <a:latin typeface="Times New Roman"/>
                <a:cs typeface="Times New Roman"/>
              </a:rPr>
              <a:t>ta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is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5" dirty="0">
                <a:latin typeface="Times New Roman"/>
                <a:cs typeface="Times New Roman"/>
              </a:rPr>
              <a:t>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u</a:t>
            </a:r>
            <a:r>
              <a:rPr sz="2600" spc="-110" dirty="0">
                <a:latin typeface="Times New Roman"/>
                <a:cs typeface="Times New Roman"/>
              </a:rPr>
              <a:t>nd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200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50" dirty="0">
                <a:latin typeface="Times New Roman"/>
                <a:cs typeface="Times New Roman"/>
              </a:rPr>
              <a:t>kbps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f</a:t>
            </a:r>
            <a:r>
              <a:rPr sz="2600" spc="-190" dirty="0">
                <a:latin typeface="Times New Roman"/>
                <a:cs typeface="Times New Roman"/>
              </a:rPr>
              <a:t>o</a:t>
            </a:r>
            <a:r>
              <a:rPr sz="2600" spc="30" dirty="0">
                <a:latin typeface="Times New Roman"/>
                <a:cs typeface="Times New Roman"/>
              </a:rPr>
              <a:t>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459" dirty="0">
                <a:latin typeface="Times New Roman"/>
                <a:cs typeface="Times New Roman"/>
              </a:rPr>
              <a:t>L</a:t>
            </a:r>
            <a:r>
              <a:rPr sz="2600" spc="-195" dirty="0">
                <a:latin typeface="Times New Roman"/>
                <a:cs typeface="Times New Roman"/>
              </a:rPr>
              <a:t>T</a:t>
            </a:r>
            <a:r>
              <a:rPr sz="2600" spc="-185" dirty="0">
                <a:latin typeface="Times New Roman"/>
                <a:cs typeface="Times New Roman"/>
              </a:rPr>
              <a:t>E</a:t>
            </a:r>
            <a:r>
              <a:rPr sz="2600" spc="-55" dirty="0">
                <a:latin typeface="Times New Roman"/>
                <a:cs typeface="Times New Roman"/>
              </a:rPr>
              <a:t>-</a:t>
            </a:r>
            <a:r>
              <a:rPr sz="2600" spc="-100" dirty="0">
                <a:latin typeface="Times New Roman"/>
                <a:cs typeface="Times New Roman"/>
              </a:rPr>
              <a:t>M,</a:t>
            </a:r>
            <a:r>
              <a:rPr sz="2600" spc="-19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125" dirty="0">
                <a:latin typeface="Times New Roman"/>
                <a:cs typeface="Times New Roman"/>
              </a:rPr>
              <a:t>mpa</a:t>
            </a:r>
            <a:r>
              <a:rPr sz="2600" spc="-100" dirty="0">
                <a:latin typeface="Times New Roman"/>
                <a:cs typeface="Times New Roman"/>
              </a:rPr>
              <a:t>r</a:t>
            </a:r>
            <a:r>
              <a:rPr sz="2600" spc="-105" dirty="0">
                <a:latin typeface="Times New Roman"/>
                <a:cs typeface="Times New Roman"/>
              </a:rPr>
              <a:t>ed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25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o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1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315" dirty="0">
                <a:latin typeface="Times New Roman"/>
                <a:cs typeface="Times New Roman"/>
              </a:rPr>
              <a:t>M</a:t>
            </a:r>
            <a:r>
              <a:rPr sz="2600" spc="-150" dirty="0">
                <a:latin typeface="Times New Roman"/>
                <a:cs typeface="Times New Roman"/>
              </a:rPr>
              <a:t>bps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0" dirty="0">
                <a:latin typeface="Times New Roman"/>
                <a:cs typeface="Times New Roman"/>
              </a:rPr>
              <a:t>f</a:t>
            </a:r>
            <a:r>
              <a:rPr sz="2600" spc="-35" dirty="0">
                <a:latin typeface="Times New Roman"/>
                <a:cs typeface="Times New Roman"/>
              </a:rPr>
              <a:t>or  </a:t>
            </a:r>
            <a:r>
              <a:rPr sz="2600" spc="-210" dirty="0">
                <a:latin typeface="Times New Roman"/>
                <a:cs typeface="Times New Roman"/>
              </a:rPr>
              <a:t>C</a:t>
            </a:r>
            <a:r>
              <a:rPr sz="2600" spc="-160" dirty="0">
                <a:latin typeface="Times New Roman"/>
                <a:cs typeface="Times New Roman"/>
              </a:rPr>
              <a:t>a</a:t>
            </a:r>
            <a:r>
              <a:rPr sz="2600" spc="35" dirty="0">
                <a:latin typeface="Times New Roman"/>
                <a:cs typeface="Times New Roman"/>
              </a:rPr>
              <a:t>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0.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358613"/>
            <a:ext cx="7583170" cy="270827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86385" indent="-274320">
              <a:lnSpc>
                <a:spcPct val="100000"/>
              </a:lnSpc>
              <a:spcBef>
                <a:spcPts val="69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20" dirty="0">
                <a:latin typeface="Times New Roman"/>
                <a:cs typeface="Times New Roman"/>
              </a:rPr>
              <a:t>Half-duplex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mode</a:t>
            </a:r>
            <a:endParaRPr sz="2600">
              <a:latin typeface="Times New Roman"/>
              <a:cs typeface="Times New Roman"/>
            </a:endParaRPr>
          </a:p>
          <a:p>
            <a:pPr marL="286385" marR="539750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14" dirty="0">
                <a:latin typeface="Times New Roman"/>
                <a:cs typeface="Times New Roman"/>
              </a:rPr>
              <a:t>Just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as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0" dirty="0">
                <a:latin typeface="Times New Roman"/>
                <a:cs typeface="Times New Roman"/>
              </a:rPr>
              <a:t>with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Cat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0,</a:t>
            </a:r>
            <a:r>
              <a:rPr sz="2600" spc="-165" dirty="0">
                <a:latin typeface="Times New Roman"/>
                <a:cs typeface="Times New Roman"/>
              </a:rPr>
              <a:t> </a:t>
            </a:r>
            <a:r>
              <a:rPr sz="2600" spc="-240" dirty="0">
                <a:latin typeface="Times New Roman"/>
                <a:cs typeface="Times New Roman"/>
              </a:rPr>
              <a:t>LTE-M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offers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04" dirty="0">
                <a:latin typeface="Times New Roman"/>
                <a:cs typeface="Times New Roman"/>
              </a:rPr>
              <a:t>a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half-duplex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20" dirty="0">
                <a:latin typeface="Times New Roman"/>
                <a:cs typeface="Times New Roman"/>
              </a:rPr>
              <a:t>mode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80" dirty="0">
                <a:latin typeface="Times New Roman"/>
                <a:cs typeface="Times New Roman"/>
              </a:rPr>
              <a:t>that </a:t>
            </a:r>
            <a:r>
              <a:rPr sz="2600" spc="-635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de</a:t>
            </a:r>
            <a:r>
              <a:rPr sz="2600" spc="-130" dirty="0">
                <a:latin typeface="Times New Roman"/>
                <a:cs typeface="Times New Roman"/>
              </a:rPr>
              <a:t>c</a:t>
            </a:r>
            <a:r>
              <a:rPr sz="2600" spc="5" dirty="0">
                <a:latin typeface="Times New Roman"/>
                <a:cs typeface="Times New Roman"/>
              </a:rPr>
              <a:t>r</a:t>
            </a:r>
            <a:r>
              <a:rPr sz="2600" spc="-160" dirty="0">
                <a:latin typeface="Times New Roman"/>
                <a:cs typeface="Times New Roman"/>
              </a:rPr>
              <a:t>eases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n</a:t>
            </a:r>
            <a:r>
              <a:rPr sz="2600" spc="-125" dirty="0">
                <a:latin typeface="Times New Roman"/>
                <a:cs typeface="Times New Roman"/>
              </a:rPr>
              <a:t>o</a:t>
            </a:r>
            <a:r>
              <a:rPr sz="2600" spc="-105" dirty="0">
                <a:latin typeface="Times New Roman"/>
                <a:cs typeface="Times New Roman"/>
              </a:rPr>
              <a:t>de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5" dirty="0">
                <a:latin typeface="Times New Roman"/>
                <a:cs typeface="Times New Roman"/>
              </a:rPr>
              <a:t>c</a:t>
            </a:r>
            <a:r>
              <a:rPr sz="2600" spc="-135" dirty="0">
                <a:latin typeface="Times New Roman"/>
                <a:cs typeface="Times New Roman"/>
              </a:rPr>
              <a:t>om</a:t>
            </a:r>
            <a:r>
              <a:rPr sz="2600" spc="-120" dirty="0">
                <a:latin typeface="Times New Roman"/>
                <a:cs typeface="Times New Roman"/>
              </a:rPr>
              <a:t>p</a:t>
            </a:r>
            <a:r>
              <a:rPr sz="2600" spc="-100" dirty="0">
                <a:latin typeface="Times New Roman"/>
                <a:cs typeface="Times New Roman"/>
              </a:rPr>
              <a:t>lexit</a:t>
            </a:r>
            <a:r>
              <a:rPr sz="2600" spc="-135" dirty="0">
                <a:latin typeface="Times New Roman"/>
                <a:cs typeface="Times New Roman"/>
              </a:rPr>
              <a:t>y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and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25" dirty="0">
                <a:latin typeface="Times New Roman"/>
                <a:cs typeface="Times New Roman"/>
              </a:rPr>
              <a:t>c</a:t>
            </a:r>
            <a:r>
              <a:rPr sz="2600" spc="-150" dirty="0">
                <a:latin typeface="Times New Roman"/>
                <a:cs typeface="Times New Roman"/>
              </a:rPr>
              <a:t>o</a:t>
            </a:r>
            <a:r>
              <a:rPr sz="2600" spc="-80" dirty="0">
                <a:latin typeface="Times New Roman"/>
                <a:cs typeface="Times New Roman"/>
              </a:rPr>
              <a:t>st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5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b="1" spc="-35" dirty="0">
                <a:latin typeface="Times New Roman"/>
                <a:cs typeface="Times New Roman"/>
              </a:rPr>
              <a:t>Enhanced</a:t>
            </a:r>
            <a:r>
              <a:rPr sz="2600" b="1" spc="-75" dirty="0">
                <a:latin typeface="Times New Roman"/>
                <a:cs typeface="Times New Roman"/>
              </a:rPr>
              <a:t> </a:t>
            </a:r>
            <a:r>
              <a:rPr sz="2600" b="1" spc="20" dirty="0">
                <a:latin typeface="Times New Roman"/>
                <a:cs typeface="Times New Roman"/>
              </a:rPr>
              <a:t>discontinuous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35" dirty="0">
                <a:latin typeface="Times New Roman"/>
                <a:cs typeface="Times New Roman"/>
              </a:rPr>
              <a:t>reception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spc="-20" dirty="0">
                <a:latin typeface="Times New Roman"/>
                <a:cs typeface="Times New Roman"/>
              </a:rPr>
              <a:t>(eDRX)</a:t>
            </a:r>
            <a:endParaRPr sz="2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Segoe UI Symbol"/>
              <a:buChar char="⚫"/>
              <a:tabLst>
                <a:tab pos="287020" algn="l"/>
              </a:tabLst>
            </a:pPr>
            <a:r>
              <a:rPr sz="2600" spc="-155" dirty="0">
                <a:latin typeface="Times New Roman"/>
                <a:cs typeface="Times New Roman"/>
              </a:rPr>
              <a:t>This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capability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spc="-135" dirty="0">
                <a:latin typeface="Times New Roman"/>
                <a:cs typeface="Times New Roman"/>
              </a:rPr>
              <a:t>increases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from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45" dirty="0">
                <a:latin typeface="Times New Roman"/>
                <a:cs typeface="Times New Roman"/>
              </a:rPr>
              <a:t>seconds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to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10" dirty="0">
                <a:latin typeface="Times New Roman"/>
                <a:cs typeface="Times New Roman"/>
              </a:rPr>
              <a:t>minutes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75" dirty="0">
                <a:latin typeface="Times New Roman"/>
                <a:cs typeface="Times New Roman"/>
              </a:rPr>
              <a:t>the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14" dirty="0">
                <a:latin typeface="Times New Roman"/>
                <a:cs typeface="Times New Roman"/>
              </a:rPr>
              <a:t>amount</a:t>
            </a:r>
            <a:endParaRPr sz="2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600" spc="-150" dirty="0">
                <a:latin typeface="Times New Roman"/>
                <a:cs typeface="Times New Roman"/>
              </a:rPr>
              <a:t>of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Times New Roman"/>
                <a:cs typeface="Times New Roman"/>
              </a:rPr>
              <a:t>time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95" dirty="0">
                <a:latin typeface="Times New Roman"/>
                <a:cs typeface="Times New Roman"/>
              </a:rPr>
              <a:t>endpoint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can</a:t>
            </a:r>
            <a:r>
              <a:rPr sz="2600" spc="-170" dirty="0">
                <a:latin typeface="Times New Roman"/>
                <a:cs typeface="Times New Roman"/>
              </a:rPr>
              <a:t> </a:t>
            </a:r>
            <a:r>
              <a:rPr sz="2600" spc="-185" dirty="0">
                <a:latin typeface="Times New Roman"/>
                <a:cs typeface="Times New Roman"/>
              </a:rPr>
              <a:t>“sleep” </a:t>
            </a:r>
            <a:r>
              <a:rPr sz="2600" spc="-110" dirty="0">
                <a:latin typeface="Times New Roman"/>
                <a:cs typeface="Times New Roman"/>
              </a:rPr>
              <a:t>between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spc="-160" dirty="0">
                <a:latin typeface="Times New Roman"/>
                <a:cs typeface="Times New Roman"/>
              </a:rPr>
              <a:t>paging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155" dirty="0">
                <a:latin typeface="Times New Roman"/>
                <a:cs typeface="Times New Roman"/>
              </a:rPr>
              <a:t>cycles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99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8342</Words>
  <Application>Microsoft Office PowerPoint</Application>
  <PresentationFormat>On-screen Show (4:3)</PresentationFormat>
  <Paragraphs>678</Paragraphs>
  <Slides>152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153" baseType="lpstr">
      <vt:lpstr>Office Theme</vt:lpstr>
      <vt:lpstr>PowerPoint Presentation</vt:lpstr>
      <vt:lpstr>PowerPoint Presentation</vt:lpstr>
      <vt:lpstr>SENSORS, ACTUATORS, AND SMART OBJECTS</vt:lpstr>
      <vt:lpstr>Categories</vt:lpstr>
      <vt:lpstr>PowerPoint Presentation</vt:lpstr>
      <vt:lpstr>PowerPoint Presentation</vt:lpstr>
      <vt:lpstr>PowerPoint Presentation</vt:lpstr>
      <vt:lpstr>Categorization based on what physical phenomenon a  sensor is measuring</vt:lpstr>
      <vt:lpstr>PowerPoint Presentation</vt:lpstr>
      <vt:lpstr>PowerPoint Presentation</vt:lpstr>
      <vt:lpstr>PowerPoint Presentation</vt:lpstr>
      <vt:lpstr>Precision agriculture (smart farming)</vt:lpstr>
      <vt:lpstr>IoT Use Case: Area of precision agriculture  (smart farming)</vt:lpstr>
      <vt:lpstr>PowerPoint Presentation</vt:lpstr>
      <vt:lpstr>Sensors in a Smart Phone</vt:lpstr>
      <vt:lpstr>PowerPoint Presentation</vt:lpstr>
      <vt:lpstr>Actuators</vt:lpstr>
      <vt:lpstr>PowerPoint Presentation</vt:lpstr>
      <vt:lpstr>PowerPoint Presentation</vt:lpstr>
      <vt:lpstr>PowerPoint Presentation</vt:lpstr>
      <vt:lpstr>Classification based on energy type</vt:lpstr>
      <vt:lpstr>Micro-Electro-Mechanical Systems (MEMS)</vt:lpstr>
      <vt:lpstr>PowerPoint Presentation</vt:lpstr>
      <vt:lpstr>PowerPoint Presentation</vt:lpstr>
      <vt:lpstr>Smart Objects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Trends in Smart Objects</vt:lpstr>
      <vt:lpstr>SENSOR NETWORKS</vt:lpstr>
      <vt:lpstr>PowerPoint Presentation</vt:lpstr>
      <vt:lpstr>PowerPoint Presentation</vt:lpstr>
      <vt:lpstr>Wireless Sensor Networks (WSNs)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Communication Protocols for Wireless  Sensor Networks</vt:lpstr>
      <vt:lpstr>PowerPoint Presentation</vt:lpstr>
      <vt:lpstr>PowerPoint Presentation</vt:lpstr>
      <vt:lpstr>Connecting Smart Objects</vt:lpstr>
      <vt:lpstr>COMMUNICATIONS CRITERIA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 Consumption</vt:lpstr>
      <vt:lpstr>PowerPoint Presentation</vt:lpstr>
      <vt:lpstr>Topology</vt:lpstr>
      <vt:lpstr>PowerPoint Presentation</vt:lpstr>
      <vt:lpstr>Constrained Devices</vt:lpstr>
      <vt:lpstr>IEEE 802.15.4 and 802.15.4g RF, IEEE 1901.2a PLC, LPWA, and IEEE 802.11ah access technologies</vt:lpstr>
      <vt:lpstr>Data Rate and Throughput</vt:lpstr>
      <vt:lpstr>PowerPoint Presentation</vt:lpstr>
      <vt:lpstr>PowerPoint Presentation</vt:lpstr>
      <vt:lpstr>PowerPoint Presentation</vt:lpstr>
      <vt:lpstr>Latency and Determinism</vt:lpstr>
      <vt:lpstr>PowerPoint Presentation</vt:lpstr>
      <vt:lpstr>IoT Access Technologies</vt:lpstr>
      <vt:lpstr>IoT Access Technologies</vt:lpstr>
      <vt:lpstr>IEEE 802.15.4</vt:lpstr>
      <vt:lpstr>PowerPoint Presentation</vt:lpstr>
      <vt:lpstr>PowerPoint Presentation</vt:lpstr>
      <vt:lpstr>PowerPoint Presentation</vt:lpstr>
      <vt:lpstr>PowerPoint Presentation</vt:lpstr>
      <vt:lpstr>ZigBee</vt:lpstr>
      <vt:lpstr>PowerPoint Presentation</vt:lpstr>
      <vt:lpstr>The traditional ZigBee stack</vt:lpstr>
      <vt:lpstr>PowerPoint Presentation</vt:lpstr>
      <vt:lpstr>PowerPoint Presentation</vt:lpstr>
      <vt:lpstr>PowerPoint Presentation</vt:lpstr>
      <vt:lpstr>ZigBee IP</vt:lpstr>
      <vt:lpstr>The ZigBee IP stack</vt:lpstr>
      <vt:lpstr>PowerPoint Presentation</vt:lpstr>
      <vt:lpstr>Physical Layer</vt:lpstr>
      <vt:lpstr>Modulation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frame for the 802.15.4 physical layer</vt:lpstr>
      <vt:lpstr>PowerPoint Presentation</vt:lpstr>
      <vt:lpstr>MAC Layer</vt:lpstr>
      <vt:lpstr>PowerPoint Presentation</vt:lpstr>
      <vt:lpstr>IEEE 802.15.4 MAC Format</vt:lpstr>
      <vt:lpstr>PowerPoint Presentation</vt:lpstr>
      <vt:lpstr>PowerPoint Presentation</vt:lpstr>
      <vt:lpstr>PowerPoint Presentation</vt:lpstr>
      <vt:lpstr>Topology</vt:lpstr>
      <vt:lpstr>PowerPoint Presentation</vt:lpstr>
      <vt:lpstr>PowerPoint Presentation</vt:lpstr>
      <vt:lpstr>PowerPoint Presentation</vt:lpstr>
      <vt:lpstr>Security</vt:lpstr>
      <vt:lpstr>PowerPoint Presentation</vt:lpstr>
      <vt:lpstr>Frame Format with the Auxiliary Security Header Field for 802.15.4-  2006 and Later Versions</vt:lpstr>
      <vt:lpstr>IEEE 802.15.4g and 802.15.4e</vt:lpstr>
      <vt:lpstr>PowerPoint Presentation</vt:lpstr>
      <vt:lpstr>PowerPoint Presentation</vt:lpstr>
      <vt:lpstr>PowerPoint Presentation</vt:lpstr>
      <vt:lpstr>Physical Layer</vt:lpstr>
      <vt:lpstr>PowerPoint Presentation</vt:lpstr>
      <vt:lpstr>PowerPoint Presentation</vt:lpstr>
      <vt:lpstr>MAC Layer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IEEE 802.15.4g/e MAC Frame Format</vt:lpstr>
      <vt:lpstr>PowerPoint Presentation</vt:lpstr>
      <vt:lpstr>Topology</vt:lpstr>
      <vt:lpstr>Security</vt:lpstr>
      <vt:lpstr>PowerPoint Presentation</vt:lpstr>
      <vt:lpstr>IEEE 1901.2a</vt:lpstr>
      <vt:lpstr>PowerPoint Presentation</vt:lpstr>
      <vt:lpstr>PowerPoint Presentation</vt:lpstr>
      <vt:lpstr>LoRaWAN</vt:lpstr>
      <vt:lpstr>LoRaWAN Layers</vt:lpstr>
      <vt:lpstr>Physical Layer</vt:lpstr>
      <vt:lpstr>PowerPoint Presentation</vt:lpstr>
      <vt:lpstr>PowerPoint Presentation</vt:lpstr>
      <vt:lpstr>PowerPoint Presentation</vt:lpstr>
      <vt:lpstr>MAC Layer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Security</vt:lpstr>
      <vt:lpstr>PowerPoint Presentation</vt:lpstr>
      <vt:lpstr>PowerPoint Presentation</vt:lpstr>
      <vt:lpstr>PowerPoint Presentation</vt:lpstr>
      <vt:lpstr>PowerPoint Presentation</vt:lpstr>
      <vt:lpstr>NB-IoT and Other LTE Variations</vt:lpstr>
      <vt:lpstr>PowerPoint Presentation</vt:lpstr>
      <vt:lpstr>LTE Cat 0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krishna</dc:creator>
  <cp:lastModifiedBy>Windows User</cp:lastModifiedBy>
  <cp:revision>2</cp:revision>
  <dcterms:created xsi:type="dcterms:W3CDTF">2021-11-01T04:46:00Z</dcterms:created>
  <dcterms:modified xsi:type="dcterms:W3CDTF">2021-11-05T11:29:25Z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2020-03-18T00:00:00Z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2021-11-01T00:00:00Z</vt:filetime>
  </property>
</Properties>
</file>