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8" r:id="rId2"/>
    <p:sldId id="275" r:id="rId3"/>
    <p:sldId id="278" r:id="rId4"/>
    <p:sldId id="277" r:id="rId5"/>
    <p:sldId id="276" r:id="rId6"/>
    <p:sldId id="293" r:id="rId7"/>
    <p:sldId id="279" r:id="rId8"/>
    <p:sldId id="280" r:id="rId9"/>
    <p:sldId id="281" r:id="rId10"/>
    <p:sldId id="286" r:id="rId11"/>
    <p:sldId id="282" r:id="rId12"/>
    <p:sldId id="283" r:id="rId13"/>
    <p:sldId id="294" r:id="rId14"/>
    <p:sldId id="285" r:id="rId15"/>
    <p:sldId id="295" r:id="rId16"/>
    <p:sldId id="288" r:id="rId17"/>
    <p:sldId id="291" r:id="rId18"/>
    <p:sldId id="289" r:id="rId19"/>
    <p:sldId id="290" r:id="rId20"/>
    <p:sldId id="292" r:id="rId21"/>
    <p:sldId id="274"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121" autoAdjust="0"/>
    <p:restoredTop sz="94660"/>
  </p:normalViewPr>
  <p:slideViewPr>
    <p:cSldViewPr>
      <p:cViewPr>
        <p:scale>
          <a:sx n="66" d="100"/>
          <a:sy n="66" d="100"/>
        </p:scale>
        <p:origin x="-1602" y="-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370A67-4E04-4D54-AAAC-4E986C4FCDA4}" type="datetimeFigureOut">
              <a:rPr lang="en-US" smtClean="0"/>
              <a:pPr/>
              <a:t>1/25/2021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FC7D5B-6E43-4D8D-901C-F9A625D857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BB5CE-EE7C-46AC-A686-7708B6856ADB}"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9B28267-4D2D-4A19-B823-09974A4A6F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3FAB4C-5056-4132-817E-EB4F9B19109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C1E70C-8845-4E53-9B36-96646185EA30}"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7776ED-80EF-4561-957A-472E8E52E4E5}" type="datetime1">
              <a:rPr lang="en-US" smtClean="0"/>
              <a:pPr/>
              <a:t>1/25/2021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4728F0E-EEA6-44A9-AF0B-2622ED32F5C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D51A50-2B8E-413C-964D-6F628D2B3627}" type="datetime1">
              <a:rPr lang="en-US" smtClean="0"/>
              <a:pPr/>
              <a:t>1/25/2021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1191C4-A153-45D5-971C-547E9F81B12C}" type="datetime1">
              <a:rPr lang="en-US" smtClean="0"/>
              <a:pPr/>
              <a:t>1/25/2021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169D6D-3DD1-4329-B86E-7FF57F831478}" type="datetime1">
              <a:rPr lang="en-US" smtClean="0"/>
              <a:pPr/>
              <a:t>1/25/2021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F6630-FCA0-4C28-8B63-F00FE3A12D5C}"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30C337-72F0-4C4D-BDFF-A630314AB2B2}" type="datetime1">
              <a:rPr lang="en-US" smtClean="0"/>
              <a:pPr/>
              <a:t>1/25/2021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FC87BD-D233-4FC2-BCF5-EF32A6F936D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C15FA-EB35-4522-A2BF-7E542AD8478F}" type="datetime1">
              <a:rPr lang="en-US" smtClean="0"/>
              <a:pPr/>
              <a:t>1/25/2021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C87BD-D233-4FC2-BCF5-EF32A6F936D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bg2">
                    <a:lumMod val="50000"/>
                  </a:schemeClr>
                </a:solidFill>
              </a:rPr>
              <a:t>Outline of today’s session</a:t>
            </a:r>
            <a:endParaRPr lang="en-US" dirty="0"/>
          </a:p>
        </p:txBody>
      </p:sp>
      <p:sp>
        <p:nvSpPr>
          <p:cNvPr id="3" name="Content Placeholder 2"/>
          <p:cNvSpPr>
            <a:spLocks noGrp="1"/>
          </p:cNvSpPr>
          <p:nvPr>
            <p:ph idx="1"/>
          </p:nvPr>
        </p:nvSpPr>
        <p:spPr>
          <a:xfrm>
            <a:off x="457200" y="1214422"/>
            <a:ext cx="8229600" cy="4911741"/>
          </a:xfrm>
        </p:spPr>
        <p:txBody>
          <a:bodyPr>
            <a:normAutofit/>
          </a:bodyPr>
          <a:lstStyle/>
          <a:p>
            <a:r>
              <a:rPr lang="en-US" sz="4000" dirty="0" smtClean="0"/>
              <a:t>Need of conversion</a:t>
            </a:r>
          </a:p>
          <a:p>
            <a:r>
              <a:rPr lang="en-US" sz="4000" dirty="0" smtClean="0"/>
              <a:t>Types of conversions</a:t>
            </a:r>
          </a:p>
          <a:p>
            <a:r>
              <a:rPr lang="en-US" sz="4000" dirty="0" smtClean="0"/>
              <a:t>Conversion from decimal to Any base</a:t>
            </a:r>
          </a:p>
          <a:p>
            <a:pPr lvl="1">
              <a:buFont typeface="Wingdings" pitchFamily="2" charset="2"/>
              <a:buChar char="Ø"/>
            </a:pPr>
            <a:r>
              <a:rPr lang="en-US" sz="3600" dirty="0" smtClean="0"/>
              <a:t>Examples</a:t>
            </a:r>
          </a:p>
        </p:txBody>
      </p:sp>
      <p:sp>
        <p:nvSpPr>
          <p:cNvPr id="4" name="Slide Number Placeholder 3"/>
          <p:cNvSpPr>
            <a:spLocks noGrp="1"/>
          </p:cNvSpPr>
          <p:nvPr>
            <p:ph type="sldNum" sz="quarter" idx="12"/>
          </p:nvPr>
        </p:nvSpPr>
        <p:spPr/>
        <p:txBody>
          <a:bodyPr/>
          <a:lstStyle/>
          <a:p>
            <a:fld id="{4CFC87BD-D233-4FC2-BCF5-EF32A6F936D1}" type="slidenum">
              <a:rPr lang="en-US" smtClean="0"/>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chemeClr val="bg2">
                    <a:lumMod val="50000"/>
                  </a:schemeClr>
                </a:solidFill>
              </a:rPr>
              <a:t>Fractional part-Successive multiplication</a:t>
            </a:r>
            <a:endParaRPr lang="en-US" sz="3600" dirty="0"/>
          </a:p>
        </p:txBody>
      </p:sp>
      <p:sp>
        <p:nvSpPr>
          <p:cNvPr id="3" name="Content Placeholder 2"/>
          <p:cNvSpPr>
            <a:spLocks noGrp="1"/>
          </p:cNvSpPr>
          <p:nvPr>
            <p:ph idx="1"/>
          </p:nvPr>
        </p:nvSpPr>
        <p:spPr/>
        <p:txBody>
          <a:bodyPr/>
          <a:lstStyle/>
          <a:p>
            <a:pPr lvl="0" algn="just"/>
            <a:r>
              <a:rPr lang="en-GB" dirty="0" smtClean="0"/>
              <a:t>To convert decimal </a:t>
            </a:r>
            <a:r>
              <a:rPr lang="en-GB" b="1" dirty="0" smtClean="0"/>
              <a:t>fractions</a:t>
            </a:r>
            <a:r>
              <a:rPr lang="en-GB" dirty="0" smtClean="0"/>
              <a:t> to binary, repeated multiplication by base </a:t>
            </a:r>
            <a:r>
              <a:rPr lang="en-GB" b="1" dirty="0" smtClean="0"/>
              <a:t>b</a:t>
            </a:r>
            <a:r>
              <a:rPr lang="en-GB" dirty="0" smtClean="0"/>
              <a:t> is used, until the fractional product is 0 (or until the desired number of decimal places). </a:t>
            </a:r>
          </a:p>
          <a:p>
            <a:pPr lvl="0" algn="just"/>
            <a:r>
              <a:rPr lang="en-GB" dirty="0" smtClean="0"/>
              <a:t>The carried digits, or </a:t>
            </a:r>
            <a:r>
              <a:rPr lang="en-GB" i="1" dirty="0" smtClean="0"/>
              <a:t>carries</a:t>
            </a:r>
            <a:r>
              <a:rPr lang="en-GB" dirty="0" smtClean="0"/>
              <a:t>, produce the answer, with the first carry as the MSB, and the last as the LSB.</a:t>
            </a:r>
            <a:endParaRPr lang="en-US"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Decimal(integer part)→Binary</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11</a:t>
            </a:fld>
            <a:endParaRPr lang="en-US"/>
          </a:p>
        </p:txBody>
      </p:sp>
      <p:pic>
        <p:nvPicPr>
          <p:cNvPr id="1026" name="Picture 2"/>
          <p:cNvPicPr>
            <a:picLocks noGrp="1" noChangeAspect="1" noChangeArrowheads="1"/>
          </p:cNvPicPr>
          <p:nvPr>
            <p:ph idx="1"/>
          </p:nvPr>
        </p:nvPicPr>
        <p:blipFill>
          <a:blip r:embed="rId2"/>
          <a:srcRect/>
          <a:stretch>
            <a:fillRect/>
          </a:stretch>
        </p:blipFill>
        <p:spPr bwMode="auto">
          <a:xfrm>
            <a:off x="2214546" y="1571612"/>
            <a:ext cx="4714908" cy="2515405"/>
          </a:xfrm>
          <a:prstGeom prst="rect">
            <a:avLst/>
          </a:prstGeom>
          <a:noFill/>
          <a:ln w="9525">
            <a:noFill/>
            <a:miter lim="800000"/>
            <a:headEnd/>
            <a:tailEnd/>
          </a:ln>
          <a:effectLst/>
        </p:spPr>
      </p:pic>
      <p:sp>
        <p:nvSpPr>
          <p:cNvPr id="1027" name="Rectangle 3"/>
          <p:cNvSpPr>
            <a:spLocks noChangeArrowheads="1"/>
          </p:cNvSpPr>
          <p:nvPr/>
        </p:nvSpPr>
        <p:spPr bwMode="auto">
          <a:xfrm>
            <a:off x="2357422" y="4643446"/>
            <a:ext cx="4126451" cy="138499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3600" b="0" i="0" u="none" strike="noStrike" cap="none" normalizeH="0" baseline="0" dirty="0" smtClean="0">
                <a:ln>
                  <a:noFill/>
                </a:ln>
                <a:solidFill>
                  <a:srgbClr val="000000"/>
                </a:solidFill>
                <a:effectLst/>
                <a:latin typeface="Bookman Old Style" pitchFamily="18" charset="0"/>
                <a:ea typeface="Times New Roman" pitchFamily="18" charset="0"/>
                <a:cs typeface="Times New Roman" pitchFamily="18" charset="0"/>
              </a:rPr>
              <a:t>(43)</a:t>
            </a:r>
            <a:r>
              <a:rPr kumimoji="0" lang="en-GB" sz="3600" b="0" i="0" u="none" strike="noStrike" cap="none" normalizeH="0" baseline="-30000" dirty="0" smtClean="0">
                <a:ln>
                  <a:noFill/>
                </a:ln>
                <a:solidFill>
                  <a:srgbClr val="000000"/>
                </a:solidFill>
                <a:effectLst/>
                <a:latin typeface="Bookman Old Style" pitchFamily="18" charset="0"/>
                <a:ea typeface="Times New Roman" pitchFamily="18" charset="0"/>
                <a:cs typeface="Times New Roman" pitchFamily="18" charset="0"/>
              </a:rPr>
              <a:t>10 </a:t>
            </a:r>
            <a:r>
              <a:rPr kumimoji="0" lang="en-GB" sz="3600" b="0" i="0" u="none" strike="noStrike" cap="none" normalizeH="0" baseline="0" dirty="0" smtClean="0">
                <a:ln>
                  <a:noFill/>
                </a:ln>
                <a:solidFill>
                  <a:srgbClr val="000000"/>
                </a:solidFill>
                <a:effectLst/>
                <a:latin typeface="Bookman Old Style" pitchFamily="18" charset="0"/>
                <a:ea typeface="Times New Roman" pitchFamily="18" charset="0"/>
                <a:cs typeface="Times New Roman" pitchFamily="18" charset="0"/>
              </a:rPr>
              <a:t>= (101011)</a:t>
            </a:r>
            <a:r>
              <a:rPr kumimoji="0" lang="en-GB" sz="3600" b="0" i="0" u="none" strike="noStrike" cap="none" normalizeH="0" baseline="-30000" dirty="0" smtClean="0">
                <a:ln>
                  <a:noFill/>
                </a:ln>
                <a:solidFill>
                  <a:srgbClr val="000000"/>
                </a:solidFill>
                <a:effectLst/>
                <a:latin typeface="Bookman Old Style" pitchFamily="18" charset="0"/>
                <a:ea typeface="Times New Roman" pitchFamily="18" charset="0"/>
                <a:cs typeface="Times New Roman" pitchFamily="18" charset="0"/>
              </a:rPr>
              <a:t>2</a:t>
            </a:r>
            <a:endParaRPr kumimoji="0" lang="en-US" b="0" i="0" u="none" strike="noStrike" cap="none" normalizeH="0" baseline="0" dirty="0" smtClean="0">
              <a:ln>
                <a:noFill/>
              </a:ln>
              <a:solidFill>
                <a:srgbClr val="000000"/>
              </a:solidFill>
              <a:effectLst/>
              <a:latin typeface="Verdana" pitchFamily="34"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12</a:t>
            </a:fld>
            <a:endParaRPr lang="en-US"/>
          </a:p>
        </p:txBody>
      </p:sp>
      <p:pic>
        <p:nvPicPr>
          <p:cNvPr id="25602" name="Picture 2"/>
          <p:cNvPicPr>
            <a:picLocks noGrp="1" noChangeAspect="1" noChangeArrowheads="1"/>
          </p:cNvPicPr>
          <p:nvPr>
            <p:ph idx="1"/>
          </p:nvPr>
        </p:nvPicPr>
        <p:blipFill>
          <a:blip r:embed="rId2"/>
          <a:srcRect/>
          <a:stretch>
            <a:fillRect/>
          </a:stretch>
        </p:blipFill>
        <p:spPr bwMode="auto">
          <a:xfrm>
            <a:off x="1643042" y="1643051"/>
            <a:ext cx="5643601" cy="3500462"/>
          </a:xfrm>
          <a:prstGeom prst="rect">
            <a:avLst/>
          </a:prstGeom>
          <a:noFill/>
          <a:ln w="9525">
            <a:noFill/>
            <a:miter lim="800000"/>
            <a:headEnd/>
            <a:tailEnd/>
          </a:ln>
          <a:effectLst/>
        </p:spPr>
      </p:pic>
      <p:sp>
        <p:nvSpPr>
          <p:cNvPr id="6" name="TextBox 5"/>
          <p:cNvSpPr txBox="1"/>
          <p:nvPr/>
        </p:nvSpPr>
        <p:spPr>
          <a:xfrm>
            <a:off x="2285984" y="5643578"/>
            <a:ext cx="5214974" cy="1200329"/>
          </a:xfrm>
          <a:prstGeom prst="rect">
            <a:avLst/>
          </a:prstGeom>
          <a:noFill/>
        </p:spPr>
        <p:txBody>
          <a:bodyPr wrap="square" rtlCol="0">
            <a:spAutoFit/>
          </a:bodyPr>
          <a:lstStyle/>
          <a:p>
            <a:r>
              <a:rPr lang="en-GB" sz="3600" dirty="0" smtClean="0">
                <a:solidFill>
                  <a:srgbClr val="000000"/>
                </a:solidFill>
                <a:latin typeface="Bookman Old Style" pitchFamily="18" charset="0"/>
                <a:ea typeface="Times New Roman" pitchFamily="18" charset="0"/>
                <a:cs typeface="Times New Roman" pitchFamily="18" charset="0"/>
              </a:rPr>
              <a:t>(25)</a:t>
            </a:r>
            <a:r>
              <a:rPr lang="en-GB" sz="3600" baseline="-25000" dirty="0" smtClean="0">
                <a:solidFill>
                  <a:srgbClr val="000000"/>
                </a:solidFill>
                <a:latin typeface="Bookman Old Style" pitchFamily="18" charset="0"/>
                <a:ea typeface="Times New Roman" pitchFamily="18" charset="0"/>
                <a:cs typeface="Times New Roman" pitchFamily="18" charset="0"/>
              </a:rPr>
              <a:t>10</a:t>
            </a:r>
            <a:r>
              <a:rPr lang="en-GB" sz="3600" dirty="0" smtClean="0">
                <a:solidFill>
                  <a:srgbClr val="000000"/>
                </a:solidFill>
                <a:latin typeface="Bookman Old Style" pitchFamily="18" charset="0"/>
                <a:ea typeface="Times New Roman" pitchFamily="18" charset="0"/>
                <a:cs typeface="Times New Roman" pitchFamily="18" charset="0"/>
              </a:rPr>
              <a:t> = (11001)</a:t>
            </a:r>
            <a:r>
              <a:rPr lang="en-GB" sz="3600" baseline="-25000" dirty="0" smtClean="0">
                <a:solidFill>
                  <a:srgbClr val="000000"/>
                </a:solidFill>
                <a:latin typeface="Bookman Old Style" pitchFamily="18" charset="0"/>
                <a:ea typeface="Times New Roman" pitchFamily="18" charset="0"/>
                <a:cs typeface="Times New Roman" pitchFamily="18" charset="0"/>
              </a:rPr>
              <a:t>2</a:t>
            </a:r>
            <a:endParaRPr lang="en-US" sz="3600" baseline="-25000" dirty="0" smtClean="0">
              <a:solidFill>
                <a:srgbClr val="000000"/>
              </a:solidFill>
              <a:latin typeface="Bookman Old Style" pitchFamily="18" charset="0"/>
              <a:ea typeface="Times New Roman" pitchFamily="18" charset="0"/>
              <a:cs typeface="Times New Roman" pitchFamily="18" charset="0"/>
            </a:endParaRPr>
          </a:p>
          <a:p>
            <a:r>
              <a:rPr lang="en-GB" baseline="-25000" dirty="0" smtClean="0"/>
              <a:t> </a:t>
            </a:r>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Some examples…</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13</a:t>
            </a:fld>
            <a:endParaRPr lang="en-US"/>
          </a:p>
        </p:txBody>
      </p:sp>
      <p:pic>
        <p:nvPicPr>
          <p:cNvPr id="27650" name="Picture 2"/>
          <p:cNvPicPr>
            <a:picLocks noGrp="1" noChangeAspect="1" noChangeArrowheads="1"/>
          </p:cNvPicPr>
          <p:nvPr>
            <p:ph idx="1"/>
          </p:nvPr>
        </p:nvPicPr>
        <p:blipFill>
          <a:blip r:embed="rId2"/>
          <a:srcRect/>
          <a:stretch>
            <a:fillRect/>
          </a:stretch>
        </p:blipFill>
        <p:spPr bwMode="auto">
          <a:xfrm>
            <a:off x="500034" y="1928802"/>
            <a:ext cx="2857520" cy="2857520"/>
          </a:xfrm>
          <a:prstGeom prst="rect">
            <a:avLst/>
          </a:prstGeom>
          <a:noFill/>
          <a:ln w="9525">
            <a:noFill/>
            <a:miter lim="800000"/>
            <a:headEnd/>
            <a:tailEnd/>
          </a:ln>
          <a:effectLst/>
        </p:spPr>
      </p:pic>
      <p:pic>
        <p:nvPicPr>
          <p:cNvPr id="27651" name="Picture 3"/>
          <p:cNvPicPr>
            <a:picLocks noChangeAspect="1" noChangeArrowheads="1"/>
          </p:cNvPicPr>
          <p:nvPr/>
        </p:nvPicPr>
        <p:blipFill>
          <a:blip r:embed="rId3"/>
          <a:srcRect/>
          <a:stretch>
            <a:fillRect/>
          </a:stretch>
        </p:blipFill>
        <p:spPr bwMode="auto">
          <a:xfrm>
            <a:off x="3786182" y="1571612"/>
            <a:ext cx="5143536" cy="2928958"/>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Decimal(fractional part)→Binary</a:t>
            </a:r>
            <a:endParaRPr lang="en-US" dirty="0">
              <a:solidFill>
                <a:schemeClr val="bg2">
                  <a:lumMod val="50000"/>
                </a:schemeClr>
              </a:solidFill>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14</a:t>
            </a:fld>
            <a:endParaRPr lang="en-US"/>
          </a:p>
        </p:txBody>
      </p:sp>
      <p:pic>
        <p:nvPicPr>
          <p:cNvPr id="26626" name="Picture 2"/>
          <p:cNvPicPr>
            <a:picLocks noGrp="1" noChangeAspect="1" noChangeArrowheads="1"/>
          </p:cNvPicPr>
          <p:nvPr>
            <p:ph idx="1"/>
          </p:nvPr>
        </p:nvPicPr>
        <p:blipFill>
          <a:blip r:embed="rId2"/>
          <a:srcRect/>
          <a:stretch>
            <a:fillRect/>
          </a:stretch>
        </p:blipFill>
        <p:spPr bwMode="auto">
          <a:xfrm>
            <a:off x="928662" y="1785926"/>
            <a:ext cx="7786742" cy="3071833"/>
          </a:xfrm>
          <a:prstGeom prst="rect">
            <a:avLst/>
          </a:prstGeom>
          <a:noFill/>
          <a:ln w="9525">
            <a:noFill/>
            <a:miter lim="800000"/>
            <a:headEnd/>
            <a:tailEnd/>
          </a:ln>
          <a:effectLst/>
        </p:spPr>
      </p:pic>
      <p:sp>
        <p:nvSpPr>
          <p:cNvPr id="6" name="Rectangle 5"/>
          <p:cNvSpPr/>
          <p:nvPr/>
        </p:nvSpPr>
        <p:spPr>
          <a:xfrm>
            <a:off x="1928794" y="5214950"/>
            <a:ext cx="4572000" cy="861774"/>
          </a:xfrm>
          <a:prstGeom prst="rect">
            <a:avLst/>
          </a:prstGeom>
        </p:spPr>
        <p:txBody>
          <a:bodyPr>
            <a:spAutoFit/>
          </a:bodyPr>
          <a:lstStyle/>
          <a:p>
            <a:pPr algn="ctr"/>
            <a:r>
              <a:rPr lang="en-GB" sz="3200" dirty="0" smtClean="0">
                <a:solidFill>
                  <a:srgbClr val="000000"/>
                </a:solidFill>
                <a:latin typeface="Bookman Old Style" pitchFamily="18" charset="0"/>
                <a:ea typeface="Times New Roman" pitchFamily="18" charset="0"/>
                <a:cs typeface="Times New Roman" pitchFamily="18" charset="0"/>
              </a:rPr>
              <a:t>(0.35)</a:t>
            </a:r>
            <a:r>
              <a:rPr lang="en-GB" sz="3200" baseline="-25000" dirty="0" smtClean="0">
                <a:solidFill>
                  <a:srgbClr val="000000"/>
                </a:solidFill>
                <a:latin typeface="Bookman Old Style" pitchFamily="18" charset="0"/>
                <a:ea typeface="Times New Roman" pitchFamily="18" charset="0"/>
                <a:cs typeface="Times New Roman" pitchFamily="18" charset="0"/>
              </a:rPr>
              <a:t>10</a:t>
            </a:r>
            <a:r>
              <a:rPr lang="en-GB" sz="3200" dirty="0" smtClean="0">
                <a:solidFill>
                  <a:srgbClr val="000000"/>
                </a:solidFill>
                <a:latin typeface="Bookman Old Style" pitchFamily="18" charset="0"/>
                <a:ea typeface="Times New Roman" pitchFamily="18" charset="0"/>
                <a:cs typeface="Times New Roman" pitchFamily="18" charset="0"/>
              </a:rPr>
              <a:t> = (0.01011)</a:t>
            </a:r>
            <a:r>
              <a:rPr lang="en-GB" sz="3200" baseline="-25000" dirty="0" smtClean="0">
                <a:solidFill>
                  <a:srgbClr val="000000"/>
                </a:solidFill>
                <a:latin typeface="Bookman Old Style" pitchFamily="18" charset="0"/>
                <a:ea typeface="Times New Roman" pitchFamily="18" charset="0"/>
                <a:cs typeface="Times New Roman" pitchFamily="18" charset="0"/>
              </a:rPr>
              <a:t>2</a:t>
            </a:r>
            <a:endParaRPr lang="en-US" sz="3200" baseline="-25000" dirty="0" smtClean="0">
              <a:solidFill>
                <a:srgbClr val="000000"/>
              </a:solidFill>
              <a:latin typeface="Bookman Old Style" pitchFamily="18" charset="0"/>
              <a:ea typeface="Times New Roman" pitchFamily="18" charset="0"/>
              <a:cs typeface="Times New Roman" pitchFamily="18" charset="0"/>
            </a:endParaRPr>
          </a:p>
          <a:p>
            <a:r>
              <a:rPr lang="en-GB" baseline="-25000" dirty="0" smtClean="0"/>
              <a:t> </a:t>
            </a:r>
            <a:endParaRPr lang="en-US" dirty="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15</a:t>
            </a:fld>
            <a:endParaRPr lang="en-US"/>
          </a:p>
        </p:txBody>
      </p:sp>
      <p:pic>
        <p:nvPicPr>
          <p:cNvPr id="1026" name="Picture 2"/>
          <p:cNvPicPr>
            <a:picLocks noGrp="1" noChangeAspect="1" noChangeArrowheads="1"/>
          </p:cNvPicPr>
          <p:nvPr>
            <p:ph idx="1"/>
          </p:nvPr>
        </p:nvPicPr>
        <p:blipFill>
          <a:blip r:embed="rId2"/>
          <a:srcRect/>
          <a:stretch>
            <a:fillRect/>
          </a:stretch>
        </p:blipFill>
        <p:spPr bwMode="auto">
          <a:xfrm>
            <a:off x="1785918" y="1214422"/>
            <a:ext cx="5500725" cy="2643206"/>
          </a:xfrm>
          <a:prstGeom prst="rect">
            <a:avLst/>
          </a:prstGeom>
          <a:noFill/>
          <a:ln w="9525">
            <a:noFill/>
            <a:miter lim="800000"/>
            <a:headEnd/>
            <a:tailEnd/>
          </a:ln>
          <a:effectLst/>
        </p:spPr>
      </p:pic>
      <p:sp>
        <p:nvSpPr>
          <p:cNvPr id="6" name="Rectangle 5"/>
          <p:cNvSpPr/>
          <p:nvPr/>
        </p:nvSpPr>
        <p:spPr>
          <a:xfrm>
            <a:off x="2143108" y="4286256"/>
            <a:ext cx="4572000" cy="861774"/>
          </a:xfrm>
          <a:prstGeom prst="rect">
            <a:avLst/>
          </a:prstGeom>
        </p:spPr>
        <p:txBody>
          <a:bodyPr>
            <a:spAutoFit/>
          </a:bodyPr>
          <a:lstStyle/>
          <a:p>
            <a:pPr algn="ctr"/>
            <a:r>
              <a:rPr lang="en-GB" sz="3200" dirty="0" smtClean="0">
                <a:solidFill>
                  <a:srgbClr val="000000"/>
                </a:solidFill>
                <a:latin typeface="Bookman Old Style" pitchFamily="18" charset="0"/>
                <a:ea typeface="Times New Roman" pitchFamily="18" charset="0"/>
                <a:cs typeface="Times New Roman" pitchFamily="18" charset="0"/>
              </a:rPr>
              <a:t>(0.3125)</a:t>
            </a:r>
            <a:r>
              <a:rPr lang="en-GB" sz="3200" baseline="-25000" dirty="0" smtClean="0">
                <a:solidFill>
                  <a:srgbClr val="000000"/>
                </a:solidFill>
                <a:latin typeface="Bookman Old Style" pitchFamily="18" charset="0"/>
                <a:ea typeface="Times New Roman" pitchFamily="18" charset="0"/>
                <a:cs typeface="Times New Roman" pitchFamily="18" charset="0"/>
              </a:rPr>
              <a:t>10</a:t>
            </a:r>
            <a:r>
              <a:rPr lang="en-GB" sz="3200" dirty="0" smtClean="0">
                <a:solidFill>
                  <a:srgbClr val="000000"/>
                </a:solidFill>
                <a:latin typeface="Bookman Old Style" pitchFamily="18" charset="0"/>
                <a:ea typeface="Times New Roman" pitchFamily="18" charset="0"/>
                <a:cs typeface="Times New Roman" pitchFamily="18" charset="0"/>
              </a:rPr>
              <a:t> = (0.0101)</a:t>
            </a:r>
            <a:r>
              <a:rPr lang="en-GB" sz="3200" baseline="-25000" dirty="0" smtClean="0">
                <a:solidFill>
                  <a:srgbClr val="000000"/>
                </a:solidFill>
                <a:latin typeface="Bookman Old Style" pitchFamily="18" charset="0"/>
                <a:ea typeface="Times New Roman" pitchFamily="18" charset="0"/>
                <a:cs typeface="Times New Roman" pitchFamily="18" charset="0"/>
              </a:rPr>
              <a:t>2</a:t>
            </a:r>
            <a:endParaRPr lang="en-US" sz="3200" baseline="-25000" dirty="0" smtClean="0">
              <a:solidFill>
                <a:srgbClr val="000000"/>
              </a:solidFill>
              <a:latin typeface="Bookman Old Style" pitchFamily="18" charset="0"/>
              <a:ea typeface="Times New Roman" pitchFamily="18" charset="0"/>
              <a:cs typeface="Times New Roman" pitchFamily="18" charset="0"/>
            </a:endParaRPr>
          </a:p>
          <a:p>
            <a:r>
              <a:rPr lang="en-GB" baseline="-25000" dirty="0" smtClean="0"/>
              <a:t> </a:t>
            </a:r>
            <a:endParaRPr lang="en-US"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lvl="1" algn="ctr" rtl="0">
              <a:spcBef>
                <a:spcPct val="0"/>
              </a:spcBef>
            </a:pPr>
            <a:r>
              <a:rPr lang="en-US" sz="2800" kern="1200" dirty="0">
                <a:solidFill>
                  <a:schemeClr val="bg2">
                    <a:lumMod val="50000"/>
                  </a:schemeClr>
                </a:solidFill>
                <a:latin typeface="+mj-lt"/>
                <a:ea typeface="+mj-ea"/>
                <a:cs typeface="+mj-cs"/>
              </a:rPr>
              <a:t>Conversion from </a:t>
            </a:r>
            <a:r>
              <a:rPr lang="x-none" sz="2800" kern="1200" smtClean="0">
                <a:solidFill>
                  <a:schemeClr val="bg2">
                    <a:lumMod val="50000"/>
                  </a:schemeClr>
                </a:solidFill>
                <a:latin typeface="+mj-lt"/>
                <a:ea typeface="+mj-ea"/>
                <a:cs typeface="+mj-cs"/>
              </a:rPr>
              <a:t>DECIMAL</a:t>
            </a:r>
            <a:r>
              <a:rPr lang="en-US" sz="2800" kern="1200" dirty="0" smtClean="0">
                <a:solidFill>
                  <a:schemeClr val="bg2">
                    <a:lumMod val="50000"/>
                  </a:schemeClr>
                </a:solidFill>
                <a:latin typeface="+mj-lt"/>
                <a:ea typeface="+mj-ea"/>
                <a:cs typeface="+mj-cs"/>
              </a:rPr>
              <a:t>(integer part)</a:t>
            </a:r>
            <a:r>
              <a:rPr lang="x-none" sz="2800" kern="1200" smtClean="0">
                <a:solidFill>
                  <a:schemeClr val="bg2">
                    <a:lumMod val="50000"/>
                  </a:schemeClr>
                </a:solidFill>
                <a:latin typeface="+mj-lt"/>
                <a:ea typeface="+mj-ea"/>
                <a:cs typeface="+mj-cs"/>
              </a:rPr>
              <a:t> </a:t>
            </a:r>
            <a:r>
              <a:rPr lang="en-US" sz="2800" kern="1200" dirty="0">
                <a:solidFill>
                  <a:schemeClr val="bg2">
                    <a:lumMod val="50000"/>
                  </a:schemeClr>
                </a:solidFill>
                <a:latin typeface="+mj-lt"/>
                <a:ea typeface="+mj-ea"/>
                <a:cs typeface="+mj-cs"/>
              </a:rPr>
              <a:t>→</a:t>
            </a:r>
            <a:r>
              <a:rPr lang="x-none" sz="2800" kern="1200">
                <a:solidFill>
                  <a:schemeClr val="bg2">
                    <a:lumMod val="50000"/>
                  </a:schemeClr>
                </a:solidFill>
                <a:latin typeface="+mj-lt"/>
                <a:ea typeface="+mj-ea"/>
                <a:cs typeface="+mj-cs"/>
              </a:rPr>
              <a:t> OCTAL</a:t>
            </a:r>
            <a:endParaRPr lang="en-US" sz="2800" kern="1200" dirty="0">
              <a:solidFill>
                <a:schemeClr val="bg2">
                  <a:lumMod val="50000"/>
                </a:schemeClr>
              </a:solidFill>
              <a:latin typeface="+mj-lt"/>
              <a:ea typeface="+mj-ea"/>
              <a:cs typeface="+mj-cs"/>
            </a:endParaRPr>
          </a:p>
        </p:txBody>
      </p:sp>
      <p:sp>
        <p:nvSpPr>
          <p:cNvPr id="4" name="Slide Number Placeholder 3"/>
          <p:cNvSpPr>
            <a:spLocks noGrp="1"/>
          </p:cNvSpPr>
          <p:nvPr>
            <p:ph type="sldNum" sz="quarter" idx="12"/>
          </p:nvPr>
        </p:nvSpPr>
        <p:spPr/>
        <p:txBody>
          <a:bodyPr/>
          <a:lstStyle/>
          <a:p>
            <a:fld id="{4CFC87BD-D233-4FC2-BCF5-EF32A6F936D1}" type="slidenum">
              <a:rPr lang="en-US" smtClean="0"/>
              <a:pPr/>
              <a:t>16</a:t>
            </a:fld>
            <a:endParaRPr lang="en-US"/>
          </a:p>
        </p:txBody>
      </p:sp>
      <p:pic>
        <p:nvPicPr>
          <p:cNvPr id="28674" name="Picture 2"/>
          <p:cNvPicPr>
            <a:picLocks noGrp="1" noChangeAspect="1" noChangeArrowheads="1"/>
          </p:cNvPicPr>
          <p:nvPr>
            <p:ph idx="1"/>
          </p:nvPr>
        </p:nvPicPr>
        <p:blipFill>
          <a:blip r:embed="rId2"/>
          <a:srcRect/>
          <a:stretch>
            <a:fillRect/>
          </a:stretch>
        </p:blipFill>
        <p:spPr bwMode="auto">
          <a:xfrm>
            <a:off x="1500166" y="1428736"/>
            <a:ext cx="6000792" cy="3405995"/>
          </a:xfrm>
          <a:prstGeom prst="rect">
            <a:avLst/>
          </a:prstGeom>
          <a:noFill/>
          <a:ln w="9525">
            <a:noFill/>
            <a:miter lim="800000"/>
            <a:headEnd/>
            <a:tailEnd/>
          </a:ln>
          <a:effectLst/>
        </p:spPr>
      </p:pic>
      <p:sp>
        <p:nvSpPr>
          <p:cNvPr id="7" name="TextBox 6"/>
          <p:cNvSpPr txBox="1"/>
          <p:nvPr/>
        </p:nvSpPr>
        <p:spPr>
          <a:xfrm>
            <a:off x="2000232" y="5429264"/>
            <a:ext cx="5000660" cy="646331"/>
          </a:xfrm>
          <a:prstGeom prst="rect">
            <a:avLst/>
          </a:prstGeom>
          <a:noFill/>
        </p:spPr>
        <p:txBody>
          <a:bodyPr wrap="square" rtlCol="0">
            <a:spAutoFit/>
          </a:bodyPr>
          <a:lstStyle/>
          <a:p>
            <a:pPr algn="ctr"/>
            <a:r>
              <a:rPr lang="en-GB" sz="3600" dirty="0" smtClean="0">
                <a:solidFill>
                  <a:srgbClr val="000000"/>
                </a:solidFill>
                <a:latin typeface="Bookman Old Style" pitchFamily="18" charset="0"/>
                <a:ea typeface="Times New Roman" pitchFamily="18" charset="0"/>
                <a:cs typeface="Times New Roman" pitchFamily="18" charset="0"/>
              </a:rPr>
              <a:t>(4321)</a:t>
            </a:r>
            <a:r>
              <a:rPr lang="en-GB" sz="3600" baseline="-25000" dirty="0" smtClean="0">
                <a:solidFill>
                  <a:srgbClr val="000000"/>
                </a:solidFill>
                <a:latin typeface="Bookman Old Style" pitchFamily="18" charset="0"/>
                <a:ea typeface="Times New Roman" pitchFamily="18" charset="0"/>
                <a:cs typeface="Times New Roman" pitchFamily="18" charset="0"/>
              </a:rPr>
              <a:t>10</a:t>
            </a:r>
            <a:r>
              <a:rPr lang="en-GB" sz="3600" dirty="0" smtClean="0">
                <a:solidFill>
                  <a:srgbClr val="000000"/>
                </a:solidFill>
                <a:latin typeface="Bookman Old Style" pitchFamily="18" charset="0"/>
                <a:ea typeface="Times New Roman" pitchFamily="18" charset="0"/>
                <a:cs typeface="Times New Roman" pitchFamily="18" charset="0"/>
              </a:rPr>
              <a:t> = (10341)</a:t>
            </a:r>
            <a:r>
              <a:rPr lang="en-GB" sz="3600" baseline="-25000" dirty="0" smtClean="0">
                <a:solidFill>
                  <a:srgbClr val="000000"/>
                </a:solidFill>
                <a:latin typeface="Bookman Old Style" pitchFamily="18" charset="0"/>
                <a:ea typeface="Times New Roman" pitchFamily="18" charset="0"/>
                <a:cs typeface="Times New Roman" pitchFamily="18" charset="0"/>
              </a:rPr>
              <a:t>8</a:t>
            </a:r>
            <a:endParaRPr lang="en-US" sz="3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solidFill>
                  <a:schemeClr val="bg2">
                    <a:lumMod val="50000"/>
                  </a:schemeClr>
                </a:solidFill>
              </a:rPr>
              <a:t>Conversion from </a:t>
            </a:r>
            <a:r>
              <a:rPr lang="x-none" sz="2800" smtClean="0">
                <a:solidFill>
                  <a:schemeClr val="bg2">
                    <a:lumMod val="50000"/>
                  </a:schemeClr>
                </a:solidFill>
              </a:rPr>
              <a:t>DECIMAL</a:t>
            </a:r>
            <a:r>
              <a:rPr lang="en-US" sz="2800" dirty="0" smtClean="0">
                <a:solidFill>
                  <a:schemeClr val="bg2">
                    <a:lumMod val="50000"/>
                  </a:schemeClr>
                </a:solidFill>
              </a:rPr>
              <a:t>(fractional part)</a:t>
            </a:r>
            <a:r>
              <a:rPr lang="x-none" sz="2800" smtClean="0">
                <a:solidFill>
                  <a:schemeClr val="bg2">
                    <a:lumMod val="50000"/>
                  </a:schemeClr>
                </a:solidFill>
              </a:rPr>
              <a:t> </a:t>
            </a:r>
            <a:r>
              <a:rPr lang="en-US" sz="2800" dirty="0" smtClean="0">
                <a:solidFill>
                  <a:schemeClr val="bg2">
                    <a:lumMod val="50000"/>
                  </a:schemeClr>
                </a:solidFill>
              </a:rPr>
              <a:t>→</a:t>
            </a:r>
            <a:r>
              <a:rPr lang="x-none" sz="2800" smtClean="0">
                <a:solidFill>
                  <a:schemeClr val="bg2">
                    <a:lumMod val="50000"/>
                  </a:schemeClr>
                </a:solidFill>
              </a:rPr>
              <a:t> OCTAL</a:t>
            </a:r>
            <a:endParaRPr lang="en-US" sz="28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17</a:t>
            </a:fld>
            <a:endParaRPr lang="en-US"/>
          </a:p>
        </p:txBody>
      </p:sp>
      <p:pic>
        <p:nvPicPr>
          <p:cNvPr id="31746" name="Picture 2"/>
          <p:cNvPicPr>
            <a:picLocks noGrp="1" noChangeAspect="1" noChangeArrowheads="1"/>
          </p:cNvPicPr>
          <p:nvPr>
            <p:ph idx="1"/>
          </p:nvPr>
        </p:nvPicPr>
        <p:blipFill>
          <a:blip r:embed="rId2"/>
          <a:srcRect/>
          <a:stretch>
            <a:fillRect/>
          </a:stretch>
        </p:blipFill>
        <p:spPr bwMode="auto">
          <a:xfrm>
            <a:off x="1714480" y="1643050"/>
            <a:ext cx="5715040" cy="3058331"/>
          </a:xfrm>
          <a:prstGeom prst="rect">
            <a:avLst/>
          </a:prstGeom>
          <a:noFill/>
          <a:ln w="9525">
            <a:noFill/>
            <a:miter lim="800000"/>
            <a:headEnd/>
            <a:tailEnd/>
          </a:ln>
          <a:effectLst/>
        </p:spPr>
      </p:pic>
      <p:sp>
        <p:nvSpPr>
          <p:cNvPr id="6" name="TextBox 5"/>
          <p:cNvSpPr txBox="1"/>
          <p:nvPr/>
        </p:nvSpPr>
        <p:spPr>
          <a:xfrm>
            <a:off x="2000232" y="5429264"/>
            <a:ext cx="5000660" cy="646331"/>
          </a:xfrm>
          <a:prstGeom prst="rect">
            <a:avLst/>
          </a:prstGeom>
          <a:noFill/>
        </p:spPr>
        <p:txBody>
          <a:bodyPr wrap="square" rtlCol="0">
            <a:spAutoFit/>
          </a:bodyPr>
          <a:lstStyle/>
          <a:p>
            <a:pPr algn="ctr"/>
            <a:r>
              <a:rPr lang="en-GB" sz="3600" dirty="0" smtClean="0">
                <a:solidFill>
                  <a:srgbClr val="000000"/>
                </a:solidFill>
                <a:latin typeface="Bookman Old Style" pitchFamily="18" charset="0"/>
                <a:ea typeface="Times New Roman" pitchFamily="18" charset="0"/>
                <a:cs typeface="Times New Roman" pitchFamily="18" charset="0"/>
              </a:rPr>
              <a:t>(0.225)</a:t>
            </a:r>
            <a:r>
              <a:rPr lang="en-GB" sz="3600" baseline="-25000" dirty="0" smtClean="0">
                <a:solidFill>
                  <a:srgbClr val="000000"/>
                </a:solidFill>
                <a:latin typeface="Bookman Old Style" pitchFamily="18" charset="0"/>
                <a:ea typeface="Times New Roman" pitchFamily="18" charset="0"/>
                <a:cs typeface="Times New Roman" pitchFamily="18" charset="0"/>
              </a:rPr>
              <a:t>10</a:t>
            </a:r>
            <a:r>
              <a:rPr lang="en-GB" sz="3600" dirty="0" smtClean="0">
                <a:solidFill>
                  <a:srgbClr val="000000"/>
                </a:solidFill>
                <a:latin typeface="Bookman Old Style" pitchFamily="18" charset="0"/>
                <a:ea typeface="Times New Roman" pitchFamily="18" charset="0"/>
                <a:cs typeface="Times New Roman" pitchFamily="18" charset="0"/>
              </a:rPr>
              <a:t> = (0.16314)</a:t>
            </a:r>
            <a:r>
              <a:rPr lang="en-GB" sz="3600" baseline="-25000" dirty="0" smtClean="0">
                <a:solidFill>
                  <a:srgbClr val="000000"/>
                </a:solidFill>
                <a:latin typeface="Bookman Old Style" pitchFamily="18" charset="0"/>
                <a:ea typeface="Times New Roman" pitchFamily="18" charset="0"/>
                <a:cs typeface="Times New Roman" pitchFamily="18" charset="0"/>
              </a:rPr>
              <a:t>8</a:t>
            </a:r>
            <a:endParaRPr lang="en-US" sz="3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solidFill>
                  <a:schemeClr val="bg2">
                    <a:lumMod val="50000"/>
                  </a:schemeClr>
                </a:solidFill>
              </a:rPr>
              <a:t>Conversion from </a:t>
            </a:r>
            <a:r>
              <a:rPr lang="x-none" sz="2800" smtClean="0">
                <a:solidFill>
                  <a:schemeClr val="bg2">
                    <a:lumMod val="50000"/>
                  </a:schemeClr>
                </a:solidFill>
              </a:rPr>
              <a:t>DECIMAL</a:t>
            </a:r>
            <a:r>
              <a:rPr lang="en-US" sz="2000" dirty="0" smtClean="0">
                <a:solidFill>
                  <a:schemeClr val="bg2">
                    <a:lumMod val="50000"/>
                  </a:schemeClr>
                </a:solidFill>
              </a:rPr>
              <a:t>(integer part)</a:t>
            </a:r>
            <a:r>
              <a:rPr lang="en-US" sz="2800" dirty="0" smtClean="0">
                <a:solidFill>
                  <a:schemeClr val="bg2">
                    <a:lumMod val="50000"/>
                  </a:schemeClr>
                </a:solidFill>
              </a:rPr>
              <a:t>→</a:t>
            </a:r>
            <a:r>
              <a:rPr lang="x-none" sz="2800" smtClean="0">
                <a:solidFill>
                  <a:schemeClr val="bg2">
                    <a:lumMod val="50000"/>
                  </a:schemeClr>
                </a:solidFill>
              </a:rPr>
              <a:t> </a:t>
            </a:r>
            <a:r>
              <a:rPr lang="en-US" sz="2800" dirty="0" smtClean="0">
                <a:solidFill>
                  <a:schemeClr val="bg2">
                    <a:lumMod val="50000"/>
                  </a:schemeClr>
                </a:solidFill>
              </a:rPr>
              <a:t>HEXA DECIMAL</a:t>
            </a:r>
            <a:endParaRPr lang="en-US" sz="4000" dirty="0"/>
          </a:p>
        </p:txBody>
      </p:sp>
      <p:pic>
        <p:nvPicPr>
          <p:cNvPr id="29698" name="Picture 2"/>
          <p:cNvPicPr>
            <a:picLocks noGrp="1" noChangeAspect="1" noChangeArrowheads="1"/>
          </p:cNvPicPr>
          <p:nvPr>
            <p:ph idx="1"/>
          </p:nvPr>
        </p:nvPicPr>
        <p:blipFill>
          <a:blip r:embed="rId3"/>
          <a:srcRect/>
          <a:stretch>
            <a:fillRect/>
          </a:stretch>
        </p:blipFill>
        <p:spPr bwMode="auto">
          <a:xfrm>
            <a:off x="1214414" y="1428736"/>
            <a:ext cx="6572296" cy="2520166"/>
          </a:xfrm>
          <a:prstGeom prst="rect">
            <a:avLst/>
          </a:prstGeom>
          <a:noFill/>
          <a:ln w="9525">
            <a:noFill/>
            <a:miter lim="800000"/>
            <a:headEnd/>
            <a:tailEnd/>
          </a:ln>
          <a:effectLst/>
        </p:spPr>
      </p:pic>
      <p:sp>
        <p:nvSpPr>
          <p:cNvPr id="4" name="Slide Number Placeholder 3"/>
          <p:cNvSpPr>
            <a:spLocks noGrp="1"/>
          </p:cNvSpPr>
          <p:nvPr>
            <p:ph type="sldNum" sz="quarter" idx="12"/>
          </p:nvPr>
        </p:nvSpPr>
        <p:spPr/>
        <p:txBody>
          <a:bodyPr/>
          <a:lstStyle/>
          <a:p>
            <a:fld id="{4CFC87BD-D233-4FC2-BCF5-EF32A6F936D1}" type="slidenum">
              <a:rPr lang="en-US" smtClean="0"/>
              <a:pPr/>
              <a:t>18</a:t>
            </a:fld>
            <a:endParaRPr lang="en-US"/>
          </a:p>
        </p:txBody>
      </p:sp>
      <p:sp>
        <p:nvSpPr>
          <p:cNvPr id="6" name="Rectangle 5"/>
          <p:cNvSpPr/>
          <p:nvPr/>
        </p:nvSpPr>
        <p:spPr>
          <a:xfrm>
            <a:off x="2071670" y="4286256"/>
            <a:ext cx="5049780" cy="769441"/>
          </a:xfrm>
          <a:prstGeom prst="rect">
            <a:avLst/>
          </a:prstGeom>
        </p:spPr>
        <p:txBody>
          <a:bodyPr wrap="none">
            <a:spAutoFit/>
          </a:bodyPr>
          <a:lstStyle/>
          <a:p>
            <a:pPr algn="ctr"/>
            <a:r>
              <a:rPr lang="en-GB" sz="4400" dirty="0" smtClean="0">
                <a:solidFill>
                  <a:srgbClr val="000000"/>
                </a:solidFill>
                <a:latin typeface="Bookman Old Style" pitchFamily="18" charset="0"/>
                <a:ea typeface="Times New Roman" pitchFamily="18" charset="0"/>
                <a:cs typeface="Times New Roman" pitchFamily="18" charset="0"/>
              </a:rPr>
              <a:t>(1234)</a:t>
            </a:r>
            <a:r>
              <a:rPr lang="en-GB" sz="4400" baseline="-25000" dirty="0" smtClean="0">
                <a:solidFill>
                  <a:srgbClr val="000000"/>
                </a:solidFill>
                <a:latin typeface="Bookman Old Style" pitchFamily="18" charset="0"/>
                <a:ea typeface="Times New Roman" pitchFamily="18" charset="0"/>
                <a:cs typeface="Times New Roman" pitchFamily="18" charset="0"/>
              </a:rPr>
              <a:t>10</a:t>
            </a:r>
            <a:r>
              <a:rPr lang="en-GB" sz="4400" dirty="0" smtClean="0">
                <a:solidFill>
                  <a:srgbClr val="000000"/>
                </a:solidFill>
                <a:latin typeface="Bookman Old Style" pitchFamily="18" charset="0"/>
                <a:ea typeface="Times New Roman" pitchFamily="18" charset="0"/>
                <a:cs typeface="Times New Roman" pitchFamily="18" charset="0"/>
              </a:rPr>
              <a:t> = (4D2)</a:t>
            </a:r>
            <a:r>
              <a:rPr lang="en-GB" sz="4400" baseline="-25000" dirty="0" smtClean="0">
                <a:solidFill>
                  <a:srgbClr val="000000"/>
                </a:solidFill>
                <a:latin typeface="Bookman Old Style" pitchFamily="18" charset="0"/>
                <a:ea typeface="Times New Roman" pitchFamily="18" charset="0"/>
                <a:cs typeface="Times New Roman" pitchFamily="18" charset="0"/>
              </a:rPr>
              <a:t>16</a:t>
            </a:r>
            <a:endParaRPr lang="en-US" sz="4400" dirty="0"/>
          </a:p>
        </p:txBody>
      </p:sp>
    </p:spTree>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solidFill>
                  <a:schemeClr val="bg2">
                    <a:lumMod val="50000"/>
                  </a:schemeClr>
                </a:solidFill>
              </a:rPr>
              <a:t>Conversion from </a:t>
            </a:r>
            <a:r>
              <a:rPr lang="x-none" sz="2800" smtClean="0">
                <a:solidFill>
                  <a:schemeClr val="bg2">
                    <a:lumMod val="50000"/>
                  </a:schemeClr>
                </a:solidFill>
              </a:rPr>
              <a:t>DECIMAL</a:t>
            </a:r>
            <a:r>
              <a:rPr lang="en-US" sz="2400" dirty="0" smtClean="0">
                <a:solidFill>
                  <a:schemeClr val="bg2">
                    <a:lumMod val="50000"/>
                  </a:schemeClr>
                </a:solidFill>
              </a:rPr>
              <a:t>(fractional part</a:t>
            </a:r>
            <a:r>
              <a:rPr lang="en-US" sz="3200" dirty="0" smtClean="0">
                <a:solidFill>
                  <a:schemeClr val="bg2">
                    <a:lumMod val="50000"/>
                  </a:schemeClr>
                </a:solidFill>
              </a:rPr>
              <a:t>)</a:t>
            </a:r>
            <a:r>
              <a:rPr lang="en-US" sz="2800" dirty="0" smtClean="0">
                <a:solidFill>
                  <a:schemeClr val="bg2">
                    <a:lumMod val="50000"/>
                  </a:schemeClr>
                </a:solidFill>
              </a:rPr>
              <a:t>→</a:t>
            </a:r>
            <a:r>
              <a:rPr lang="x-none" sz="2800" smtClean="0">
                <a:solidFill>
                  <a:schemeClr val="bg2">
                    <a:lumMod val="50000"/>
                  </a:schemeClr>
                </a:solidFill>
              </a:rPr>
              <a:t> </a:t>
            </a:r>
            <a:r>
              <a:rPr lang="en-US" sz="2800" dirty="0" smtClean="0">
                <a:solidFill>
                  <a:schemeClr val="bg2">
                    <a:lumMod val="50000"/>
                  </a:schemeClr>
                </a:solidFill>
              </a:rPr>
              <a:t>HEXA DECIMAL</a:t>
            </a:r>
            <a:endParaRPr lang="en-US" sz="28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19</a:t>
            </a:fld>
            <a:endParaRPr lang="en-US"/>
          </a:p>
        </p:txBody>
      </p:sp>
      <p:pic>
        <p:nvPicPr>
          <p:cNvPr id="32770" name="Picture 2"/>
          <p:cNvPicPr>
            <a:picLocks noGrp="1" noChangeAspect="1" noChangeArrowheads="1"/>
          </p:cNvPicPr>
          <p:nvPr>
            <p:ph idx="1"/>
          </p:nvPr>
        </p:nvPicPr>
        <p:blipFill>
          <a:blip r:embed="rId2"/>
          <a:srcRect/>
          <a:stretch>
            <a:fillRect/>
          </a:stretch>
        </p:blipFill>
        <p:spPr bwMode="auto">
          <a:xfrm>
            <a:off x="1643042" y="1714489"/>
            <a:ext cx="5929354" cy="2736068"/>
          </a:xfrm>
          <a:prstGeom prst="rect">
            <a:avLst/>
          </a:prstGeom>
          <a:noFill/>
          <a:ln w="9525">
            <a:noFill/>
            <a:miter lim="800000"/>
            <a:headEnd/>
            <a:tailEnd/>
          </a:ln>
          <a:effectLst/>
        </p:spPr>
      </p:pic>
      <p:sp>
        <p:nvSpPr>
          <p:cNvPr id="6" name="Rectangle 5"/>
          <p:cNvSpPr/>
          <p:nvPr/>
        </p:nvSpPr>
        <p:spPr>
          <a:xfrm>
            <a:off x="1714480" y="4714884"/>
            <a:ext cx="5666936" cy="646331"/>
          </a:xfrm>
          <a:prstGeom prst="rect">
            <a:avLst/>
          </a:prstGeom>
        </p:spPr>
        <p:txBody>
          <a:bodyPr wrap="none">
            <a:spAutoFit/>
          </a:bodyPr>
          <a:lstStyle/>
          <a:p>
            <a:pPr algn="ctr"/>
            <a:r>
              <a:rPr lang="en-GB" sz="3600" dirty="0" smtClean="0">
                <a:solidFill>
                  <a:srgbClr val="000000"/>
                </a:solidFill>
                <a:latin typeface="Bookman Old Style" pitchFamily="18" charset="0"/>
                <a:ea typeface="Times New Roman" pitchFamily="18" charset="0"/>
                <a:cs typeface="Times New Roman" pitchFamily="18" charset="0"/>
              </a:rPr>
              <a:t>(0.356)</a:t>
            </a:r>
            <a:r>
              <a:rPr lang="en-GB" sz="3600" baseline="-25000" dirty="0" smtClean="0">
                <a:solidFill>
                  <a:srgbClr val="000000"/>
                </a:solidFill>
                <a:latin typeface="Bookman Old Style" pitchFamily="18" charset="0"/>
                <a:ea typeface="Times New Roman" pitchFamily="18" charset="0"/>
                <a:cs typeface="Times New Roman" pitchFamily="18" charset="0"/>
              </a:rPr>
              <a:t>10</a:t>
            </a:r>
            <a:r>
              <a:rPr lang="en-GB" sz="3600" dirty="0" smtClean="0">
                <a:solidFill>
                  <a:srgbClr val="000000"/>
                </a:solidFill>
                <a:latin typeface="Bookman Old Style" pitchFamily="18" charset="0"/>
                <a:ea typeface="Times New Roman" pitchFamily="18" charset="0"/>
                <a:cs typeface="Times New Roman" pitchFamily="18" charset="0"/>
              </a:rPr>
              <a:t> = (0.5B22D..)</a:t>
            </a:r>
            <a:r>
              <a:rPr lang="en-GB" sz="3600" baseline="-25000" dirty="0" smtClean="0">
                <a:solidFill>
                  <a:srgbClr val="000000"/>
                </a:solidFill>
                <a:latin typeface="Bookman Old Style" pitchFamily="18" charset="0"/>
                <a:ea typeface="Times New Roman" pitchFamily="18" charset="0"/>
                <a:cs typeface="Times New Roman" pitchFamily="18" charset="0"/>
              </a:rPr>
              <a:t>16</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Need of conversion</a:t>
            </a:r>
            <a:endParaRPr lang="en-US" dirty="0">
              <a:solidFill>
                <a:schemeClr val="bg2">
                  <a:lumMod val="50000"/>
                </a:schemeClr>
              </a:solidFill>
            </a:endParaRPr>
          </a:p>
        </p:txBody>
      </p:sp>
      <p:sp>
        <p:nvSpPr>
          <p:cNvPr id="3" name="Content Placeholder 2"/>
          <p:cNvSpPr>
            <a:spLocks noGrp="1"/>
          </p:cNvSpPr>
          <p:nvPr>
            <p:ph idx="1"/>
          </p:nvPr>
        </p:nvSpPr>
        <p:spPr>
          <a:xfrm>
            <a:off x="457200" y="1142984"/>
            <a:ext cx="8229600" cy="4983179"/>
          </a:xfrm>
        </p:spPr>
        <p:txBody>
          <a:bodyPr>
            <a:normAutofit fontScale="85000" lnSpcReduction="20000"/>
          </a:bodyPr>
          <a:lstStyle/>
          <a:p>
            <a:pPr algn="just"/>
            <a:r>
              <a:rPr lang="en-US" sz="3600" dirty="0" smtClean="0"/>
              <a:t>The number based conversions are essential in digital electronics.</a:t>
            </a:r>
          </a:p>
          <a:p>
            <a:pPr algn="just"/>
            <a:r>
              <a:rPr lang="en-US" sz="3600" dirty="0" smtClean="0"/>
              <a:t>Normally we use base 10 or decimal number system in our day to day life. But when computers are made, as decimal representation is difficult for them, binary computation were made. </a:t>
            </a:r>
          </a:p>
          <a:p>
            <a:pPr algn="just"/>
            <a:r>
              <a:rPr lang="en-US" sz="3600" dirty="0" smtClean="0"/>
              <a:t>But representing large numbers in binary is difficult to read so the hexadecimal representation of merging 4 binary bits came into pictures. Same case with octal representation.</a:t>
            </a:r>
          </a:p>
        </p:txBody>
      </p:sp>
      <p:sp>
        <p:nvSpPr>
          <p:cNvPr id="4" name="Slide Number Placeholder 3"/>
          <p:cNvSpPr>
            <a:spLocks noGrp="1"/>
          </p:cNvSpPr>
          <p:nvPr>
            <p:ph type="sldNum" sz="quarter" idx="12"/>
          </p:nvPr>
        </p:nvSpPr>
        <p:spPr/>
        <p:txBody>
          <a:bodyPr/>
          <a:lstStyle/>
          <a:p>
            <a:fld id="{4CFC87BD-D233-4FC2-BCF5-EF32A6F936D1}"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6908"/>
          </a:xfrm>
        </p:spPr>
        <p:txBody>
          <a:bodyPr/>
          <a:lstStyle/>
          <a:p>
            <a:r>
              <a:rPr lang="en-US" dirty="0" smtClean="0">
                <a:solidFill>
                  <a:schemeClr val="bg2">
                    <a:lumMod val="50000"/>
                  </a:schemeClr>
                </a:solidFill>
              </a:rPr>
              <a:t>Problems</a:t>
            </a:r>
            <a:endParaRPr lang="en-US" dirty="0">
              <a:solidFill>
                <a:schemeClr val="bg2">
                  <a:lumMod val="50000"/>
                </a:schemeClr>
              </a:solidFill>
            </a:endParaRPr>
          </a:p>
        </p:txBody>
      </p:sp>
      <p:sp>
        <p:nvSpPr>
          <p:cNvPr id="3" name="Content Placeholder 2"/>
          <p:cNvSpPr>
            <a:spLocks noGrp="1"/>
          </p:cNvSpPr>
          <p:nvPr>
            <p:ph idx="1"/>
          </p:nvPr>
        </p:nvSpPr>
        <p:spPr>
          <a:xfrm>
            <a:off x="457200" y="1071546"/>
            <a:ext cx="8229600" cy="5054617"/>
          </a:xfrm>
        </p:spPr>
        <p:txBody>
          <a:bodyPr/>
          <a:lstStyle/>
          <a:p>
            <a:pPr marL="571500" lvl="0" indent="-571500" algn="just">
              <a:buFont typeface="+mj-lt"/>
              <a:buAutoNum type="romanLcPeriod"/>
            </a:pPr>
            <a:r>
              <a:rPr lang="x-none" sz="2800" smtClean="0"/>
              <a:t>Convert (27.315)</a:t>
            </a:r>
            <a:r>
              <a:rPr lang="x-none" sz="2800" baseline="-25000" smtClean="0"/>
              <a:t>10</a:t>
            </a:r>
            <a:r>
              <a:rPr lang="x-none" sz="2800" smtClean="0"/>
              <a:t> into the number with base 2</a:t>
            </a:r>
            <a:r>
              <a:rPr lang="en-US" sz="2800" dirty="0" smtClean="0"/>
              <a:t>, 8, 16.</a:t>
            </a:r>
          </a:p>
          <a:p>
            <a:pPr marL="571500" lvl="0" indent="-571500" algn="just">
              <a:buFont typeface="+mj-lt"/>
              <a:buAutoNum type="romanLcPeriod"/>
            </a:pPr>
            <a:r>
              <a:rPr lang="x-none" sz="2800" smtClean="0"/>
              <a:t>(</a:t>
            </a:r>
            <a:r>
              <a:rPr lang="en-US" sz="2800" dirty="0" smtClean="0"/>
              <a:t>3315.3</a:t>
            </a:r>
            <a:r>
              <a:rPr lang="x-none" sz="2800" smtClean="0"/>
              <a:t>)</a:t>
            </a:r>
            <a:r>
              <a:rPr lang="x-none" sz="2800" baseline="-25000" smtClean="0"/>
              <a:t>10</a:t>
            </a:r>
            <a:r>
              <a:rPr lang="en-US" sz="2800" baseline="-25000" dirty="0" smtClean="0"/>
              <a:t> </a:t>
            </a:r>
            <a:r>
              <a:rPr lang="en-US" sz="2800" dirty="0" smtClean="0"/>
              <a:t>= (?)</a:t>
            </a:r>
            <a:r>
              <a:rPr lang="en-US" sz="2800" baseline="-25000" dirty="0" smtClean="0"/>
              <a:t>2</a:t>
            </a:r>
            <a:r>
              <a:rPr lang="en-US" sz="2800" dirty="0" smtClean="0"/>
              <a:t>= (?)</a:t>
            </a:r>
            <a:r>
              <a:rPr lang="en-US" sz="2800" baseline="-25000" dirty="0" smtClean="0"/>
              <a:t>8</a:t>
            </a:r>
            <a:r>
              <a:rPr lang="en-US" sz="2800" dirty="0" smtClean="0"/>
              <a:t>= (?)</a:t>
            </a:r>
            <a:r>
              <a:rPr lang="en-US" sz="2800" baseline="-25000" dirty="0" smtClean="0"/>
              <a:t>16</a:t>
            </a:r>
          </a:p>
          <a:p>
            <a:pPr marL="571500" lvl="0" indent="-571500" algn="just">
              <a:buFont typeface="+mj-lt"/>
              <a:buAutoNum type="romanLcPeriod"/>
            </a:pPr>
            <a:r>
              <a:rPr lang="x-none" sz="2800" smtClean="0"/>
              <a:t>(</a:t>
            </a:r>
            <a:r>
              <a:rPr lang="en-US" sz="2800" dirty="0" smtClean="0"/>
              <a:t>2179.25</a:t>
            </a:r>
            <a:r>
              <a:rPr lang="x-none" sz="2800" smtClean="0"/>
              <a:t>)</a:t>
            </a:r>
            <a:r>
              <a:rPr lang="x-none" sz="2800" baseline="-25000" smtClean="0"/>
              <a:t>10</a:t>
            </a:r>
            <a:r>
              <a:rPr lang="en-US" sz="2800" dirty="0" smtClean="0"/>
              <a:t> = (?)</a:t>
            </a:r>
            <a:r>
              <a:rPr lang="en-US" sz="2800" baseline="-25000" dirty="0" smtClean="0"/>
              <a:t>16</a:t>
            </a:r>
          </a:p>
          <a:p>
            <a:pPr marL="571500" lvl="0" indent="-571500" algn="just">
              <a:buFont typeface="+mj-lt"/>
              <a:buAutoNum type="romanLcPeriod"/>
            </a:pPr>
            <a:r>
              <a:rPr lang="x-none" sz="2800" smtClean="0"/>
              <a:t>(</a:t>
            </a:r>
            <a:r>
              <a:rPr lang="en-US" sz="2800" dirty="0" smtClean="0"/>
              <a:t>322.3</a:t>
            </a:r>
            <a:r>
              <a:rPr lang="x-none" sz="2800" smtClean="0"/>
              <a:t>)</a:t>
            </a:r>
            <a:r>
              <a:rPr lang="x-none" sz="2800" baseline="-25000" smtClean="0"/>
              <a:t>10</a:t>
            </a:r>
            <a:r>
              <a:rPr lang="en-US" sz="2800" baseline="-25000" dirty="0" smtClean="0"/>
              <a:t> </a:t>
            </a:r>
            <a:r>
              <a:rPr lang="en-US" sz="2800" dirty="0" smtClean="0"/>
              <a:t>= (?)</a:t>
            </a:r>
            <a:r>
              <a:rPr lang="en-US" sz="2800" baseline="-25000" dirty="0" smtClean="0"/>
              <a:t>2</a:t>
            </a:r>
          </a:p>
          <a:p>
            <a:pPr marL="571500" lvl="0" indent="-571500" algn="just">
              <a:buFont typeface="+mj-lt"/>
              <a:buAutoNum type="romanLcPeriod"/>
            </a:pPr>
            <a:r>
              <a:rPr lang="x-none" sz="2800" smtClean="0"/>
              <a:t>(</a:t>
            </a:r>
            <a:r>
              <a:rPr lang="en-US" sz="2800" dirty="0" smtClean="0"/>
              <a:t>2400.015625</a:t>
            </a:r>
            <a:r>
              <a:rPr lang="x-none" sz="2800" smtClean="0"/>
              <a:t>)</a:t>
            </a:r>
            <a:r>
              <a:rPr lang="x-none" sz="2800" baseline="-25000" smtClean="0"/>
              <a:t>10</a:t>
            </a:r>
            <a:r>
              <a:rPr lang="en-US" sz="2800" baseline="-25000" dirty="0" smtClean="0"/>
              <a:t> </a:t>
            </a:r>
            <a:r>
              <a:rPr lang="en-US" sz="2800" dirty="0" smtClean="0"/>
              <a:t>= (?)</a:t>
            </a:r>
            <a:r>
              <a:rPr lang="en-US" sz="2800" baseline="-25000" dirty="0" smtClean="0"/>
              <a:t>4</a:t>
            </a:r>
          </a:p>
          <a:p>
            <a:pPr marL="571500" indent="-571500" algn="just">
              <a:buFont typeface="+mj-lt"/>
              <a:buAutoNum type="romanLcPeriod"/>
            </a:pPr>
            <a:r>
              <a:rPr lang="en-US" dirty="0" smtClean="0"/>
              <a:t>(225.225</a:t>
            </a:r>
            <a:r>
              <a:rPr lang="x-none" smtClean="0"/>
              <a:t>)</a:t>
            </a:r>
            <a:r>
              <a:rPr lang="x-none" baseline="-25000" smtClean="0"/>
              <a:t>10</a:t>
            </a:r>
            <a:r>
              <a:rPr lang="en-US" baseline="-25000" dirty="0" smtClean="0"/>
              <a:t> </a:t>
            </a:r>
            <a:r>
              <a:rPr lang="en-US" dirty="0" smtClean="0"/>
              <a:t>= (?)</a:t>
            </a:r>
            <a:r>
              <a:rPr lang="en-US" baseline="-25000" dirty="0" smtClean="0"/>
              <a:t>8</a:t>
            </a:r>
          </a:p>
          <a:p>
            <a:pPr marL="571500" lvl="0" indent="-571500" algn="just">
              <a:buFont typeface="+mj-lt"/>
              <a:buAutoNum type="romanLcPeriod"/>
            </a:pP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20</a:t>
            </a:fld>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21</a:t>
            </a:fld>
            <a:endParaRPr lang="en-US"/>
          </a:p>
        </p:txBody>
      </p:sp>
      <p:sp>
        <p:nvSpPr>
          <p:cNvPr id="5" name="Rectangle 4"/>
          <p:cNvSpPr/>
          <p:nvPr/>
        </p:nvSpPr>
        <p:spPr>
          <a:xfrm>
            <a:off x="1785918" y="2357430"/>
            <a:ext cx="5291706" cy="1323439"/>
          </a:xfrm>
          <a:prstGeom prst="rect">
            <a:avLst/>
          </a:prstGeom>
          <a:noFill/>
        </p:spPr>
        <p:txBody>
          <a:bodyPr wrap="none" lIns="91440" tIns="45720" rIns="91440" bIns="45720">
            <a:spAutoFit/>
          </a:bodyPr>
          <a:lstStyle/>
          <a:p>
            <a:pPr algn="ctr"/>
            <a:r>
              <a:rPr lang="en-US" sz="8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THANK YOU</a:t>
            </a:r>
            <a:endParaRPr lang="en-US" sz="8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bg2">
                    <a:lumMod val="50000"/>
                  </a:schemeClr>
                </a:solidFill>
              </a:rPr>
              <a:t>Decimal↔Binary</a:t>
            </a:r>
            <a:endParaRPr lang="en-US" dirty="0">
              <a:solidFill>
                <a:schemeClr val="bg2">
                  <a:lumMod val="50000"/>
                </a:schemeClr>
              </a:solidFill>
            </a:endParaRPr>
          </a:p>
        </p:txBody>
      </p:sp>
      <p:sp>
        <p:nvSpPr>
          <p:cNvPr id="3" name="Content Placeholder 2"/>
          <p:cNvSpPr>
            <a:spLocks noGrp="1"/>
          </p:cNvSpPr>
          <p:nvPr>
            <p:ph idx="1"/>
          </p:nvPr>
        </p:nvSpPr>
        <p:spPr/>
        <p:txBody>
          <a:bodyPr/>
          <a:lstStyle/>
          <a:p>
            <a:pPr algn="just"/>
            <a:r>
              <a:rPr lang="en-US" dirty="0" smtClean="0"/>
              <a:t>Humans use decimal system and computers use binary system.</a:t>
            </a:r>
          </a:p>
          <a:p>
            <a:pPr algn="just"/>
            <a:r>
              <a:rPr lang="en-US" dirty="0" smtClean="0"/>
              <a:t>Mostly in all digital systems, we have the input in decimal format, so decimal to binary conversion and vice versa is necessary.</a:t>
            </a:r>
            <a:endParaRPr lang="en-US" sz="1400" dirty="0" smtClean="0"/>
          </a:p>
          <a:p>
            <a:pPr algn="just"/>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bg2">
                    <a:lumMod val="50000"/>
                  </a:schemeClr>
                </a:solidFill>
              </a:rPr>
              <a:t>Hexa</a:t>
            </a:r>
            <a:r>
              <a:rPr lang="en-US" dirty="0" smtClean="0">
                <a:solidFill>
                  <a:schemeClr val="bg2">
                    <a:lumMod val="50000"/>
                  </a:schemeClr>
                </a:solidFill>
              </a:rPr>
              <a:t> </a:t>
            </a:r>
            <a:r>
              <a:rPr lang="en-US" dirty="0" err="1" smtClean="0">
                <a:solidFill>
                  <a:schemeClr val="bg2">
                    <a:lumMod val="50000"/>
                  </a:schemeClr>
                </a:solidFill>
              </a:rPr>
              <a:t>Decimal↔Binary</a:t>
            </a:r>
            <a:endParaRPr lang="en-US" dirty="0">
              <a:solidFill>
                <a:schemeClr val="bg2">
                  <a:lumMod val="50000"/>
                </a:schemeClr>
              </a:solidFill>
            </a:endParaRPr>
          </a:p>
        </p:txBody>
      </p:sp>
      <p:sp>
        <p:nvSpPr>
          <p:cNvPr id="3" name="Content Placeholder 2"/>
          <p:cNvSpPr>
            <a:spLocks noGrp="1"/>
          </p:cNvSpPr>
          <p:nvPr>
            <p:ph idx="1"/>
          </p:nvPr>
        </p:nvSpPr>
        <p:spPr>
          <a:xfrm>
            <a:off x="457200" y="1214422"/>
            <a:ext cx="8229600" cy="5286412"/>
          </a:xfrm>
        </p:spPr>
        <p:txBody>
          <a:bodyPr>
            <a:noAutofit/>
          </a:bodyPr>
          <a:lstStyle/>
          <a:p>
            <a:pPr algn="just"/>
            <a:r>
              <a:rPr lang="en-US" sz="2200" dirty="0" smtClean="0"/>
              <a:t>Need of </a:t>
            </a:r>
            <a:r>
              <a:rPr lang="en-US" sz="2200" dirty="0" err="1" smtClean="0"/>
              <a:t>Hexa</a:t>
            </a:r>
            <a:r>
              <a:rPr lang="en-US" sz="2200" dirty="0" smtClean="0"/>
              <a:t>: To define locations in memory, To define </a:t>
            </a:r>
            <a:r>
              <a:rPr lang="en-US" sz="2200" dirty="0" err="1" smtClean="0"/>
              <a:t>colours</a:t>
            </a:r>
            <a:r>
              <a:rPr lang="en-US" sz="2200" dirty="0" smtClean="0"/>
              <a:t> on web pages, To represent Media Access Control (MAC) addresses,  To display error messages.</a:t>
            </a:r>
          </a:p>
          <a:p>
            <a:pPr algn="just"/>
            <a:r>
              <a:rPr lang="en-US" sz="2200" dirty="0" smtClean="0"/>
              <a:t>We use the hexadecimal number to make coding for microprocessor but it converts that to binary for computation after the computation the result will be in hexadecimal format by inverse conversion.</a:t>
            </a:r>
          </a:p>
          <a:p>
            <a:pPr algn="just"/>
            <a:r>
              <a:rPr lang="en-US" sz="2200" dirty="0" smtClean="0"/>
              <a:t>Expressing anything in binary causes too many bits to be used, so , it's not practical. Hexadecimal allows us to use 4x fewer bits, so, it is very useful.</a:t>
            </a:r>
          </a:p>
          <a:p>
            <a:pPr algn="just"/>
            <a:r>
              <a:rPr lang="en-US" sz="2200" dirty="0" smtClean="0"/>
              <a:t>Hexadecimal </a:t>
            </a:r>
            <a:r>
              <a:rPr lang="en-US" sz="2200" b="1" dirty="0" smtClean="0"/>
              <a:t>numbering system</a:t>
            </a:r>
            <a:r>
              <a:rPr lang="en-US" sz="2200" dirty="0" smtClean="0"/>
              <a:t> is often used to simplify the binary </a:t>
            </a:r>
            <a:r>
              <a:rPr lang="en-US" sz="2200" b="1" dirty="0" smtClean="0"/>
              <a:t>numbering system</a:t>
            </a:r>
            <a:r>
              <a:rPr lang="en-US" sz="2200" dirty="0" smtClean="0"/>
              <a:t>. One hexadecimal digit is equivalent to four binary digits. Computers use binary </a:t>
            </a:r>
            <a:r>
              <a:rPr lang="en-US" sz="2200" b="1" dirty="0" smtClean="0"/>
              <a:t>numbering system</a:t>
            </a:r>
            <a:r>
              <a:rPr lang="en-US" sz="2200" dirty="0" smtClean="0"/>
              <a:t> while humans use hexadecimal </a:t>
            </a:r>
            <a:r>
              <a:rPr lang="en-US" sz="2200" b="1" dirty="0" smtClean="0"/>
              <a:t>numbering system</a:t>
            </a:r>
            <a:r>
              <a:rPr lang="en-US" sz="2200" dirty="0" smtClean="0"/>
              <a:t> to shorten binary and make it easier to understand.</a:t>
            </a:r>
          </a:p>
          <a:p>
            <a:pPr>
              <a:buNone/>
            </a:pPr>
            <a:endParaRPr lang="en-US" sz="2200"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bg2">
                    <a:lumMod val="50000"/>
                  </a:schemeClr>
                </a:solidFill>
              </a:rPr>
              <a:t>Octal↔Binary</a:t>
            </a:r>
            <a:endParaRPr lang="en-US" dirty="0">
              <a:solidFill>
                <a:schemeClr val="bg2">
                  <a:lumMod val="50000"/>
                </a:schemeClr>
              </a:solidFill>
            </a:endParaRPr>
          </a:p>
        </p:txBody>
      </p:sp>
      <p:sp>
        <p:nvSpPr>
          <p:cNvPr id="3" name="Content Placeholder 2"/>
          <p:cNvSpPr>
            <a:spLocks noGrp="1"/>
          </p:cNvSpPr>
          <p:nvPr>
            <p:ph idx="1"/>
          </p:nvPr>
        </p:nvSpPr>
        <p:spPr/>
        <p:txBody>
          <a:bodyPr/>
          <a:lstStyle/>
          <a:p>
            <a:pPr algn="just"/>
            <a:r>
              <a:rPr lang="en-US" dirty="0" smtClean="0"/>
              <a:t>The PDP-11 computer made by the Digital Equipment Corporation used the octal numeric system exclusively for displaying memory addresses and content.</a:t>
            </a:r>
          </a:p>
          <a:p>
            <a:pPr algn="just"/>
            <a:r>
              <a:rPr lang="en-US" dirty="0" smtClean="0"/>
              <a:t>Unix file system permissions have three sets (user, group, others) of three bit permissions (read, write, execute), which is naturally represented in octal.</a:t>
            </a:r>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CFC87BD-D233-4FC2-BCF5-EF32A6F936D1}" type="slidenum">
              <a:rPr lang="en-US" smtClean="0"/>
              <a:pPr/>
              <a:t>6</a:t>
            </a:fld>
            <a:endParaRPr lang="en-US"/>
          </a:p>
        </p:txBody>
      </p:sp>
      <p:pic>
        <p:nvPicPr>
          <p:cNvPr id="1026" name="Picture 2"/>
          <p:cNvPicPr>
            <a:picLocks noGrp="1" noChangeAspect="1" noChangeArrowheads="1"/>
          </p:cNvPicPr>
          <p:nvPr>
            <p:ph idx="1"/>
          </p:nvPr>
        </p:nvPicPr>
        <p:blipFill>
          <a:blip r:embed="rId2"/>
          <a:srcRect/>
          <a:stretch>
            <a:fillRect/>
          </a:stretch>
        </p:blipFill>
        <p:spPr bwMode="auto">
          <a:xfrm>
            <a:off x="928662" y="928671"/>
            <a:ext cx="7429551" cy="4882374"/>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Types of conversions</a:t>
            </a:r>
            <a:endParaRPr lang="en-US"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lstStyle/>
          <a:p>
            <a:pPr lvl="0"/>
            <a:r>
              <a:rPr lang="x-none" smtClean="0"/>
              <a:t>Decimal to Any base (non- decimal)</a:t>
            </a:r>
            <a:endParaRPr lang="en-US" dirty="0" smtClean="0"/>
          </a:p>
          <a:p>
            <a:pPr lvl="0"/>
            <a:r>
              <a:rPr lang="x-none" smtClean="0"/>
              <a:t>Any base (non-decimal) to Decimal</a:t>
            </a:r>
            <a:endParaRPr lang="en-US" dirty="0" smtClean="0"/>
          </a:p>
          <a:p>
            <a:pPr lvl="0"/>
            <a:r>
              <a:rPr lang="x-none" smtClean="0"/>
              <a:t>Non-Decimal to Non-Decimal</a:t>
            </a:r>
            <a:endParaRPr lang="en-US" dirty="0" smtClean="0"/>
          </a:p>
          <a:p>
            <a:pPr lvl="0"/>
            <a:r>
              <a:rPr lang="x-none" smtClean="0"/>
              <a:t>Shortcut method − Binary to Octal</a:t>
            </a:r>
            <a:endParaRPr lang="en-US" dirty="0" smtClean="0"/>
          </a:p>
          <a:p>
            <a:pPr lvl="0"/>
            <a:r>
              <a:rPr lang="x-none" smtClean="0"/>
              <a:t>Shortcut method − Octal to Binary</a:t>
            </a:r>
            <a:endParaRPr lang="en-US" dirty="0" smtClean="0"/>
          </a:p>
          <a:p>
            <a:pPr lvl="0"/>
            <a:r>
              <a:rPr lang="x-none" smtClean="0"/>
              <a:t>Shortcut method − Binary to Hexadecimal</a:t>
            </a:r>
            <a:endParaRPr lang="en-US" dirty="0" smtClean="0"/>
          </a:p>
          <a:p>
            <a:pPr lvl="0"/>
            <a:r>
              <a:rPr lang="x-none" smtClean="0"/>
              <a:t>Shortcut method − Hexadecimal to Binary</a:t>
            </a:r>
            <a:endParaRPr lang="en-US" dirty="0" smtClean="0"/>
          </a:p>
          <a:p>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x-none" smtClean="0">
                <a:solidFill>
                  <a:schemeClr val="bg2">
                    <a:lumMod val="50000"/>
                  </a:schemeClr>
                </a:solidFill>
              </a:rPr>
              <a:t>Decimal → Any base </a:t>
            </a:r>
            <a:r>
              <a:rPr lang="en-US" dirty="0" smtClean="0">
                <a:solidFill>
                  <a:schemeClr val="bg2">
                    <a:lumMod val="50000"/>
                  </a:schemeClr>
                </a:solidFill>
              </a:rPr>
              <a:t> b</a:t>
            </a:r>
            <a:r>
              <a:rPr lang="x-none" smtClean="0">
                <a:solidFill>
                  <a:schemeClr val="bg2">
                    <a:lumMod val="50000"/>
                  </a:schemeClr>
                </a:solidFill>
              </a:rPr>
              <a:t>(non- decimal)</a:t>
            </a:r>
            <a:endParaRPr lang="en-US" dirty="0">
              <a:solidFill>
                <a:schemeClr val="bg2">
                  <a:lumMod val="50000"/>
                </a:schemeClr>
              </a:solidFill>
            </a:endParaRPr>
          </a:p>
        </p:txBody>
      </p:sp>
      <p:sp>
        <p:nvSpPr>
          <p:cNvPr id="3" name="Content Placeholder 2"/>
          <p:cNvSpPr>
            <a:spLocks noGrp="1"/>
          </p:cNvSpPr>
          <p:nvPr>
            <p:ph idx="1"/>
          </p:nvPr>
        </p:nvSpPr>
        <p:spPr>
          <a:xfrm>
            <a:off x="457200" y="1285860"/>
            <a:ext cx="8229600" cy="4840303"/>
          </a:xfrm>
        </p:spPr>
        <p:txBody>
          <a:bodyPr>
            <a:normAutofit/>
          </a:bodyPr>
          <a:lstStyle/>
          <a:p>
            <a:pPr lvl="0"/>
            <a:r>
              <a:rPr lang="en-US" dirty="0" smtClean="0"/>
              <a:t>For integer numbers:</a:t>
            </a:r>
          </a:p>
          <a:p>
            <a:pPr lvl="1">
              <a:buNone/>
            </a:pPr>
            <a:r>
              <a:rPr lang="en-US" sz="3200" dirty="0" smtClean="0">
                <a:solidFill>
                  <a:schemeClr val="accent2">
                    <a:lumMod val="50000"/>
                  </a:schemeClr>
                </a:solidFill>
              </a:rPr>
              <a:t>Repeated Division-by-base Method</a:t>
            </a:r>
          </a:p>
          <a:p>
            <a:pPr lvl="0"/>
            <a:r>
              <a:rPr lang="en-US" dirty="0" smtClean="0"/>
              <a:t>For fractions: </a:t>
            </a:r>
          </a:p>
          <a:p>
            <a:pPr lvl="1">
              <a:buNone/>
            </a:pPr>
            <a:r>
              <a:rPr lang="en-US" dirty="0" smtClean="0"/>
              <a:t> </a:t>
            </a:r>
            <a:r>
              <a:rPr lang="en-US" sz="3200" dirty="0" smtClean="0">
                <a:solidFill>
                  <a:schemeClr val="accent2">
                    <a:lumMod val="50000"/>
                  </a:schemeClr>
                </a:solidFill>
              </a:rPr>
              <a:t>Repeated Multiplication-by-base Method</a:t>
            </a:r>
          </a:p>
          <a:p>
            <a:r>
              <a:rPr lang="en-US" sz="3600" dirty="0" smtClean="0"/>
              <a:t>Conversions are: </a:t>
            </a:r>
          </a:p>
          <a:p>
            <a:pPr marL="1028700" lvl="1" indent="-571500">
              <a:buFont typeface="+mj-lt"/>
              <a:buAutoNum type="romanLcPeriod"/>
            </a:pPr>
            <a:r>
              <a:rPr lang="en-US" dirty="0" smtClean="0"/>
              <a:t>Decimal to binary</a:t>
            </a:r>
          </a:p>
          <a:p>
            <a:pPr marL="1028700" lvl="1" indent="-571500">
              <a:buFont typeface="+mj-lt"/>
              <a:buAutoNum type="romanLcPeriod"/>
            </a:pPr>
            <a:r>
              <a:rPr lang="en-US" dirty="0" smtClean="0"/>
              <a:t>Decimal to octal</a:t>
            </a:r>
          </a:p>
          <a:p>
            <a:pPr marL="1028700" lvl="1" indent="-571500">
              <a:buFont typeface="+mj-lt"/>
              <a:buAutoNum type="romanLcPeriod"/>
            </a:pPr>
            <a:r>
              <a:rPr lang="en-US" dirty="0" smtClean="0"/>
              <a:t>Decimal to hexadecimal</a:t>
            </a:r>
          </a:p>
          <a:p>
            <a:pPr>
              <a:buNone/>
            </a:pP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2">
                    <a:lumMod val="50000"/>
                  </a:schemeClr>
                </a:solidFill>
              </a:rPr>
              <a:t>Integer part-Successive division</a:t>
            </a:r>
            <a:endParaRPr lang="en-US" dirty="0">
              <a:solidFill>
                <a:schemeClr val="bg2">
                  <a:lumMod val="50000"/>
                </a:schemeClr>
              </a:solidFill>
            </a:endParaRPr>
          </a:p>
        </p:txBody>
      </p:sp>
      <p:sp>
        <p:nvSpPr>
          <p:cNvPr id="3" name="Content Placeholder 2"/>
          <p:cNvSpPr>
            <a:spLocks noGrp="1"/>
          </p:cNvSpPr>
          <p:nvPr>
            <p:ph idx="1"/>
          </p:nvPr>
        </p:nvSpPr>
        <p:spPr/>
        <p:txBody>
          <a:bodyPr/>
          <a:lstStyle/>
          <a:p>
            <a:pPr algn="just"/>
            <a:r>
              <a:rPr lang="en-GB" dirty="0" smtClean="0"/>
              <a:t>To convert a </a:t>
            </a:r>
            <a:r>
              <a:rPr lang="en-GB" b="1" dirty="0" smtClean="0"/>
              <a:t>integer part of a number</a:t>
            </a:r>
            <a:r>
              <a:rPr lang="en-GB" dirty="0" smtClean="0"/>
              <a:t> to any base </a:t>
            </a:r>
            <a:r>
              <a:rPr lang="en-GB" b="1" dirty="0" smtClean="0"/>
              <a:t>b</a:t>
            </a:r>
            <a:r>
              <a:rPr lang="en-GB" dirty="0" smtClean="0"/>
              <a:t>, use successive division by base </a:t>
            </a:r>
            <a:r>
              <a:rPr lang="en-GB" b="1" dirty="0" smtClean="0"/>
              <a:t>b </a:t>
            </a:r>
            <a:r>
              <a:rPr lang="en-GB" dirty="0" smtClean="0"/>
              <a:t>until the quotient is 0.  </a:t>
            </a:r>
          </a:p>
          <a:p>
            <a:pPr algn="just"/>
            <a:r>
              <a:rPr lang="en-GB" dirty="0" smtClean="0"/>
              <a:t>The remainders form the answer, with the first remainder as the </a:t>
            </a:r>
            <a:r>
              <a:rPr lang="en-GB" i="1" dirty="0" smtClean="0"/>
              <a:t>least significant bit (LSB)</a:t>
            </a:r>
            <a:r>
              <a:rPr lang="en-GB" dirty="0" smtClean="0"/>
              <a:t> and the last as the </a:t>
            </a:r>
            <a:r>
              <a:rPr lang="en-GB" i="1" dirty="0" smtClean="0"/>
              <a:t>most significant bit (MSB)</a:t>
            </a:r>
            <a:r>
              <a:rPr lang="en-GB" dirty="0" smtClean="0"/>
              <a:t>.</a:t>
            </a:r>
            <a:endParaRPr lang="en-US" dirty="0" smtClean="0"/>
          </a:p>
          <a:p>
            <a:pPr algn="just">
              <a:buNone/>
            </a:pPr>
            <a:endParaRPr lang="en-US" dirty="0"/>
          </a:p>
        </p:txBody>
      </p:sp>
      <p:sp>
        <p:nvSpPr>
          <p:cNvPr id="4" name="Slide Number Placeholder 3"/>
          <p:cNvSpPr>
            <a:spLocks noGrp="1"/>
          </p:cNvSpPr>
          <p:nvPr>
            <p:ph type="sldNum" sz="quarter" idx="12"/>
          </p:nvPr>
        </p:nvSpPr>
        <p:spPr/>
        <p:txBody>
          <a:bodyPr/>
          <a:lstStyle/>
          <a:p>
            <a:fld id="{4CFC87BD-D233-4FC2-BCF5-EF32A6F936D1}" type="slidenum">
              <a:rPr lang="en-US" smtClean="0"/>
              <a:pPr/>
              <a:t>9</a:t>
            </a:fld>
            <a:endParaRPr lang="en-US"/>
          </a:p>
        </p:txBody>
      </p:sp>
    </p:spTree>
  </p:cSld>
  <p:clrMapOvr>
    <a:masterClrMapping/>
  </p:clrMapOvr>
</p:sld>
</file>

<file path=ppt/theme/theme1.xml><?xml version="1.0" encoding="utf-8"?>
<a:theme xmlns:a="http://schemas.openxmlformats.org/drawingml/2006/main" name="Office Theme">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themeOverride>
</file>

<file path=docProps/app.xml><?xml version="1.0" encoding="utf-8"?>
<Properties xmlns="http://schemas.openxmlformats.org/officeDocument/2006/extended-properties" xmlns:vt="http://schemas.openxmlformats.org/officeDocument/2006/docPropsVTypes">
  <Template/>
  <TotalTime>641</TotalTime>
  <Words>651</Words>
  <Application>Microsoft Office PowerPoint</Application>
  <PresentationFormat>On-screen Show (4:3)</PresentationFormat>
  <Paragraphs>90</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Outline of today’s session</vt:lpstr>
      <vt:lpstr>Need of conversion</vt:lpstr>
      <vt:lpstr>Decimal↔Binary</vt:lpstr>
      <vt:lpstr>Hexa Decimal↔Binary</vt:lpstr>
      <vt:lpstr>Octal↔Binary</vt:lpstr>
      <vt:lpstr>Slide 6</vt:lpstr>
      <vt:lpstr>Types of conversions</vt:lpstr>
      <vt:lpstr>Decimal → Any base  b(non- decimal)</vt:lpstr>
      <vt:lpstr>Integer part-Successive division</vt:lpstr>
      <vt:lpstr>Fractional part-Successive multiplication</vt:lpstr>
      <vt:lpstr>Decimal(integer part)→Binary</vt:lpstr>
      <vt:lpstr>Slide 12</vt:lpstr>
      <vt:lpstr>Some examples…</vt:lpstr>
      <vt:lpstr>Decimal(fractional part)→Binary</vt:lpstr>
      <vt:lpstr>Slide 15</vt:lpstr>
      <vt:lpstr>Conversion from DECIMAL(integer part) → OCTAL</vt:lpstr>
      <vt:lpstr>Conversion from DECIMAL(fractional part) → OCTAL</vt:lpstr>
      <vt:lpstr>Conversion from DECIMAL(integer part)→ HEXA DECIMAL</vt:lpstr>
      <vt:lpstr>Conversion from DECIMAL(fractional part)→ HEXA DECIMAL</vt:lpstr>
      <vt:lpstr>Problems</vt:lpstr>
      <vt:lpstr>Slide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LAB USER</dc:creator>
  <cp:lastModifiedBy>Windows User</cp:lastModifiedBy>
  <cp:revision>92</cp:revision>
  <dcterms:created xsi:type="dcterms:W3CDTF">2020-08-17T05:02:06Z</dcterms:created>
  <dcterms:modified xsi:type="dcterms:W3CDTF">2021-01-25T06:42:12Z</dcterms:modified>
</cp:coreProperties>
</file>