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83" r:id="rId5"/>
    <p:sldId id="265" r:id="rId6"/>
    <p:sldId id="271" r:id="rId7"/>
    <p:sldId id="272" r:id="rId8"/>
    <p:sldId id="274" r:id="rId9"/>
    <p:sldId id="273" r:id="rId10"/>
    <p:sldId id="275" r:id="rId11"/>
    <p:sldId id="276" r:id="rId12"/>
    <p:sldId id="277" r:id="rId13"/>
    <p:sldId id="278" r:id="rId14"/>
    <p:sldId id="279" r:id="rId15"/>
    <p:sldId id="280" r:id="rId16"/>
    <p:sldId id="281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2569-CBF1-4D16-B4C0-C33B035D107A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B719-493C-4077-AF9F-B760B2E89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2569-CBF1-4D16-B4C0-C33B035D107A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B719-493C-4077-AF9F-B760B2E89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2569-CBF1-4D16-B4C0-C33B035D107A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B719-493C-4077-AF9F-B760B2E89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2569-CBF1-4D16-B4C0-C33B035D107A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B719-493C-4077-AF9F-B760B2E89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2569-CBF1-4D16-B4C0-C33B035D107A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B719-493C-4077-AF9F-B760B2E89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2569-CBF1-4D16-B4C0-C33B035D107A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B719-493C-4077-AF9F-B760B2E89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2569-CBF1-4D16-B4C0-C33B035D107A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B719-493C-4077-AF9F-B760B2E89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2569-CBF1-4D16-B4C0-C33B035D107A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B719-493C-4077-AF9F-B760B2E89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2569-CBF1-4D16-B4C0-C33B035D107A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B719-493C-4077-AF9F-B760B2E89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2569-CBF1-4D16-B4C0-C33B035D107A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B719-493C-4077-AF9F-B760B2E89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642569-CBF1-4D16-B4C0-C33B035D107A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2B719-493C-4077-AF9F-B760B2E89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642569-CBF1-4D16-B4C0-C33B035D107A}" type="datetimeFigureOut">
              <a:rPr lang="en-US" smtClean="0"/>
              <a:pPr/>
              <a:t>4/22/2021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E2B719-493C-4077-AF9F-B760B2E89A9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FCFS-First come First Serve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Process</a:t>
            </a:r>
            <a:r>
              <a:rPr lang="en-US" b="1" dirty="0"/>
              <a:t>	            </a:t>
            </a:r>
            <a:r>
              <a:rPr lang="en-US" b="1" u="sng" dirty="0"/>
              <a:t>Burst Time</a:t>
            </a:r>
            <a:endParaRPr lang="en-US" dirty="0"/>
          </a:p>
          <a:p>
            <a:pPr>
              <a:buNone/>
            </a:pPr>
            <a:r>
              <a:rPr lang="en-US" b="1" i="1" dirty="0" smtClean="0"/>
              <a:t>       P</a:t>
            </a:r>
            <a:r>
              <a:rPr lang="en-US" b="1" i="1" baseline="-25000" dirty="0" smtClean="0"/>
              <a:t>1</a:t>
            </a:r>
            <a:r>
              <a:rPr lang="en-US" b="1" dirty="0"/>
              <a:t>	                   </a:t>
            </a:r>
            <a:r>
              <a:rPr lang="en-US" b="1" dirty="0" smtClean="0"/>
              <a:t>24</a:t>
            </a:r>
            <a:endParaRPr lang="en-US" dirty="0"/>
          </a:p>
          <a:p>
            <a:pPr>
              <a:buNone/>
            </a:pPr>
            <a:r>
              <a:rPr lang="en-US" b="1" i="1" dirty="0" smtClean="0"/>
              <a:t>      P</a:t>
            </a:r>
            <a:r>
              <a:rPr lang="en-US" b="1" i="1" baseline="-25000" dirty="0" smtClean="0"/>
              <a:t>2</a:t>
            </a:r>
            <a:r>
              <a:rPr lang="en-US" b="1" i="1" baseline="-25000" dirty="0"/>
              <a:t>		        	 </a:t>
            </a:r>
            <a:r>
              <a:rPr lang="en-US" b="1" dirty="0"/>
              <a:t> 	</a:t>
            </a:r>
            <a:r>
              <a:rPr lang="en-US" b="1" dirty="0" smtClean="0"/>
              <a:t>3</a:t>
            </a:r>
          </a:p>
          <a:p>
            <a:pPr>
              <a:buNone/>
            </a:pPr>
            <a:r>
              <a:rPr lang="en-US" b="1" dirty="0" smtClean="0"/>
              <a:t>      </a:t>
            </a:r>
            <a:r>
              <a:rPr lang="en-US" b="1" i="1" dirty="0" smtClean="0"/>
              <a:t>P</a:t>
            </a:r>
            <a:r>
              <a:rPr lang="en-US" b="1" i="1" baseline="-25000" dirty="0" smtClean="0"/>
              <a:t>3</a:t>
            </a:r>
            <a:r>
              <a:rPr lang="en-US" b="1" i="1" baseline="-25000" dirty="0"/>
              <a:t>				 </a:t>
            </a:r>
            <a:r>
              <a:rPr lang="en-US" b="1" dirty="0"/>
              <a:t>3</a:t>
            </a:r>
            <a:r>
              <a:rPr lang="en-US" b="1" i="1" baseline="-25000" dirty="0"/>
              <a:t> </a:t>
            </a:r>
            <a:endParaRPr lang="en-US" dirty="0"/>
          </a:p>
          <a:p>
            <a:pPr lvl="0"/>
            <a:r>
              <a:rPr lang="en-US" dirty="0"/>
              <a:t>Suppose that the processes arrive in the order: </a:t>
            </a:r>
            <a:r>
              <a:rPr lang="en-US" i="1" dirty="0"/>
              <a:t>P</a:t>
            </a:r>
            <a:r>
              <a:rPr lang="en-US" i="1" baseline="-25000" dirty="0"/>
              <a:t>1</a:t>
            </a:r>
            <a:r>
              <a:rPr lang="en-US" dirty="0"/>
              <a:t> , </a:t>
            </a:r>
            <a:r>
              <a:rPr lang="en-US" i="1" dirty="0"/>
              <a:t>P</a:t>
            </a:r>
            <a:r>
              <a:rPr lang="en-US" i="1" baseline="-25000" dirty="0"/>
              <a:t>2</a:t>
            </a:r>
            <a:r>
              <a:rPr lang="en-US" dirty="0"/>
              <a:t> , </a:t>
            </a:r>
            <a:r>
              <a:rPr lang="en-US" i="1" dirty="0"/>
              <a:t>P</a:t>
            </a:r>
            <a:r>
              <a:rPr lang="en-US" i="1" baseline="-25000" dirty="0"/>
              <a:t>3  </a:t>
            </a:r>
            <a:r>
              <a:rPr lang="en-US" i="1" baseline="-25000" dirty="0" smtClean="0"/>
              <a:t>.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472" y="857232"/>
            <a:ext cx="8572528" cy="5268931"/>
          </a:xfrm>
        </p:spPr>
        <p:txBody>
          <a:bodyPr/>
          <a:lstStyle/>
          <a:p>
            <a:pPr lvl="0"/>
            <a:r>
              <a:rPr lang="en-US" dirty="0" smtClean="0"/>
              <a:t>The Gantt Chart for the schedule is:</a:t>
            </a: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pPr lvl="0"/>
            <a:r>
              <a:rPr lang="en-US" dirty="0"/>
              <a:t>Waiting time for </a:t>
            </a:r>
            <a:r>
              <a:rPr lang="en-US" i="1" dirty="0"/>
              <a:t>P</a:t>
            </a:r>
            <a:r>
              <a:rPr lang="en-US" i="1" baseline="-25000" dirty="0"/>
              <a:t>1</a:t>
            </a:r>
            <a:r>
              <a:rPr lang="en-US" dirty="0"/>
              <a:t>  = 0; </a:t>
            </a:r>
            <a:r>
              <a:rPr lang="en-US" i="1" dirty="0"/>
              <a:t>P</a:t>
            </a:r>
            <a:r>
              <a:rPr lang="en-US" i="1" baseline="-25000" dirty="0"/>
              <a:t>2</a:t>
            </a:r>
            <a:r>
              <a:rPr lang="en-US" dirty="0"/>
              <a:t>  = 24; </a:t>
            </a:r>
            <a:r>
              <a:rPr lang="en-US" i="1" dirty="0"/>
              <a:t>P</a:t>
            </a:r>
            <a:r>
              <a:rPr lang="en-US" i="1" baseline="-25000" dirty="0"/>
              <a:t>3 </a:t>
            </a:r>
            <a:r>
              <a:rPr lang="en-US" dirty="0"/>
              <a:t>= </a:t>
            </a:r>
            <a:r>
              <a:rPr lang="en-US" dirty="0" smtClean="0"/>
              <a:t>27</a:t>
            </a:r>
          </a:p>
          <a:p>
            <a:pPr lvl="0"/>
            <a:r>
              <a:rPr lang="en-US" dirty="0" smtClean="0"/>
              <a:t>Turn around time For </a:t>
            </a:r>
            <a:r>
              <a:rPr lang="en-US" i="1" dirty="0" smtClean="0"/>
              <a:t>P</a:t>
            </a:r>
            <a:r>
              <a:rPr lang="en-US" i="1" baseline="-25000" dirty="0" smtClean="0"/>
              <a:t>1</a:t>
            </a:r>
            <a:r>
              <a:rPr lang="en-US" dirty="0" smtClean="0"/>
              <a:t>  = 24; </a:t>
            </a:r>
            <a:r>
              <a:rPr lang="en-US" i="1" dirty="0" smtClean="0"/>
              <a:t>P</a:t>
            </a:r>
            <a:r>
              <a:rPr lang="en-US" i="1" baseline="-25000" dirty="0" smtClean="0"/>
              <a:t>2</a:t>
            </a:r>
            <a:r>
              <a:rPr lang="en-US" dirty="0" smtClean="0"/>
              <a:t>  = 27; </a:t>
            </a:r>
            <a:r>
              <a:rPr lang="en-US" i="1" dirty="0" smtClean="0"/>
              <a:t>P</a:t>
            </a:r>
            <a:r>
              <a:rPr lang="en-US" i="1" baseline="-25000" dirty="0" smtClean="0"/>
              <a:t>3 </a:t>
            </a:r>
            <a:r>
              <a:rPr lang="en-US" dirty="0" smtClean="0"/>
              <a:t>= 30</a:t>
            </a:r>
            <a:endParaRPr lang="en-US" dirty="0"/>
          </a:p>
          <a:p>
            <a:pPr lvl="0"/>
            <a:r>
              <a:rPr lang="en-US" dirty="0"/>
              <a:t>Average waiting time:  (0 + 24 + 27)/3 = </a:t>
            </a:r>
            <a:r>
              <a:rPr lang="en-US" dirty="0" smtClean="0"/>
              <a:t>17</a:t>
            </a:r>
          </a:p>
          <a:p>
            <a:pPr lvl="0"/>
            <a:r>
              <a:rPr lang="en-US" dirty="0" smtClean="0"/>
              <a:t>Average turnaround time= (24+27+30)/3=27</a:t>
            </a:r>
            <a:endParaRPr lang="en-US" dirty="0"/>
          </a:p>
          <a:p>
            <a:pPr>
              <a:buNone/>
            </a:pPr>
            <a:endParaRPr lang="en-US" dirty="0"/>
          </a:p>
        </p:txBody>
      </p:sp>
      <p:pic>
        <p:nvPicPr>
          <p:cNvPr id="4" name="Object 2"/>
          <p:cNvPicPr/>
          <p:nvPr/>
        </p:nvPicPr>
        <p:blipFill>
          <a:blip r:embed="rId2"/>
          <a:srcRect l="-2538" t="-627" r="-2707" b="-10916"/>
          <a:stretch>
            <a:fillRect/>
          </a:stretch>
        </p:blipFill>
        <p:spPr bwMode="auto">
          <a:xfrm>
            <a:off x="1357290" y="2000240"/>
            <a:ext cx="5676900" cy="828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US" dirty="0"/>
              <a:t>Suppose that the processes arrive in the order</a:t>
            </a:r>
            <a:endParaRPr lang="en-US" sz="2800" dirty="0"/>
          </a:p>
          <a:p>
            <a:pPr lvl="1"/>
            <a:r>
              <a:rPr lang="en-US" i="1" dirty="0"/>
              <a:t>P</a:t>
            </a:r>
            <a:r>
              <a:rPr lang="en-US" i="1" baseline="-25000" dirty="0"/>
              <a:t>2</a:t>
            </a:r>
            <a:r>
              <a:rPr lang="en-US" dirty="0"/>
              <a:t> , </a:t>
            </a:r>
            <a:r>
              <a:rPr lang="en-US" i="1" dirty="0"/>
              <a:t>P</a:t>
            </a:r>
            <a:r>
              <a:rPr lang="en-US" i="1" baseline="-25000" dirty="0"/>
              <a:t>3</a:t>
            </a:r>
            <a:r>
              <a:rPr lang="en-US" dirty="0"/>
              <a:t> , </a:t>
            </a:r>
            <a:r>
              <a:rPr lang="en-US" i="1" dirty="0"/>
              <a:t>P</a:t>
            </a:r>
            <a:r>
              <a:rPr lang="en-US" i="1" baseline="-25000" dirty="0"/>
              <a:t>1</a:t>
            </a:r>
            <a:r>
              <a:rPr lang="en-US" dirty="0"/>
              <a:t> </a:t>
            </a:r>
            <a:endParaRPr lang="en-US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0"/>
            <a:r>
              <a:rPr lang="en-US" dirty="0"/>
              <a:t>Waiting time for </a:t>
            </a:r>
            <a:r>
              <a:rPr lang="en-US" i="1" dirty="0"/>
              <a:t>P</a:t>
            </a:r>
            <a:r>
              <a:rPr lang="en-US" i="1" baseline="-25000" dirty="0"/>
              <a:t>1 </a:t>
            </a:r>
            <a:r>
              <a:rPr lang="en-US" i="1" dirty="0"/>
              <a:t>=</a:t>
            </a:r>
            <a:r>
              <a:rPr lang="en-US" dirty="0"/>
              <a:t> 6</a:t>
            </a:r>
            <a:r>
              <a:rPr lang="en-US" i="1" dirty="0"/>
              <a:t>;</a:t>
            </a:r>
            <a:r>
              <a:rPr lang="en-US" i="1" baseline="-25000" dirty="0"/>
              <a:t> </a:t>
            </a:r>
            <a:r>
              <a:rPr lang="en-US" i="1" dirty="0"/>
              <a:t>P</a:t>
            </a:r>
            <a:r>
              <a:rPr lang="en-US" i="1" baseline="-25000" dirty="0"/>
              <a:t>2</a:t>
            </a:r>
            <a:r>
              <a:rPr lang="en-US" dirty="0"/>
              <a:t> = 0</a:t>
            </a:r>
            <a:r>
              <a:rPr lang="en-US" i="1" baseline="-25000" dirty="0"/>
              <a:t>; </a:t>
            </a:r>
            <a:r>
              <a:rPr lang="en-US" i="1" dirty="0"/>
              <a:t>P</a:t>
            </a:r>
            <a:r>
              <a:rPr lang="en-US" i="1" baseline="-25000" dirty="0"/>
              <a:t>3 </a:t>
            </a:r>
            <a:r>
              <a:rPr lang="en-US" i="1" dirty="0"/>
              <a:t>= </a:t>
            </a:r>
            <a:r>
              <a:rPr lang="en-US" dirty="0" smtClean="0"/>
              <a:t>3</a:t>
            </a:r>
          </a:p>
          <a:p>
            <a:pPr lvl="0"/>
            <a:r>
              <a:rPr lang="en-US" sz="2800" dirty="0" smtClean="0"/>
              <a:t>Turn around time for </a:t>
            </a:r>
            <a:r>
              <a:rPr lang="en-US" sz="2800" i="1" dirty="0" smtClean="0"/>
              <a:t>P</a:t>
            </a:r>
            <a:r>
              <a:rPr lang="en-US" sz="2800" i="1" baseline="-25000" dirty="0" smtClean="0"/>
              <a:t>1 </a:t>
            </a:r>
            <a:r>
              <a:rPr lang="en-US" sz="2800" i="1" dirty="0" smtClean="0"/>
              <a:t>=</a:t>
            </a:r>
            <a:r>
              <a:rPr lang="en-US" sz="2800" dirty="0" smtClean="0"/>
              <a:t> 30</a:t>
            </a:r>
            <a:r>
              <a:rPr lang="en-US" sz="2800" i="1" dirty="0" smtClean="0"/>
              <a:t>;</a:t>
            </a:r>
            <a:r>
              <a:rPr lang="en-US" sz="2800" i="1" baseline="-25000" dirty="0" smtClean="0"/>
              <a:t> </a:t>
            </a:r>
            <a:r>
              <a:rPr lang="en-US" sz="2800" i="1" dirty="0" smtClean="0"/>
              <a:t>P</a:t>
            </a:r>
            <a:r>
              <a:rPr lang="en-US" sz="2800" i="1" baseline="-25000" dirty="0" smtClean="0"/>
              <a:t>2</a:t>
            </a:r>
            <a:r>
              <a:rPr lang="en-US" sz="2800" dirty="0" smtClean="0"/>
              <a:t> = 3</a:t>
            </a:r>
            <a:r>
              <a:rPr lang="en-US" sz="2800" i="1" baseline="-25000" dirty="0" smtClean="0"/>
              <a:t>; </a:t>
            </a:r>
            <a:r>
              <a:rPr lang="en-US" sz="2800" i="1" dirty="0" smtClean="0"/>
              <a:t>P</a:t>
            </a:r>
            <a:r>
              <a:rPr lang="en-US" sz="2800" i="1" baseline="-25000" dirty="0" smtClean="0"/>
              <a:t>3 </a:t>
            </a:r>
            <a:r>
              <a:rPr lang="en-US" sz="2800" i="1" dirty="0" smtClean="0"/>
              <a:t>= </a:t>
            </a:r>
            <a:r>
              <a:rPr lang="en-US" sz="2800" i="1" dirty="0"/>
              <a:t>6</a:t>
            </a:r>
            <a:endParaRPr lang="en-US" sz="2800" dirty="0"/>
          </a:p>
          <a:p>
            <a:pPr lvl="0"/>
            <a:r>
              <a:rPr lang="en-US" dirty="0"/>
              <a:t>Average waiting time:   (6 + 0 + 3)/3 = </a:t>
            </a:r>
            <a:r>
              <a:rPr lang="en-US" dirty="0" smtClean="0"/>
              <a:t>3</a:t>
            </a:r>
          </a:p>
          <a:p>
            <a:pPr lvl="0"/>
            <a:r>
              <a:rPr lang="en-US" sz="2800" dirty="0" smtClean="0"/>
              <a:t>Average turnaround time: (30+3+6)/3=13</a:t>
            </a:r>
            <a:endParaRPr lang="en-US" sz="2800" dirty="0"/>
          </a:p>
          <a:p>
            <a:pPr lvl="1"/>
            <a:endParaRPr lang="en-US" sz="2400" dirty="0"/>
          </a:p>
          <a:p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784350" y="2864646"/>
            <a:ext cx="5575300" cy="1128713"/>
            <a:chOff x="852" y="1650"/>
            <a:chExt cx="3512" cy="71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 flipH="1">
              <a:off x="948" y="1650"/>
              <a:ext cx="3312" cy="3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Text Box 7"/>
            <p:cNvSpPr txBox="1">
              <a:spLocks noChangeArrowheads="1"/>
            </p:cNvSpPr>
            <p:nvPr/>
          </p:nvSpPr>
          <p:spPr bwMode="auto">
            <a:xfrm flipH="1">
              <a:off x="3179" y="1698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P</a:t>
              </a:r>
              <a:r>
                <a:rPr lang="en-US" baseline="-25000"/>
                <a:t>1</a:t>
              </a:r>
              <a:endParaRPr lang="en-US"/>
            </a:p>
          </p:txBody>
        </p:sp>
        <p:sp>
          <p:nvSpPr>
            <p:cNvPr id="7" name="Text Box 8"/>
            <p:cNvSpPr txBox="1">
              <a:spLocks noChangeArrowheads="1"/>
            </p:cNvSpPr>
            <p:nvPr/>
          </p:nvSpPr>
          <p:spPr bwMode="auto">
            <a:xfrm flipH="1">
              <a:off x="1691" y="1698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P</a:t>
              </a:r>
              <a:r>
                <a:rPr lang="en-US" baseline="-25000"/>
                <a:t>3</a:t>
              </a:r>
              <a:endParaRPr lang="en-US"/>
            </a:p>
          </p:txBody>
        </p:sp>
        <p:sp>
          <p:nvSpPr>
            <p:cNvPr id="8" name="Text Box 9"/>
            <p:cNvSpPr txBox="1">
              <a:spLocks noChangeArrowheads="1"/>
            </p:cNvSpPr>
            <p:nvPr/>
          </p:nvSpPr>
          <p:spPr bwMode="auto">
            <a:xfrm flipH="1">
              <a:off x="1115" y="1698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P</a:t>
              </a:r>
              <a:r>
                <a:rPr lang="en-US" baseline="-25000"/>
                <a:t>2</a:t>
              </a:r>
              <a:endParaRPr lang="en-US"/>
            </a:p>
          </p:txBody>
        </p:sp>
        <p:sp>
          <p:nvSpPr>
            <p:cNvPr id="9" name="Line 10"/>
            <p:cNvSpPr>
              <a:spLocks noChangeShapeType="1"/>
            </p:cNvSpPr>
            <p:nvPr/>
          </p:nvSpPr>
          <p:spPr bwMode="auto">
            <a:xfrm flipH="1">
              <a:off x="4260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Line 11"/>
            <p:cNvSpPr>
              <a:spLocks noChangeShapeType="1"/>
            </p:cNvSpPr>
            <p:nvPr/>
          </p:nvSpPr>
          <p:spPr bwMode="auto">
            <a:xfrm flipH="1">
              <a:off x="948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Line 12"/>
            <p:cNvSpPr>
              <a:spLocks noChangeShapeType="1"/>
            </p:cNvSpPr>
            <p:nvPr/>
          </p:nvSpPr>
          <p:spPr bwMode="auto">
            <a:xfrm flipH="1">
              <a:off x="2148" y="165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Line 13"/>
            <p:cNvSpPr>
              <a:spLocks noChangeShapeType="1"/>
            </p:cNvSpPr>
            <p:nvPr/>
          </p:nvSpPr>
          <p:spPr bwMode="auto">
            <a:xfrm flipH="1">
              <a:off x="1572" y="165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Line 14"/>
            <p:cNvSpPr>
              <a:spLocks noChangeShapeType="1"/>
            </p:cNvSpPr>
            <p:nvPr/>
          </p:nvSpPr>
          <p:spPr bwMode="auto">
            <a:xfrm flipH="1">
              <a:off x="2148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Line 15"/>
            <p:cNvSpPr>
              <a:spLocks noChangeShapeType="1"/>
            </p:cNvSpPr>
            <p:nvPr/>
          </p:nvSpPr>
          <p:spPr bwMode="auto">
            <a:xfrm flipH="1">
              <a:off x="1572" y="2034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Text Box 16"/>
            <p:cNvSpPr txBox="1">
              <a:spLocks noChangeArrowheads="1"/>
            </p:cNvSpPr>
            <p:nvPr/>
          </p:nvSpPr>
          <p:spPr bwMode="auto">
            <a:xfrm flipH="1">
              <a:off x="2056" y="213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6</a:t>
              </a:r>
            </a:p>
          </p:txBody>
        </p:sp>
        <p:sp>
          <p:nvSpPr>
            <p:cNvPr id="16" name="Text Box 17"/>
            <p:cNvSpPr txBox="1">
              <a:spLocks noChangeArrowheads="1"/>
            </p:cNvSpPr>
            <p:nvPr/>
          </p:nvSpPr>
          <p:spPr bwMode="auto">
            <a:xfrm flipH="1">
              <a:off x="1480" y="213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17" name="Text Box 18"/>
            <p:cNvSpPr txBox="1">
              <a:spLocks noChangeArrowheads="1"/>
            </p:cNvSpPr>
            <p:nvPr/>
          </p:nvSpPr>
          <p:spPr bwMode="auto">
            <a:xfrm flipH="1">
              <a:off x="4088" y="2130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30</a:t>
              </a:r>
            </a:p>
          </p:txBody>
        </p:sp>
        <p:sp>
          <p:nvSpPr>
            <p:cNvPr id="18" name="Text Box 19"/>
            <p:cNvSpPr txBox="1">
              <a:spLocks noChangeArrowheads="1"/>
            </p:cNvSpPr>
            <p:nvPr/>
          </p:nvSpPr>
          <p:spPr bwMode="auto">
            <a:xfrm flipH="1">
              <a:off x="852" y="2130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0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FCFS-arrival times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pPr lvl="0"/>
            <a:r>
              <a:rPr lang="en-IN" sz="2400" dirty="0" smtClean="0"/>
              <a:t>P1=(24-24)-0=0			TAT=0+24=24</a:t>
            </a:r>
          </a:p>
          <a:p>
            <a:pPr lvl="0"/>
            <a:r>
              <a:rPr lang="en-IN" sz="2400" dirty="0" smtClean="0"/>
              <a:t>p2=(27-3)-3=21 			TAT=21+3=24</a:t>
            </a:r>
          </a:p>
          <a:p>
            <a:pPr lvl="0"/>
            <a:r>
              <a:rPr lang="en-IN" sz="2400" dirty="0" smtClean="0"/>
              <a:t>p3=(31-4)-4=23			TAT=23+4=27</a:t>
            </a:r>
          </a:p>
          <a:p>
            <a:r>
              <a:rPr lang="en-US" sz="2400" dirty="0" smtClean="0"/>
              <a:t>Average waiting time = (0+21+23)/3= 14.66</a:t>
            </a:r>
          </a:p>
          <a:p>
            <a:pPr lvl="0"/>
            <a:r>
              <a:rPr lang="en-IN" sz="2400" b="1" dirty="0" smtClean="0"/>
              <a:t>Average turnaround time=(24+24+27)/3=25</a:t>
            </a:r>
            <a:endParaRPr lang="en-US" sz="2400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IN" dirty="0" smtClean="0"/>
          </a:p>
          <a:p>
            <a:endParaRPr 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214422"/>
            <a:ext cx="6572264" cy="280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Scheduling algorithms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600200"/>
            <a:ext cx="9787006" cy="4525963"/>
          </a:xfrm>
        </p:spPr>
        <p:txBody>
          <a:bodyPr/>
          <a:lstStyle/>
          <a:p>
            <a:r>
              <a:rPr lang="en-US" dirty="0" smtClean="0"/>
              <a:t>FCFS-First come First serve- </a:t>
            </a:r>
            <a:r>
              <a:rPr lang="en-US" dirty="0" smtClean="0">
                <a:solidFill>
                  <a:srgbClr val="00B050"/>
                </a:solidFill>
              </a:rPr>
              <a:t>Purely non-preemptive</a:t>
            </a:r>
            <a:r>
              <a:rPr lang="en-US" dirty="0" smtClean="0"/>
              <a:t>                                                </a:t>
            </a:r>
          </a:p>
          <a:p>
            <a:r>
              <a:rPr lang="en-US" dirty="0" smtClean="0"/>
              <a:t>SJF-Shortest Job First        </a:t>
            </a:r>
            <a:r>
              <a:rPr lang="en-US" dirty="0" smtClean="0">
                <a:solidFill>
                  <a:srgbClr val="FF0000"/>
                </a:solidFill>
              </a:rPr>
              <a:t>Preemptive &amp;</a:t>
            </a:r>
          </a:p>
          <a:p>
            <a:r>
              <a:rPr lang="en-US" dirty="0" smtClean="0"/>
              <a:t>Priority                                 </a:t>
            </a:r>
            <a:r>
              <a:rPr lang="en-US" dirty="0" smtClean="0">
                <a:solidFill>
                  <a:srgbClr val="FF0000"/>
                </a:solidFill>
              </a:rPr>
              <a:t>Non Preemptive</a:t>
            </a:r>
          </a:p>
          <a:p>
            <a:r>
              <a:rPr lang="en-US" dirty="0" smtClean="0"/>
              <a:t>Round Robin-</a:t>
            </a:r>
            <a:r>
              <a:rPr lang="en-US" dirty="0" smtClean="0">
                <a:solidFill>
                  <a:srgbClr val="00B050"/>
                </a:solidFill>
              </a:rPr>
              <a:t> Purely preemptive</a:t>
            </a:r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4500562" y="2428868"/>
            <a:ext cx="428628" cy="92869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Drawback of FCFS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Convoy Effect:</a:t>
            </a:r>
            <a:endParaRPr lang="en-US" dirty="0"/>
          </a:p>
          <a:p>
            <a:pPr lvl="1"/>
            <a:r>
              <a:rPr lang="en-US" dirty="0"/>
              <a:t>All other processes wait for the one big process to get off the CPU. This effect results in lower CPU utilization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SJF-Shortest Job First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1214422"/>
            <a:ext cx="8329642" cy="4911741"/>
          </a:xfrm>
        </p:spPr>
        <p:txBody>
          <a:bodyPr>
            <a:normAutofit/>
          </a:bodyPr>
          <a:lstStyle/>
          <a:p>
            <a:r>
              <a:rPr lang="en-US" b="1" u="sng" dirty="0"/>
              <a:t>Example of Non-Preemptive SJF</a:t>
            </a:r>
            <a:endParaRPr lang="en-US" dirty="0"/>
          </a:p>
          <a:p>
            <a:pPr>
              <a:buNone/>
            </a:pPr>
            <a:r>
              <a:rPr lang="en-US" dirty="0" smtClean="0"/>
              <a:t>Process</a:t>
            </a:r>
            <a:r>
              <a:rPr lang="en-US" dirty="0"/>
              <a:t>	    Arrival Time		  Burst Time</a:t>
            </a:r>
            <a:endParaRPr lang="en-US" b="1" dirty="0"/>
          </a:p>
          <a:p>
            <a:pPr>
              <a:buNone/>
            </a:pPr>
            <a:r>
              <a:rPr lang="en-US" i="1" dirty="0" smtClean="0"/>
              <a:t>  P</a:t>
            </a:r>
            <a:r>
              <a:rPr lang="en-US" i="1" baseline="-25000" dirty="0" smtClean="0"/>
              <a:t>1</a:t>
            </a:r>
            <a:r>
              <a:rPr lang="en-US" dirty="0"/>
              <a:t>			0.0				7</a:t>
            </a:r>
            <a:endParaRPr lang="en-US" b="1" dirty="0"/>
          </a:p>
          <a:p>
            <a:pPr>
              <a:buNone/>
            </a:pPr>
            <a:r>
              <a:rPr lang="en-US" i="1" dirty="0" smtClean="0"/>
              <a:t>  P</a:t>
            </a:r>
            <a:r>
              <a:rPr lang="en-US" i="1" baseline="-25000" dirty="0" smtClean="0"/>
              <a:t>2</a:t>
            </a:r>
            <a:r>
              <a:rPr lang="en-US" i="1" baseline="-25000" dirty="0"/>
              <a:t>			</a:t>
            </a:r>
            <a:r>
              <a:rPr lang="en-US" dirty="0"/>
              <a:t>2.0				4</a:t>
            </a:r>
            <a:endParaRPr lang="en-US" b="1" dirty="0"/>
          </a:p>
          <a:p>
            <a:pPr>
              <a:buNone/>
            </a:pPr>
            <a:r>
              <a:rPr lang="en-US" i="1" dirty="0" smtClean="0"/>
              <a:t>  P</a:t>
            </a:r>
            <a:r>
              <a:rPr lang="en-US" i="1" baseline="-25000" dirty="0" smtClean="0"/>
              <a:t>3</a:t>
            </a:r>
            <a:r>
              <a:rPr lang="en-US" dirty="0"/>
              <a:t>			4.0				1</a:t>
            </a:r>
            <a:endParaRPr lang="en-US" b="1" dirty="0"/>
          </a:p>
          <a:p>
            <a:pPr>
              <a:buNone/>
            </a:pPr>
            <a:r>
              <a:rPr lang="en-US" i="1" dirty="0" smtClean="0"/>
              <a:t>  P</a:t>
            </a:r>
            <a:r>
              <a:rPr lang="en-US" i="1" baseline="-25000" dirty="0" smtClean="0"/>
              <a:t>4</a:t>
            </a:r>
            <a:r>
              <a:rPr lang="en-US" dirty="0"/>
              <a:t>			5.0				4</a:t>
            </a:r>
            <a:endParaRPr lang="en-US" b="1" dirty="0"/>
          </a:p>
          <a:p>
            <a:pPr>
              <a:buNone/>
            </a:pPr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1214414" y="5072074"/>
            <a:ext cx="6643734" cy="1343027"/>
            <a:chOff x="864" y="2325"/>
            <a:chExt cx="3512" cy="71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 flipH="1">
              <a:off x="960" y="2325"/>
              <a:ext cx="3312" cy="3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 flipH="1">
              <a:off x="1392" y="2373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P</a:t>
              </a:r>
              <a:r>
                <a:rPr lang="en-US" baseline="-25000"/>
                <a:t>1</a:t>
              </a:r>
              <a:endParaRPr lang="en-US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 flipH="1">
              <a:off x="2400" y="2373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/>
                <a:t>P</a:t>
              </a:r>
              <a:r>
                <a:rPr lang="en-US" baseline="-25000" dirty="0"/>
                <a:t>3</a:t>
              </a:r>
              <a:endParaRPr lang="en-US" dirty="0"/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 flipH="1">
              <a:off x="2976" y="2373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P</a:t>
              </a:r>
              <a:r>
                <a:rPr lang="en-US" baseline="-25000"/>
                <a:t>2</a:t>
              </a:r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H="1">
              <a:off x="4272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H="1">
              <a:off x="960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2688" y="2325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H="1">
              <a:off x="2400" y="2325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 flipH="1">
              <a:off x="2400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 flipH="1">
              <a:off x="139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 flipH="1">
              <a:off x="2304" y="2805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7</a:t>
              </a: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 flipH="1">
              <a:off x="1492" y="2805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 flipH="1">
              <a:off x="4100" y="2805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16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 flipH="1">
              <a:off x="864" y="2805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 flipH="1">
              <a:off x="3696" y="2373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P</a:t>
              </a:r>
              <a:r>
                <a:rPr lang="en-US" baseline="-25000"/>
                <a:t>4</a:t>
              </a:r>
              <a:endParaRPr lang="en-US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H="1">
              <a:off x="3456" y="2325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 flipH="1">
              <a:off x="115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 flipH="1">
              <a:off x="163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 flipH="1">
              <a:off x="187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 flipH="1">
              <a:off x="2064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 flipH="1">
              <a:off x="2256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 flipH="1">
              <a:off x="2688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Text Box 28"/>
            <p:cNvSpPr txBox="1">
              <a:spLocks noChangeArrowheads="1"/>
            </p:cNvSpPr>
            <p:nvPr/>
          </p:nvSpPr>
          <p:spPr bwMode="auto">
            <a:xfrm flipH="1">
              <a:off x="2592" y="2805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 flipH="1">
              <a:off x="2928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 flipH="1">
              <a:off x="3120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 flipH="1">
              <a:off x="331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Line 32"/>
            <p:cNvSpPr>
              <a:spLocks noChangeShapeType="1"/>
            </p:cNvSpPr>
            <p:nvPr/>
          </p:nvSpPr>
          <p:spPr bwMode="auto">
            <a:xfrm flipH="1">
              <a:off x="3456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Text Box 33"/>
            <p:cNvSpPr txBox="1">
              <a:spLocks noChangeArrowheads="1"/>
            </p:cNvSpPr>
            <p:nvPr/>
          </p:nvSpPr>
          <p:spPr bwMode="auto">
            <a:xfrm flipH="1">
              <a:off x="3312" y="2805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12</a:t>
              </a:r>
            </a:p>
          </p:txBody>
        </p:sp>
        <p:sp>
          <p:nvSpPr>
            <p:cNvPr id="33" name="Line 34"/>
            <p:cNvSpPr>
              <a:spLocks noChangeShapeType="1"/>
            </p:cNvSpPr>
            <p:nvPr/>
          </p:nvSpPr>
          <p:spPr bwMode="auto">
            <a:xfrm flipH="1">
              <a:off x="3696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Line 35"/>
            <p:cNvSpPr>
              <a:spLocks noChangeShapeType="1"/>
            </p:cNvSpPr>
            <p:nvPr/>
          </p:nvSpPr>
          <p:spPr bwMode="auto">
            <a:xfrm flipH="1">
              <a:off x="3888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Line 36"/>
            <p:cNvSpPr>
              <a:spLocks noChangeShapeType="1"/>
            </p:cNvSpPr>
            <p:nvPr/>
          </p:nvSpPr>
          <p:spPr bwMode="auto">
            <a:xfrm flipH="1">
              <a:off x="4080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2143116"/>
            <a:ext cx="8401080" cy="3983047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Waiting time</a:t>
            </a:r>
            <a:r>
              <a:rPr lang="en-US" dirty="0" smtClean="0">
                <a:solidFill>
                  <a:srgbClr val="FF0000"/>
                </a:solidFill>
              </a:rPr>
              <a:t>=((ending time-execution time)-Arrival time)</a:t>
            </a:r>
          </a:p>
          <a:p>
            <a:r>
              <a:rPr lang="en-US" sz="3600" dirty="0" smtClean="0"/>
              <a:t>Turnaround time</a:t>
            </a:r>
            <a:r>
              <a:rPr lang="en-US" dirty="0" smtClean="0">
                <a:solidFill>
                  <a:srgbClr val="FF0000"/>
                </a:solidFill>
              </a:rPr>
              <a:t>=(waiting time+ execution time)</a:t>
            </a:r>
          </a:p>
          <a:p>
            <a:pPr lvl="0"/>
            <a:r>
              <a:rPr lang="en-IN" dirty="0" smtClean="0"/>
              <a:t>P1=(7-7)-0=0			TAT=0+7=7</a:t>
            </a:r>
          </a:p>
          <a:p>
            <a:pPr lvl="0"/>
            <a:r>
              <a:rPr lang="en-IN" dirty="0" smtClean="0"/>
              <a:t>p2=(12-4)-2=6 			TAT=6+4=10</a:t>
            </a:r>
          </a:p>
          <a:p>
            <a:pPr lvl="0"/>
            <a:r>
              <a:rPr lang="en-IN" dirty="0" smtClean="0"/>
              <a:t>p3=(8-1)-4=3			TAT=3+1=4</a:t>
            </a:r>
          </a:p>
          <a:p>
            <a:pPr lvl="0"/>
            <a:r>
              <a:rPr lang="en-IN" dirty="0" smtClean="0"/>
              <a:t>P4=(16-4)-5=7			TAT=7+4=11</a:t>
            </a:r>
          </a:p>
          <a:p>
            <a:pPr lvl="0"/>
            <a:r>
              <a:rPr lang="en-US" dirty="0" smtClean="0"/>
              <a:t>Average waiting time = (0 + 6 + 3 + 7)/4 = 4</a:t>
            </a:r>
          </a:p>
          <a:p>
            <a:pPr lvl="0"/>
            <a:r>
              <a:rPr lang="en-IN" b="1" dirty="0" smtClean="0"/>
              <a:t>Average turnaround time=(7+10+4+11)/4=8</a:t>
            </a:r>
            <a:endParaRPr lang="en-US" b="1" dirty="0" smtClean="0"/>
          </a:p>
          <a:p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857224" y="714356"/>
            <a:ext cx="6643734" cy="1343027"/>
            <a:chOff x="864" y="2325"/>
            <a:chExt cx="3512" cy="711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 flipH="1">
              <a:off x="960" y="2325"/>
              <a:ext cx="3312" cy="38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6" name="Text Box 6"/>
            <p:cNvSpPr txBox="1">
              <a:spLocks noChangeArrowheads="1"/>
            </p:cNvSpPr>
            <p:nvPr/>
          </p:nvSpPr>
          <p:spPr bwMode="auto">
            <a:xfrm flipH="1">
              <a:off x="1392" y="2373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P</a:t>
              </a:r>
              <a:r>
                <a:rPr lang="en-US" baseline="-25000"/>
                <a:t>1</a:t>
              </a:r>
              <a:endParaRPr lang="en-US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 flipH="1">
              <a:off x="2400" y="2373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 dirty="0"/>
                <a:t>P</a:t>
              </a:r>
              <a:r>
                <a:rPr lang="en-US" baseline="-25000" dirty="0"/>
                <a:t>3</a:t>
              </a:r>
              <a:endParaRPr lang="en-US" dirty="0"/>
            </a:p>
          </p:txBody>
        </p:sp>
        <p:sp>
          <p:nvSpPr>
            <p:cNvPr id="8" name="Text Box 8"/>
            <p:cNvSpPr txBox="1">
              <a:spLocks noChangeArrowheads="1"/>
            </p:cNvSpPr>
            <p:nvPr/>
          </p:nvSpPr>
          <p:spPr bwMode="auto">
            <a:xfrm flipH="1">
              <a:off x="2976" y="2373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P</a:t>
              </a:r>
              <a:r>
                <a:rPr lang="en-US" baseline="-25000"/>
                <a:t>2</a:t>
              </a:r>
              <a:endParaRPr lang="en-US"/>
            </a:p>
          </p:txBody>
        </p:sp>
        <p:sp>
          <p:nvSpPr>
            <p:cNvPr id="9" name="Line 9"/>
            <p:cNvSpPr>
              <a:spLocks noChangeShapeType="1"/>
            </p:cNvSpPr>
            <p:nvPr/>
          </p:nvSpPr>
          <p:spPr bwMode="auto">
            <a:xfrm flipH="1">
              <a:off x="4272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H="1">
              <a:off x="960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2688" y="2325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 flipH="1">
              <a:off x="2400" y="2325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 flipH="1">
              <a:off x="2400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 flipH="1">
              <a:off x="139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5" name="Text Box 15"/>
            <p:cNvSpPr txBox="1">
              <a:spLocks noChangeArrowheads="1"/>
            </p:cNvSpPr>
            <p:nvPr/>
          </p:nvSpPr>
          <p:spPr bwMode="auto">
            <a:xfrm flipH="1">
              <a:off x="2304" y="2805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7</a:t>
              </a:r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 flipH="1">
              <a:off x="1492" y="2805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 flipH="1">
              <a:off x="4100" y="2805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16</a:t>
              </a:r>
            </a:p>
          </p:txBody>
        </p:sp>
        <p:sp>
          <p:nvSpPr>
            <p:cNvPr id="18" name="Text Box 18"/>
            <p:cNvSpPr txBox="1">
              <a:spLocks noChangeArrowheads="1"/>
            </p:cNvSpPr>
            <p:nvPr/>
          </p:nvSpPr>
          <p:spPr bwMode="auto">
            <a:xfrm flipH="1">
              <a:off x="864" y="2805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0</a:t>
              </a:r>
            </a:p>
          </p:txBody>
        </p:sp>
        <p:sp>
          <p:nvSpPr>
            <p:cNvPr id="19" name="Text Box 20"/>
            <p:cNvSpPr txBox="1">
              <a:spLocks noChangeArrowheads="1"/>
            </p:cNvSpPr>
            <p:nvPr/>
          </p:nvSpPr>
          <p:spPr bwMode="auto">
            <a:xfrm flipH="1">
              <a:off x="3696" y="2373"/>
              <a:ext cx="265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P</a:t>
              </a:r>
              <a:r>
                <a:rPr lang="en-US" baseline="-25000"/>
                <a:t>4</a:t>
              </a:r>
              <a:endParaRPr lang="en-US"/>
            </a:p>
          </p:txBody>
        </p:sp>
        <p:sp>
          <p:nvSpPr>
            <p:cNvPr id="20" name="Line 21"/>
            <p:cNvSpPr>
              <a:spLocks noChangeShapeType="1"/>
            </p:cNvSpPr>
            <p:nvPr/>
          </p:nvSpPr>
          <p:spPr bwMode="auto">
            <a:xfrm flipH="1">
              <a:off x="3456" y="2325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1" name="Line 22"/>
            <p:cNvSpPr>
              <a:spLocks noChangeShapeType="1"/>
            </p:cNvSpPr>
            <p:nvPr/>
          </p:nvSpPr>
          <p:spPr bwMode="auto">
            <a:xfrm flipH="1">
              <a:off x="115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2" name="Line 23"/>
            <p:cNvSpPr>
              <a:spLocks noChangeShapeType="1"/>
            </p:cNvSpPr>
            <p:nvPr/>
          </p:nvSpPr>
          <p:spPr bwMode="auto">
            <a:xfrm flipH="1">
              <a:off x="163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3" name="Line 24"/>
            <p:cNvSpPr>
              <a:spLocks noChangeShapeType="1"/>
            </p:cNvSpPr>
            <p:nvPr/>
          </p:nvSpPr>
          <p:spPr bwMode="auto">
            <a:xfrm flipH="1">
              <a:off x="187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4" name="Line 25"/>
            <p:cNvSpPr>
              <a:spLocks noChangeShapeType="1"/>
            </p:cNvSpPr>
            <p:nvPr/>
          </p:nvSpPr>
          <p:spPr bwMode="auto">
            <a:xfrm flipH="1">
              <a:off x="2064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5" name="Line 26"/>
            <p:cNvSpPr>
              <a:spLocks noChangeShapeType="1"/>
            </p:cNvSpPr>
            <p:nvPr/>
          </p:nvSpPr>
          <p:spPr bwMode="auto">
            <a:xfrm flipH="1">
              <a:off x="2256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6" name="Line 27"/>
            <p:cNvSpPr>
              <a:spLocks noChangeShapeType="1"/>
            </p:cNvSpPr>
            <p:nvPr/>
          </p:nvSpPr>
          <p:spPr bwMode="auto">
            <a:xfrm flipH="1">
              <a:off x="2688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7" name="Text Box 28"/>
            <p:cNvSpPr txBox="1">
              <a:spLocks noChangeArrowheads="1"/>
            </p:cNvSpPr>
            <p:nvPr/>
          </p:nvSpPr>
          <p:spPr bwMode="auto">
            <a:xfrm flipH="1">
              <a:off x="2592" y="2805"/>
              <a:ext cx="19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8" name="Line 29"/>
            <p:cNvSpPr>
              <a:spLocks noChangeShapeType="1"/>
            </p:cNvSpPr>
            <p:nvPr/>
          </p:nvSpPr>
          <p:spPr bwMode="auto">
            <a:xfrm flipH="1">
              <a:off x="2928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29" name="Line 30"/>
            <p:cNvSpPr>
              <a:spLocks noChangeShapeType="1"/>
            </p:cNvSpPr>
            <p:nvPr/>
          </p:nvSpPr>
          <p:spPr bwMode="auto">
            <a:xfrm flipH="1">
              <a:off x="3120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0" name="Line 31"/>
            <p:cNvSpPr>
              <a:spLocks noChangeShapeType="1"/>
            </p:cNvSpPr>
            <p:nvPr/>
          </p:nvSpPr>
          <p:spPr bwMode="auto">
            <a:xfrm flipH="1">
              <a:off x="3312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1" name="Line 32"/>
            <p:cNvSpPr>
              <a:spLocks noChangeShapeType="1"/>
            </p:cNvSpPr>
            <p:nvPr/>
          </p:nvSpPr>
          <p:spPr bwMode="auto">
            <a:xfrm flipH="1">
              <a:off x="3456" y="2709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2" name="Text Box 33"/>
            <p:cNvSpPr txBox="1">
              <a:spLocks noChangeArrowheads="1"/>
            </p:cNvSpPr>
            <p:nvPr/>
          </p:nvSpPr>
          <p:spPr bwMode="auto">
            <a:xfrm flipH="1">
              <a:off x="3312" y="2805"/>
              <a:ext cx="27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en-US"/>
                <a:t>12</a:t>
              </a:r>
            </a:p>
          </p:txBody>
        </p:sp>
        <p:sp>
          <p:nvSpPr>
            <p:cNvPr id="33" name="Line 34"/>
            <p:cNvSpPr>
              <a:spLocks noChangeShapeType="1"/>
            </p:cNvSpPr>
            <p:nvPr/>
          </p:nvSpPr>
          <p:spPr bwMode="auto">
            <a:xfrm flipH="1">
              <a:off x="3696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4" name="Line 35"/>
            <p:cNvSpPr>
              <a:spLocks noChangeShapeType="1"/>
            </p:cNvSpPr>
            <p:nvPr/>
          </p:nvSpPr>
          <p:spPr bwMode="auto">
            <a:xfrm flipH="1">
              <a:off x="3888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35" name="Line 36"/>
            <p:cNvSpPr>
              <a:spLocks noChangeShapeType="1"/>
            </p:cNvSpPr>
            <p:nvPr/>
          </p:nvSpPr>
          <p:spPr bwMode="auto">
            <a:xfrm flipH="1">
              <a:off x="4080" y="2638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Helvetica" pitchFamily="34" charset="0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Preemptive SJF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285860"/>
            <a:ext cx="8258204" cy="4840303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Gantt Chart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 lvl="0"/>
            <a:endParaRPr lang="en-IN" dirty="0" smtClean="0"/>
          </a:p>
          <a:p>
            <a:pPr lvl="0"/>
            <a:r>
              <a:rPr lang="en-IN" dirty="0" smtClean="0"/>
              <a:t>P1=(16-7)-0=9			TAT=9+7=16</a:t>
            </a:r>
          </a:p>
          <a:p>
            <a:pPr lvl="0"/>
            <a:r>
              <a:rPr lang="en-IN" dirty="0" smtClean="0"/>
              <a:t>p2=(7-4)-2=1 			TAT=1+4=5</a:t>
            </a:r>
          </a:p>
          <a:p>
            <a:pPr lvl="0"/>
            <a:r>
              <a:rPr lang="en-IN" dirty="0" smtClean="0"/>
              <a:t>p3=(5-1)-4=0			TAT=0+1=1</a:t>
            </a:r>
          </a:p>
          <a:p>
            <a:pPr lvl="0"/>
            <a:r>
              <a:rPr lang="en-IN" dirty="0" smtClean="0"/>
              <a:t>P4=(11-4)-5=2			TAT=2+4=6</a:t>
            </a:r>
          </a:p>
          <a:p>
            <a:r>
              <a:rPr lang="en-US" dirty="0" smtClean="0"/>
              <a:t>Average </a:t>
            </a:r>
            <a:r>
              <a:rPr lang="en-US" dirty="0"/>
              <a:t>waiting time = (9 + 1 + 0 +2)/4 = </a:t>
            </a:r>
            <a:r>
              <a:rPr lang="en-US" dirty="0" smtClean="0"/>
              <a:t>3</a:t>
            </a:r>
          </a:p>
          <a:p>
            <a:pPr lvl="0"/>
            <a:r>
              <a:rPr lang="en-IN" b="1" dirty="0" smtClean="0"/>
              <a:t>Average turnaround time=(16+5+1+6)/4=7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Object 5"/>
          <p:cNvPicPr/>
          <p:nvPr/>
        </p:nvPicPr>
        <p:blipFill>
          <a:blip r:embed="rId2"/>
          <a:srcRect l="-2368" r="-2357" b="-10413"/>
          <a:stretch>
            <a:fillRect/>
          </a:stretch>
        </p:blipFill>
        <p:spPr bwMode="auto">
          <a:xfrm>
            <a:off x="1714480" y="1857364"/>
            <a:ext cx="5934096" cy="1381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</a:rPr>
              <a:t>Priority Scheduling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1220126"/>
            <a:ext cx="8501122" cy="54140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IN" dirty="0" smtClean="0"/>
              <a:t>P1=(16-10)-0=6			TAT=6+10=16</a:t>
            </a:r>
          </a:p>
          <a:p>
            <a:pPr lvl="0"/>
            <a:r>
              <a:rPr lang="en-IN" dirty="0" smtClean="0"/>
              <a:t>p2=(1-1)-0=0 				TAT=0+1=1</a:t>
            </a:r>
          </a:p>
          <a:p>
            <a:pPr lvl="0"/>
            <a:r>
              <a:rPr lang="en-IN" dirty="0" smtClean="0"/>
              <a:t>p3=(18-2)-0=16			TAT=16+2=18</a:t>
            </a:r>
          </a:p>
          <a:p>
            <a:pPr lvl="0"/>
            <a:r>
              <a:rPr lang="en-IN" dirty="0" smtClean="0"/>
              <a:t>P4=(19-1)-0=18			TAT=18+1=19</a:t>
            </a:r>
          </a:p>
          <a:p>
            <a:pPr lvl="0"/>
            <a:r>
              <a:rPr lang="en-IN" dirty="0" smtClean="0"/>
              <a:t>P5= (6-5)-0=1				TAT=1+5=6</a:t>
            </a:r>
          </a:p>
          <a:p>
            <a:r>
              <a:rPr lang="en-US" dirty="0" smtClean="0"/>
              <a:t>Average waiting time = (6+0+16+18+1)/5 = 8.2</a:t>
            </a:r>
          </a:p>
          <a:p>
            <a:pPr lvl="0"/>
            <a:r>
              <a:rPr lang="en-IN" b="1" dirty="0" smtClean="0"/>
              <a:t>Average turnaround time=(16+1+18+19+6)/5=12</a:t>
            </a:r>
            <a:endParaRPr lang="en-US" dirty="0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357166"/>
            <a:ext cx="6153150" cy="120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err="1" smtClean="0">
                <a:solidFill>
                  <a:srgbClr val="FF0000"/>
                </a:solidFill>
              </a:rPr>
              <a:t>Preemptive</a:t>
            </a:r>
            <a:r>
              <a:rPr lang="en-IN" dirty="0" smtClean="0">
                <a:solidFill>
                  <a:srgbClr val="FF0000"/>
                </a:solidFill>
              </a:rPr>
              <a:t> priority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481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71612"/>
            <a:ext cx="802005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en-IN" dirty="0" smtClean="0"/>
              <a:t>P1=(36-4)-0=32		TAT=32+4=36</a:t>
            </a:r>
          </a:p>
          <a:p>
            <a:pPr lvl="0"/>
            <a:r>
              <a:rPr lang="en-IN" dirty="0" smtClean="0"/>
              <a:t>p2=(14-10)-2=2 		TAT=2+10=12</a:t>
            </a:r>
          </a:p>
          <a:p>
            <a:pPr lvl="0"/>
            <a:r>
              <a:rPr lang="en-IN" dirty="0" smtClean="0"/>
              <a:t>p3=(6-2)-4=0			TAT=0+2=2</a:t>
            </a:r>
          </a:p>
          <a:p>
            <a:pPr lvl="0"/>
            <a:r>
              <a:rPr lang="en-IN" dirty="0" smtClean="0"/>
              <a:t>P4=(34-20)-6=8		TAT=8+20=28</a:t>
            </a:r>
          </a:p>
          <a:p>
            <a:pPr lvl="0"/>
            <a:r>
              <a:rPr lang="en-IN" dirty="0" smtClean="0"/>
              <a:t>P5= (38-2)-8=28		TAT=28+2=30</a:t>
            </a:r>
          </a:p>
          <a:p>
            <a:r>
              <a:rPr lang="en-US" dirty="0" smtClean="0"/>
              <a:t>Average waiting time = (32+2+0+8+28)/5 = 14</a:t>
            </a:r>
          </a:p>
          <a:p>
            <a:pPr lvl="0"/>
            <a:r>
              <a:rPr lang="en-IN" b="1" dirty="0" smtClean="0"/>
              <a:t>Average turnaround time=(36+12+2+28+30)/5=21.6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285728"/>
            <a:ext cx="7791450" cy="110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>
                <a:solidFill>
                  <a:srgbClr val="FF0000"/>
                </a:solidFill>
              </a:rPr>
              <a:t>Round Robin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Process	  Burst Time	</a:t>
            </a:r>
            <a:r>
              <a:rPr lang="en-US" b="1" dirty="0" err="1" smtClean="0"/>
              <a:t>Time</a:t>
            </a:r>
            <a:r>
              <a:rPr lang="en-US" b="1" dirty="0" smtClean="0"/>
              <a:t> quantum=4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       P</a:t>
            </a:r>
            <a:r>
              <a:rPr lang="en-US" b="1" baseline="-25000" dirty="0" smtClean="0"/>
              <a:t>1		</a:t>
            </a:r>
            <a:r>
              <a:rPr lang="en-US" b="1" dirty="0" smtClean="0"/>
              <a:t>24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       P</a:t>
            </a:r>
            <a:r>
              <a:rPr lang="en-US" b="1" baseline="-25000" dirty="0" smtClean="0"/>
              <a:t>2</a:t>
            </a:r>
            <a:r>
              <a:rPr lang="en-US" b="1" dirty="0" smtClean="0"/>
              <a:t>		3</a:t>
            </a:r>
            <a:endParaRPr lang="en-US" dirty="0" smtClean="0"/>
          </a:p>
          <a:p>
            <a:pPr>
              <a:buNone/>
            </a:pPr>
            <a:r>
              <a:rPr lang="en-US" b="1" dirty="0" smtClean="0"/>
              <a:t>        P</a:t>
            </a:r>
            <a:r>
              <a:rPr lang="en-US" b="1" baseline="-25000" dirty="0" smtClean="0"/>
              <a:t>3		</a:t>
            </a:r>
            <a:r>
              <a:rPr lang="en-US" b="1" dirty="0" smtClean="0"/>
              <a:t>3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4214818"/>
            <a:ext cx="564360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IN" dirty="0" smtClean="0"/>
              <a:t>P1=(30-24)-0=6		TAT=6+24=30</a:t>
            </a:r>
          </a:p>
          <a:p>
            <a:pPr lvl="0"/>
            <a:r>
              <a:rPr lang="en-IN" dirty="0" smtClean="0"/>
              <a:t>p2=(7-3)-0=4 			TAT=4+3=7</a:t>
            </a:r>
          </a:p>
          <a:p>
            <a:pPr lvl="0"/>
            <a:r>
              <a:rPr lang="en-IN" dirty="0" smtClean="0"/>
              <a:t>p3=(10-3)-0=7			TAT=7+3=10</a:t>
            </a:r>
          </a:p>
          <a:p>
            <a:r>
              <a:rPr lang="en-US" dirty="0" smtClean="0"/>
              <a:t>Average waiting time = (6+4+7)/3= 5.66</a:t>
            </a:r>
          </a:p>
          <a:p>
            <a:pPr lvl="0"/>
            <a:r>
              <a:rPr lang="en-IN" b="1" dirty="0" smtClean="0"/>
              <a:t>Average turnaround time=(30+7+10)/3=</a:t>
            </a:r>
            <a:r>
              <a:rPr lang="en-IN" dirty="0" smtClean="0"/>
              <a:t>15.66</a:t>
            </a:r>
            <a:endParaRPr lang="en-US" dirty="0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500042"/>
            <a:ext cx="5643602" cy="114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71480"/>
            <a:ext cx="8230609" cy="5072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</TotalTime>
  <Words>274</Words>
  <Application>Microsoft Office PowerPoint</Application>
  <PresentationFormat>On-screen Show (4:3)</PresentationFormat>
  <Paragraphs>125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FCFS-First come First Serve</vt:lpstr>
      <vt:lpstr>Slide 2</vt:lpstr>
      <vt:lpstr>Example </vt:lpstr>
      <vt:lpstr>FCFS-arrival times</vt:lpstr>
      <vt:lpstr>Scheduling algorithms</vt:lpstr>
      <vt:lpstr>Drawback of FCFS</vt:lpstr>
      <vt:lpstr>SJF-Shortest Job First</vt:lpstr>
      <vt:lpstr>Slide 8</vt:lpstr>
      <vt:lpstr>Preemptive SJF</vt:lpstr>
      <vt:lpstr>Priority Scheduling</vt:lpstr>
      <vt:lpstr>Slide 11</vt:lpstr>
      <vt:lpstr>Preemptive priority</vt:lpstr>
      <vt:lpstr>Slide 13</vt:lpstr>
      <vt:lpstr>Round Robin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REVISION &amp;HIGHER LEARNING ON OPERATING SYSTEMS</dc:title>
  <dc:creator>Windows User</dc:creator>
  <cp:lastModifiedBy>Windows User</cp:lastModifiedBy>
  <cp:revision>54</cp:revision>
  <dcterms:created xsi:type="dcterms:W3CDTF">2020-07-10T01:51:22Z</dcterms:created>
  <dcterms:modified xsi:type="dcterms:W3CDTF">2021-04-22T07:14:12Z</dcterms:modified>
</cp:coreProperties>
</file>