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2"/>
  </p:notesMasterIdLst>
  <p:handoutMasterIdLst>
    <p:handoutMasterId r:id="rId23"/>
  </p:handoutMasterIdLst>
  <p:sldIdLst>
    <p:sldId id="735" r:id="rId2"/>
    <p:sldId id="881" r:id="rId3"/>
    <p:sldId id="783" r:id="rId4"/>
    <p:sldId id="882" r:id="rId5"/>
    <p:sldId id="883" r:id="rId6"/>
    <p:sldId id="884" r:id="rId7"/>
    <p:sldId id="885" r:id="rId8"/>
    <p:sldId id="886" r:id="rId9"/>
    <p:sldId id="887" r:id="rId10"/>
    <p:sldId id="888" r:id="rId11"/>
    <p:sldId id="890" r:id="rId12"/>
    <p:sldId id="891" r:id="rId13"/>
    <p:sldId id="889" r:id="rId14"/>
    <p:sldId id="892" r:id="rId15"/>
    <p:sldId id="893" r:id="rId16"/>
    <p:sldId id="894" r:id="rId17"/>
    <p:sldId id="895" r:id="rId18"/>
    <p:sldId id="896" r:id="rId19"/>
    <p:sldId id="897" r:id="rId20"/>
    <p:sldId id="89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FF"/>
    <a:srgbClr val="870581"/>
    <a:srgbClr val="0000CC"/>
    <a:srgbClr val="009900"/>
    <a:srgbClr val="990000"/>
    <a:srgbClr val="CC3300"/>
    <a:srgbClr val="800C6F"/>
    <a:srgbClr val="005024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8600"/>
            <a:ext cx="7315201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199" y="2740420"/>
            <a:ext cx="6019801" cy="32316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Relation between Word Senses</a:t>
            </a:r>
            <a:endParaRPr lang="en-US" sz="199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Contents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Polysemy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and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homonymy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Dictionary 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definitions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Granularity of word senses</a:t>
            </a:r>
          </a:p>
        </p:txBody>
      </p:sp>
    </p:spTree>
    <p:extLst>
      <p:ext uri="{BB962C8B-B14F-4D97-AF65-F5344CB8AC3E}">
        <p14:creationId xmlns:p14="http://schemas.microsoft.com/office/powerpoint/2010/main" val="17778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Synonymy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( Similarity of Meaning)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Synonymy</a:t>
            </a:r>
            <a:r>
              <a:rPr lang="en-US" dirty="0" smtClean="0">
                <a:latin typeface="Baskerville Old Face" panose="02020602080505020303" pitchFamily="18" charset="0"/>
              </a:rPr>
              <a:t> occurs when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two different words have the same or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nearly the same meaning</a:t>
            </a:r>
            <a:r>
              <a:rPr lang="en-US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Example: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15405"/>
              </p:ext>
            </p:extLst>
          </p:nvPr>
        </p:nvGraphicFramePr>
        <p:xfrm>
          <a:off x="1586207" y="2702329"/>
          <a:ext cx="5718602" cy="1371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09393">
                  <a:extLst>
                    <a:ext uri="{9D8B030D-6E8A-4147-A177-3AD203B41FA5}">
                      <a16:colId xmlns:a16="http://schemas.microsoft.com/office/drawing/2014/main" val="2744805410"/>
                    </a:ext>
                  </a:extLst>
                </a:gridCol>
                <a:gridCol w="1258143">
                  <a:extLst>
                    <a:ext uri="{9D8B030D-6E8A-4147-A177-3AD203B41FA5}">
                      <a16:colId xmlns:a16="http://schemas.microsoft.com/office/drawing/2014/main" val="3359825109"/>
                    </a:ext>
                  </a:extLst>
                </a:gridCol>
                <a:gridCol w="3151066">
                  <a:extLst>
                    <a:ext uri="{9D8B030D-6E8A-4147-A177-3AD203B41FA5}">
                      <a16:colId xmlns:a16="http://schemas.microsoft.com/office/drawing/2014/main" val="1420252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 1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 2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349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Big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Large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Same 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105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Begin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Start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Same 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8931965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77" y="4467048"/>
            <a:ext cx="3962400" cy="1788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351573" y="4511241"/>
            <a:ext cx="4240046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Synonyms</a:t>
            </a:r>
            <a:r>
              <a:rPr lang="en-US" sz="2400" dirty="0">
                <a:latin typeface="Baskerville Old Face" panose="02020602080505020303" pitchFamily="18" charset="0"/>
              </a:rPr>
              <a:t> help improve </a:t>
            </a:r>
            <a:r>
              <a:rPr lang="en-US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search engines, text summarization, and machine translation</a:t>
            </a:r>
            <a:r>
              <a:rPr lang="en-US" sz="2400" dirty="0">
                <a:solidFill>
                  <a:srgbClr val="CC3300"/>
                </a:solidFill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Antonymy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(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Opposite Meaning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Antonymy</a:t>
            </a:r>
            <a:r>
              <a:rPr lang="en-US" dirty="0" smtClean="0">
                <a:latin typeface="Baskerville Old Face" panose="02020602080505020303" pitchFamily="18" charset="0"/>
              </a:rPr>
              <a:t> occurs when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two words have the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Opposite Meaning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  <a:endParaRPr lang="en-US" dirty="0" smtClean="0">
              <a:solidFill>
                <a:srgbClr val="9900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Example: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Types of Antonyms: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348974"/>
              </p:ext>
            </p:extLst>
          </p:nvPr>
        </p:nvGraphicFramePr>
        <p:xfrm>
          <a:off x="2667000" y="1676400"/>
          <a:ext cx="3581400" cy="18437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17057">
                  <a:extLst>
                    <a:ext uri="{9D8B030D-6E8A-4147-A177-3AD203B41FA5}">
                      <a16:colId xmlns:a16="http://schemas.microsoft.com/office/drawing/2014/main" val="2744805410"/>
                    </a:ext>
                  </a:extLst>
                </a:gridCol>
                <a:gridCol w="1364343">
                  <a:extLst>
                    <a:ext uri="{9D8B030D-6E8A-4147-A177-3AD203B41FA5}">
                      <a16:colId xmlns:a16="http://schemas.microsoft.com/office/drawing/2014/main" val="3359825109"/>
                    </a:ext>
                  </a:extLst>
                </a:gridCol>
              </a:tblGrid>
              <a:tr h="37601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 1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 2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349720"/>
                  </a:ext>
                </a:extLst>
              </a:tr>
              <a:tr h="3760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Hot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Cold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105960"/>
                  </a:ext>
                </a:extLst>
              </a:tr>
              <a:tr h="37601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High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Low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8931965"/>
                  </a:ext>
                </a:extLst>
              </a:tr>
              <a:tr h="4721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Happy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Sad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90196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4191000"/>
            <a:ext cx="2417618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984" y="4217405"/>
            <a:ext cx="2717632" cy="1268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144" y="4202291"/>
            <a:ext cx="2452255" cy="1531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889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Hypernym 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hyponymy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Hypernymy (Generalization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Relationship): </a:t>
            </a:r>
            <a:r>
              <a:rPr lang="en-US" dirty="0">
                <a:latin typeface="Baskerville Old Face" panose="02020602080505020303" pitchFamily="18" charset="0"/>
              </a:rPr>
              <a:t>Hypernymy is 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general or broader term for a set of specific words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Example</a:t>
            </a:r>
            <a:r>
              <a:rPr lang="en-US" b="1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Hyponymy (IS-A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Relationship): </a:t>
            </a:r>
            <a:r>
              <a:rPr lang="en-US" dirty="0" smtClean="0">
                <a:latin typeface="Baskerville Old Face" panose="02020602080505020303" pitchFamily="18" charset="0"/>
              </a:rPr>
              <a:t>Hyponymy </a:t>
            </a:r>
            <a:r>
              <a:rPr lang="en-US" dirty="0">
                <a:latin typeface="Baskerville Old Face" panose="02020602080505020303" pitchFamily="18" charset="0"/>
              </a:rPr>
              <a:t>is the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Hierarchical Relationship  </a:t>
            </a:r>
            <a:r>
              <a:rPr lang="en-US" b="1" dirty="0">
                <a:latin typeface="Baskerville Old Face" panose="02020602080505020303" pitchFamily="18" charset="0"/>
              </a:rPr>
              <a:t>where one word is a specific type of another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69697"/>
              </p:ext>
            </p:extLst>
          </p:nvPr>
        </p:nvGraphicFramePr>
        <p:xfrm>
          <a:off x="2795016" y="2057400"/>
          <a:ext cx="4672584" cy="1371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90140">
                  <a:extLst>
                    <a:ext uri="{9D8B030D-6E8A-4147-A177-3AD203B41FA5}">
                      <a16:colId xmlns:a16="http://schemas.microsoft.com/office/drawing/2014/main" val="3570825958"/>
                    </a:ext>
                  </a:extLst>
                </a:gridCol>
                <a:gridCol w="2982444">
                  <a:extLst>
                    <a:ext uri="{9D8B030D-6E8A-4147-A177-3AD203B41FA5}">
                      <a16:colId xmlns:a16="http://schemas.microsoft.com/office/drawing/2014/main" val="19122932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Hypernym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Hyponyms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28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Vehicle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Car, Bus, Bike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2392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Furniture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Table, Chair, Sofa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9853059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" y="4495800"/>
            <a:ext cx="2057400" cy="20408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964" y="4648200"/>
            <a:ext cx="2581635" cy="7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59078"/>
              </p:ext>
            </p:extLst>
          </p:nvPr>
        </p:nvGraphicFramePr>
        <p:xfrm>
          <a:off x="5342450" y="4634345"/>
          <a:ext cx="3430802" cy="1371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15401">
                  <a:extLst>
                    <a:ext uri="{9D8B030D-6E8A-4147-A177-3AD203B41FA5}">
                      <a16:colId xmlns:a16="http://schemas.microsoft.com/office/drawing/2014/main" val="1464673251"/>
                    </a:ext>
                  </a:extLst>
                </a:gridCol>
                <a:gridCol w="1715401">
                  <a:extLst>
                    <a:ext uri="{9D8B030D-6E8A-4147-A177-3AD203B41FA5}">
                      <a16:colId xmlns:a16="http://schemas.microsoft.com/office/drawing/2014/main" val="41968562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Hypernym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Hyponym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325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Vehicle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80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Fruit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Apple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0862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9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Meronymy and holonymy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Meronymy (Part Whole Relationship): </a:t>
            </a:r>
            <a:r>
              <a:rPr lang="en-US" dirty="0">
                <a:latin typeface="Baskerville Old Face" panose="02020602080505020303" pitchFamily="18" charset="0"/>
              </a:rPr>
              <a:t>Meronymy occurs when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one word represents a part of another object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Example</a:t>
            </a:r>
            <a:r>
              <a:rPr lang="en-US" b="1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306225"/>
              </p:ext>
            </p:extLst>
          </p:nvPr>
        </p:nvGraphicFramePr>
        <p:xfrm>
          <a:off x="3352800" y="2133600"/>
          <a:ext cx="2743200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304378806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9399360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Whole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Part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628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Wheel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7585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Leaf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241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Human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Hand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34317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2" y="3028846"/>
            <a:ext cx="1884218" cy="1771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382" y="4409934"/>
            <a:ext cx="5638800" cy="924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43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Meronymy and holonymy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Holonymy (Whole–Part Relationship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): </a:t>
            </a:r>
            <a:r>
              <a:rPr lang="en-US" dirty="0" smtClean="0">
                <a:latin typeface="Baskerville Old Face" panose="02020602080505020303" pitchFamily="18" charset="0"/>
              </a:rPr>
              <a:t>Holonymy is the </a:t>
            </a:r>
            <a:r>
              <a:rPr lang="en-US" b="1" dirty="0" smtClean="0">
                <a:latin typeface="Baskerville Old Face" panose="02020602080505020303" pitchFamily="18" charset="0"/>
              </a:rPr>
              <a:t>opposite of Meronymy. </a:t>
            </a:r>
            <a:r>
              <a:rPr lang="en-US" dirty="0">
                <a:latin typeface="Baskerville Old Face" panose="02020602080505020303" pitchFamily="18" charset="0"/>
              </a:rPr>
              <a:t>It describes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whole object that contains parts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Example</a:t>
            </a:r>
            <a:r>
              <a:rPr lang="en-US" b="1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85446"/>
              </p:ext>
            </p:extLst>
          </p:nvPr>
        </p:nvGraphicFramePr>
        <p:xfrm>
          <a:off x="2590800" y="2979420"/>
          <a:ext cx="3124200" cy="15849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400942803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33546728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Part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Whole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7709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Wheel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Car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2651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Leaf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Tree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4802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Finger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143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2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Troponymy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Troponymy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lexical semantic relation </a:t>
            </a:r>
            <a:r>
              <a:rPr lang="en-US" dirty="0">
                <a:latin typeface="Baskerville Old Face" panose="02020602080505020303" pitchFamily="18" charset="0"/>
              </a:rPr>
              <a:t>in which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one verb describes a specific manner of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performing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another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verb</a:t>
            </a:r>
            <a:r>
              <a:rPr lang="en-US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Baskerville Old Face" panose="02020602080505020303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general verb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represents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broad action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Baskerville Old Face" panose="02020602080505020303" pitchFamily="18" charset="0"/>
              </a:rPr>
              <a:t>The </a:t>
            </a:r>
            <a:r>
              <a:rPr lang="en-US" sz="24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troponym</a:t>
            </a:r>
            <a:r>
              <a:rPr lang="en-US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represents a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more specific way or manner</a:t>
            </a:r>
            <a:r>
              <a:rPr lang="en-US" sz="2400" dirty="0">
                <a:latin typeface="Baskerville Old Face" panose="02020602080505020303" pitchFamily="18" charset="0"/>
              </a:rPr>
              <a:t> of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performing that action.</a:t>
            </a:r>
            <a:endParaRPr lang="en-US" sz="24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44" y="4140708"/>
            <a:ext cx="8084127" cy="1440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39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Representation of Troponymy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6" y="1295400"/>
            <a:ext cx="7467600" cy="5165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838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Examples of Troponymy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16544"/>
              </p:ext>
            </p:extLst>
          </p:nvPr>
        </p:nvGraphicFramePr>
        <p:xfrm>
          <a:off x="609600" y="914400"/>
          <a:ext cx="7391400" cy="34747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28577">
                  <a:extLst>
                    <a:ext uri="{9D8B030D-6E8A-4147-A177-3AD203B41FA5}">
                      <a16:colId xmlns:a16="http://schemas.microsoft.com/office/drawing/2014/main" val="4245896756"/>
                    </a:ext>
                  </a:extLst>
                </a:gridCol>
                <a:gridCol w="2029023">
                  <a:extLst>
                    <a:ext uri="{9D8B030D-6E8A-4147-A177-3AD203B41FA5}">
                      <a16:colId xmlns:a16="http://schemas.microsoft.com/office/drawing/2014/main" val="1744000851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37598404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General Verb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Troponym</a:t>
                      </a:r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 (Specific manner)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812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Walk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Walk slowly and relaxed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0177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Walk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March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Walk with regular steps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6364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Speak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Whisper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Speak softly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2534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Devour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Eat quickly and eagerly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8825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Look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Stare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Look fixedly for a long time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03529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722" y="4451396"/>
            <a:ext cx="4898877" cy="2406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182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Examples of Troponymy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18" y="1066800"/>
            <a:ext cx="1925782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10" y="1066800"/>
            <a:ext cx="6035445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326473"/>
              </p:ext>
            </p:extLst>
          </p:nvPr>
        </p:nvGraphicFramePr>
        <p:xfrm>
          <a:off x="457200" y="3122612"/>
          <a:ext cx="7467600" cy="2286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88125679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1644067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Verb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134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Speak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To say words or talk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7383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Whisper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Speak very softly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0091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Shout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Speak very loudly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2973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Murmur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Speak in a low, unclear voice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9375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7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Examples of Troponymy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7900416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166902"/>
            <a:ext cx="6553200" cy="3386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41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err="1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CotNd</a:t>
            </a: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…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38200"/>
            <a:ext cx="4419600" cy="3456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4406723"/>
            <a:ext cx="4700016" cy="2298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606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Lexical Semantic Networks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A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Lexical Semantic Network</a:t>
            </a:r>
            <a:r>
              <a:rPr lang="en-US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structured representation of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words and their meanings</a:t>
            </a:r>
            <a:r>
              <a:rPr lang="en-US" dirty="0">
                <a:latin typeface="Baskerville Old Face" panose="02020602080505020303" pitchFamily="18" charset="0"/>
              </a:rPr>
              <a:t>, where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words are connected through semantic relationships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synonymy, </a:t>
            </a:r>
            <a:r>
              <a:rPr lang="en-US" b="1" dirty="0" err="1">
                <a:solidFill>
                  <a:srgbClr val="FF0066"/>
                </a:solidFill>
                <a:latin typeface="Baskerville Old Face" panose="02020602080505020303" pitchFamily="18" charset="0"/>
              </a:rPr>
              <a:t>antonymy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, hyponymy, </a:t>
            </a:r>
            <a:r>
              <a:rPr lang="en-US" b="1" dirty="0" err="1">
                <a:solidFill>
                  <a:srgbClr val="FF0066"/>
                </a:solidFill>
                <a:latin typeface="Baskerville Old Face" panose="02020602080505020303" pitchFamily="18" charset="0"/>
              </a:rPr>
              <a:t>meronymy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, and </a:t>
            </a:r>
            <a:r>
              <a:rPr lang="en-US" b="1" dirty="0" err="1">
                <a:solidFill>
                  <a:srgbClr val="FF0066"/>
                </a:solidFill>
                <a:latin typeface="Baskerville Old Face" panose="02020602080505020303" pitchFamily="18" charset="0"/>
              </a:rPr>
              <a:t>troponymy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352800"/>
            <a:ext cx="7924800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5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Lexical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90600"/>
            <a:ext cx="7010400" cy="5264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62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Lexical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92" y="1109506"/>
            <a:ext cx="7443216" cy="4200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9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Architecture of Lexical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sz="2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architecture </a:t>
            </a:r>
            <a:r>
              <a:rPr lang="en-US" dirty="0" smtClean="0">
                <a:latin typeface="Baskerville Old Face" panose="02020602080505020303" pitchFamily="18" charset="0"/>
              </a:rPr>
              <a:t>contains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three main components</a:t>
            </a:r>
            <a:r>
              <a:rPr lang="en-US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sz="24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1600200"/>
            <a:ext cx="3692236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607127"/>
            <a:ext cx="4038600" cy="3974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102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Architecture of Lexical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sz="2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36418" y="990600"/>
            <a:ext cx="4516582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388177"/>
            <a:ext cx="52578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209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 of Lexical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sz="2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2971800" cy="2419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219200"/>
            <a:ext cx="5081016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733800"/>
            <a:ext cx="6186818" cy="2965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19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Applications of Lexical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Networks</a:t>
            </a:r>
            <a:endParaRPr lang="en-US" sz="28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95400"/>
            <a:ext cx="51054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98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33373</TotalTime>
  <Words>402</Words>
  <Application>Microsoft Office PowerPoint</Application>
  <PresentationFormat>On-screen Show (4:3)</PresentationFormat>
  <Paragraphs>140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Contents</vt:lpstr>
      <vt:lpstr>Synonymy ( Similarity of Meaning)</vt:lpstr>
      <vt:lpstr>Antonymy ( Opposite Meaning)</vt:lpstr>
      <vt:lpstr>Hypernym and hyponymy</vt:lpstr>
      <vt:lpstr>Meronymy and holonymy</vt:lpstr>
      <vt:lpstr>Meronymy and holonymy</vt:lpstr>
      <vt:lpstr>Troponymy</vt:lpstr>
      <vt:lpstr>Mathematical Representation of Troponymy</vt:lpstr>
      <vt:lpstr>Examples of Troponymy</vt:lpstr>
      <vt:lpstr>Examples of Troponymy</vt:lpstr>
      <vt:lpstr>Examples of Troponymy</vt:lpstr>
      <vt:lpstr>CotNd…</vt:lpstr>
      <vt:lpstr>Lexical Semantic Networks</vt:lpstr>
      <vt:lpstr>Mathematical Lexical Semantic Networks</vt:lpstr>
      <vt:lpstr>Mathematical Lexical Semantic Networks</vt:lpstr>
      <vt:lpstr>Architecture of Lexical Semantic Networks</vt:lpstr>
      <vt:lpstr>Architecture of Lexical Semantic Networks</vt:lpstr>
      <vt:lpstr>Example of Lexical Semantic Networks</vt:lpstr>
      <vt:lpstr>Applications of Lexical Semantic Networks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2273</cp:revision>
  <dcterms:created xsi:type="dcterms:W3CDTF">2013-11-07T06:07:38Z</dcterms:created>
  <dcterms:modified xsi:type="dcterms:W3CDTF">2026-03-15T08:47:43Z</dcterms:modified>
</cp:coreProperties>
</file>