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094" r:id="rId1"/>
  </p:sldMasterIdLst>
  <p:notesMasterIdLst>
    <p:notesMasterId r:id="rId25"/>
  </p:notesMasterIdLst>
  <p:handoutMasterIdLst>
    <p:handoutMasterId r:id="rId26"/>
  </p:handoutMasterIdLst>
  <p:sldIdLst>
    <p:sldId id="256" r:id="rId2"/>
    <p:sldId id="367" r:id="rId3"/>
    <p:sldId id="650" r:id="rId4"/>
    <p:sldId id="651" r:id="rId5"/>
    <p:sldId id="690" r:id="rId6"/>
    <p:sldId id="652" r:id="rId7"/>
    <p:sldId id="691" r:id="rId8"/>
    <p:sldId id="668" r:id="rId9"/>
    <p:sldId id="669" r:id="rId10"/>
    <p:sldId id="693" r:id="rId11"/>
    <p:sldId id="692" r:id="rId12"/>
    <p:sldId id="670" r:id="rId13"/>
    <p:sldId id="674" r:id="rId14"/>
    <p:sldId id="675" r:id="rId15"/>
    <p:sldId id="676" r:id="rId16"/>
    <p:sldId id="677" r:id="rId17"/>
    <p:sldId id="679" r:id="rId18"/>
    <p:sldId id="678" r:id="rId19"/>
    <p:sldId id="680" r:id="rId20"/>
    <p:sldId id="681" r:id="rId21"/>
    <p:sldId id="682" r:id="rId22"/>
    <p:sldId id="683" r:id="rId23"/>
    <p:sldId id="694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000CC"/>
    <a:srgbClr val="990000"/>
    <a:srgbClr val="0000FF"/>
    <a:srgbClr val="005024"/>
    <a:srgbClr val="870581"/>
    <a:srgbClr val="FF0000"/>
    <a:srgbClr val="BBF76B"/>
    <a:srgbClr val="7166FC"/>
    <a:srgbClr val="C40C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86380" autoAdjust="0"/>
  </p:normalViewPr>
  <p:slideViewPr>
    <p:cSldViewPr>
      <p:cViewPr>
        <p:scale>
          <a:sx n="66" d="100"/>
          <a:sy n="66" d="100"/>
        </p:scale>
        <p:origin x="-1416" y="-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9/27/2021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9/27/2021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9/27/2021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9/27/2021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9/27/2021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9/27/2021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9/27/2021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9/27/2021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9/27/2021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9/27/2021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9/27/2021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9/27/2021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9/27/2021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9/27/2021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95" r:id="rId1"/>
    <p:sldLayoutId id="2147485096" r:id="rId2"/>
    <p:sldLayoutId id="2147485097" r:id="rId3"/>
    <p:sldLayoutId id="2147485098" r:id="rId4"/>
    <p:sldLayoutId id="2147485099" r:id="rId5"/>
    <p:sldLayoutId id="2147485100" r:id="rId6"/>
    <p:sldLayoutId id="2147485101" r:id="rId7"/>
    <p:sldLayoutId id="2147485102" r:id="rId8"/>
    <p:sldLayoutId id="2147485103" r:id="rId9"/>
    <p:sldLayoutId id="2147485104" r:id="rId10"/>
    <p:sldLayoutId id="214748510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600200"/>
            <a:ext cx="9067800" cy="21336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7200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UNIT-I</a:t>
            </a: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6000" dirty="0" smtClean="0">
                <a:solidFill>
                  <a:srgbClr val="870581"/>
                </a:solidFill>
                <a:latin typeface="Book Antiqua" pitchFamily="18" charset="0"/>
                <a:ea typeface="+mn-ea"/>
                <a:cs typeface="Arial" pitchFamily="34" charset="0"/>
              </a:rPr>
              <a:t>(Introduction  to DBMS)</a:t>
            </a:r>
            <a:endParaRPr lang="en-US" sz="4400" dirty="0">
              <a:solidFill>
                <a:srgbClr val="870581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990600"/>
            <a:ext cx="8382000" cy="5638800"/>
          </a:xfrm>
        </p:spPr>
        <p:txBody>
          <a:bodyPr>
            <a:normAutofit/>
          </a:bodyPr>
          <a:lstStyle/>
          <a:p>
            <a:pPr marL="109728" indent="0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sz="4000" b="1" u="sng" dirty="0" smtClean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005024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005024"/>
                </a:solidFill>
                <a:latin typeface="Times New Roman" pitchFamily="18" charset="0"/>
                <a:cs typeface="Times New Roman" pitchFamily="18" charset="0"/>
              </a:rPr>
              <a:t>Characteristics of DBMS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 smtClean="0">
                <a:solidFill>
                  <a:srgbClr val="005024"/>
                </a:solidFill>
                <a:latin typeface="Times New Roman" pitchFamily="18" charset="0"/>
                <a:cs typeface="Times New Roman" pitchFamily="18" charset="0"/>
              </a:rPr>
              <a:t>Advantages of DBMS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 smtClean="0">
                <a:solidFill>
                  <a:srgbClr val="005024"/>
                </a:solidFill>
                <a:latin typeface="Times New Roman" pitchFamily="18" charset="0"/>
                <a:cs typeface="Times New Roman" pitchFamily="18" charset="0"/>
              </a:rPr>
              <a:t>Disadvantages of DBMS</a:t>
            </a:r>
            <a:endParaRPr lang="en-US" sz="3200" b="1" dirty="0">
              <a:solidFill>
                <a:srgbClr val="005024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609600"/>
          </a:xfrm>
        </p:spPr>
        <p:txBody>
          <a:bodyPr>
            <a:noAutofit/>
          </a:bodyPr>
          <a:lstStyle/>
          <a:p>
            <a:pPr algn="ctr"/>
            <a:r>
              <a:rPr lang="en-IN" sz="48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Introduction to DBMS</a:t>
            </a:r>
            <a:endParaRPr lang="en-US" sz="4800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2300" y="228600"/>
            <a:ext cx="8229600" cy="8382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Characteristics of DBMS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28600" y="1291947"/>
            <a:ext cx="869686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u="sng" dirty="0" smtClean="0">
                <a:solidFill>
                  <a:srgbClr val="FF0000"/>
                </a:solidFill>
                <a:latin typeface="Book Antiqua" pitchFamily="18" charset="0"/>
                <a:cs typeface="Arial" pitchFamily="34" charset="0"/>
              </a:rPr>
              <a:t>DBMS has mainly consists of 4 Characteristics: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1. </a:t>
            </a:r>
            <a:r>
              <a:rPr lang="en-US" sz="2400" b="1" dirty="0" smtClean="0">
                <a:latin typeface="Baskerville Old Face" panose="02020602080505020303" pitchFamily="18" charset="0"/>
                <a:cs typeface="Arial" pitchFamily="34" charset="0"/>
              </a:rPr>
              <a:t>Self describing nature of the Database System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Baskerville Old Face" panose="02020602080505020303" pitchFamily="18" charset="0"/>
                <a:cs typeface="Arial" pitchFamily="34" charset="0"/>
              </a:rPr>
              <a:t>2. Isolation between Program and Data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Baskerville Old Face" panose="02020602080505020303" pitchFamily="18" charset="0"/>
                <a:cs typeface="Arial" pitchFamily="34" charset="0"/>
              </a:rPr>
              <a:t>3. Support of  multiple views of Data 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Baskerville Old Face" panose="02020602080505020303" pitchFamily="18" charset="0"/>
                <a:cs typeface="Arial" pitchFamily="34" charset="0"/>
              </a:rPr>
              <a:t>4. Sharing of data and Multiuser system</a:t>
            </a:r>
            <a:endParaRPr lang="en-IN" sz="2400" b="1" dirty="0">
              <a:latin typeface="Baskerville Old Face" panose="02020602080505020303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98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2300" y="76200"/>
            <a:ext cx="8229600" cy="533400"/>
          </a:xfrm>
        </p:spPr>
        <p:txBody>
          <a:bodyPr>
            <a:normAutofit fontScale="90000"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28223" y="746165"/>
            <a:ext cx="8434777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u="sng" dirty="0" smtClean="0">
                <a:solidFill>
                  <a:srgbClr val="FF0000"/>
                </a:solidFill>
                <a:latin typeface="Book Antiqua" pitchFamily="18" charset="0"/>
                <a:cs typeface="Arial" pitchFamily="34" charset="0"/>
              </a:rPr>
              <a:t>1. Self describing nature of database system: </a:t>
            </a:r>
            <a:r>
              <a:rPr lang="en-US" sz="2400" dirty="0">
                <a:latin typeface="Book Antiqua" pitchFamily="18" charset="0"/>
                <a:cs typeface="Arial" pitchFamily="34" charset="0"/>
              </a:rPr>
              <a:t>A database system is not only contains the data. But it also contain the </a:t>
            </a:r>
            <a:r>
              <a:rPr lang="en-US" sz="2400" b="1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Metadata</a:t>
            </a:r>
            <a:r>
              <a:rPr lang="en-US" sz="24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.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Metadata </a:t>
            </a:r>
            <a:r>
              <a:rPr lang="en-US" sz="2400" b="1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 </a:t>
            </a: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is nothing </a:t>
            </a:r>
            <a:r>
              <a:rPr lang="en-US" sz="2400" dirty="0">
                <a:latin typeface="Book Antiqua" pitchFamily="18" charset="0"/>
                <a:cs typeface="Arial" pitchFamily="34" charset="0"/>
              </a:rPr>
              <a:t>but </a:t>
            </a:r>
            <a:r>
              <a:rPr lang="en-US" sz="2400" b="1" dirty="0" smtClean="0">
                <a:solidFill>
                  <a:srgbClr val="FF0066"/>
                </a:solidFill>
                <a:latin typeface="Book Antiqua" pitchFamily="18" charset="0"/>
                <a:cs typeface="Arial" pitchFamily="34" charset="0"/>
              </a:rPr>
              <a:t>data about data. </a:t>
            </a:r>
            <a:r>
              <a:rPr lang="en-US" sz="2400" dirty="0">
                <a:latin typeface="Book Antiqua" pitchFamily="18" charset="0"/>
                <a:cs typeface="Arial" pitchFamily="34" charset="0"/>
              </a:rPr>
              <a:t>it contains the information and relative description about the original </a:t>
            </a: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data.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 Here meta data defines the </a:t>
            </a:r>
            <a:r>
              <a:rPr lang="en-US" sz="2400" b="1" dirty="0" smtClean="0">
                <a:latin typeface="Book Antiqua" pitchFamily="18" charset="0"/>
                <a:cs typeface="Arial" pitchFamily="34" charset="0"/>
              </a:rPr>
              <a:t>overall description </a:t>
            </a: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of the database by set of </a:t>
            </a:r>
            <a:r>
              <a:rPr lang="en-US" sz="2400" b="1" dirty="0" smtClean="0">
                <a:solidFill>
                  <a:srgbClr val="990000"/>
                </a:solidFill>
                <a:latin typeface="Book Antiqua" pitchFamily="18" charset="0"/>
                <a:cs typeface="Arial" pitchFamily="34" charset="0"/>
              </a:rPr>
              <a:t>definitions and constraints.</a:t>
            </a:r>
          </a:p>
        </p:txBody>
      </p:sp>
    </p:spTree>
    <p:extLst>
      <p:ext uri="{BB962C8B-B14F-4D97-AF65-F5344CB8AC3E}">
        <p14:creationId xmlns:p14="http://schemas.microsoft.com/office/powerpoint/2010/main" val="364716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2300" y="76200"/>
            <a:ext cx="8229600" cy="533400"/>
          </a:xfrm>
        </p:spPr>
        <p:txBody>
          <a:bodyPr>
            <a:normAutofit fontScale="90000"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28223" y="746165"/>
            <a:ext cx="843477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36563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990000"/>
                </a:solidFill>
                <a:latin typeface="Book Antiqua" pitchFamily="18" charset="0"/>
                <a:cs typeface="Arial" pitchFamily="34" charset="0"/>
              </a:rPr>
              <a:t>For eg: </a:t>
            </a:r>
          </a:p>
          <a:p>
            <a:pPr marL="550863" lvl="1" indent="-457200" algn="just">
              <a:lnSpc>
                <a:spcPct val="150000"/>
              </a:lnSpc>
              <a:buAutoNum type="arabicPeriod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Creation of Data</a:t>
            </a:r>
          </a:p>
          <a:p>
            <a:pPr marL="550863" lvl="1" indent="-457200" algn="just">
              <a:lnSpc>
                <a:spcPct val="150000"/>
              </a:lnSpc>
              <a:buAutoNum type="arabicPeriod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 Purpose of Data</a:t>
            </a:r>
          </a:p>
          <a:p>
            <a:pPr marL="550863" lvl="1" indent="-457200" algn="just">
              <a:lnSpc>
                <a:spcPct val="150000"/>
              </a:lnSpc>
              <a:buAutoNum type="arabicPeriod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Creator &amp; author of Data</a:t>
            </a:r>
          </a:p>
          <a:p>
            <a:pPr marL="550863" lvl="1" indent="-457200" algn="just">
              <a:lnSpc>
                <a:spcPct val="150000"/>
              </a:lnSpc>
              <a:buFontTx/>
              <a:buAutoNum type="arabicPeriod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Location on a Network, where data was created</a:t>
            </a:r>
          </a:p>
          <a:p>
            <a:pPr marL="550863" lvl="1" indent="-457200" algn="just">
              <a:lnSpc>
                <a:spcPct val="150000"/>
              </a:lnSpc>
              <a:buFontTx/>
              <a:buAutoNum type="arabicPeriod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 File Size etc.</a:t>
            </a:r>
          </a:p>
          <a:p>
            <a:pPr marL="436563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itchFamily="18" charset="0"/>
                <a:cs typeface="Arial" pitchFamily="34" charset="0"/>
              </a:rPr>
              <a:t> </a:t>
            </a: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A Database software must work equally well with no. of Database Applications.</a:t>
            </a:r>
          </a:p>
          <a:p>
            <a:pPr marL="436563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For eg: University Database</a:t>
            </a:r>
          </a:p>
          <a:p>
            <a:pPr marL="1008063" lvl="3" algn="just">
              <a:lnSpc>
                <a:spcPct val="150000"/>
              </a:lnSpc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      Library Database, Banking Database etc.</a:t>
            </a:r>
          </a:p>
        </p:txBody>
      </p:sp>
    </p:spTree>
    <p:extLst>
      <p:ext uri="{BB962C8B-B14F-4D97-AF65-F5344CB8AC3E}">
        <p14:creationId xmlns:p14="http://schemas.microsoft.com/office/powerpoint/2010/main" val="202973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2300" y="228600"/>
            <a:ext cx="8229600" cy="457200"/>
          </a:xfrm>
        </p:spPr>
        <p:txBody>
          <a:bodyPr>
            <a:normAutofit fontScale="90000"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 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28223" y="1022152"/>
            <a:ext cx="8587178" cy="114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itchFamily="18" charset="0"/>
                <a:cs typeface="Arial" pitchFamily="34" charset="0"/>
              </a:rPr>
              <a:t>All the </a:t>
            </a:r>
            <a:r>
              <a:rPr lang="en-US" sz="2400" b="1" dirty="0">
                <a:latin typeface="Book Antiqua" pitchFamily="18" charset="0"/>
                <a:cs typeface="Arial" pitchFamily="34" charset="0"/>
              </a:rPr>
              <a:t>data and their relationships </a:t>
            </a:r>
            <a:r>
              <a:rPr lang="en-US" sz="2400" dirty="0">
                <a:latin typeface="Book Antiqua" pitchFamily="18" charset="0"/>
                <a:cs typeface="Arial" pitchFamily="34" charset="0"/>
              </a:rPr>
              <a:t>are </a:t>
            </a: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described </a:t>
            </a:r>
            <a:r>
              <a:rPr lang="en-US" sz="2400" dirty="0">
                <a:latin typeface="Book Antiqua" pitchFamily="18" charset="0"/>
                <a:cs typeface="Arial" pitchFamily="34" charset="0"/>
              </a:rPr>
              <a:t>in the form of </a:t>
            </a:r>
            <a:r>
              <a:rPr lang="en-US" sz="2400" b="1" dirty="0">
                <a:solidFill>
                  <a:srgbClr val="FF0000"/>
                </a:solidFill>
                <a:latin typeface="Book Antiqua" pitchFamily="18" charset="0"/>
                <a:cs typeface="Arial" pitchFamily="34" charset="0"/>
              </a:rPr>
              <a:t>tables</a:t>
            </a: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  <a:cs typeface="Arial" pitchFamily="34" charset="0"/>
              </a:rPr>
              <a:t>. </a:t>
            </a:r>
            <a:endParaRPr lang="en-US" sz="2400" b="1" dirty="0">
              <a:solidFill>
                <a:srgbClr val="FF0000"/>
              </a:solidFill>
              <a:latin typeface="Book Antiqua" pitchFamily="18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362200"/>
            <a:ext cx="7950024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06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2300" y="76200"/>
            <a:ext cx="8229600" cy="533400"/>
          </a:xfrm>
        </p:spPr>
        <p:txBody>
          <a:bodyPr>
            <a:normAutofit fontScale="90000"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28223" y="746165"/>
            <a:ext cx="8434777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u="sng" dirty="0">
                <a:solidFill>
                  <a:srgbClr val="FF0000"/>
                </a:solidFill>
                <a:latin typeface="Book Antiqua" pitchFamily="18" charset="0"/>
                <a:cs typeface="Arial" pitchFamily="34" charset="0"/>
              </a:rPr>
              <a:t>2</a:t>
            </a:r>
            <a:r>
              <a:rPr lang="en-US" sz="2800" b="1" u="sng" dirty="0" smtClean="0">
                <a:solidFill>
                  <a:srgbClr val="FF0000"/>
                </a:solidFill>
                <a:latin typeface="Book Antiqua" pitchFamily="18" charset="0"/>
                <a:cs typeface="Arial" pitchFamily="34" charset="0"/>
              </a:rPr>
              <a:t>. Insulation between programs and data: </a:t>
            </a:r>
            <a:r>
              <a:rPr lang="en-US" sz="2400" b="1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In traditional File processing</a:t>
            </a:r>
            <a:r>
              <a:rPr lang="en-US" sz="2400" dirty="0">
                <a:latin typeface="Book Antiqua" pitchFamily="18" charset="0"/>
                <a:cs typeface="Arial" pitchFamily="34" charset="0"/>
              </a:rPr>
              <a:t> the structure of the data files is embedded in the </a:t>
            </a: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application programs.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In </a:t>
            </a:r>
            <a:r>
              <a:rPr lang="en-US" sz="24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database </a:t>
            </a:r>
            <a:r>
              <a:rPr lang="en-US" sz="2400" b="1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approach, </a:t>
            </a:r>
            <a:r>
              <a:rPr lang="en-US" sz="2400" dirty="0">
                <a:latin typeface="Book Antiqua" pitchFamily="18" charset="0"/>
                <a:cs typeface="Arial" pitchFamily="34" charset="0"/>
              </a:rPr>
              <a:t>the </a:t>
            </a: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structure </a:t>
            </a:r>
            <a:r>
              <a:rPr lang="en-US" sz="2400" dirty="0">
                <a:latin typeface="Book Antiqua" pitchFamily="18" charset="0"/>
                <a:cs typeface="Arial" pitchFamily="34" charset="0"/>
              </a:rPr>
              <a:t>of the data files is stored in the DBMS </a:t>
            </a: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Catalog.  Eg: </a:t>
            </a:r>
            <a:r>
              <a:rPr lang="en-US" sz="24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University Example</a:t>
            </a:r>
            <a:endParaRPr lang="en-US" sz="2400" b="1" dirty="0">
              <a:solidFill>
                <a:srgbClr val="0000CC"/>
              </a:solidFill>
              <a:latin typeface="Book Antiqua" pitchFamily="18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177" y="3688789"/>
            <a:ext cx="7223382" cy="3161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836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2300" y="76200"/>
            <a:ext cx="8229600" cy="533400"/>
          </a:xfrm>
        </p:spPr>
        <p:txBody>
          <a:bodyPr>
            <a:normAutofit fontScale="90000"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28223" y="609600"/>
            <a:ext cx="843477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Here Database Catalog is , where relations are stored with their name along with the columns mentioned.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In the </a:t>
            </a:r>
            <a:r>
              <a:rPr lang="en-US" sz="24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university Example</a:t>
            </a: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, we have 3 tables with 3 relations.</a:t>
            </a:r>
            <a:endParaRPr lang="en-US" sz="2400" dirty="0">
              <a:latin typeface="Book Antiqua" pitchFamily="18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917924"/>
            <a:ext cx="3581400" cy="340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931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2300" y="228600"/>
            <a:ext cx="8229600" cy="457200"/>
          </a:xfrm>
        </p:spPr>
        <p:txBody>
          <a:bodyPr>
            <a:normAutofit fontScale="90000"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 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03252" y="807184"/>
            <a:ext cx="869686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002060"/>
                </a:solidFill>
                <a:latin typeface="Book Antiqua" pitchFamily="18" charset="0"/>
                <a:cs typeface="Arial" pitchFamily="34" charset="0"/>
              </a:rPr>
              <a:t> </a:t>
            </a: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In </a:t>
            </a:r>
            <a:r>
              <a:rPr lang="en-US" sz="2400" dirty="0">
                <a:latin typeface="Book Antiqua" pitchFamily="18" charset="0"/>
                <a:cs typeface="Arial" pitchFamily="34" charset="0"/>
              </a:rPr>
              <a:t>the database catalog, we have another table. It is defined columns present in each table or each relation, their datatype, etc.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5629" y="2133600"/>
            <a:ext cx="6053138" cy="3975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62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2300" y="228600"/>
            <a:ext cx="8229600" cy="457200"/>
          </a:xfrm>
        </p:spPr>
        <p:txBody>
          <a:bodyPr>
            <a:normAutofit fontScale="90000"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 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867682"/>
            <a:ext cx="7172326" cy="4771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958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2300" y="76200"/>
            <a:ext cx="8229600" cy="533400"/>
          </a:xfrm>
        </p:spPr>
        <p:txBody>
          <a:bodyPr>
            <a:normAutofit fontScale="90000"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4733" y="647343"/>
            <a:ext cx="8806868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u="sng" dirty="0" smtClean="0">
                <a:solidFill>
                  <a:srgbClr val="FF0000"/>
                </a:solidFill>
                <a:latin typeface="Book Antiqua" pitchFamily="18" charset="0"/>
                <a:cs typeface="Arial" pitchFamily="34" charset="0"/>
              </a:rPr>
              <a:t>3. Support of Multiple views of the Data: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A database has many users and each of those users will has different needs or may require different views of data.</a:t>
            </a:r>
            <a:endParaRPr lang="en-US" sz="2400" dirty="0">
              <a:latin typeface="Book Antiqua" pitchFamily="18" charset="0"/>
              <a:cs typeface="Arial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DBMS will provide only that necessary data that is required for each user.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View is nothing but “ </a:t>
            </a:r>
            <a:r>
              <a:rPr lang="en-US" sz="24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Subset of the Database</a:t>
            </a: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38363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2300" y="76200"/>
            <a:ext cx="8229600" cy="533400"/>
          </a:xfrm>
        </p:spPr>
        <p:txBody>
          <a:bodyPr>
            <a:normAutofit fontScale="90000"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4733" y="647343"/>
            <a:ext cx="8806868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u="sng" dirty="0" smtClean="0">
                <a:solidFill>
                  <a:srgbClr val="FF0000"/>
                </a:solidFill>
                <a:latin typeface="Book Antiqua" pitchFamily="18" charset="0"/>
                <a:cs typeface="Arial" pitchFamily="34" charset="0"/>
              </a:rPr>
              <a:t>4. Sharing of data and multi user transaction processing: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Multiple users access the database , at the same time.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DBMS has to provide or it must include </a:t>
            </a:r>
            <a:r>
              <a:rPr lang="en-US" sz="24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“ Concurrency Control”.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Concurrency is : </a:t>
            </a:r>
            <a:r>
              <a:rPr lang="en-US" sz="2400" dirty="0">
                <a:latin typeface="Book Antiqua" pitchFamily="18" charset="0"/>
                <a:cs typeface="Arial" pitchFamily="34" charset="0"/>
              </a:rPr>
              <a:t>when multiple users are sharing the same database at the same time </a:t>
            </a: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0066"/>
                </a:solidFill>
                <a:latin typeface="Book Antiqua" pitchFamily="18" charset="0"/>
                <a:cs typeface="Arial" pitchFamily="34" charset="0"/>
              </a:rPr>
              <a:t>Eg: Ticket Booking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66"/>
                </a:solidFill>
                <a:latin typeface="Book Antiqua" pitchFamily="18" charset="0"/>
                <a:cs typeface="Arial" pitchFamily="34" charset="0"/>
              </a:rPr>
              <a:t> </a:t>
            </a:r>
            <a:r>
              <a:rPr lang="en-US" sz="2400" dirty="0">
                <a:latin typeface="Book Antiqua" pitchFamily="18" charset="0"/>
                <a:cs typeface="Arial" pitchFamily="34" charset="0"/>
              </a:rPr>
              <a:t>DBMS , we have different transaction properties. The 2 different transaction properties: </a:t>
            </a:r>
            <a:r>
              <a:rPr lang="en-US" sz="2400" b="1" dirty="0">
                <a:solidFill>
                  <a:srgbClr val="FF0066"/>
                </a:solidFill>
                <a:latin typeface="Book Antiqua" pitchFamily="18" charset="0"/>
                <a:cs typeface="Arial" pitchFamily="34" charset="0"/>
              </a:rPr>
              <a:t>1. Isolation 2. Atomicity</a:t>
            </a:r>
          </a:p>
        </p:txBody>
      </p:sp>
    </p:spTree>
    <p:extLst>
      <p:ext uri="{BB962C8B-B14F-4D97-AF65-F5344CB8AC3E}">
        <p14:creationId xmlns:p14="http://schemas.microsoft.com/office/powerpoint/2010/main" val="2048679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2300" y="76200"/>
            <a:ext cx="8229600" cy="3048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Advantages of DBMS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4732" y="457200"/>
            <a:ext cx="880686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The following are the advantages of DBMS approach.</a:t>
            </a:r>
          </a:p>
          <a:p>
            <a:pPr marL="914400" lvl="1" indent="-457200" algn="just">
              <a:lnSpc>
                <a:spcPct val="150000"/>
              </a:lnSpc>
              <a:buAutoNum type="arabicPeriod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Controlling Redundancy</a:t>
            </a:r>
          </a:p>
          <a:p>
            <a:pPr marL="914400" lvl="1" indent="-457200" algn="just">
              <a:lnSpc>
                <a:spcPct val="150000"/>
              </a:lnSpc>
              <a:buAutoNum type="arabicPeriod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Restricting unauthorized Access</a:t>
            </a:r>
          </a:p>
          <a:p>
            <a:pPr marL="914400" lvl="1" indent="-457200" algn="just">
              <a:lnSpc>
                <a:spcPct val="150000"/>
              </a:lnSpc>
              <a:buAutoNum type="arabicPeriod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Data Consistency</a:t>
            </a:r>
          </a:p>
          <a:p>
            <a:pPr marL="914400" lvl="1" indent="-457200" algn="just">
              <a:lnSpc>
                <a:spcPct val="150000"/>
              </a:lnSpc>
              <a:buAutoNum type="arabicPeriod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Integration of Data</a:t>
            </a:r>
          </a:p>
          <a:p>
            <a:pPr marL="914400" lvl="1" indent="-457200" algn="just">
              <a:lnSpc>
                <a:spcPct val="150000"/>
              </a:lnSpc>
              <a:buAutoNum type="arabicPeriod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Enforcing Integrity Constraints</a:t>
            </a:r>
          </a:p>
          <a:p>
            <a:pPr marL="914400" lvl="1" indent="-457200" algn="just">
              <a:lnSpc>
                <a:spcPct val="150000"/>
              </a:lnSpc>
              <a:buAutoNum type="arabicPeriod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Data Security</a:t>
            </a:r>
          </a:p>
          <a:p>
            <a:pPr marL="914400" lvl="1" indent="-457200" algn="just">
              <a:lnSpc>
                <a:spcPct val="150000"/>
              </a:lnSpc>
              <a:buAutoNum type="arabicPeriod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Report Writers</a:t>
            </a:r>
          </a:p>
          <a:p>
            <a:pPr marL="914400" lvl="1" indent="-457200" algn="just">
              <a:lnSpc>
                <a:spcPct val="150000"/>
              </a:lnSpc>
              <a:buAutoNum type="arabicPeriod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Control over Concurrence</a:t>
            </a:r>
          </a:p>
          <a:p>
            <a:pPr marL="914400" lvl="1" indent="-457200" algn="just">
              <a:lnSpc>
                <a:spcPct val="150000"/>
              </a:lnSpc>
              <a:buAutoNum type="arabicPeriod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Backup and Recovery Problems</a:t>
            </a:r>
          </a:p>
          <a:p>
            <a:pPr marL="914400" lvl="1" indent="-457200" algn="just">
              <a:lnSpc>
                <a:spcPct val="150000"/>
              </a:lnSpc>
              <a:buAutoNum type="arabicPeriod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Data Independence and       11. Creating Forms</a:t>
            </a:r>
          </a:p>
        </p:txBody>
      </p:sp>
    </p:spTree>
    <p:extLst>
      <p:ext uri="{BB962C8B-B14F-4D97-AF65-F5344CB8AC3E}">
        <p14:creationId xmlns:p14="http://schemas.microsoft.com/office/powerpoint/2010/main" val="340823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2300" y="76200"/>
            <a:ext cx="8229600" cy="381000"/>
          </a:xfrm>
        </p:spPr>
        <p:txBody>
          <a:bodyPr>
            <a:normAutofit fontScale="90000"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4732" y="457200"/>
            <a:ext cx="880686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400" b="1" u="sng" dirty="0" smtClean="0">
                <a:solidFill>
                  <a:srgbClr val="FF0000"/>
                </a:solidFill>
                <a:latin typeface="Book Antiqua" pitchFamily="18" charset="0"/>
                <a:cs typeface="Arial" pitchFamily="34" charset="0"/>
              </a:rPr>
              <a:t>Controlling Redundancy: </a:t>
            </a: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In Non database systems, each application has its own files. But in DBMS, all the data of an organization is integrated into a single database.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The data is recorded at one place in the database and it is not duplicated.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The Data Redundancy can be controlled or reduced but is not removed completely.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By controlling the data redundancy, we can save “ Data storage space” 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It is mainly used for retrieving a data in the database.</a:t>
            </a:r>
          </a:p>
          <a:p>
            <a:pPr marL="800100" lvl="1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056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2300" y="76200"/>
            <a:ext cx="8229600" cy="381000"/>
          </a:xfrm>
        </p:spPr>
        <p:txBody>
          <a:bodyPr>
            <a:normAutofit fontScale="90000"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4732" y="457200"/>
            <a:ext cx="88068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FF0000"/>
                </a:solidFill>
                <a:latin typeface="Book Antiqua" pitchFamily="18" charset="0"/>
                <a:cs typeface="Arial" pitchFamily="34" charset="0"/>
              </a:rPr>
              <a:t>2. Restricted Unauthorized Access and Sharing of Data: </a:t>
            </a: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In DBMS, Data can be shared by authorized users of the organization.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Many users can be authorized to access the same set of information simultaneously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The remote users can also share the same data.</a:t>
            </a:r>
          </a:p>
        </p:txBody>
      </p:sp>
    </p:spTree>
    <p:extLst>
      <p:ext uri="{BB962C8B-B14F-4D97-AF65-F5344CB8AC3E}">
        <p14:creationId xmlns:p14="http://schemas.microsoft.com/office/powerpoint/2010/main" val="174393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2300" y="76200"/>
            <a:ext cx="8229600" cy="381000"/>
          </a:xfrm>
        </p:spPr>
        <p:txBody>
          <a:bodyPr>
            <a:normAutofit fontScale="90000"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4732" y="733485"/>
            <a:ext cx="880686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FF0000"/>
                </a:solidFill>
                <a:latin typeface="Book Antiqua" pitchFamily="18" charset="0"/>
                <a:cs typeface="Arial" pitchFamily="34" charset="0"/>
              </a:rPr>
              <a:t>3. Data Consistency: </a:t>
            </a:r>
            <a:r>
              <a:rPr lang="en-US" sz="2400" dirty="0">
                <a:latin typeface="Book Antiqua" pitchFamily="18" charset="0"/>
                <a:cs typeface="Arial" pitchFamily="34" charset="0"/>
              </a:rPr>
              <a:t>By controlling data redundancy data consistency is attained.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  <a:cs typeface="Arial" pitchFamily="34" charset="0"/>
              </a:rPr>
              <a:t>In a data item is appears only once, any changes to the value has to be performed only once and this value is updated immediately to the all users.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If the DBMS has reduced redundancy to minimum level, the database system enforces consistency.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60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2300" y="76200"/>
            <a:ext cx="8229600" cy="381000"/>
          </a:xfrm>
        </p:spPr>
        <p:txBody>
          <a:bodyPr>
            <a:normAutofit fontScale="90000"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4732" y="533400"/>
            <a:ext cx="8806868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FF0000"/>
                </a:solidFill>
                <a:latin typeface="Book Antiqua" pitchFamily="18" charset="0"/>
                <a:cs typeface="Arial" pitchFamily="34" charset="0"/>
              </a:rPr>
              <a:t>4. Data Integration:</a:t>
            </a:r>
            <a:endParaRPr lang="en-US" sz="2400" dirty="0">
              <a:latin typeface="Book Antiqua" pitchFamily="18" charset="0"/>
              <a:cs typeface="Arial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Data is stored in tables.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A single DB contains multiple tables and relationships can be created b/w tables.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FF0000"/>
                </a:solidFill>
                <a:latin typeface="Book Antiqua" pitchFamily="18" charset="0"/>
                <a:cs typeface="Arial" pitchFamily="34" charset="0"/>
              </a:rPr>
              <a:t>5.Enforcing Integrity Constraints: </a:t>
            </a:r>
            <a:r>
              <a:rPr lang="en-US" sz="2400" dirty="0">
                <a:latin typeface="Book Antiqua" pitchFamily="18" charset="0"/>
                <a:cs typeface="Arial" pitchFamily="34" charset="0"/>
              </a:rPr>
              <a:t>Integrity Constraints or Consistency rules can be applied to database . So that Correct Data can be entered into database.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  <a:cs typeface="Arial" pitchFamily="34" charset="0"/>
              </a:rPr>
              <a:t> It may be applied the data item with in a single record.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latin typeface="Book Antiqua" pitchFamily="18" charset="0"/>
                <a:cs typeface="Arial" pitchFamily="34" charset="0"/>
              </a:rPr>
              <a:t>Example: Issuing Date in Library System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latin typeface="Book Antiqua" pitchFamily="18" charset="0"/>
                <a:cs typeface="Arial" pitchFamily="34" charset="0"/>
              </a:rPr>
              <a:t>Here we use Primary Key, Foreign Key, UNIQUE, NOT NULL etc.</a:t>
            </a:r>
          </a:p>
          <a:p>
            <a:pPr algn="just">
              <a:lnSpc>
                <a:spcPct val="150000"/>
              </a:lnSpc>
            </a:pPr>
            <a:endParaRPr lang="en-US" sz="2400" dirty="0" smtClean="0">
              <a:latin typeface="Book Antiqua" pitchFamily="18" charset="0"/>
              <a:cs typeface="Arial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678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2300" y="76200"/>
            <a:ext cx="8229600" cy="381000"/>
          </a:xfrm>
        </p:spPr>
        <p:txBody>
          <a:bodyPr>
            <a:normAutofit fontScale="90000"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4732" y="733485"/>
            <a:ext cx="88068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FF0000"/>
                </a:solidFill>
                <a:latin typeface="Book Antiqua" pitchFamily="18" charset="0"/>
                <a:cs typeface="Arial" pitchFamily="34" charset="0"/>
              </a:rPr>
              <a:t>5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itchFamily="18" charset="0"/>
                <a:cs typeface="Arial" pitchFamily="34" charset="0"/>
              </a:rPr>
              <a:t>.Enforcing Integrity Constraints: </a:t>
            </a: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Integrity Constraints or Consistency rules can be applied to database . So that Correct Data can be entered into database.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  <a:cs typeface="Arial" pitchFamily="34" charset="0"/>
              </a:rPr>
              <a:t> </a:t>
            </a: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It may be applied the data item with in a single record.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ook Antiqua" pitchFamily="18" charset="0"/>
                <a:cs typeface="Arial" pitchFamily="34" charset="0"/>
              </a:rPr>
              <a:t>Example: Issuing Date in Library System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ook Antiqua" pitchFamily="18" charset="0"/>
                <a:cs typeface="Arial" pitchFamily="34" charset="0"/>
              </a:rPr>
              <a:t>Here we use Primary Key, Foreign Key, UNIQUE, NOT NULL etc.</a:t>
            </a:r>
            <a:endParaRPr lang="en-US" sz="2400" b="1" dirty="0">
              <a:latin typeface="Book Antiqua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02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2300" y="76200"/>
            <a:ext cx="8229600" cy="381000"/>
          </a:xfrm>
        </p:spPr>
        <p:txBody>
          <a:bodyPr>
            <a:normAutofit fontScale="90000"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4732" y="733485"/>
            <a:ext cx="880686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FF0000"/>
                </a:solidFill>
                <a:latin typeface="Book Antiqua" pitchFamily="18" charset="0"/>
                <a:cs typeface="Arial" pitchFamily="34" charset="0"/>
              </a:rPr>
              <a:t>6. Data Security:</a:t>
            </a:r>
            <a:endParaRPr lang="en-US" sz="2400" dirty="0">
              <a:latin typeface="Book Antiqua" pitchFamily="18" charset="0"/>
              <a:cs typeface="Arial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Data Security is the protection of the database from 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“ Unauthorized Users”. Some of the users not may be allowed to access only the part of the database.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Mostly the DBA or Head of the </a:t>
            </a:r>
            <a:r>
              <a:rPr lang="en-US" sz="2400" dirty="0" err="1" smtClean="0">
                <a:latin typeface="Book Antiqua" pitchFamily="18" charset="0"/>
                <a:cs typeface="Arial" pitchFamily="34" charset="0"/>
              </a:rPr>
              <a:t>Dept</a:t>
            </a: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 can access the data in the database.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Example: E-mail.</a:t>
            </a:r>
          </a:p>
          <a:p>
            <a:pPr algn="just">
              <a:lnSpc>
                <a:spcPct val="150000"/>
              </a:lnSpc>
            </a:pPr>
            <a:endParaRPr lang="en-US" sz="2400" dirty="0" smtClean="0">
              <a:latin typeface="Book Antiqua" pitchFamily="18" charset="0"/>
              <a:cs typeface="Arial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itchFamily="18" charset="0"/>
              <a:cs typeface="Arial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678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2300" y="76200"/>
            <a:ext cx="8229600" cy="381000"/>
          </a:xfrm>
        </p:spPr>
        <p:txBody>
          <a:bodyPr>
            <a:normAutofit fontScale="90000"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4732" y="733485"/>
            <a:ext cx="880686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FF0000"/>
                </a:solidFill>
                <a:latin typeface="Book Antiqua" pitchFamily="18" charset="0"/>
                <a:cs typeface="Arial" pitchFamily="34" charset="0"/>
              </a:rPr>
              <a:t>7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itchFamily="18" charset="0"/>
                <a:cs typeface="Arial" pitchFamily="34" charset="0"/>
              </a:rPr>
              <a:t>. Report Writers:</a:t>
            </a:r>
            <a:endParaRPr lang="en-US" sz="2400" dirty="0">
              <a:latin typeface="Book Antiqua" pitchFamily="18" charset="0"/>
              <a:cs typeface="Arial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Most of the DBMS used the “ Report writer tools”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Once the report is creates it can be used many times and it can be modified very easily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FF0000"/>
                </a:solidFill>
                <a:latin typeface="Book Antiqua" pitchFamily="18" charset="0"/>
                <a:cs typeface="Arial" pitchFamily="34" charset="0"/>
              </a:rPr>
              <a:t>8. Control Over Concurrency: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Example : bank Debit and Credit Transactions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FF0000"/>
                </a:solidFill>
                <a:latin typeface="Book Antiqua" pitchFamily="18" charset="0"/>
                <a:cs typeface="Arial" pitchFamily="34" charset="0"/>
              </a:rPr>
              <a:t>9. Backup and Recovery Procedure: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latin typeface="Book Antiqua" pitchFamily="18" charset="0"/>
                <a:cs typeface="Arial" pitchFamily="34" charset="0"/>
              </a:rPr>
              <a:t>Example: Transaction middle system fails, the update operation is responsible for making and restores the data.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itchFamily="18" charset="0"/>
              <a:cs typeface="Arial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88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2300" y="76200"/>
            <a:ext cx="8229600" cy="381000"/>
          </a:xfrm>
        </p:spPr>
        <p:txBody>
          <a:bodyPr>
            <a:normAutofit fontScale="90000"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4732" y="733485"/>
            <a:ext cx="880686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FF0000"/>
                </a:solidFill>
                <a:latin typeface="Book Antiqua" pitchFamily="18" charset="0"/>
                <a:cs typeface="Arial" pitchFamily="34" charset="0"/>
              </a:rPr>
              <a:t>10. Data Independence:</a:t>
            </a:r>
            <a:endParaRPr lang="en-US" sz="2400" dirty="0">
              <a:latin typeface="Book Antiqua" pitchFamily="18" charset="0"/>
              <a:cs typeface="Arial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Modify the size of the data.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Change the structure of the database without modifying the application program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FF0000"/>
                </a:solidFill>
                <a:latin typeface="Book Antiqua" pitchFamily="18" charset="0"/>
                <a:cs typeface="Arial" pitchFamily="34" charset="0"/>
              </a:rPr>
              <a:t>11. Creating Forms: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Book Antiqua" pitchFamily="18" charset="0"/>
                <a:cs typeface="Arial" pitchFamily="34" charset="0"/>
              </a:rPr>
              <a:t>Once form is created , it can used many times and it can be modified very quickly.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itchFamily="18" charset="0"/>
              <a:cs typeface="Arial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17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2300" y="76200"/>
            <a:ext cx="8229600" cy="381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Disadvantages of DBMS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9332" y="733485"/>
            <a:ext cx="880686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400" b="1" u="sng" dirty="0" smtClean="0">
                <a:solidFill>
                  <a:srgbClr val="FF0000"/>
                </a:solidFill>
                <a:latin typeface="Book Antiqua" pitchFamily="18" charset="0"/>
                <a:cs typeface="Arial" pitchFamily="34" charset="0"/>
              </a:rPr>
              <a:t>Cost of </a:t>
            </a:r>
            <a:r>
              <a:rPr lang="en-US" sz="2400" b="1" u="sng" dirty="0">
                <a:solidFill>
                  <a:srgbClr val="FF0000"/>
                </a:solidFill>
                <a:latin typeface="Book Antiqua" pitchFamily="18" charset="0"/>
                <a:cs typeface="Arial" pitchFamily="34" charset="0"/>
              </a:rPr>
              <a:t>Hard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itchFamily="18" charset="0"/>
                <a:cs typeface="Arial" pitchFamily="34" charset="0"/>
              </a:rPr>
              <a:t>ware and Software: </a:t>
            </a: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A </a:t>
            </a:r>
            <a:r>
              <a:rPr lang="en-US" sz="2400" dirty="0">
                <a:latin typeface="Book Antiqua" pitchFamily="18" charset="0"/>
                <a:cs typeface="Arial" pitchFamily="34" charset="0"/>
              </a:rPr>
              <a:t>processor with “ high speed data processing and memory large is required to run the DBMS software</a:t>
            </a: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. Here Database cost is </a:t>
            </a:r>
            <a:r>
              <a:rPr lang="en-US" sz="2400" b="1" dirty="0" smtClean="0">
                <a:solidFill>
                  <a:srgbClr val="FF0066"/>
                </a:solidFill>
                <a:latin typeface="Book Antiqua" pitchFamily="18" charset="0"/>
                <a:cs typeface="Arial" pitchFamily="34" charset="0"/>
              </a:rPr>
              <a:t>very High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400" b="1" u="sng" dirty="0">
                <a:solidFill>
                  <a:srgbClr val="FF0000"/>
                </a:solidFill>
                <a:latin typeface="Book Antiqua" pitchFamily="18" charset="0"/>
                <a:cs typeface="Arial" pitchFamily="34" charset="0"/>
              </a:rPr>
              <a:t>Cost of Data Conversion</a:t>
            </a:r>
            <a:r>
              <a:rPr lang="en-US" sz="2400" b="1" dirty="0" smtClean="0">
                <a:solidFill>
                  <a:srgbClr val="FF0066"/>
                </a:solidFill>
                <a:latin typeface="Book Antiqua" pitchFamily="18" charset="0"/>
                <a:cs typeface="Arial" pitchFamily="34" charset="0"/>
              </a:rPr>
              <a:t>: </a:t>
            </a:r>
            <a:r>
              <a:rPr lang="en-US" sz="2400" dirty="0">
                <a:latin typeface="Book Antiqua" pitchFamily="18" charset="0"/>
                <a:cs typeface="Arial" pitchFamily="34" charset="0"/>
              </a:rPr>
              <a:t>when a computer system is replaced with database system, the data stored into data file must be converted to database file.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It is very difficult and costly method to convert data file into database.</a:t>
            </a:r>
            <a:endParaRPr lang="en-US" sz="2400" dirty="0">
              <a:latin typeface="Book Antiqua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45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2300" y="76200"/>
            <a:ext cx="8229600" cy="381000"/>
          </a:xfrm>
        </p:spPr>
        <p:txBody>
          <a:bodyPr>
            <a:normAutofit fontScale="90000"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9332" y="733485"/>
            <a:ext cx="880686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FF0000"/>
                </a:solidFill>
                <a:latin typeface="Book Antiqua" pitchFamily="18" charset="0"/>
                <a:cs typeface="Arial" pitchFamily="34" charset="0"/>
              </a:rPr>
              <a:t>3. Cost </a:t>
            </a:r>
            <a:r>
              <a:rPr lang="en-US" sz="2400" b="1" u="sng" dirty="0">
                <a:solidFill>
                  <a:srgbClr val="FF0000"/>
                </a:solidFill>
                <a:latin typeface="Book Antiqua" pitchFamily="18" charset="0"/>
                <a:cs typeface="Arial" pitchFamily="34" charset="0"/>
              </a:rPr>
              <a:t>of 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itchFamily="18" charset="0"/>
                <a:cs typeface="Arial" pitchFamily="34" charset="0"/>
              </a:rPr>
              <a:t>Staff Training</a:t>
            </a:r>
            <a:r>
              <a:rPr lang="en-US" sz="2400" b="1" dirty="0" smtClean="0">
                <a:solidFill>
                  <a:srgbClr val="FF0066"/>
                </a:solidFill>
                <a:latin typeface="Book Antiqua" pitchFamily="18" charset="0"/>
                <a:cs typeface="Arial" pitchFamily="34" charset="0"/>
              </a:rPr>
              <a:t>: </a:t>
            </a: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Most of the systems are complex systems. So that training are the users required.</a:t>
            </a:r>
            <a:r>
              <a:rPr lang="en-US" sz="2400" dirty="0">
                <a:latin typeface="Book Antiqua" pitchFamily="18" charset="0"/>
                <a:cs typeface="Arial" pitchFamily="34" charset="0"/>
              </a:rPr>
              <a:t> </a:t>
            </a: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So that training is required at all levels , including programs , applications programs, DBA.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FF0000"/>
                </a:solidFill>
                <a:latin typeface="Book Antiqua" pitchFamily="18" charset="0"/>
                <a:cs typeface="Arial" pitchFamily="34" charset="0"/>
              </a:rPr>
              <a:t>4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itchFamily="18" charset="0"/>
                <a:cs typeface="Arial" pitchFamily="34" charset="0"/>
              </a:rPr>
              <a:t>. Appointing Technical Staff</a:t>
            </a:r>
            <a:r>
              <a:rPr lang="en-US" sz="2400" b="1" dirty="0" smtClean="0">
                <a:solidFill>
                  <a:srgbClr val="FF0066"/>
                </a:solidFill>
                <a:latin typeface="Book Antiqua" pitchFamily="18" charset="0"/>
                <a:cs typeface="Arial" pitchFamily="34" charset="0"/>
              </a:rPr>
              <a:t>: The </a:t>
            </a: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applications </a:t>
            </a:r>
            <a:r>
              <a:rPr lang="en-US" sz="2400" dirty="0">
                <a:latin typeface="Book Antiqua" pitchFamily="18" charset="0"/>
                <a:cs typeface="Arial" pitchFamily="34" charset="0"/>
              </a:rPr>
              <a:t>programs, </a:t>
            </a: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DBA , data entry operations etc. are required to handle the DBMS. Here we pay some salaries to these persons.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FF0000"/>
                </a:solidFill>
                <a:latin typeface="Book Antiqua" pitchFamily="18" charset="0"/>
                <a:cs typeface="Arial" pitchFamily="34" charset="0"/>
              </a:rPr>
              <a:t>5. Database Damage: </a:t>
            </a:r>
            <a:r>
              <a:rPr lang="en-US" sz="2400" dirty="0" smtClean="0">
                <a:latin typeface="Book Antiqua" pitchFamily="18" charset="0"/>
                <a:cs typeface="Arial" pitchFamily="34" charset="0"/>
              </a:rPr>
              <a:t>In most organizations, all data is integrated into a single database. Ie, damage electrical failure or database corrupted etc.</a:t>
            </a:r>
            <a:endParaRPr lang="en-US" sz="2400" dirty="0">
              <a:latin typeface="Book Antiqua" pitchFamily="18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en-US" sz="2400" dirty="0" smtClean="0">
              <a:latin typeface="Book Antiqua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23955</TotalTime>
  <Words>1228</Words>
  <Application>Microsoft Office PowerPoint</Application>
  <PresentationFormat>On-screen Show (4:3)</PresentationFormat>
  <Paragraphs>141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Concourse</vt:lpstr>
      <vt:lpstr>  UNIT-I (Introduction  to DBMS)</vt:lpstr>
      <vt:lpstr>Introduction to DBMS</vt:lpstr>
      <vt:lpstr>Characteristics of DBMS</vt:lpstr>
      <vt:lpstr>Contd..</vt:lpstr>
      <vt:lpstr>Contd..</vt:lpstr>
      <vt:lpstr>Contd.. </vt:lpstr>
      <vt:lpstr>Contd..</vt:lpstr>
      <vt:lpstr>Contd..</vt:lpstr>
      <vt:lpstr>Contd.. </vt:lpstr>
      <vt:lpstr>Contd.. </vt:lpstr>
      <vt:lpstr>Contd..</vt:lpstr>
      <vt:lpstr>Contd..</vt:lpstr>
      <vt:lpstr>Advantages of DBMS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Disadvantages of DBMS</vt:lpstr>
      <vt:lpstr>Contd..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Surekha-Vanam</cp:lastModifiedBy>
  <cp:revision>1637</cp:revision>
  <dcterms:created xsi:type="dcterms:W3CDTF">2013-11-07T06:07:38Z</dcterms:created>
  <dcterms:modified xsi:type="dcterms:W3CDTF">2021-09-27T08:36:03Z</dcterms:modified>
</cp:coreProperties>
</file>