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37"/>
  </p:notesMasterIdLst>
  <p:handoutMasterIdLst>
    <p:handoutMasterId r:id="rId38"/>
  </p:handoutMasterIdLst>
  <p:sldIdLst>
    <p:sldId id="735" r:id="rId2"/>
    <p:sldId id="718" r:id="rId3"/>
    <p:sldId id="783" r:id="rId4"/>
    <p:sldId id="775" r:id="rId5"/>
    <p:sldId id="776" r:id="rId6"/>
    <p:sldId id="777" r:id="rId7"/>
    <p:sldId id="778" r:id="rId8"/>
    <p:sldId id="779" r:id="rId9"/>
    <p:sldId id="780" r:id="rId10"/>
    <p:sldId id="781" r:id="rId11"/>
    <p:sldId id="782" r:id="rId12"/>
    <p:sldId id="784" r:id="rId13"/>
    <p:sldId id="785" r:id="rId14"/>
    <p:sldId id="786" r:id="rId15"/>
    <p:sldId id="787" r:id="rId16"/>
    <p:sldId id="742" r:id="rId17"/>
    <p:sldId id="788" r:id="rId18"/>
    <p:sldId id="789" r:id="rId19"/>
    <p:sldId id="790" r:id="rId20"/>
    <p:sldId id="791" r:id="rId21"/>
    <p:sldId id="766" r:id="rId22"/>
    <p:sldId id="768" r:id="rId23"/>
    <p:sldId id="769" r:id="rId24"/>
    <p:sldId id="770" r:id="rId25"/>
    <p:sldId id="771" r:id="rId26"/>
    <p:sldId id="772" r:id="rId27"/>
    <p:sldId id="792" r:id="rId28"/>
    <p:sldId id="793" r:id="rId29"/>
    <p:sldId id="794" r:id="rId30"/>
    <p:sldId id="795" r:id="rId31"/>
    <p:sldId id="796" r:id="rId32"/>
    <p:sldId id="797" r:id="rId33"/>
    <p:sldId id="798" r:id="rId34"/>
    <p:sldId id="799" r:id="rId35"/>
    <p:sldId id="628" r:id="rId3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3300"/>
    <a:srgbClr val="0000CC"/>
    <a:srgbClr val="005024"/>
    <a:srgbClr val="990000"/>
    <a:srgbClr val="FF0066"/>
    <a:srgbClr val="009900"/>
    <a:srgbClr val="870581"/>
    <a:srgbClr val="FF0000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86380" autoAdjust="0"/>
  </p:normalViewPr>
  <p:slideViewPr>
    <p:cSldViewPr>
      <p:cViewPr varScale="1">
        <p:scale>
          <a:sx n="63" d="100"/>
          <a:sy n="63" d="100"/>
        </p:scale>
        <p:origin x="159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12/20/2025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12/20/2025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81401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12/20/2025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12/20/2025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12/20/2025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12/20/2025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12/20/2025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12/20/2025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12/20/2025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12/20/2025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12/20/2025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12/20/2025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12/20/2025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12/20/2025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ai.com/" TargetMode="External"/><Relationship Id="rId2" Type="http://schemas.openxmlformats.org/officeDocument/2006/relationships/hyperlink" Target="https://spotintelligence.com/2023/01/23/transformers-natural-language-processing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23604"/>
            <a:ext cx="7562850" cy="175552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  <a:t>(Natural Language Processing)</a:t>
            </a:r>
            <a:b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  <a:t>III B.TECH II SEM</a:t>
            </a:r>
            <a:b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600" dirty="0">
                <a:solidFill>
                  <a:srgbClr val="7030A0"/>
                </a:solidFill>
                <a:latin typeface="Georgia" pitchFamily="18" charset="0"/>
                <a:cs typeface="Arial" pitchFamily="34" charset="0"/>
              </a:rPr>
              <a:t>(PVP-23)</a:t>
            </a:r>
            <a:endParaRPr lang="en-US" sz="2100" dirty="0">
              <a:solidFill>
                <a:srgbClr val="7030A0"/>
              </a:solidFill>
              <a:latin typeface="Georgia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1030" name="Picture 6" descr="Natural language processing illustration | Free Vect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133600"/>
            <a:ext cx="7924800" cy="3962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910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IN" sz="4800" b="1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Contents</a:t>
            </a:r>
            <a:endParaRPr lang="en-US" sz="4800" b="1" dirty="0">
              <a:solidFill>
                <a:srgbClr val="0000CC"/>
              </a:solidFill>
              <a:latin typeface="Book Antiqua" pitchFamily="18" charset="0"/>
              <a:cs typeface="Arial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304800" y="1143000"/>
            <a:ext cx="8382000" cy="53340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09728" indent="0">
              <a:lnSpc>
                <a:spcPct val="150000"/>
              </a:lnSpc>
              <a:buNone/>
              <a:defRPr/>
            </a:pPr>
            <a:r>
              <a:rPr lang="en-US" sz="4000" b="1" u="sng" dirty="0">
                <a:solidFill>
                  <a:srgbClr val="FF0000"/>
                </a:solidFill>
                <a:latin typeface="Baskerville Old Face" pitchFamily="18" charset="0"/>
              </a:rPr>
              <a:t>Topics :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dirty="0" smtClean="0">
                <a:solidFill>
                  <a:srgbClr val="870581"/>
                </a:solidFill>
                <a:latin typeface="Baskerville Old Face" pitchFamily="18" charset="0"/>
              </a:rPr>
              <a:t>Origins of NLP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dirty="0" smtClean="0">
                <a:solidFill>
                  <a:srgbClr val="870581"/>
                </a:solidFill>
                <a:latin typeface="Baskerville Old Face" pitchFamily="18" charset="0"/>
              </a:rPr>
              <a:t>Challenges of NLP</a:t>
            </a:r>
            <a:endParaRPr lang="en-US" sz="3200" b="1" dirty="0">
              <a:solidFill>
                <a:srgbClr val="870581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500" b="1" dirty="0">
              <a:solidFill>
                <a:srgbClr val="870581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500" b="1" dirty="0">
              <a:solidFill>
                <a:srgbClr val="870581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200" b="1" dirty="0">
              <a:solidFill>
                <a:srgbClr val="005024"/>
              </a:solidFill>
              <a:latin typeface="Baskerville Old Face" pitchFamily="18" charset="0"/>
            </a:endParaRPr>
          </a:p>
          <a:p>
            <a:pPr marL="0" indent="0">
              <a:lnSpc>
                <a:spcPct val="150000"/>
              </a:lnSpc>
              <a:buNone/>
              <a:defRPr/>
            </a:pPr>
            <a:endParaRPr lang="en-US" sz="3600" b="1" dirty="0">
              <a:solidFill>
                <a:srgbClr val="FF0000"/>
              </a:solidFill>
              <a:latin typeface="Baskerville Old Face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08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Origins of NLP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The </a:t>
            </a: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Birth of NLP:</a:t>
            </a:r>
            <a:r>
              <a:rPr lang="en-US" dirty="0">
                <a:latin typeface="Baskerville Old Face" panose="02020602080505020303" pitchFamily="18" charset="0"/>
              </a:rPr>
              <a:t> In the 1950s, computer scientists began to explore the possibilities of teaching machines to understand and generate human language. </a:t>
            </a:r>
            <a:endParaRPr lang="en-US" dirty="0" smtClean="0"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u="sng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1. </a:t>
            </a:r>
            <a:r>
              <a:rPr lang="en-US" b="1" u="sng" dirty="0">
                <a:solidFill>
                  <a:srgbClr val="870581"/>
                </a:solidFill>
                <a:latin typeface="Baskerville Old Face" panose="02020602080505020303" pitchFamily="18" charset="0"/>
              </a:rPr>
              <a:t>Early Beginnings (1950s–1960s)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The </a:t>
            </a:r>
            <a:r>
              <a:rPr lang="en-US" b="1" dirty="0">
                <a:latin typeface="Baskerville Old Face" panose="02020602080505020303" pitchFamily="18" charset="0"/>
              </a:rPr>
              <a:t>foundations of NLP </a:t>
            </a:r>
            <a:r>
              <a:rPr lang="en-US" dirty="0">
                <a:latin typeface="Baskerville Old Face" panose="02020602080505020303" pitchFamily="18" charset="0"/>
              </a:rPr>
              <a:t>were laid during this period.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Alan Turing (1950)</a:t>
            </a:r>
            <a:r>
              <a:rPr lang="en-US" dirty="0">
                <a:solidFill>
                  <a:srgbClr val="0000FF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proposed the 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Turing Test</a:t>
            </a:r>
            <a:r>
              <a:rPr lang="en-US" dirty="0">
                <a:solidFill>
                  <a:srgbClr val="FF0066"/>
                </a:solidFill>
                <a:latin typeface="Baskerville Old Face" panose="02020602080505020303" pitchFamily="18" charset="0"/>
              </a:rPr>
              <a:t>, </a:t>
            </a:r>
            <a:r>
              <a:rPr lang="en-US" dirty="0">
                <a:latin typeface="Baskerville Old Face" panose="02020602080505020303" pitchFamily="18" charset="0"/>
              </a:rPr>
              <a:t>which evaluated </a:t>
            </a:r>
            <a:r>
              <a:rPr lang="en-US" b="1" dirty="0">
                <a:latin typeface="Baskerville Old Face" panose="02020602080505020303" pitchFamily="18" charset="0"/>
              </a:rPr>
              <a:t>machine intelligence based on its ability </a:t>
            </a:r>
            <a:r>
              <a:rPr lang="en-US" dirty="0">
                <a:latin typeface="Baskerville Old Face" panose="02020602080505020303" pitchFamily="18" charset="0"/>
              </a:rPr>
              <a:t>to carry out a </a:t>
            </a:r>
            <a:r>
              <a:rPr lang="en-US" b="1" dirty="0">
                <a:latin typeface="Baskerville Old Face" panose="02020602080505020303" pitchFamily="18" charset="0"/>
              </a:rPr>
              <a:t>natural language conversation.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The primary motivation was </a:t>
            </a:r>
            <a:r>
              <a:rPr lang="en-US" b="1" dirty="0">
                <a:latin typeface="Baskerville Old Face" panose="02020602080505020303" pitchFamily="18" charset="0"/>
              </a:rPr>
              <a:t>machine translation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 smtClean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47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Georgetown–IBM 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Experiment (1954)</a:t>
            </a:r>
            <a:r>
              <a:rPr lang="en-US" dirty="0">
                <a:solidFill>
                  <a:srgbClr val="FF0066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successfully translated simple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Russian sentences into English </a:t>
            </a:r>
            <a:r>
              <a:rPr lang="en-US" dirty="0">
                <a:latin typeface="Baskerville Old Face" panose="02020602080505020303" pitchFamily="18" charset="0"/>
              </a:rPr>
              <a:t>using </a:t>
            </a:r>
            <a:r>
              <a:rPr lang="en-US" b="1" dirty="0">
                <a:latin typeface="Baskerville Old Face" panose="02020602080505020303" pitchFamily="18" charset="0"/>
              </a:rPr>
              <a:t>hand-coded rules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Limitation:</a:t>
            </a:r>
            <a:r>
              <a:rPr lang="en-US" dirty="0">
                <a:latin typeface="Baskerville Old Face" panose="02020602080505020303" pitchFamily="18" charset="0"/>
              </a:rPr>
              <a:t> Worked only for very simple sentences</a:t>
            </a:r>
            <a:r>
              <a:rPr lang="en-US" dirty="0" smtClean="0">
                <a:latin typeface="Baskerville Old Face" panose="02020602080505020303" pitchFamily="18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870581"/>
                </a:solidFill>
                <a:latin typeface="Baskerville Old Face" panose="02020602080505020303" pitchFamily="18" charset="0"/>
              </a:rPr>
              <a:t>2. Rule-Based Systems (1960s–1970s</a:t>
            </a:r>
            <a:r>
              <a:rPr lang="en-US" b="1" u="sng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): </a:t>
            </a:r>
            <a:r>
              <a:rPr lang="en-US" dirty="0">
                <a:latin typeface="Baskerville Old Face" panose="02020602080505020303" pitchFamily="18" charset="0"/>
              </a:rPr>
              <a:t>NLP research focused on </a:t>
            </a:r>
            <a:r>
              <a:rPr lang="en-US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rule-based systems. </a:t>
            </a:r>
            <a:r>
              <a:rPr lang="en-US" dirty="0">
                <a:latin typeface="Baskerville Old Face" panose="02020602080505020303" pitchFamily="18" charset="0"/>
              </a:rPr>
              <a:t>These systems used a </a:t>
            </a:r>
            <a:r>
              <a:rPr lang="en-US" b="1" dirty="0">
                <a:latin typeface="Baskerville Old Face" panose="02020602080505020303" pitchFamily="18" charset="0"/>
              </a:rPr>
              <a:t>set of predefined rules to </a:t>
            </a:r>
            <a:r>
              <a:rPr lang="en-US" b="1" dirty="0" err="1">
                <a:latin typeface="Baskerville Old Face" panose="02020602080505020303" pitchFamily="18" charset="0"/>
              </a:rPr>
              <a:t>analyse</a:t>
            </a:r>
            <a:r>
              <a:rPr lang="en-US" b="1" dirty="0">
                <a:latin typeface="Baskerville Old Face" panose="02020602080505020303" pitchFamily="18" charset="0"/>
              </a:rPr>
              <a:t> and process text</a:t>
            </a:r>
            <a:r>
              <a:rPr lang="en-US" b="1" dirty="0" smtClean="0">
                <a:latin typeface="Baskerville Old Face" panose="02020602080505020303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Baskerville Old Face" panose="02020602080505020303" pitchFamily="18" charset="0"/>
              </a:rPr>
              <a:t>This phase focused on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linguistic rules</a:t>
            </a:r>
            <a:r>
              <a:rPr lang="en-US" dirty="0">
                <a:solidFill>
                  <a:srgbClr val="0000FF"/>
                </a:solidFill>
                <a:latin typeface="Baskerville Old Face" panose="02020602080505020303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Baskerville Old Face" panose="02020602080505020303" pitchFamily="18" charset="0"/>
              </a:rPr>
              <a:t>Linguists 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manually wrote grammar and syntax rules.</a:t>
            </a:r>
          </a:p>
          <a:p>
            <a:pPr>
              <a:lnSpc>
                <a:spcPct val="150000"/>
              </a:lnSpc>
            </a:pPr>
            <a:r>
              <a:rPr lang="en-US" b="1" dirty="0">
                <a:latin typeface="Baskerville Old Face" panose="02020602080505020303" pitchFamily="18" charset="0"/>
              </a:rPr>
              <a:t>ELIZA (1964)</a:t>
            </a:r>
            <a:r>
              <a:rPr lang="en-US" dirty="0">
                <a:latin typeface="Baskerville Old Face" panose="02020602080505020303" pitchFamily="18" charset="0"/>
              </a:rPr>
              <a:t> simulated conversation using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pattern matching and substitution rules</a:t>
            </a:r>
            <a:r>
              <a:rPr lang="en-US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.</a:t>
            </a:r>
            <a:endParaRPr lang="en-US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800" y="3886200"/>
            <a:ext cx="1133633" cy="1219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6361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Example</a:t>
            </a:r>
            <a:r>
              <a:rPr lang="en-US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:</a:t>
            </a:r>
            <a:r>
              <a:rPr lang="en-US" dirty="0">
                <a:latin typeface="Baskerville Old Face" panose="02020602080505020303" pitchFamily="18" charset="0"/>
              </a:rPr>
              <a:t/>
            </a:r>
            <a:br>
              <a:rPr lang="en-US" dirty="0">
                <a:latin typeface="Baskerville Old Face" panose="02020602080505020303" pitchFamily="18" charset="0"/>
              </a:rPr>
            </a:br>
            <a:r>
              <a:rPr lang="en-US" dirty="0">
                <a:latin typeface="Baskerville Old Face" panose="02020602080505020303" pitchFamily="18" charset="0"/>
              </a:rPr>
              <a:t>User: </a:t>
            </a:r>
            <a:r>
              <a:rPr lang="en-US" i="1" dirty="0">
                <a:latin typeface="Baskerville Old Face" panose="02020602080505020303" pitchFamily="18" charset="0"/>
              </a:rPr>
              <a:t>I am sad</a:t>
            </a:r>
            <a:r>
              <a:rPr lang="en-US" dirty="0">
                <a:latin typeface="Baskerville Old Face" panose="02020602080505020303" pitchFamily="18" charset="0"/>
              </a:rPr>
              <a:t/>
            </a:r>
            <a:br>
              <a:rPr lang="en-US" dirty="0">
                <a:latin typeface="Baskerville Old Face" panose="02020602080505020303" pitchFamily="18" charset="0"/>
              </a:rPr>
            </a:br>
            <a:r>
              <a:rPr lang="en-US" dirty="0">
                <a:latin typeface="Baskerville Old Face" panose="02020602080505020303" pitchFamily="18" charset="0"/>
              </a:rPr>
              <a:t>ELIZA: </a:t>
            </a:r>
            <a:r>
              <a:rPr lang="en-US" i="1" dirty="0">
                <a:latin typeface="Baskerville Old Face" panose="02020602080505020303" pitchFamily="18" charset="0"/>
              </a:rPr>
              <a:t>Why are you sad?</a:t>
            </a:r>
            <a:endParaRPr lang="en-US" dirty="0">
              <a:latin typeface="Baskerville Old Face" panose="02020602080505020303" pitchFamily="18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Limitations: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latin typeface="Baskerville Old Face" panose="02020602080505020303" pitchFamily="18" charset="0"/>
              </a:rPr>
              <a:t>No real understanding of meaning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Difficult to </a:t>
            </a:r>
            <a:r>
              <a:rPr lang="en-US" b="1" dirty="0">
                <a:latin typeface="Baskerville Old Face" panose="02020602080505020303" pitchFamily="18" charset="0"/>
              </a:rPr>
              <a:t>handle language ambiguity and exceptions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latin typeface="Baskerville Old Face" panose="02020602080505020303" pitchFamily="18" charset="0"/>
              </a:rPr>
              <a:t>High development cost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These </a:t>
            </a:r>
            <a:r>
              <a:rPr lang="en-US" dirty="0">
                <a:latin typeface="Baskerville Old Face" panose="02020602080505020303" pitchFamily="18" charset="0"/>
              </a:rPr>
              <a:t>limitations led to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reduced funding</a:t>
            </a:r>
            <a:r>
              <a:rPr lang="en-US" dirty="0">
                <a:latin typeface="Baskerville Old Face" panose="02020602080505020303" pitchFamily="18" charset="0"/>
              </a:rPr>
              <a:t>, known as the </a:t>
            </a:r>
            <a:r>
              <a:rPr lang="en-US" b="1" dirty="0">
                <a:latin typeface="Baskerville Old Face" panose="02020602080505020303" pitchFamily="18" charset="0"/>
              </a:rPr>
              <a:t>AI Winter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b="1" u="sng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3463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3. Statistical </a:t>
            </a:r>
            <a:r>
              <a:rPr lang="en-US" b="1" u="sng" dirty="0">
                <a:solidFill>
                  <a:srgbClr val="870581"/>
                </a:solidFill>
                <a:latin typeface="Baskerville Old Face" panose="02020602080505020303" pitchFamily="18" charset="0"/>
              </a:rPr>
              <a:t>Approaches and Machine Learning:(</a:t>
            </a:r>
            <a:r>
              <a:rPr lang="en-US" b="1" u="sng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1980s–1990s </a:t>
            </a:r>
            <a:r>
              <a:rPr lang="en-US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Instead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of writing grammar rules by hand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b="1" dirty="0">
                <a:latin typeface="Baskerville Old Face" panose="02020602080505020303" pitchFamily="18" charset="0"/>
              </a:rPr>
              <a:t>computers began </a:t>
            </a:r>
            <a:r>
              <a:rPr lang="en-US" dirty="0">
                <a:latin typeface="Baskerville Old Face" panose="02020602080505020303" pitchFamily="18" charset="0"/>
              </a:rPr>
              <a:t>to </a:t>
            </a:r>
            <a:r>
              <a:rPr lang="en-US" b="1" dirty="0">
                <a:latin typeface="Baskerville Old Face" panose="02020602080505020303" pitchFamily="18" charset="0"/>
              </a:rPr>
              <a:t>learn language patterns from data</a:t>
            </a:r>
            <a:r>
              <a:rPr lang="en-US" dirty="0" smtClean="0">
                <a:latin typeface="Baskerville Old Face" panose="02020602080505020303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One </a:t>
            </a:r>
            <a:r>
              <a:rPr lang="en-US" b="1" u="sng" dirty="0">
                <a:solidFill>
                  <a:srgbClr val="C00000"/>
                </a:solidFill>
                <a:latin typeface="Baskerville Old Face" panose="02020602080505020303" pitchFamily="18" charset="0"/>
              </a:rPr>
              <a:t>groundbreaking example </a:t>
            </a:r>
            <a:r>
              <a:rPr lang="en-US" dirty="0">
                <a:latin typeface="Baskerville Old Face" panose="02020602080505020303" pitchFamily="18" charset="0"/>
              </a:rPr>
              <a:t>during this period is the development of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Hidden Markov Models (HMMs</a:t>
            </a:r>
            <a:r>
              <a:rPr lang="en-US" dirty="0">
                <a:latin typeface="Baskerville Old Face" panose="02020602080505020303" pitchFamily="18" charset="0"/>
              </a:rPr>
              <a:t>) for 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speech recognition. </a:t>
            </a:r>
            <a:endParaRPr lang="en-US" b="1" dirty="0" smtClean="0">
              <a:solidFill>
                <a:srgbClr val="FF0066"/>
              </a:solidFill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HMMs </a:t>
            </a:r>
            <a:r>
              <a:rPr lang="en-US" dirty="0">
                <a:latin typeface="Baskerville Old Face" panose="02020602080505020303" pitchFamily="18" charset="0"/>
              </a:rPr>
              <a:t>allowed computers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to convert spoken language into written text,</a:t>
            </a:r>
            <a:r>
              <a:rPr lang="en-US" dirty="0">
                <a:latin typeface="Baskerville Old Face" panose="02020602080505020303" pitchFamily="18" charset="0"/>
              </a:rPr>
              <a:t> leading to the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development of speech-to-text systems</a:t>
            </a:r>
            <a:r>
              <a:rPr lang="en-US" b="1" dirty="0" smtClean="0">
                <a:solidFill>
                  <a:srgbClr val="009900"/>
                </a:solidFill>
                <a:latin typeface="Baskerville Old Face" panose="02020602080505020303" pitchFamily="18" charset="0"/>
              </a:rPr>
              <a:t>. </a:t>
            </a:r>
            <a:r>
              <a:rPr lang="en-US" dirty="0">
                <a:latin typeface="Baskerville Old Face" panose="02020602080505020303" pitchFamily="18" charset="0"/>
              </a:rPr>
              <a:t>It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predicts the most likely sequence of words </a:t>
            </a:r>
            <a:r>
              <a:rPr lang="en-US" b="1" dirty="0">
                <a:latin typeface="Baskerville Old Face" panose="02020602080505020303" pitchFamily="18" charset="0"/>
              </a:rPr>
              <a:t>or sounds </a:t>
            </a:r>
            <a:r>
              <a:rPr lang="en-US" dirty="0">
                <a:latin typeface="Baskerville Old Face" panose="02020602080505020303" pitchFamily="18" charset="0"/>
              </a:rPr>
              <a:t>based on </a:t>
            </a:r>
            <a:r>
              <a:rPr lang="en-US" b="1" dirty="0">
                <a:solidFill>
                  <a:srgbClr val="990000"/>
                </a:solidFill>
                <a:latin typeface="Baskerville Old Face" panose="02020602080505020303" pitchFamily="18" charset="0"/>
              </a:rPr>
              <a:t>probability</a:t>
            </a:r>
          </a:p>
        </p:txBody>
      </p:sp>
    </p:spTree>
    <p:extLst>
      <p:ext uri="{BB962C8B-B14F-4D97-AF65-F5344CB8AC3E}">
        <p14:creationId xmlns:p14="http://schemas.microsoft.com/office/powerpoint/2010/main" val="1150816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b="1" u="sng" dirty="0">
                <a:solidFill>
                  <a:srgbClr val="990000"/>
                </a:solidFill>
                <a:latin typeface="Baskerville Old Face" panose="02020602080505020303" pitchFamily="18" charset="0"/>
              </a:rPr>
              <a:t>Use of HMM in Speech Recognition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HMMs were widely used in </a:t>
            </a:r>
            <a:r>
              <a:rPr lang="en-US" b="1" dirty="0">
                <a:latin typeface="Baskerville Old Face" panose="02020602080505020303" pitchFamily="18" charset="0"/>
              </a:rPr>
              <a:t>speech-to-text systems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How it works (simple steps):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A person speaks into a microphone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The </a:t>
            </a:r>
            <a:r>
              <a:rPr lang="en-US" b="1" dirty="0">
                <a:latin typeface="Baskerville Old Face" panose="02020602080505020303" pitchFamily="18" charset="0"/>
              </a:rPr>
              <a:t>system breaks speech </a:t>
            </a:r>
            <a:r>
              <a:rPr lang="en-US" dirty="0">
                <a:latin typeface="Baskerville Old Face" panose="02020602080505020303" pitchFamily="18" charset="0"/>
              </a:rPr>
              <a:t>into </a:t>
            </a:r>
            <a:r>
              <a:rPr lang="en-US" b="1" dirty="0">
                <a:latin typeface="Baskerville Old Face" panose="02020602080505020303" pitchFamily="18" charset="0"/>
              </a:rPr>
              <a:t>small sound units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HMM calculates the </a:t>
            </a:r>
            <a:r>
              <a:rPr lang="en-US" b="1" dirty="0">
                <a:latin typeface="Baskerville Old Face" panose="02020602080505020303" pitchFamily="18" charset="0"/>
              </a:rPr>
              <a:t>most probable words</a:t>
            </a:r>
            <a:r>
              <a:rPr lang="en-US" dirty="0">
                <a:latin typeface="Baskerville Old Face" panose="02020602080505020303" pitchFamily="18" charset="0"/>
              </a:rPr>
              <a:t> from those sounds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latin typeface="Baskerville Old Face" panose="02020602080505020303" pitchFamily="18" charset="0"/>
              </a:rPr>
              <a:t>Spoken language </a:t>
            </a:r>
            <a:r>
              <a:rPr lang="en-US" dirty="0">
                <a:latin typeface="Baskerville Old Face" panose="02020602080505020303" pitchFamily="18" charset="0"/>
              </a:rPr>
              <a:t>is converted into </a:t>
            </a:r>
            <a:r>
              <a:rPr lang="en-US" b="1" dirty="0">
                <a:latin typeface="Baskerville Old Face" panose="02020602080505020303" pitchFamily="18" charset="0"/>
              </a:rPr>
              <a:t>written text</a:t>
            </a:r>
            <a:endParaRPr lang="en-US" dirty="0"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366" y="5257800"/>
            <a:ext cx="2406834" cy="1219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0272" y="4807256"/>
            <a:ext cx="3715528" cy="18777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18984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870581"/>
                </a:solidFill>
                <a:latin typeface="Baskerville Old Face" panose="02020602080505020303" pitchFamily="18" charset="0"/>
              </a:rPr>
              <a:t>4. Deep Learning and Neural networks (2000s – 2010s</a:t>
            </a:r>
            <a:r>
              <a:rPr lang="en-US" b="1" u="sng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): </a:t>
            </a:r>
            <a:r>
              <a:rPr lang="en-US" dirty="0">
                <a:latin typeface="Baskerville Old Face" panose="02020602080505020303" pitchFamily="18" charset="0"/>
              </a:rPr>
              <a:t>During the </a:t>
            </a:r>
            <a:r>
              <a:rPr lang="en-US" b="1" dirty="0">
                <a:latin typeface="Baskerville Old Face" panose="02020602080505020303" pitchFamily="18" charset="0"/>
              </a:rPr>
              <a:t>2000s and 2010s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b="1" dirty="0">
                <a:latin typeface="Baskerville Old Face" panose="02020602080505020303" pitchFamily="18" charset="0"/>
              </a:rPr>
              <a:t>deep learning and neural networks</a:t>
            </a:r>
            <a:r>
              <a:rPr lang="en-US" dirty="0">
                <a:latin typeface="Baskerville Old Face" panose="02020602080505020303" pitchFamily="18" charset="0"/>
              </a:rPr>
              <a:t> became popular in NLP. One of the most important breakthroughs of this time was </a:t>
            </a:r>
            <a:r>
              <a:rPr lang="en-US" b="1" dirty="0">
                <a:latin typeface="Baskerville Old Face" panose="02020602080505020303" pitchFamily="18" charset="0"/>
              </a:rPr>
              <a:t>word </a:t>
            </a:r>
            <a:r>
              <a:rPr lang="en-US" b="1" dirty="0" smtClean="0">
                <a:latin typeface="Baskerville Old Face" panose="02020602080505020303" pitchFamily="18" charset="0"/>
              </a:rPr>
              <a:t>embedding's</a:t>
            </a:r>
            <a:r>
              <a:rPr lang="en-US" dirty="0" smtClean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such as </a:t>
            </a:r>
            <a:r>
              <a:rPr lang="en-US" b="1" dirty="0">
                <a:latin typeface="Baskerville Old Face" panose="02020602080505020303" pitchFamily="18" charset="0"/>
              </a:rPr>
              <a:t>Word2Vec</a:t>
            </a:r>
            <a:r>
              <a:rPr lang="en-US" dirty="0">
                <a:latin typeface="Baskerville Old Face" panose="02020602080505020303" pitchFamily="18" charset="0"/>
              </a:rPr>
              <a:t> and </a:t>
            </a:r>
            <a:r>
              <a:rPr lang="en-US" b="1" dirty="0" err="1">
                <a:latin typeface="Baskerville Old Face" panose="02020602080505020303" pitchFamily="18" charset="0"/>
              </a:rPr>
              <a:t>GloVe</a:t>
            </a:r>
            <a:r>
              <a:rPr lang="en-US" dirty="0" smtClean="0">
                <a:latin typeface="Baskerville Old Face" panose="02020602080505020303" pitchFamily="18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Here Word Embedding's: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Word </a:t>
            </a:r>
            <a:r>
              <a:rPr lang="en-US" dirty="0" smtClean="0">
                <a:latin typeface="Baskerville Old Face" panose="02020602080505020303" pitchFamily="18" charset="0"/>
              </a:rPr>
              <a:t>embedding </a:t>
            </a:r>
            <a:r>
              <a:rPr lang="en-US" dirty="0">
                <a:latin typeface="Baskerville Old Face" panose="02020602080505020303" pitchFamily="18" charset="0"/>
              </a:rPr>
              <a:t>represent </a:t>
            </a:r>
            <a:r>
              <a:rPr lang="en-US" b="1" dirty="0">
                <a:latin typeface="Baskerville Old Face" panose="02020602080505020303" pitchFamily="18" charset="0"/>
              </a:rPr>
              <a:t>words as numbers (vectors</a:t>
            </a:r>
            <a:r>
              <a:rPr lang="en-US" b="1" dirty="0" smtClean="0">
                <a:latin typeface="Baskerville Old Face" panose="02020602080505020303" pitchFamily="18" charset="0"/>
              </a:rPr>
              <a:t>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Similar </a:t>
            </a:r>
            <a:r>
              <a:rPr lang="en-US" dirty="0">
                <a:latin typeface="Baskerville Old Face" panose="02020602080505020303" pitchFamily="18" charset="0"/>
              </a:rPr>
              <a:t>words have </a:t>
            </a:r>
            <a:r>
              <a:rPr lang="en-US" b="1" dirty="0">
                <a:latin typeface="Baskerville Old Face" panose="02020602080505020303" pitchFamily="18" charset="0"/>
              </a:rPr>
              <a:t>similar vector </a:t>
            </a:r>
            <a:r>
              <a:rPr lang="en-US" b="1" dirty="0" smtClean="0">
                <a:latin typeface="Baskerville Old Face" panose="02020602080505020303" pitchFamily="18" charset="0"/>
              </a:rPr>
              <a:t>values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Words with related meanings are placed </a:t>
            </a:r>
            <a:r>
              <a:rPr lang="en-US" b="1" dirty="0">
                <a:latin typeface="Baskerville Old Face" panose="02020602080505020303" pitchFamily="18" charset="0"/>
              </a:rPr>
              <a:t>close together</a:t>
            </a:r>
            <a:r>
              <a:rPr lang="en-US" dirty="0">
                <a:latin typeface="Baskerville Old Face" panose="02020602080505020303" pitchFamily="18" charset="0"/>
              </a:rPr>
              <a:t> in vector space</a:t>
            </a:r>
            <a:endParaRPr lang="en-US" b="1" u="sng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086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dirty="0">
                <a:latin typeface="Baskerville Old Face" panose="02020602080505020303" pitchFamily="18" charset="0"/>
              </a:rPr>
              <a:t>For example,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words like “king” and “queen”</a:t>
            </a:r>
            <a:r>
              <a:rPr lang="en-US" dirty="0">
                <a:latin typeface="Baskerville Old Face" panose="02020602080505020303" pitchFamily="18" charset="0"/>
              </a:rPr>
              <a:t> were represented </a:t>
            </a:r>
            <a:r>
              <a:rPr lang="en-US" dirty="0" smtClean="0">
                <a:latin typeface="Baskerville Old Face" panose="02020602080505020303" pitchFamily="18" charset="0"/>
              </a:rPr>
              <a:t>as, </a:t>
            </a:r>
            <a:r>
              <a:rPr lang="en-US" dirty="0">
                <a:latin typeface="Baskerville Old Face" panose="02020602080505020303" pitchFamily="18" charset="0"/>
              </a:rPr>
              <a:t>showcasing their relational meaning</a:t>
            </a:r>
            <a:r>
              <a:rPr lang="en-US" dirty="0" smtClean="0"/>
              <a:t>.</a:t>
            </a:r>
            <a:r>
              <a:rPr lang="en-US" b="1" dirty="0">
                <a:solidFill>
                  <a:srgbClr val="990000"/>
                </a:solidFill>
                <a:latin typeface="Baskerville Old Face" panose="02020602080505020303" pitchFamily="18" charset="0"/>
              </a:rPr>
              <a:t> vectors that exhibited similar geometric patterns</a:t>
            </a:r>
            <a:endParaRPr lang="en-US" b="1" u="sng" dirty="0" smtClean="0">
              <a:solidFill>
                <a:srgbClr val="870581"/>
              </a:solidFill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Example: </a:t>
            </a:r>
            <a:r>
              <a:rPr lang="en-US" dirty="0"/>
              <a:t>Semantic Similarity</a:t>
            </a:r>
            <a:endParaRPr lang="en-US" b="1" u="sng" dirty="0" smtClean="0">
              <a:solidFill>
                <a:srgbClr val="870581"/>
              </a:solidFill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b="1" u="sng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1143055"/>
              </p:ext>
            </p:extLst>
          </p:nvPr>
        </p:nvGraphicFramePr>
        <p:xfrm>
          <a:off x="457200" y="3403855"/>
          <a:ext cx="3733800" cy="2590799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066800">
                  <a:extLst>
                    <a:ext uri="{9D8B030D-6E8A-4147-A177-3AD203B41FA5}">
                      <a16:colId xmlns:a16="http://schemas.microsoft.com/office/drawing/2014/main" val="469719326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923273991"/>
                    </a:ext>
                  </a:extLst>
                </a:gridCol>
              </a:tblGrid>
              <a:tr h="471055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</a:rPr>
                        <a:t>Word</a:t>
                      </a:r>
                      <a:endParaRPr lang="en-US" sz="2000" b="1" dirty="0">
                        <a:solidFill>
                          <a:srgbClr val="C00000"/>
                        </a:solidFill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C00000"/>
                          </a:solidFill>
                          <a:latin typeface="Baskerville Old Face" panose="02020602080505020303" pitchFamily="18" charset="0"/>
                        </a:rPr>
                        <a:t>Vector (Example)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28116425"/>
                  </a:ext>
                </a:extLst>
              </a:tr>
              <a:tr h="529936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king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(0.8, 0.6, 0.9)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6941683"/>
                  </a:ext>
                </a:extLst>
              </a:tr>
              <a:tr h="529936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queen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(0.79, 0.61, 0.88)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62985933"/>
                  </a:ext>
                </a:extLst>
              </a:tr>
              <a:tr h="529936">
                <a:tc>
                  <a:txBody>
                    <a:bodyPr/>
                    <a:lstStyle/>
                    <a:p>
                      <a:r>
                        <a:rPr lang="en-US" sz="2400">
                          <a:latin typeface="Baskerville Old Face" panose="02020602080505020303" pitchFamily="18" charset="0"/>
                        </a:rPr>
                        <a:t>man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(0.7, 0.4, 0.6)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1693537"/>
                  </a:ext>
                </a:extLst>
              </a:tr>
              <a:tr h="529936">
                <a:tc>
                  <a:txBody>
                    <a:bodyPr/>
                    <a:lstStyle/>
                    <a:p>
                      <a:r>
                        <a:rPr lang="en-US" sz="2400">
                          <a:latin typeface="Baskerville Old Face" panose="02020602080505020303" pitchFamily="18" charset="0"/>
                        </a:rPr>
                        <a:t>woman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(0.69, 0.41, 0.59)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85912870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4256" y="3272028"/>
            <a:ext cx="4419600" cy="29832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90601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fontAlgn="base">
              <a:buFont typeface="Wingdings" panose="05000000000000000000" pitchFamily="2" charset="2"/>
              <a:buChar char="Ø"/>
            </a:pPr>
            <a:r>
              <a:rPr lang="en-US" sz="2800" b="1" u="sng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2017:</a:t>
            </a:r>
            <a:endParaRPr lang="en-US" sz="2800" b="1" u="sng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  <a:p>
            <a:pPr algn="just"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In 2017, 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Google introduced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Google </a:t>
            </a:r>
            <a:r>
              <a:rPr lang="en-US" b="1" dirty="0" err="1">
                <a:solidFill>
                  <a:srgbClr val="0000FF"/>
                </a:solidFill>
                <a:latin typeface="Baskerville Old Face" panose="02020602080505020303" pitchFamily="18" charset="0"/>
              </a:rPr>
              <a:t>Translate’s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 neural machine translation (NMT) system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, which used </a:t>
            </a:r>
            <a:r>
              <a:rPr lang="en-US" b="1" dirty="0">
                <a:solidFill>
                  <a:srgbClr val="990000"/>
                </a:solidFill>
                <a:latin typeface="Baskerville Old Face" panose="02020602080505020303" pitchFamily="18" charset="0"/>
              </a:rPr>
              <a:t>deep learning techniques to improve translation accuracy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. </a:t>
            </a:r>
            <a:endParaRPr lang="en-US" dirty="0" smtClean="0">
              <a:solidFill>
                <a:schemeClr val="tx1"/>
              </a:solidFill>
              <a:latin typeface="Baskerville Old Face" panose="02020602080505020303" pitchFamily="18" charset="0"/>
            </a:endParaRPr>
          </a:p>
          <a:p>
            <a:pPr algn="just"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Baskerville Old Face" panose="02020602080505020303" pitchFamily="18" charset="0"/>
              </a:rPr>
              <a:t>The 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system provided more fluent and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accurate translations </a:t>
            </a:r>
            <a:r>
              <a:rPr lang="en-US" b="1" dirty="0">
                <a:solidFill>
                  <a:schemeClr val="tx1"/>
                </a:solidFill>
                <a:latin typeface="Baskerville Old Face" panose="02020602080505020303" pitchFamily="18" charset="0"/>
              </a:rPr>
              <a:t>compared to traditional rule-based approaches. </a:t>
            </a:r>
            <a:endParaRPr lang="en-US" b="1" dirty="0" smtClean="0">
              <a:solidFill>
                <a:schemeClr val="tx1"/>
              </a:solidFill>
              <a:latin typeface="Baskerville Old Face" panose="02020602080505020303" pitchFamily="18" charset="0"/>
            </a:endParaRPr>
          </a:p>
          <a:p>
            <a:pPr algn="just"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Baskerville Old Face" panose="02020602080505020303" pitchFamily="18" charset="0"/>
              </a:rPr>
              <a:t>This 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development made it easier for people to </a:t>
            </a:r>
            <a:r>
              <a:rPr lang="en-US" b="1" dirty="0">
                <a:solidFill>
                  <a:schemeClr val="tx1"/>
                </a:solidFill>
                <a:latin typeface="Baskerville Old Face" panose="02020602080505020303" pitchFamily="18" charset="0"/>
              </a:rPr>
              <a:t>communicate and understand content across different languages.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b="1" u="sng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4239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sz="2800" b="1" u="sng" dirty="0">
                <a:solidFill>
                  <a:srgbClr val="870581"/>
                </a:solidFill>
                <a:latin typeface="Baskerville Old Face" panose="02020602080505020303" pitchFamily="18" charset="0"/>
              </a:rPr>
              <a:t>Present Day:</a:t>
            </a:r>
          </a:p>
          <a:p>
            <a:pPr algn="just"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Transformer </a:t>
            </a: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Models and Large Language Models: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 In recent years, 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  <a:hlinkClick r:id="rId2"/>
              </a:rPr>
              <a:t>transformer models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 like </a:t>
            </a:r>
            <a:r>
              <a:rPr lang="en-US" b="1" dirty="0" err="1">
                <a:solidFill>
                  <a:srgbClr val="0000FF"/>
                </a:solidFill>
                <a:latin typeface="Baskerville Old Face" panose="02020602080505020303" pitchFamily="18" charset="0"/>
                <a:hlinkClick r:id="rId3"/>
              </a:rPr>
              <a:t>OpenAI’s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 GPT 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(</a:t>
            </a:r>
            <a:r>
              <a:rPr lang="en-US" b="1" dirty="0">
                <a:solidFill>
                  <a:schemeClr val="tx1"/>
                </a:solidFill>
                <a:latin typeface="Baskerville Old Face" panose="02020602080505020303" pitchFamily="18" charset="0"/>
              </a:rPr>
              <a:t>Generative Pre-trained Transformer)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 have made significant strides in </a:t>
            </a:r>
            <a:r>
              <a:rPr lang="en-US" dirty="0" smtClean="0">
                <a:solidFill>
                  <a:schemeClr val="tx1"/>
                </a:solidFill>
                <a:latin typeface="Baskerville Old Face" panose="02020602080505020303" pitchFamily="18" charset="0"/>
              </a:rPr>
              <a:t>NLP.</a:t>
            </a:r>
          </a:p>
          <a:p>
            <a:pPr algn="just"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Baskerville Old Face" panose="02020602080505020303" pitchFamily="18" charset="0"/>
              </a:rPr>
              <a:t>These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models can process and generate human-like text 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by </a:t>
            </a:r>
            <a:r>
              <a:rPr lang="en-US" b="1" dirty="0">
                <a:solidFill>
                  <a:schemeClr val="tx1"/>
                </a:solidFill>
                <a:latin typeface="Baskerville Old Face" panose="02020602080505020303" pitchFamily="18" charset="0"/>
              </a:rPr>
              <a:t>capturing the contextual dependencies within large amounts of training data. </a:t>
            </a:r>
            <a:endParaRPr lang="en-US" b="1" dirty="0" smtClean="0">
              <a:solidFill>
                <a:schemeClr val="tx1"/>
              </a:solidFill>
              <a:latin typeface="Baskerville Old Face" panose="02020602080505020303" pitchFamily="18" charset="0"/>
            </a:endParaRPr>
          </a:p>
          <a:p>
            <a:pPr algn="just"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GPT-3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, released in 2020, 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demonstrated the ability </a:t>
            </a:r>
            <a:r>
              <a:rPr lang="en-US" b="1" dirty="0">
                <a:solidFill>
                  <a:schemeClr val="tx1"/>
                </a:solidFill>
                <a:latin typeface="Baskerville Old Face" panose="02020602080505020303" pitchFamily="18" charset="0"/>
              </a:rPr>
              <a:t>to generate coherent and contextually relevant text across various applications,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 from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creative writing to customer support </a:t>
            </a:r>
            <a:r>
              <a:rPr lang="en-US" b="1" dirty="0" err="1">
                <a:solidFill>
                  <a:srgbClr val="009900"/>
                </a:solidFill>
                <a:latin typeface="Baskerville Old Face" panose="02020602080505020303" pitchFamily="18" charset="0"/>
              </a:rPr>
              <a:t>chatbots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73276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" y="921258"/>
            <a:ext cx="8266176" cy="5708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307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0" y="914400"/>
            <a:ext cx="8281416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202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30485"/>
            <a:ext cx="8281416" cy="569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29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712" y="914400"/>
            <a:ext cx="8375904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Challenges of NLP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NLP still 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faces many challenges </a:t>
            </a:r>
            <a:r>
              <a:rPr lang="en-US" dirty="0">
                <a:latin typeface="Baskerville Old Face" panose="02020602080505020303" pitchFamily="18" charset="0"/>
              </a:rPr>
              <a:t>because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human language </a:t>
            </a:r>
            <a:r>
              <a:rPr lang="en-US" dirty="0">
                <a:latin typeface="Baskerville Old Face" panose="02020602080505020303" pitchFamily="18" charset="0"/>
              </a:rPr>
              <a:t>is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complex, </a:t>
            </a: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ambiguous</a:t>
            </a:r>
            <a:r>
              <a:rPr lang="en-US" sz="2000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.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Human </a:t>
            </a:r>
            <a:r>
              <a:rPr lang="en-US" dirty="0">
                <a:latin typeface="Baskerville Old Face" panose="02020602080505020303" pitchFamily="18" charset="0"/>
              </a:rPr>
              <a:t>language is </a:t>
            </a:r>
            <a:r>
              <a:rPr lang="en-US" b="1" dirty="0">
                <a:latin typeface="Baskerville Old Face" panose="02020602080505020303" pitchFamily="18" charset="0"/>
              </a:rPr>
              <a:t>very rich and complex</a:t>
            </a:r>
            <a:r>
              <a:rPr lang="en-US" dirty="0">
                <a:latin typeface="Baskerville Old Face" panose="02020602080505020303" pitchFamily="18" charset="0"/>
              </a:rPr>
              <a:t>. There are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thousands of languages spoken around the world,</a:t>
            </a:r>
            <a:r>
              <a:rPr lang="en-US" dirty="0">
                <a:latin typeface="Baskerville Old Face" panose="02020602080505020303" pitchFamily="18" charset="0"/>
              </a:rPr>
              <a:t> and each language has its own </a:t>
            </a:r>
            <a:r>
              <a:rPr lang="en-US" b="1" dirty="0">
                <a:latin typeface="Baskerville Old Face" panose="02020602080505020303" pitchFamily="18" charset="0"/>
              </a:rPr>
              <a:t>grammar, vocabulary, and cultural meanings</a:t>
            </a:r>
            <a:r>
              <a:rPr lang="en-US" dirty="0">
                <a:latin typeface="Baskerville Old Face" panose="02020602080505020303" pitchFamily="18" charset="0"/>
              </a:rPr>
              <a:t>. </a:t>
            </a:r>
            <a:endParaRPr lang="en-US" dirty="0" smtClean="0"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Even </a:t>
            </a:r>
            <a:r>
              <a:rPr lang="en-US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humans cannot understand all languages</a:t>
            </a:r>
            <a:r>
              <a:rPr lang="en-US" dirty="0">
                <a:latin typeface="Baskerville Old Face" panose="02020602080505020303" pitchFamily="18" charset="0"/>
              </a:rPr>
              <a:t>, so it becomes much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more difficult for computers to understand </a:t>
            </a:r>
            <a:r>
              <a:rPr lang="en-US" dirty="0">
                <a:latin typeface="Baskerville Old Face" panose="02020602080505020303" pitchFamily="18" charset="0"/>
              </a:rPr>
              <a:t>them. Also, </a:t>
            </a:r>
            <a:r>
              <a:rPr lang="en-US" b="1" dirty="0">
                <a:latin typeface="Baskerville Old Face" panose="02020602080505020303" pitchFamily="18" charset="0"/>
              </a:rPr>
              <a:t>human language </a:t>
            </a:r>
            <a:r>
              <a:rPr lang="en-US" dirty="0">
                <a:latin typeface="Baskerville Old Face" panose="02020602080505020303" pitchFamily="18" charset="0"/>
              </a:rPr>
              <a:t>is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highly productive</a:t>
            </a:r>
            <a:r>
              <a:rPr lang="en-US" dirty="0">
                <a:latin typeface="Baskerville Old Face" panose="02020602080505020303" pitchFamily="18" charset="0"/>
              </a:rPr>
              <a:t>, meaning we can </a:t>
            </a:r>
            <a:r>
              <a:rPr lang="en-US" b="1" dirty="0">
                <a:latin typeface="Baskerville Old Face" panose="02020602080505020303" pitchFamily="18" charset="0"/>
              </a:rPr>
              <a:t>create new sentences every time,</a:t>
            </a:r>
            <a:r>
              <a:rPr lang="en-US" dirty="0">
                <a:latin typeface="Baskerville Old Face" panose="02020602080505020303" pitchFamily="18" charset="0"/>
              </a:rPr>
              <a:t> which makes </a:t>
            </a:r>
            <a:r>
              <a:rPr lang="en-US" b="1" dirty="0">
                <a:latin typeface="Baskerville Old Face" panose="02020602080505020303" pitchFamily="18" charset="0"/>
              </a:rPr>
              <a:t>language understanding challenging. </a:t>
            </a:r>
            <a:endParaRPr lang="en-US" sz="2600" b="1" dirty="0">
              <a:solidFill>
                <a:srgbClr val="FF3399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049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98" y="1277112"/>
            <a:ext cx="7669998" cy="47175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94879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441960" y="838200"/>
            <a:ext cx="82814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800" b="1" u="sng" dirty="0">
                <a:solidFill>
                  <a:srgbClr val="0000FF"/>
                </a:solidFill>
                <a:latin typeface="Baskerville Old Face" panose="02020602080505020303" pitchFamily="18" charset="0"/>
              </a:rPr>
              <a:t>The Major Challenges in NLP are: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800" b="1" u="sng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1</a:t>
            </a:r>
            <a:r>
              <a:rPr lang="en-US" sz="2800" b="1" u="sng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.Misspellings: </a:t>
            </a:r>
            <a:r>
              <a:rPr lang="en-US" dirty="0">
                <a:latin typeface="Baskerville Old Face" panose="02020602080505020303" pitchFamily="18" charset="0"/>
              </a:rPr>
              <a:t>Natural language text often contains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misspellings, typing errors, and variations in writing style</a:t>
            </a:r>
            <a:r>
              <a:rPr lang="en-US" dirty="0">
                <a:latin typeface="Baskerville Old Face" panose="02020602080505020303" pitchFamily="18" charset="0"/>
              </a:rPr>
              <a:t>, which makes </a:t>
            </a:r>
            <a:r>
              <a:rPr lang="en-US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automatic text processing difficult for computers</a:t>
            </a:r>
            <a:r>
              <a:rPr lang="en-US" dirty="0">
                <a:latin typeface="Baskerville Old Face" panose="02020602080505020303" pitchFamily="18" charset="0"/>
              </a:rPr>
              <a:t>. </a:t>
            </a:r>
            <a:endParaRPr lang="en-US" dirty="0" smtClean="0"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Unlike </a:t>
            </a:r>
            <a:r>
              <a:rPr lang="en-US" b="1" dirty="0">
                <a:latin typeface="Baskerville Old Face" panose="02020602080505020303" pitchFamily="18" charset="0"/>
              </a:rPr>
              <a:t>humans,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b="1" dirty="0">
                <a:solidFill>
                  <a:srgbClr val="0070C0"/>
                </a:solidFill>
                <a:latin typeface="Baskerville Old Face" panose="02020602080505020303" pitchFamily="18" charset="0"/>
              </a:rPr>
              <a:t>computers treat each different spelling </a:t>
            </a:r>
            <a:r>
              <a:rPr lang="en-US" dirty="0">
                <a:latin typeface="Baskerville Old Face" panose="02020602080505020303" pitchFamily="18" charset="0"/>
              </a:rPr>
              <a:t>as a </a:t>
            </a:r>
            <a:r>
              <a:rPr lang="en-US" b="1" dirty="0">
                <a:latin typeface="Baskerville Old Face" panose="02020602080505020303" pitchFamily="18" charset="0"/>
              </a:rPr>
              <a:t>separate word</a:t>
            </a:r>
            <a:r>
              <a:rPr lang="en-US" dirty="0">
                <a:latin typeface="Baskerville Old Face" panose="02020602080505020303" pitchFamily="18" charset="0"/>
              </a:rPr>
              <a:t>, even if the meaning is the same.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C00000"/>
                </a:solidFill>
                <a:latin typeface="Baskerville Old Face" panose="02020602080505020303" pitchFamily="18" charset="0"/>
              </a:rPr>
              <a:t>a) </a:t>
            </a:r>
            <a:r>
              <a:rPr lang="en-US" b="1" u="sng" dirty="0">
                <a:solidFill>
                  <a:srgbClr val="C00000"/>
                </a:solidFill>
                <a:latin typeface="Baskerville Old Face" panose="02020602080505020303" pitchFamily="18" charset="0"/>
              </a:rPr>
              <a:t>Misspellings and </a:t>
            </a:r>
            <a:r>
              <a:rPr lang="en-US" b="1" u="sng" dirty="0">
                <a:solidFill>
                  <a:srgbClr val="C00000"/>
                </a:solidFill>
                <a:latin typeface="Baskerville Old Face" panose="02020602080505020303" pitchFamily="18" charset="0"/>
              </a:rPr>
              <a:t>Typos: </a:t>
            </a:r>
            <a:r>
              <a:rPr lang="en-US" dirty="0">
                <a:latin typeface="Baskerville Old Face" panose="02020602080505020303" pitchFamily="18" charset="0"/>
              </a:rPr>
              <a:t>These occur due to human error while typing.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dirty="0"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5016835"/>
            <a:ext cx="2819400" cy="14601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60115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441960" y="838200"/>
            <a:ext cx="82814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b) Variations in Word Forms: </a:t>
            </a:r>
            <a:r>
              <a:rPr lang="en-US" dirty="0" smtClean="0">
                <a:latin typeface="Baskerville Old Face" panose="02020602080505020303" pitchFamily="18" charset="0"/>
              </a:rPr>
              <a:t>Words may 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appear in different grammatical forms,</a:t>
            </a:r>
            <a:r>
              <a:rPr lang="en-US" dirty="0" smtClean="0">
                <a:latin typeface="Baskerville Old Face" panose="02020602080505020303" pitchFamily="18" charset="0"/>
              </a:rPr>
              <a:t> even though they are related.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dirty="0"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dirty="0" smtClean="0"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dirty="0"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>
                <a:latin typeface="Baskerville Old Face" panose="02020602080505020303" pitchFamily="18" charset="0"/>
              </a:rPr>
              <a:t>Although these 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words have the same root meaning</a:t>
            </a:r>
            <a:r>
              <a:rPr lang="en-US" dirty="0">
                <a:latin typeface="Baskerville Old Face" panose="02020602080505020303" pitchFamily="18" charset="0"/>
              </a:rPr>
              <a:t>, NLP systems must recognize them as related.</a:t>
            </a:r>
            <a:endParaRPr lang="en-US" dirty="0"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dirty="0">
              <a:latin typeface="Baskerville Old Face" panose="020206020805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196323"/>
            <a:ext cx="4191000" cy="15755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20853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441960" y="838200"/>
            <a:ext cx="82814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C00000"/>
                </a:solidFill>
                <a:latin typeface="Baskerville Old Face" panose="02020602080505020303" pitchFamily="18" charset="0"/>
              </a:rPr>
              <a:t>c</a:t>
            </a:r>
            <a:r>
              <a:rPr lang="en-US" b="1" u="sng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) Inconsistencies Style: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Different writers use different styles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spellings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, or formats</a:t>
            </a:r>
            <a:r>
              <a:rPr lang="en-US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b="1" dirty="0">
              <a:solidFill>
                <a:srgbClr val="FF0066"/>
              </a:solidFill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b="1" dirty="0" smtClean="0">
              <a:solidFill>
                <a:srgbClr val="FF0066"/>
              </a:solidFill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b="1" dirty="0">
              <a:solidFill>
                <a:srgbClr val="FF0066"/>
              </a:solidFill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 smtClean="0">
                <a:latin typeface="Baskerville Old Face" panose="02020602080505020303" pitchFamily="18" charset="0"/>
              </a:rPr>
              <a:t>Such </a:t>
            </a:r>
            <a:r>
              <a:rPr lang="en-US" b="1" dirty="0">
                <a:latin typeface="Baskerville Old Face" panose="02020602080505020303" pitchFamily="18" charset="0"/>
              </a:rPr>
              <a:t>inconsistencies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increase vocabulary size </a:t>
            </a:r>
            <a:r>
              <a:rPr lang="en-US" dirty="0" smtClean="0">
                <a:latin typeface="Baskerville Old Face" panose="02020602080505020303" pitchFamily="18" charset="0"/>
              </a:rPr>
              <a:t>and </a:t>
            </a: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reduce accuracy </a:t>
            </a:r>
            <a:r>
              <a:rPr lang="en-US" dirty="0" smtClean="0">
                <a:latin typeface="Baskerville Old Face" panose="02020602080505020303" pitchFamily="18" charset="0"/>
              </a:rPr>
              <a:t>in </a:t>
            </a:r>
            <a:r>
              <a:rPr lang="en-US" dirty="0">
                <a:latin typeface="Baskerville Old Face" panose="02020602080505020303" pitchFamily="18" charset="0"/>
              </a:rPr>
              <a:t>NLP tasks</a:t>
            </a:r>
            <a:r>
              <a:rPr lang="en-US" dirty="0" smtClean="0">
                <a:latin typeface="Baskerville Old Face" panose="02020602080505020303" pitchFamily="18" charset="0"/>
              </a:rPr>
              <a:t>.</a:t>
            </a:r>
          </a:p>
          <a:p>
            <a:pPr marL="0" indent="0">
              <a:buNone/>
            </a:pPr>
            <a:r>
              <a:rPr lang="en-US" b="1" dirty="0">
                <a:latin typeface="Baskerville Old Face" panose="02020602080505020303" pitchFamily="18" charset="0"/>
              </a:rPr>
              <a:t>To overcome these issues, NLP uses: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Spell correction </a:t>
            </a:r>
            <a:r>
              <a:rPr lang="en-US" dirty="0">
                <a:latin typeface="Baskerville Old Face" panose="02020602080505020303" pitchFamily="18" charset="0"/>
              </a:rPr>
              <a:t>(e.g., correcting </a:t>
            </a:r>
            <a:r>
              <a:rPr lang="en-US" dirty="0" err="1">
                <a:latin typeface="Baskerville Old Face" panose="02020602080505020303" pitchFamily="18" charset="0"/>
              </a:rPr>
              <a:t>recieve</a:t>
            </a:r>
            <a:r>
              <a:rPr lang="en-US" dirty="0">
                <a:latin typeface="Baskerville Old Face" panose="02020602080505020303" pitchFamily="18" charset="0"/>
              </a:rPr>
              <a:t> → receive)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009900"/>
                </a:solidFill>
                <a:latin typeface="Baskerville Old Face" panose="02020602080505020303" pitchFamily="18" charset="0"/>
              </a:rPr>
              <a:t>Stemming/Lemmatization</a:t>
            </a:r>
            <a:r>
              <a:rPr lang="en-US" b="1" dirty="0" smtClean="0">
                <a:latin typeface="Baskerville Old Face" panose="02020602080505020303" pitchFamily="18" charset="0"/>
              </a:rPr>
              <a:t> </a:t>
            </a:r>
            <a:r>
              <a:rPr lang="en-US" dirty="0" smtClean="0">
                <a:latin typeface="Baskerville Old Face" panose="02020602080505020303" pitchFamily="18" charset="0"/>
              </a:rPr>
              <a:t>(</a:t>
            </a:r>
            <a:r>
              <a:rPr lang="en-US" dirty="0">
                <a:latin typeface="Baskerville Old Face" panose="02020602080505020303" pitchFamily="18" charset="0"/>
              </a:rPr>
              <a:t>process → processing → process)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b="1" dirty="0" smtClean="0">
              <a:solidFill>
                <a:srgbClr val="FF0066"/>
              </a:solidFill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b="1" dirty="0">
              <a:solidFill>
                <a:srgbClr val="FF0066"/>
              </a:solidFill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dirty="0" smtClean="0"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dirty="0"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dirty="0"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1676400"/>
            <a:ext cx="3810000" cy="1828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9850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8281416" cy="60960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800" b="1" u="sng" dirty="0">
                <a:solidFill>
                  <a:srgbClr val="FF0066"/>
                </a:solidFill>
                <a:latin typeface="Baskerville Old Face" panose="02020602080505020303" pitchFamily="18" charset="0"/>
              </a:rPr>
              <a:t>2</a:t>
            </a:r>
            <a:r>
              <a:rPr lang="en-US" sz="2800" b="1" u="sng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. </a:t>
            </a:r>
            <a:r>
              <a:rPr lang="en-US" sz="2800" b="1" u="sng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Language Differences: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a</a:t>
            </a:r>
            <a:r>
              <a:rPr lang="en-US" b="1" u="sng" dirty="0">
                <a:solidFill>
                  <a:srgbClr val="C00000"/>
                </a:solidFill>
                <a:latin typeface="Baskerville Old Face" panose="02020602080505020303" pitchFamily="18" charset="0"/>
              </a:rPr>
              <a:t>)</a:t>
            </a:r>
            <a:r>
              <a:rPr lang="en-US" b="1" u="sng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 </a:t>
            </a:r>
            <a:r>
              <a:rPr lang="en-US" b="1" u="sng" dirty="0">
                <a:solidFill>
                  <a:srgbClr val="C00000"/>
                </a:solidFill>
                <a:latin typeface="Baskerville Old Face" panose="02020602080505020303" pitchFamily="18" charset="0"/>
              </a:rPr>
              <a:t>Language Diversity: </a:t>
            </a:r>
            <a:r>
              <a:rPr lang="en-US" dirty="0">
                <a:latin typeface="Baskerville Old Face" panose="02020602080505020303" pitchFamily="18" charset="0"/>
              </a:rPr>
              <a:t>There are many </a:t>
            </a:r>
            <a:r>
              <a:rPr lang="en-US" b="1" dirty="0">
                <a:latin typeface="Baskerville Old Face" panose="02020602080505020303" pitchFamily="18" charset="0"/>
              </a:rPr>
              <a:t>human languages</a:t>
            </a:r>
            <a:r>
              <a:rPr lang="en-US" dirty="0">
                <a:latin typeface="Baskerville Old Face" panose="02020602080505020303" pitchFamily="18" charset="0"/>
              </a:rPr>
              <a:t>, and each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language is different.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009900"/>
                </a:solidFill>
                <a:latin typeface="Baskerville Old Face" panose="02020602080505020303" pitchFamily="18" charset="0"/>
              </a:rPr>
              <a:t>Different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grammar rules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b="1" dirty="0">
                <a:latin typeface="Baskerville Old Face" panose="02020602080505020303" pitchFamily="18" charset="0"/>
              </a:rPr>
              <a:t>Different sentence structures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Cultural meanings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NLP Example</a:t>
            </a:r>
            <a:r>
              <a:rPr lang="en-US" b="1" u="sng" dirty="0">
                <a:solidFill>
                  <a:srgbClr val="C00000"/>
                </a:solidFill>
                <a:latin typeface="Baskerville Old Face" panose="02020602080505020303" pitchFamily="18" charset="0"/>
              </a:rPr>
              <a:t>:</a:t>
            </a:r>
            <a:r>
              <a:rPr lang="en-US" dirty="0">
                <a:latin typeface="Baskerville Old Face" panose="02020602080505020303" pitchFamily="18" charset="0"/>
              </a:rPr>
              <a:t/>
            </a:r>
            <a:br>
              <a:rPr lang="en-US" dirty="0">
                <a:latin typeface="Baskerville Old Face" panose="02020602080505020303" pitchFamily="18" charset="0"/>
              </a:rPr>
            </a:b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Google Translate </a:t>
            </a:r>
            <a:r>
              <a:rPr lang="en-US" dirty="0">
                <a:latin typeface="Baskerville Old Face" panose="02020602080505020303" pitchFamily="18" charset="0"/>
              </a:rPr>
              <a:t>must learn different rules for </a:t>
            </a:r>
            <a:r>
              <a:rPr lang="en-US" b="1" dirty="0">
                <a:latin typeface="Baskerville Old Face" panose="02020602080505020303" pitchFamily="18" charset="0"/>
              </a:rPr>
              <a:t>English, Telugu, Hindi, and French, which is difficult</a:t>
            </a:r>
            <a:r>
              <a:rPr lang="en-US" b="1" dirty="0" smtClean="0">
                <a:latin typeface="Baskerville Old Face" panose="02020602080505020303" pitchFamily="18" charset="0"/>
              </a:rPr>
              <a:t>.</a:t>
            </a:r>
            <a:endParaRPr lang="en-US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0193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6019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b) Ambiguity in </a:t>
            </a:r>
            <a:r>
              <a:rPr lang="en-US" b="1" u="sng" dirty="0">
                <a:solidFill>
                  <a:srgbClr val="C00000"/>
                </a:solidFill>
                <a:latin typeface="Baskerville Old Face" panose="02020602080505020303" pitchFamily="18" charset="0"/>
              </a:rPr>
              <a:t>Natural </a:t>
            </a:r>
            <a:r>
              <a:rPr lang="en-US" b="1" u="sng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Language: </a:t>
            </a:r>
            <a:r>
              <a:rPr lang="en-US" dirty="0">
                <a:latin typeface="Baskerville Old Face" panose="02020602080505020303" pitchFamily="18" charset="0"/>
              </a:rPr>
              <a:t>one of the biggest challenges in NLP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is ambiguity</a:t>
            </a:r>
            <a:r>
              <a:rPr lang="en-US" dirty="0">
                <a:latin typeface="Baskerville Old Face" panose="02020602080505020303" pitchFamily="18" charset="0"/>
              </a:rPr>
              <a:t>. A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single word or sentence can have multiple meanings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depending on context</a:t>
            </a:r>
            <a:r>
              <a:rPr lang="en-US" dirty="0" smtClean="0">
                <a:latin typeface="Baskerville Old Face" panose="02020602080505020303" pitchFamily="18" charset="0"/>
              </a:rPr>
              <a:t>.</a:t>
            </a:r>
          </a:p>
          <a:p>
            <a:pPr marL="0" indent="0">
              <a:buNone/>
            </a:pPr>
            <a:r>
              <a:rPr lang="en-US" b="1" u="sng" dirty="0">
                <a:latin typeface="Baskerville Old Face" panose="02020602080505020303" pitchFamily="18" charset="0"/>
              </a:rPr>
              <a:t>Example: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“Bank” </a:t>
            </a:r>
            <a:r>
              <a:rPr lang="en-US" dirty="0">
                <a:latin typeface="Baskerville Old Face" panose="02020602080505020303" pitchFamily="18" charset="0"/>
              </a:rPr>
              <a:t>→ river bank or money bank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“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He saw the man with a telescope”</a:t>
            </a:r>
            <a:r>
              <a:rPr lang="en-US" dirty="0">
                <a:latin typeface="Baskerville Old Face" panose="02020602080505020303" pitchFamily="18" charset="0"/>
              </a:rPr>
              <a:t> → who has the telescope?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u="sng" dirty="0">
                <a:latin typeface="Baskerville Old Face" panose="02020602080505020303" pitchFamily="18" charset="0"/>
              </a:rPr>
              <a:t>NLP Example:</a:t>
            </a:r>
            <a:br>
              <a:rPr lang="en-US" b="1" u="sng" dirty="0">
                <a:latin typeface="Baskerville Old Face" panose="02020602080505020303" pitchFamily="18" charset="0"/>
              </a:rPr>
            </a:br>
            <a:r>
              <a:rPr lang="en-US" dirty="0">
                <a:latin typeface="Baskerville Old Face" panose="02020602080505020303" pitchFamily="18" charset="0"/>
              </a:rPr>
              <a:t>A </a:t>
            </a:r>
            <a:r>
              <a:rPr lang="en-US" b="1" dirty="0" err="1">
                <a:solidFill>
                  <a:srgbClr val="0000FF"/>
                </a:solidFill>
                <a:latin typeface="Baskerville Old Face" panose="02020602080505020303" pitchFamily="18" charset="0"/>
              </a:rPr>
              <a:t>chatbot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 may misunderstand a sentence </a:t>
            </a:r>
            <a:r>
              <a:rPr lang="en-US" dirty="0">
                <a:latin typeface="Baskerville Old Face" panose="02020602080505020303" pitchFamily="18" charset="0"/>
              </a:rPr>
              <a:t>if it </a:t>
            </a:r>
            <a:r>
              <a:rPr lang="en-US" b="1" dirty="0">
                <a:latin typeface="Baskerville Old Face" panose="02020602080505020303" pitchFamily="18" charset="0"/>
              </a:rPr>
              <a:t>does not know the correct meaning from context.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700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c) Complex Syntax and Grammar: </a:t>
            </a:r>
            <a:r>
              <a:rPr lang="en-US" dirty="0" smtClean="0">
                <a:latin typeface="Baskerville Old Face" panose="02020602080505020303" pitchFamily="18" charset="0"/>
              </a:rPr>
              <a:t>Natural </a:t>
            </a:r>
            <a:r>
              <a:rPr lang="en-US" dirty="0">
                <a:latin typeface="Baskerville Old Face" panose="02020602080505020303" pitchFamily="18" charset="0"/>
              </a:rPr>
              <a:t>languages follow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complex grammatical rules </a:t>
            </a:r>
            <a:r>
              <a:rPr lang="en-US" dirty="0">
                <a:latin typeface="Baskerville Old Face" panose="02020602080505020303" pitchFamily="18" charset="0"/>
              </a:rPr>
              <a:t>such as: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>
                <a:latin typeface="Baskerville Old Face" panose="02020602080505020303" pitchFamily="18" charset="0"/>
              </a:rPr>
              <a:t>Word order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Verb 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conjunction</a:t>
            </a:r>
            <a:endParaRPr lang="en-US" b="1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Tense (past, present, future)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B050"/>
                </a:solidFill>
                <a:latin typeface="Baskerville Old Face" panose="02020602080505020303" pitchFamily="18" charset="0"/>
              </a:rPr>
              <a:t>Agreement (subject–verb)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u="sng" dirty="0" err="1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i</a:t>
            </a:r>
            <a:r>
              <a:rPr lang="en-US" b="1" u="sng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) </a:t>
            </a:r>
            <a:r>
              <a:rPr lang="en-US" b="1" u="sng" dirty="0">
                <a:solidFill>
                  <a:srgbClr val="870581"/>
                </a:solidFill>
                <a:latin typeface="Baskerville Old Face" panose="02020602080505020303" pitchFamily="18" charset="0"/>
              </a:rPr>
              <a:t>Word Order</a:t>
            </a:r>
            <a:r>
              <a:rPr lang="en-US" dirty="0">
                <a:latin typeface="Baskerville Old Face" panose="02020602080505020303" pitchFamily="18" charset="0"/>
              </a:rPr>
              <a:t/>
            </a:r>
            <a:br>
              <a:rPr lang="en-US" dirty="0">
                <a:latin typeface="Baskerville Old Face" panose="02020602080505020303" pitchFamily="18" charset="0"/>
              </a:rPr>
            </a:br>
            <a:r>
              <a:rPr lang="en-US" dirty="0">
                <a:latin typeface="Baskerville Old Face" panose="02020602080505020303" pitchFamily="18" charset="0"/>
              </a:rPr>
              <a:t>The order of words changes the meaning of a sentence.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b="1" dirty="0">
                <a:latin typeface="Baskerville Old Face" panose="02020602080505020303" pitchFamily="18" charset="0"/>
              </a:rPr>
              <a:t>“The dog bit the man”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chemeClr val="tx1"/>
                </a:solidFill>
                <a:latin typeface="Baskerville Old Face" panose="02020602080505020303" pitchFamily="18" charset="0"/>
              </a:rPr>
              <a:t>“The man bit the dog</a:t>
            </a:r>
            <a:r>
              <a:rPr lang="en-US" b="1" dirty="0" smtClean="0">
                <a:solidFill>
                  <a:schemeClr val="tx1"/>
                </a:solidFill>
                <a:latin typeface="Baskerville Old Face" panose="02020602080505020303" pitchFamily="18" charset="0"/>
              </a:rPr>
              <a:t>”  </a:t>
            </a:r>
            <a:r>
              <a:rPr lang="en-US" b="1" dirty="0" smtClean="0">
                <a:solidFill>
                  <a:srgbClr val="009900"/>
                </a:solidFill>
                <a:latin typeface="Baskerville Old Face" panose="02020602080505020303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en-US" dirty="0" smtClean="0">
                <a:latin typeface="Baskerville Old Face" panose="02020602080505020303" pitchFamily="18" charset="0"/>
              </a:rPr>
              <a:t>	</a:t>
            </a:r>
            <a:r>
              <a:rPr lang="en-US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Here 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Same words, but different meaning.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b="1" dirty="0"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4643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870581"/>
                </a:solidFill>
                <a:latin typeface="Baskerville Old Face" panose="02020602080505020303" pitchFamily="18" charset="0"/>
              </a:rPr>
              <a:t>ii) Verb Conjunction: </a:t>
            </a:r>
            <a:r>
              <a:rPr lang="en-US" dirty="0">
                <a:latin typeface="Baskerville Old Face" panose="02020602080505020303" pitchFamily="18" charset="0"/>
              </a:rPr>
              <a:t>Verb conjugation means changing the form of a verb according to the subject and the time (tense) of the action</a:t>
            </a:r>
            <a:r>
              <a:rPr lang="en-US" dirty="0" smtClean="0">
                <a:latin typeface="Baskerville Old Face" panose="02020602080505020303" pitchFamily="18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Example: </a:t>
            </a:r>
            <a:r>
              <a:rPr lang="en-US" b="1" dirty="0" smtClean="0">
                <a:latin typeface="Baskerville Old Face" panose="02020602080505020303" pitchFamily="18" charset="0"/>
              </a:rPr>
              <a:t>Verb: </a:t>
            </a:r>
            <a:r>
              <a:rPr lang="en-US" sz="2800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Go</a:t>
            </a:r>
            <a:endParaRPr lang="en-US" sz="2800" b="1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dirty="0">
              <a:latin typeface="Baskerville Old Face" panose="02020602080505020303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7348261"/>
              </p:ext>
            </p:extLst>
          </p:nvPr>
        </p:nvGraphicFramePr>
        <p:xfrm>
          <a:off x="661416" y="2819400"/>
          <a:ext cx="7467600" cy="316992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091184">
                  <a:extLst>
                    <a:ext uri="{9D8B030D-6E8A-4147-A177-3AD203B41FA5}">
                      <a16:colId xmlns:a16="http://schemas.microsoft.com/office/drawing/2014/main" val="1125951101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581281539"/>
                    </a:ext>
                  </a:extLst>
                </a:gridCol>
                <a:gridCol w="3099816">
                  <a:extLst>
                    <a:ext uri="{9D8B030D-6E8A-4147-A177-3AD203B41FA5}">
                      <a16:colId xmlns:a16="http://schemas.microsoft.com/office/drawing/2014/main" val="1943002912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Form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Sentence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Meaning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100209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go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I go to school.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Present tense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043025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goes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She goes to school.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Present tense (3rd person)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0344052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went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He went to school yesterday.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Past tense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662388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going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They are going to school.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Continuous form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77421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9885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Here NLP Grammar checks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Identify the subject </a:t>
            </a:r>
            <a:r>
              <a:rPr lang="en-US" b="1" dirty="0">
                <a:latin typeface="Baskerville Old Face" panose="02020602080505020303" pitchFamily="18" charset="0"/>
              </a:rPr>
              <a:t>(</a:t>
            </a:r>
            <a:r>
              <a:rPr lang="en-US" b="1" i="1" dirty="0">
                <a:latin typeface="Baskerville Old Face" panose="02020602080505020303" pitchFamily="18" charset="0"/>
              </a:rPr>
              <a:t>I / she / they</a:t>
            </a:r>
            <a:r>
              <a:rPr lang="en-US" b="1" dirty="0" smtClean="0">
                <a:latin typeface="Baskerville Old Face" panose="02020602080505020303" pitchFamily="18" charset="0"/>
              </a:rPr>
              <a:t>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Identify the tense </a:t>
            </a:r>
            <a:r>
              <a:rPr lang="en-US" b="1" dirty="0">
                <a:latin typeface="Baskerville Old Face" panose="02020602080505020303" pitchFamily="18" charset="0"/>
              </a:rPr>
              <a:t>(</a:t>
            </a:r>
            <a:r>
              <a:rPr lang="en-US" b="1" i="1" dirty="0">
                <a:latin typeface="Baskerville Old Face" panose="02020602080505020303" pitchFamily="18" charset="0"/>
              </a:rPr>
              <a:t>present / past / continuous</a:t>
            </a:r>
            <a:r>
              <a:rPr lang="en-US" b="1" dirty="0" smtClean="0">
                <a:latin typeface="Baskerville Old Face" panose="02020602080505020303" pitchFamily="18" charset="0"/>
              </a:rPr>
              <a:t>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Choose the correct verb form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dirty="0">
              <a:latin typeface="Baskerville Old Face" panose="02020602080505020303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3581400"/>
            <a:ext cx="4191000" cy="17602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35169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iii) Tense( Time of Action):  s</a:t>
            </a:r>
            <a:r>
              <a:rPr lang="en-US" dirty="0" smtClean="0">
                <a:latin typeface="Baskerville Old Face" panose="02020602080505020303" pitchFamily="18" charset="0"/>
              </a:rPr>
              <a:t>hows when an </a:t>
            </a:r>
            <a:r>
              <a:rPr lang="en-US" b="1" dirty="0" smtClean="0">
                <a:latin typeface="Baskerville Old Face" panose="02020602080505020303" pitchFamily="18" charset="0"/>
              </a:rPr>
              <a:t>action happens</a:t>
            </a:r>
            <a:r>
              <a:rPr lang="en-US" dirty="0" smtClean="0">
                <a:latin typeface="Baskerville Old Face" panose="02020602080505020303" pitchFamily="18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dirty="0" smtClean="0"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dirty="0" smtClean="0"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iv) Agreement(Subject-Verb Agreement):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b="1" u="sng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b="1" u="sng" dirty="0" smtClean="0">
              <a:solidFill>
                <a:srgbClr val="870581"/>
              </a:solidFill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b="1" u="sng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 smtClean="0">
                <a:latin typeface="Baskerville Old Face" panose="02020602080505020303" pitchFamily="18" charset="0"/>
              </a:rPr>
              <a:t>NLP Example: </a:t>
            </a:r>
            <a:r>
              <a:rPr lang="en-US" dirty="0" smtClean="0">
                <a:latin typeface="Baskerville Old Face" panose="02020602080505020303" pitchFamily="18" charset="0"/>
              </a:rPr>
              <a:t>Grammar </a:t>
            </a:r>
            <a:r>
              <a:rPr lang="en-US" dirty="0">
                <a:latin typeface="Baskerville Old Face" panose="02020602080505020303" pitchFamily="18" charset="0"/>
              </a:rPr>
              <a:t>checkers must correctly identify tense and agreement.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1600200"/>
            <a:ext cx="3505200" cy="83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3505200"/>
            <a:ext cx="3657600" cy="1295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81465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8281416" cy="60960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800" b="1" u="sng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3. Innate Biases:  </a:t>
            </a:r>
            <a:r>
              <a:rPr lang="en-US" dirty="0" smtClean="0">
                <a:latin typeface="Baskerville Old Face" panose="02020602080505020303" pitchFamily="18" charset="0"/>
              </a:rPr>
              <a:t>NLP </a:t>
            </a:r>
            <a:r>
              <a:rPr lang="en-US" dirty="0">
                <a:latin typeface="Baskerville Old Face" panose="02020602080505020303" pitchFamily="18" charset="0"/>
              </a:rPr>
              <a:t>systems learn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by reading lots of text written by </a:t>
            </a:r>
            <a:r>
              <a:rPr lang="en-US" b="1" dirty="0" smtClean="0">
                <a:solidFill>
                  <a:srgbClr val="009900"/>
                </a:solidFill>
                <a:latin typeface="Baskerville Old Face" panose="02020602080505020303" pitchFamily="18" charset="0"/>
              </a:rPr>
              <a:t>people.</a:t>
            </a:r>
            <a:endParaRPr lang="en-US" dirty="0">
              <a:latin typeface="Baskerville Old Face" panose="02020602080505020303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latin typeface="Baskerville Old Face" panose="02020602080505020303" pitchFamily="18" charset="0"/>
              </a:rPr>
              <a:t>	</a:t>
            </a:r>
            <a:r>
              <a:rPr lang="en-US" dirty="0" smtClean="0">
                <a:latin typeface="Baskerville Old Face" panose="02020602080505020303" pitchFamily="18" charset="0"/>
              </a:rPr>
              <a:t>If </a:t>
            </a:r>
            <a:r>
              <a:rPr lang="en-US" dirty="0">
                <a:latin typeface="Baskerville Old Face" panose="02020602080505020303" pitchFamily="18" charset="0"/>
              </a:rPr>
              <a:t>that </a:t>
            </a:r>
            <a:r>
              <a:rPr lang="en-US" b="1" dirty="0">
                <a:latin typeface="Baskerville Old Face" panose="02020602080505020303" pitchFamily="18" charset="0"/>
              </a:rPr>
              <a:t>text contains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unfair opinions or stereotypes</a:t>
            </a:r>
            <a:r>
              <a:rPr lang="en-US" dirty="0">
                <a:latin typeface="Baskerville Old Face" panose="02020602080505020303" pitchFamily="18" charset="0"/>
              </a:rPr>
              <a:t>, the system </a:t>
            </a:r>
            <a:r>
              <a:rPr lang="en-US" b="1" dirty="0">
                <a:latin typeface="Baskerville Old Face" panose="02020602080505020303" pitchFamily="18" charset="0"/>
              </a:rPr>
              <a:t>may learn and repeat them</a:t>
            </a:r>
            <a:r>
              <a:rPr lang="en-US" b="1" dirty="0" smtClean="0">
                <a:latin typeface="Baskerville Old Face" panose="02020602080505020303" pitchFamily="18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endParaRPr lang="en-US" b="1" dirty="0">
              <a:latin typeface="Baskerville Old Face" panose="02020602080505020303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b="1" dirty="0" smtClean="0">
              <a:latin typeface="Baskerville Old Face" panose="02020602080505020303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b="1" dirty="0">
              <a:latin typeface="Baskerville Old Face" panose="02020602080505020303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dirty="0" smtClean="0">
                <a:latin typeface="Baskerville Old Face" panose="02020602080505020303" pitchFamily="18" charset="0"/>
              </a:rPr>
              <a:t>	Because </a:t>
            </a:r>
            <a:r>
              <a:rPr lang="en-US" dirty="0">
                <a:latin typeface="Baskerville Old Face" panose="02020602080505020303" pitchFamily="18" charset="0"/>
              </a:rPr>
              <a:t>the </a:t>
            </a:r>
            <a:r>
              <a:rPr lang="en-US" b="1" dirty="0">
                <a:latin typeface="Baskerville Old Face" panose="02020602080505020303" pitchFamily="18" charset="0"/>
              </a:rPr>
              <a:t>system sees </a:t>
            </a:r>
            <a:r>
              <a:rPr lang="en-US" dirty="0">
                <a:latin typeface="Baskerville Old Face" panose="02020602080505020303" pitchFamily="18" charset="0"/>
              </a:rPr>
              <a:t>these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sentences many times</a:t>
            </a:r>
            <a:r>
              <a:rPr lang="en-US" dirty="0">
                <a:latin typeface="Baskerville Old Face" panose="02020602080505020303" pitchFamily="18" charset="0"/>
              </a:rPr>
              <a:t>, it 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learns this pattern.</a:t>
            </a:r>
          </a:p>
          <a:p>
            <a:pPr marL="0" indent="0">
              <a:lnSpc>
                <a:spcPct val="150000"/>
              </a:lnSpc>
              <a:buNone/>
            </a:pPr>
            <a:endParaRPr lang="en-US" dirty="0"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2800" b="1" u="sng" dirty="0" smtClean="0">
              <a:solidFill>
                <a:srgbClr val="FF0066"/>
              </a:solidFill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2800" b="1" u="sng" dirty="0" smtClean="0">
              <a:solidFill>
                <a:srgbClr val="FF0066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2819400"/>
            <a:ext cx="5638800" cy="167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09588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8281416" cy="60960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dirty="0">
                <a:latin typeface="Baskerville Old Face" panose="02020602080505020303" pitchFamily="18" charset="0"/>
              </a:rPr>
              <a:t>Now, when the system is </a:t>
            </a:r>
            <a:r>
              <a:rPr lang="en-US" b="1" dirty="0">
                <a:latin typeface="Baskerville Old Face" panose="02020602080505020303" pitchFamily="18" charset="0"/>
              </a:rPr>
              <a:t>asked: </a:t>
            </a: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“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Who is a better engineer</a:t>
            </a: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?”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dirty="0">
                <a:latin typeface="Baskerville Old Face" panose="02020602080505020303" pitchFamily="18" charset="0"/>
              </a:rPr>
              <a:t>I</a:t>
            </a:r>
            <a:r>
              <a:rPr lang="en-US" b="1" dirty="0">
                <a:latin typeface="Baskerville Old Face" panose="02020602080505020303" pitchFamily="18" charset="0"/>
              </a:rPr>
              <a:t>t may answer: 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“A man”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because the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system learned the idea </a:t>
            </a:r>
            <a:r>
              <a:rPr lang="en-US" dirty="0">
                <a:latin typeface="Baskerville Old Face" panose="02020602080505020303" pitchFamily="18" charset="0"/>
              </a:rPr>
              <a:t>from 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biased text written </a:t>
            </a:r>
            <a:r>
              <a:rPr lang="en-US" dirty="0">
                <a:latin typeface="Baskerville Old Face" panose="02020602080505020303" pitchFamily="18" charset="0"/>
              </a:rPr>
              <a:t>by people</a:t>
            </a:r>
            <a:r>
              <a:rPr lang="en-US" dirty="0" smtClean="0">
                <a:latin typeface="Baskerville Old Face" panose="02020602080505020303" pitchFamily="18" charset="0"/>
              </a:rPr>
              <a:t>. </a:t>
            </a:r>
            <a:r>
              <a:rPr lang="en-US" dirty="0">
                <a:latin typeface="Baskerville Old Face" panose="02020602080505020303" pitchFamily="18" charset="0"/>
              </a:rPr>
              <a:t>If </a:t>
            </a:r>
            <a:r>
              <a:rPr lang="en-US" dirty="0">
                <a:latin typeface="Baskerville Old Face" panose="02020602080505020303" pitchFamily="18" charset="0"/>
              </a:rPr>
              <a:t>the NLP system copies those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ideas and repeats them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b="1" dirty="0">
                <a:latin typeface="Baskerville Old Face" panose="02020602080505020303" pitchFamily="18" charset="0"/>
              </a:rPr>
              <a:t>even though they are wrong.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sz="2800" b="1" u="sng" dirty="0" smtClean="0">
              <a:solidFill>
                <a:srgbClr val="FF0066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859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8433816" cy="6400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800" b="1" u="sng" dirty="0">
                <a:solidFill>
                  <a:srgbClr val="FF0066"/>
                </a:solidFill>
                <a:latin typeface="Baskerville Old Face" panose="02020602080505020303" pitchFamily="18" charset="0"/>
              </a:rPr>
              <a:t>4</a:t>
            </a:r>
            <a:r>
              <a:rPr lang="en-US" sz="2800" b="1" u="sng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. Word with Multiple Meanings:  </a:t>
            </a:r>
            <a:r>
              <a:rPr lang="en-US" dirty="0">
                <a:latin typeface="Baskerville Old Face" panose="02020602080505020303" pitchFamily="18" charset="0"/>
              </a:rPr>
              <a:t>In simple words, NLP often </a:t>
            </a:r>
            <a:r>
              <a:rPr lang="en-US" b="1" dirty="0">
                <a:latin typeface="Baskerville Old Face" panose="02020602080505020303" pitchFamily="18" charset="0"/>
              </a:rPr>
              <a:t>assumes</a:t>
            </a:r>
            <a:r>
              <a:rPr lang="en-US" dirty="0">
                <a:latin typeface="Baskerville Old Face" panose="02020602080505020303" pitchFamily="18" charset="0"/>
              </a:rPr>
              <a:t> that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each word has one clear </a:t>
            </a:r>
            <a:r>
              <a:rPr lang="en-US" b="1" dirty="0" smtClean="0">
                <a:solidFill>
                  <a:srgbClr val="009900"/>
                </a:solidFill>
                <a:latin typeface="Baskerville Old Face" panose="02020602080505020303" pitchFamily="18" charset="0"/>
              </a:rPr>
              <a:t>meaning.</a:t>
            </a:r>
            <a:endParaRPr lang="en-US" dirty="0">
              <a:latin typeface="Baskerville Old Face" panose="02020602080505020303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Baskerville Old Face" panose="02020602080505020303" pitchFamily="18" charset="0"/>
              </a:rPr>
              <a:t>But </a:t>
            </a:r>
            <a:r>
              <a:rPr lang="en-US" b="1" dirty="0">
                <a:latin typeface="Baskerville Old Face" panose="02020602080505020303" pitchFamily="18" charset="0"/>
              </a:rPr>
              <a:t>in real life,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language is not clear or exact. </a:t>
            </a:r>
            <a:r>
              <a:rPr lang="en-US" dirty="0">
                <a:latin typeface="Baskerville Old Face" panose="02020602080505020303" pitchFamily="18" charset="0"/>
              </a:rPr>
              <a:t>The </a:t>
            </a:r>
            <a:r>
              <a:rPr lang="en-US" b="1" dirty="0">
                <a:latin typeface="Baskerville Old Face" panose="02020602080505020303" pitchFamily="18" charset="0"/>
              </a:rPr>
              <a:t>same word can have different meanings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depending on the situation.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sz="2800" b="1" u="sng" dirty="0" smtClean="0">
              <a:solidFill>
                <a:srgbClr val="FF0066"/>
              </a:solidFill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2800" b="1" u="sng" dirty="0" smtClean="0">
              <a:solidFill>
                <a:srgbClr val="FF0066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895600"/>
            <a:ext cx="5226826" cy="18336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1" y="5138672"/>
            <a:ext cx="4471416" cy="13383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4965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8433816" cy="6400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A </a:t>
            </a: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human easily understands </a:t>
            </a:r>
            <a:r>
              <a:rPr lang="en-US" dirty="0" smtClean="0">
                <a:latin typeface="Baskerville Old Face" panose="02020602080505020303" pitchFamily="18" charset="0"/>
              </a:rPr>
              <a:t>the </a:t>
            </a:r>
            <a:r>
              <a:rPr lang="en-US" dirty="0">
                <a:latin typeface="Baskerville Old Face" panose="02020602080505020303" pitchFamily="18" charset="0"/>
              </a:rPr>
              <a:t>c</a:t>
            </a:r>
            <a:r>
              <a:rPr lang="en-US" b="1" dirty="0">
                <a:latin typeface="Baskerville Old Face" panose="02020602080505020303" pitchFamily="18" charset="0"/>
              </a:rPr>
              <a:t>orrect meaning by reading the </a:t>
            </a:r>
            <a:r>
              <a:rPr lang="en-US" b="1" dirty="0" smtClean="0">
                <a:latin typeface="Baskerville Old Face" panose="02020602080505020303" pitchFamily="18" charset="0"/>
              </a:rPr>
              <a:t>sentence.</a:t>
            </a:r>
            <a:endParaRPr lang="en-US" dirty="0" smtClean="0">
              <a:latin typeface="Baskerville Old Face" panose="02020602080505020303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But </a:t>
            </a:r>
            <a:r>
              <a:rPr lang="en-US" dirty="0">
                <a:latin typeface="Baskerville Old Face" panose="02020602080505020303" pitchFamily="18" charset="0"/>
              </a:rPr>
              <a:t>an </a:t>
            </a:r>
            <a:r>
              <a:rPr lang="en-US" b="1" dirty="0">
                <a:latin typeface="Baskerville Old Face" panose="02020602080505020303" pitchFamily="18" charset="0"/>
              </a:rPr>
              <a:t>NLP system </a:t>
            </a:r>
            <a:r>
              <a:rPr lang="en-US" dirty="0">
                <a:latin typeface="Baskerville Old Face" panose="02020602080505020303" pitchFamily="18" charset="0"/>
              </a:rPr>
              <a:t>must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analyze the surrounding words</a:t>
            </a:r>
            <a:r>
              <a:rPr lang="en-US" dirty="0">
                <a:solidFill>
                  <a:srgbClr val="009900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to know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which meaning </a:t>
            </a:r>
            <a:r>
              <a:rPr lang="en-US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is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correct</a:t>
            </a:r>
            <a:r>
              <a:rPr lang="en-US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So, here 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Language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is ambiguous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b="1" dirty="0">
                <a:latin typeface="Baskerville Old Face" panose="02020602080505020303" pitchFamily="18" charset="0"/>
              </a:rPr>
              <a:t>meaning one word can have many meanings.</a:t>
            </a:r>
            <a:endParaRPr lang="en-US" b="1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35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8433816" cy="6400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800" b="1" u="sng" dirty="0">
                <a:solidFill>
                  <a:srgbClr val="FF0066"/>
                </a:solidFill>
                <a:latin typeface="Baskerville Old Face" panose="02020602080505020303" pitchFamily="18" charset="0"/>
              </a:rPr>
              <a:t>4</a:t>
            </a:r>
            <a:r>
              <a:rPr lang="en-US" sz="2800" b="1" u="sng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. </a:t>
            </a:r>
            <a:r>
              <a:rPr lang="en-US" sz="2800" b="1" u="sng" dirty="0">
                <a:solidFill>
                  <a:srgbClr val="FF0066"/>
                </a:solidFill>
                <a:latin typeface="Baskerville Old Face" panose="02020602080505020303" pitchFamily="18" charset="0"/>
              </a:rPr>
              <a:t>Uncertainty and False </a:t>
            </a:r>
            <a:r>
              <a:rPr lang="en-US" sz="2800" b="1" u="sng" dirty="0">
                <a:solidFill>
                  <a:srgbClr val="FF0066"/>
                </a:solidFill>
                <a:latin typeface="Baskerville Old Face" panose="02020602080505020303" pitchFamily="18" charset="0"/>
              </a:rPr>
              <a:t>Positives:  </a:t>
            </a:r>
            <a:r>
              <a:rPr lang="en-US" b="1" dirty="0">
                <a:latin typeface="Baskerville Old Face" panose="02020602080505020303" pitchFamily="18" charset="0"/>
              </a:rPr>
              <a:t>False positives </a:t>
            </a:r>
            <a:r>
              <a:rPr lang="en-US" dirty="0">
                <a:latin typeface="Baskerville Old Face" panose="02020602080505020303" pitchFamily="18" charset="0"/>
              </a:rPr>
              <a:t>occur when the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NLP detects a term </a:t>
            </a:r>
            <a:r>
              <a:rPr lang="en-US" dirty="0">
                <a:latin typeface="Baskerville Old Face" panose="02020602080505020303" pitchFamily="18" charset="0"/>
              </a:rPr>
              <a:t>that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should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be understandable </a:t>
            </a:r>
            <a:r>
              <a:rPr lang="en-US" dirty="0">
                <a:latin typeface="Baskerville Old Face" panose="02020602080505020303" pitchFamily="18" charset="0"/>
              </a:rPr>
              <a:t>but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can’t be replied to properly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The </a:t>
            </a:r>
            <a:r>
              <a:rPr lang="en-US" b="1" dirty="0">
                <a:solidFill>
                  <a:srgbClr val="990000"/>
                </a:solidFill>
                <a:latin typeface="Baskerville Old Face" panose="02020602080505020303" pitchFamily="18" charset="0"/>
              </a:rPr>
              <a:t>goal is to create an NLP system </a:t>
            </a:r>
            <a:r>
              <a:rPr lang="en-US" dirty="0">
                <a:latin typeface="Baskerville Old Face" panose="02020602080505020303" pitchFamily="18" charset="0"/>
              </a:rPr>
              <a:t>that can </a:t>
            </a:r>
            <a:r>
              <a:rPr lang="en-US" b="1" dirty="0">
                <a:latin typeface="Baskerville Old Face" panose="02020602080505020303" pitchFamily="18" charset="0"/>
              </a:rPr>
              <a:t>identify its limitations </a:t>
            </a:r>
            <a:r>
              <a:rPr lang="en-US" dirty="0">
                <a:latin typeface="Baskerville Old Face" panose="02020602080505020303" pitchFamily="18" charset="0"/>
              </a:rPr>
              <a:t>and </a:t>
            </a: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clear up confusion by using questions or hints.</a:t>
            </a:r>
            <a:endParaRPr lang="en-US" b="1" dirty="0">
              <a:solidFill>
                <a:srgbClr val="005024"/>
              </a:solidFill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2800" b="1" u="sng" dirty="0" smtClean="0">
              <a:solidFill>
                <a:srgbClr val="FF0066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3276600"/>
            <a:ext cx="5105400" cy="3276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5836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8433816" cy="6400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This is a 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false positive </a:t>
            </a:r>
            <a:r>
              <a:rPr lang="en-US" dirty="0">
                <a:latin typeface="Baskerville Old Face" panose="02020602080505020303" pitchFamily="18" charset="0"/>
              </a:rPr>
              <a:t>because the </a:t>
            </a: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system detected </a:t>
            </a:r>
            <a:r>
              <a:rPr lang="en-US" dirty="0">
                <a:latin typeface="Baskerville Old Face" panose="02020602080505020303" pitchFamily="18" charset="0"/>
              </a:rPr>
              <a:t>a </a:t>
            </a:r>
            <a:r>
              <a:rPr lang="en-US" b="1" dirty="0">
                <a:solidFill>
                  <a:srgbClr val="990000"/>
                </a:solidFill>
                <a:latin typeface="Baskerville Old Face" panose="02020602080505020303" pitchFamily="18" charset="0"/>
              </a:rPr>
              <a:t>known word (mouse) </a:t>
            </a:r>
            <a:r>
              <a:rPr lang="en-US" dirty="0" smtClean="0">
                <a:latin typeface="Baskerville Old Face" panose="02020602080505020303" pitchFamily="18" charset="0"/>
              </a:rPr>
              <a:t>but </a:t>
            </a: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failed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to reply correctly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647640"/>
            <a:ext cx="3962400" cy="32291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5646" y="3276600"/>
            <a:ext cx="4052970" cy="3429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28545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8433816" cy="6400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False positive </a:t>
            </a: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=</a:t>
            </a:r>
            <a:r>
              <a:rPr lang="en-US" dirty="0" smtClean="0">
                <a:latin typeface="Baskerville Old Face" panose="02020602080505020303" pitchFamily="18" charset="0"/>
              </a:rPr>
              <a:t>, </a:t>
            </a:r>
            <a:r>
              <a:rPr lang="en-US" b="1" dirty="0">
                <a:latin typeface="Baskerville Old Face" panose="02020602080505020303" pitchFamily="18" charset="0"/>
              </a:rPr>
              <a:t>system thinks it </a:t>
            </a:r>
            <a:r>
              <a:rPr lang="en-US" b="1" dirty="0" smtClean="0">
                <a:latin typeface="Baskerville Old Face" panose="02020602080505020303" pitchFamily="18" charset="0"/>
              </a:rPr>
              <a:t>understands </a:t>
            </a:r>
            <a:r>
              <a:rPr lang="en-US" b="1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but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it </a:t>
            </a:r>
            <a:r>
              <a:rPr lang="en-US" b="1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doesn’t</a:t>
            </a:r>
            <a:endParaRPr lang="en-US" b="1" dirty="0"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So here , A </a:t>
            </a:r>
            <a:r>
              <a:rPr lang="en-US" dirty="0">
                <a:latin typeface="Baskerville Old Face" panose="02020602080505020303" pitchFamily="18" charset="0"/>
              </a:rPr>
              <a:t>good NLP system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should identify uncertainty </a:t>
            </a:r>
            <a:r>
              <a:rPr lang="en-US" dirty="0">
                <a:latin typeface="Baskerville Old Face" panose="02020602080505020303" pitchFamily="18" charset="0"/>
              </a:rPr>
              <a:t>and </a:t>
            </a: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ask questions or give hints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This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improves accuracy and user trust.</a:t>
            </a:r>
          </a:p>
        </p:txBody>
      </p:sp>
    </p:spTree>
    <p:extLst>
      <p:ext uri="{BB962C8B-B14F-4D97-AF65-F5344CB8AC3E}">
        <p14:creationId xmlns:p14="http://schemas.microsoft.com/office/powerpoint/2010/main" val="48471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04800" y="259080"/>
            <a:ext cx="8433816" cy="6400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800" b="1" u="sng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5. Training Data:  </a:t>
            </a:r>
            <a:r>
              <a:rPr lang="en-US" dirty="0">
                <a:latin typeface="Baskerville Old Face" panose="02020602080505020303" pitchFamily="18" charset="0"/>
              </a:rPr>
              <a:t>One of the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biggest challenges </a:t>
            </a:r>
            <a:r>
              <a:rPr lang="en-US" dirty="0">
                <a:latin typeface="Baskerville Old Face" panose="02020602080505020303" pitchFamily="18" charset="0"/>
              </a:rPr>
              <a:t>with </a:t>
            </a:r>
            <a:r>
              <a:rPr lang="en-US" b="1" dirty="0">
                <a:latin typeface="Baskerville Old Face" panose="02020602080505020303" pitchFamily="18" charset="0"/>
              </a:rPr>
              <a:t>natural processing language</a:t>
            </a:r>
            <a:r>
              <a:rPr lang="en-US" dirty="0">
                <a:latin typeface="Baskerville Old Face" panose="02020602080505020303" pitchFamily="18" charset="0"/>
              </a:rPr>
              <a:t> is </a:t>
            </a: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inaccurate training data. </a:t>
            </a:r>
            <a:endParaRPr lang="en-US" b="1" dirty="0" smtClean="0">
              <a:solidFill>
                <a:srgbClr val="005024"/>
              </a:solidFill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The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more training data you have</a:t>
            </a:r>
            <a:r>
              <a:rPr lang="en-US" dirty="0">
                <a:latin typeface="Baskerville Old Face" panose="02020602080505020303" pitchFamily="18" charset="0"/>
              </a:rPr>
              <a:t>, the </a:t>
            </a:r>
            <a:r>
              <a:rPr lang="en-US" b="1" dirty="0">
                <a:latin typeface="Baskerville Old Face" panose="02020602080505020303" pitchFamily="18" charset="0"/>
              </a:rPr>
              <a:t>better your results will be</a:t>
            </a:r>
            <a:r>
              <a:rPr lang="en-US" b="1" dirty="0" smtClean="0">
                <a:latin typeface="Baskerville Old Face" panose="02020602080505020303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If you give the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system incorrect or biased data</a:t>
            </a:r>
            <a:r>
              <a:rPr lang="en-US" dirty="0">
                <a:latin typeface="Baskerville Old Face" panose="02020602080505020303" pitchFamily="18" charset="0"/>
              </a:rPr>
              <a:t>, it will </a:t>
            </a:r>
            <a:r>
              <a:rPr lang="en-US" b="1" dirty="0">
                <a:latin typeface="Baskerville Old Face" panose="02020602080505020303" pitchFamily="18" charset="0"/>
              </a:rPr>
              <a:t>either learn the wrong things or learn inefficiently.</a:t>
            </a:r>
            <a:endParaRPr lang="en-US" b="1" dirty="0">
              <a:latin typeface="Baskerville Old Face" panose="020206020805050203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3429000"/>
            <a:ext cx="7620000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22796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ontent Placeholder 1"/>
          <p:cNvSpPr>
            <a:spLocks noGrp="1"/>
          </p:cNvSpPr>
          <p:nvPr>
            <p:ph sz="quarter" idx="1"/>
          </p:nvPr>
        </p:nvSpPr>
        <p:spPr>
          <a:xfrm>
            <a:off x="457201" y="1066800"/>
            <a:ext cx="6248400" cy="3733800"/>
          </a:xfrm>
        </p:spPr>
        <p:txBody>
          <a:bodyPr>
            <a:normAutofit/>
          </a:bodyPr>
          <a:lstStyle/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spcBef>
                <a:spcPct val="0"/>
              </a:spcBef>
              <a:buFont typeface="Wingdings 3" pitchFamily="18" charset="2"/>
              <a:buNone/>
              <a:defRPr/>
            </a:pPr>
            <a:r>
              <a:rPr lang="en-US" altLang="en-US" sz="8000" b="1" dirty="0">
                <a:solidFill>
                  <a:srgbClr val="87058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69DF7E7-B7DB-4B03-97BB-F8902B9600C5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2" y="457202"/>
            <a:ext cx="2463983" cy="5272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006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26007</TotalTime>
  <Words>1351</Words>
  <Application>Microsoft Office PowerPoint</Application>
  <PresentationFormat>On-screen Show (4:3)</PresentationFormat>
  <Paragraphs>219</Paragraphs>
  <Slides>35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6" baseType="lpstr">
      <vt:lpstr>Algerian</vt:lpstr>
      <vt:lpstr>Arial</vt:lpstr>
      <vt:lpstr>Baskerville Old Face</vt:lpstr>
      <vt:lpstr>Book Antiqua</vt:lpstr>
      <vt:lpstr>Calibri</vt:lpstr>
      <vt:lpstr>Century Schoolbook</vt:lpstr>
      <vt:lpstr>Georgia</vt:lpstr>
      <vt:lpstr>Wingdings</vt:lpstr>
      <vt:lpstr>Wingdings 2</vt:lpstr>
      <vt:lpstr>Wingdings 3</vt:lpstr>
      <vt:lpstr>Oriel</vt:lpstr>
      <vt:lpstr>  (Natural Language Processing) III B.TECH II SEM (PVP-23)</vt:lpstr>
      <vt:lpstr>Contents</vt:lpstr>
      <vt:lpstr>Origins of NLP</vt:lpstr>
      <vt:lpstr>Contd..</vt:lpstr>
      <vt:lpstr>Contd.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Challenges of NLP</vt:lpstr>
      <vt:lpstr>Contd..</vt:lpstr>
      <vt:lpstr>Contd..</vt:lpstr>
      <vt:lpstr>Contd..</vt:lpstr>
      <vt:lpstr>Contd..</vt:lpstr>
      <vt:lpstr>PowerPoint Presentation</vt:lpstr>
      <vt:lpstr>Contd..</vt:lpstr>
      <vt:lpstr>Contd..</vt:lpstr>
      <vt:lpstr>Contd..</vt:lpstr>
      <vt:lpstr>Contd..</vt:lpstr>
      <vt:lpstr>Contd..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 . SUREKHA</cp:lastModifiedBy>
  <cp:revision>1934</cp:revision>
  <dcterms:created xsi:type="dcterms:W3CDTF">2013-11-07T06:07:38Z</dcterms:created>
  <dcterms:modified xsi:type="dcterms:W3CDTF">2025-12-20T10:33:39Z</dcterms:modified>
</cp:coreProperties>
</file>