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44"/>
  </p:notesMasterIdLst>
  <p:handoutMasterIdLst>
    <p:handoutMasterId r:id="rId45"/>
  </p:handoutMasterIdLst>
  <p:sldIdLst>
    <p:sldId id="256" r:id="rId2"/>
    <p:sldId id="367" r:id="rId3"/>
    <p:sldId id="694" r:id="rId4"/>
    <p:sldId id="695" r:id="rId5"/>
    <p:sldId id="696" r:id="rId6"/>
    <p:sldId id="699" r:id="rId7"/>
    <p:sldId id="697" r:id="rId8"/>
    <p:sldId id="698" r:id="rId9"/>
    <p:sldId id="700" r:id="rId10"/>
    <p:sldId id="729" r:id="rId11"/>
    <p:sldId id="702" r:id="rId12"/>
    <p:sldId id="703" r:id="rId13"/>
    <p:sldId id="704" r:id="rId14"/>
    <p:sldId id="705" r:id="rId15"/>
    <p:sldId id="731" r:id="rId16"/>
    <p:sldId id="732" r:id="rId17"/>
    <p:sldId id="723" r:id="rId18"/>
    <p:sldId id="724" r:id="rId19"/>
    <p:sldId id="725" r:id="rId20"/>
    <p:sldId id="727" r:id="rId21"/>
    <p:sldId id="706" r:id="rId22"/>
    <p:sldId id="707" r:id="rId23"/>
    <p:sldId id="709" r:id="rId24"/>
    <p:sldId id="710" r:id="rId25"/>
    <p:sldId id="711" r:id="rId26"/>
    <p:sldId id="712" r:id="rId27"/>
    <p:sldId id="713" r:id="rId28"/>
    <p:sldId id="714" r:id="rId29"/>
    <p:sldId id="719" r:id="rId30"/>
    <p:sldId id="720" r:id="rId31"/>
    <p:sldId id="715" r:id="rId32"/>
    <p:sldId id="721" r:id="rId33"/>
    <p:sldId id="716" r:id="rId34"/>
    <p:sldId id="717" r:id="rId35"/>
    <p:sldId id="686" r:id="rId36"/>
    <p:sldId id="689" r:id="rId37"/>
    <p:sldId id="690" r:id="rId38"/>
    <p:sldId id="691" r:id="rId39"/>
    <p:sldId id="692" r:id="rId40"/>
    <p:sldId id="693" r:id="rId41"/>
    <p:sldId id="688" r:id="rId42"/>
    <p:sldId id="722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00CC"/>
    <a:srgbClr val="990000"/>
    <a:srgbClr val="0000FF"/>
    <a:srgbClr val="FF0066"/>
    <a:srgbClr val="FF0000"/>
    <a:srgbClr val="005024"/>
    <a:srgbClr val="870581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machine-learnin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304800"/>
            <a:ext cx="7086600" cy="2819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(Artificial Neural Networks)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5" name="Picture 2" descr="Neural Network | What's Neural Network | Neural Network Defini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76600"/>
            <a:ext cx="4936331" cy="329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4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Artificial Neural Networks</a:t>
            </a:r>
            <a:endParaRPr lang="en-US" sz="44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Neural Network Representation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Differences between Biological and Neural Network 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32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Artificial Neural Network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Artificial Neural Network(ANN)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may be defined as an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information – processing model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 is inspired by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Biological Nervous System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such as </a:t>
            </a:r>
            <a:r>
              <a:rPr lang="en-US" sz="2400" b="1" u="sng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Brain.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model tries to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replicate only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most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basic functions of the Brain.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ANN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is composed of a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large no. of highly inter connected processing units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(Neurons)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working to solve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specific Problem.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Like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Human Brain,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ANN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also a </a:t>
            </a:r>
            <a:r>
              <a:rPr lang="en-US" sz="24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Learn by Example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88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Just as we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use our brains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identify patterns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classify different types of information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using the Neural Networks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allowing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computers to observe, learn, and react to complex situations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faster than humans.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ANN is configured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different types of Applications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such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Face Recognition, Pattern Recognition etc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through a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learning process.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How ANN Works?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109728" indent="0" algn="just">
              <a:lnSpc>
                <a:spcPct val="150000"/>
              </a:lnSpc>
              <a:buNone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Working procedure of Human Brain and ANN: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term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"Artificial Neural Network"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derived from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Biological neural networks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develop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structure of a human brain.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Similar to the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human brain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has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neurons interconnected to one another. 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neuron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the fundamental unit which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used for 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build the</a:t>
            </a:r>
            <a:r>
              <a:rPr lang="en-US" sz="240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brain </a:t>
            </a:r>
            <a:endParaRPr lang="en-US" sz="2400" b="1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smtClean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  <a:cs typeface="Times New Roman" pitchFamily="18" charset="0"/>
              </a:rPr>
              <a:t>typical brain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contains something </a:t>
            </a:r>
            <a:r>
              <a:rPr lang="en-US" sz="2400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like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100 billion microscopic cells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called 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neurons. Each neuron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made up of a </a:t>
            </a:r>
            <a:r>
              <a:rPr lang="en-US" sz="2400" b="1" dirty="0">
                <a:solidFill>
                  <a:srgbClr val="7166FC"/>
                </a:solidFill>
                <a:latin typeface="Book Antiqua" panose="02040602050305030304" pitchFamily="18" charset="0"/>
                <a:cs typeface="Times New Roman" pitchFamily="18" charset="0"/>
              </a:rPr>
              <a:t>cell body (the central mass of the cell).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u="sng" dirty="0">
                <a:latin typeface="Book Antiqua" panose="02040602050305030304" pitchFamily="18" charset="0"/>
                <a:cs typeface="Times New Roman" pitchFamily="18" charset="0"/>
              </a:rPr>
              <a:t>sum of all inputs. </a:t>
            </a:r>
          </a:p>
        </p:txBody>
      </p:sp>
    </p:spTree>
    <p:extLst>
      <p:ext uri="{BB962C8B-B14F-4D97-AF65-F5344CB8AC3E}">
        <p14:creationId xmlns:p14="http://schemas.microsoft.com/office/powerpoint/2010/main" val="395360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53340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over 100 billion neurons inside a human brain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Neurons are responsible for everything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we do. Our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conscious &amp; subconscious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controlled by these small power stations. 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Structure of Biological Neural Network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shown Below: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91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7696200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6091535"/>
            <a:ext cx="6212114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CC"/>
                </a:solidFill>
              </a:rPr>
              <a:t>Figure: Biological Neural Network</a:t>
            </a:r>
            <a:endParaRPr lang="en-US" sz="24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22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3810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Soma:</a:t>
            </a:r>
            <a:r>
              <a:rPr lang="en-US" sz="2400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is also called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cell body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It is where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cell nucleus is located.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Dendrites: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These are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tree-like networks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are connected to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cell body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receives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signal from other Neurons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.(Input)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Axon: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Axon carries the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signal from the cell body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It splits into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strands (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Chain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or a single unit of a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molecule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such as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DNA)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each strand ends in a bulb-like structure called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synapse. </a:t>
            </a:r>
            <a:r>
              <a:rPr lang="en-US" sz="2400" b="1" u="sng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(output)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</a:t>
            </a:r>
            <a:r>
              <a:rPr lang="en-US" sz="2400" b="1" u="sng" dirty="0" err="1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e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single axon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(the cell's output—carrying information away).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Synapse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a junction between Two Neurons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1583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0"/>
            <a:ext cx="8578268" cy="476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772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4572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762000"/>
            <a:ext cx="76962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955780" y="4190164"/>
            <a:ext cx="70038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Table: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Terminology b/w Human Brain and ANN</a:t>
            </a:r>
            <a:endParaRPr lang="en-IN" sz="24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18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Architecture of ANN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451268" cy="567847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Artificial Neural Networks are </a:t>
            </a: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processing elements </a:t>
            </a:r>
            <a:r>
              <a:rPr lang="en-US" sz="2200" dirty="0" smtClean="0">
                <a:latin typeface="Book Antiqua" panose="02040602050305030304" pitchFamily="18" charset="0"/>
                <a:cs typeface="Times New Roman" pitchFamily="18" charset="0"/>
              </a:rPr>
              <a:t>either in the form of </a:t>
            </a:r>
            <a:r>
              <a:rPr lang="en-US" sz="22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algorithms or hardware devices </a:t>
            </a: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modeled.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</a:rPr>
              <a:t>Artificial Neural Network primarily consists of </a:t>
            </a:r>
            <a:r>
              <a:rPr lang="en-US" sz="2200" b="1" u="sng" dirty="0">
                <a:solidFill>
                  <a:srgbClr val="990000"/>
                </a:solidFill>
                <a:latin typeface="Book Antiqua" panose="02040602050305030304" pitchFamily="18" charset="0"/>
              </a:rPr>
              <a:t>T</a:t>
            </a:r>
            <a:r>
              <a:rPr lang="en-US" sz="22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hree </a:t>
            </a:r>
            <a:r>
              <a:rPr lang="en-US" sz="2200" b="1" u="sng" dirty="0">
                <a:solidFill>
                  <a:srgbClr val="990000"/>
                </a:solidFill>
                <a:latin typeface="Book Antiqua" panose="02040602050305030304" pitchFamily="18" charset="0"/>
              </a:rPr>
              <a:t>L</a:t>
            </a:r>
            <a:r>
              <a:rPr lang="en-US" sz="2200" b="1" u="sng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ayers: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latin typeface="Book Antiqua" panose="02040602050305030304" pitchFamily="18" charset="0"/>
              </a:rPr>
              <a:t>	</a:t>
            </a: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1.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 </a:t>
            </a: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Input Layer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	</a:t>
            </a:r>
            <a:r>
              <a:rPr lang="en-US" sz="22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2. Hidden Layer</a:t>
            </a:r>
          </a:p>
          <a:p>
            <a:pPr>
              <a:lnSpc>
                <a:spcPct val="150000"/>
              </a:lnSpc>
            </a:pPr>
            <a:r>
              <a:rPr lang="en-US" sz="2200" b="1" dirty="0" smtClean="0">
                <a:solidFill>
                  <a:srgbClr val="7030A0"/>
                </a:solidFill>
                <a:latin typeface="Book Antiqua" panose="02040602050305030304" pitchFamily="18" charset="0"/>
              </a:rPr>
              <a:t>	3. Output Layer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b="1" dirty="0" smtClean="0">
                <a:latin typeface="Book Antiqua" panose="02040602050305030304" pitchFamily="18" charset="0"/>
              </a:rPr>
              <a:t>Each Layer </a:t>
            </a:r>
            <a:r>
              <a:rPr lang="en-US" sz="2200" dirty="0" smtClean="0">
                <a:latin typeface="Book Antiqua" panose="02040602050305030304" pitchFamily="18" charset="0"/>
              </a:rPr>
              <a:t>consists of </a:t>
            </a:r>
            <a:r>
              <a:rPr lang="en-US" sz="2200" b="1" u="sng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more Neurons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Book Antiqua" panose="02040602050305030304" pitchFamily="18" charset="0"/>
              </a:rPr>
              <a:t>The </a:t>
            </a:r>
            <a:r>
              <a:rPr lang="en-US" sz="2200" b="1" dirty="0" smtClean="0">
                <a:latin typeface="Book Antiqua" panose="02040602050305030304" pitchFamily="18" charset="0"/>
              </a:rPr>
              <a:t>nodes of the </a:t>
            </a:r>
            <a:r>
              <a:rPr lang="en-US" sz="22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Input Layer </a:t>
            </a:r>
            <a:r>
              <a:rPr lang="en-US" sz="2200" dirty="0" smtClean="0">
                <a:latin typeface="Book Antiqua" panose="02040602050305030304" pitchFamily="18" charset="0"/>
              </a:rPr>
              <a:t>can take </a:t>
            </a:r>
            <a:r>
              <a:rPr lang="en-US" sz="2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input data </a:t>
            </a:r>
            <a:r>
              <a:rPr lang="en-US" sz="2200" b="1" dirty="0" smtClean="0">
                <a:latin typeface="Book Antiqua" panose="02040602050305030304" pitchFamily="18" charset="0"/>
              </a:rPr>
              <a:t>and </a:t>
            </a:r>
            <a:r>
              <a:rPr lang="en-US" sz="22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perform operations </a:t>
            </a:r>
            <a:r>
              <a:rPr lang="en-US" sz="2200" b="1" dirty="0" smtClean="0">
                <a:latin typeface="Book Antiqua" panose="02040602050305030304" pitchFamily="18" charset="0"/>
              </a:rPr>
              <a:t>on it </a:t>
            </a:r>
            <a:r>
              <a:rPr lang="en-US" sz="2200" dirty="0" smtClean="0">
                <a:latin typeface="Book Antiqua" panose="02040602050305030304" pitchFamily="18" charset="0"/>
              </a:rPr>
              <a:t>and </a:t>
            </a:r>
            <a:r>
              <a:rPr lang="en-US" sz="22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send the results </a:t>
            </a:r>
            <a:r>
              <a:rPr lang="en-US" sz="2200" dirty="0" smtClean="0">
                <a:latin typeface="Book Antiqua" panose="02040602050305030304" pitchFamily="18" charset="0"/>
              </a:rPr>
              <a:t>of these operations to </a:t>
            </a:r>
            <a:r>
              <a:rPr lang="en-US" sz="2200" b="1" dirty="0" smtClean="0">
                <a:latin typeface="Book Antiqua" panose="02040602050305030304" pitchFamily="18" charset="0"/>
              </a:rPr>
              <a:t>other neurons of the </a:t>
            </a: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H</a:t>
            </a:r>
            <a:r>
              <a:rPr lang="en-US" sz="22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idden </a:t>
            </a:r>
            <a:r>
              <a:rPr lang="en-US" sz="2200" b="1" u="sng" dirty="0">
                <a:solidFill>
                  <a:srgbClr val="FF0000"/>
                </a:solidFill>
                <a:latin typeface="Book Antiqua" panose="02040602050305030304" pitchFamily="18" charset="0"/>
              </a:rPr>
              <a:t>L</a:t>
            </a:r>
            <a:r>
              <a:rPr lang="en-US" sz="22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ayer</a:t>
            </a:r>
            <a:r>
              <a:rPr lang="en-US" sz="2200" b="1" u="sng" dirty="0" smtClean="0"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Book Antiqua" panose="02040602050305030304" pitchFamily="18" charset="0"/>
              </a:rPr>
              <a:t>The </a:t>
            </a:r>
            <a:r>
              <a:rPr lang="en-US" sz="2200" b="1" dirty="0">
                <a:latin typeface="Book Antiqua" panose="02040602050305030304" pitchFamily="18" charset="0"/>
              </a:rPr>
              <a:t>hidden layer </a:t>
            </a:r>
            <a:r>
              <a:rPr lang="en-US" sz="2200" dirty="0">
                <a:latin typeface="Book Antiqua" panose="02040602050305030304" pitchFamily="18" charset="0"/>
              </a:rPr>
              <a:t>sends </a:t>
            </a:r>
            <a:r>
              <a:rPr lang="en-US" sz="2200" b="1" dirty="0">
                <a:latin typeface="Book Antiqua" panose="02040602050305030304" pitchFamily="18" charset="0"/>
              </a:rPr>
              <a:t>data to the </a:t>
            </a:r>
            <a:r>
              <a:rPr lang="en-US" sz="22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Output Layer.</a:t>
            </a:r>
            <a:endParaRPr lang="en-US" sz="22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4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6" name="Picture 4" descr="11.3 Neural network models | Forecasting: Principles and Practice (2nd ed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762000"/>
            <a:ext cx="8328025" cy="495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44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What happens inside the neuron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2" descr="Image for po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762000"/>
            <a:ext cx="7997825" cy="48875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7106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What happens inside the neuron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2" name="Picture 2" descr="Neural networks and deep learning: a brief introduction | SpringerL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990600"/>
            <a:ext cx="8266339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67117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Bias in Neural Network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723648"/>
            <a:ext cx="8378825" cy="67403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Bias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is a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systematic error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occurs due to </a:t>
            </a:r>
            <a:r>
              <a:rPr lang="en-US" sz="24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wrong assumptions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in the 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  <a:hlinkClick r:id="rId3"/>
              </a:rPr>
              <a:t>machine learning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process.</a:t>
            </a:r>
            <a:endParaRPr lang="en-US" sz="24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simply defined as the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inability of the model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because of that there is some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difference or error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occurring between the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model’s predicted value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actual value. </a:t>
            </a:r>
            <a:endParaRPr lang="en-US" sz="2400" b="1" dirty="0" smtClean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differences between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actual or expected values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the predicted values are known as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error or bias error or error due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bias.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iases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provide a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critical additional layer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flexibility 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neural networks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Biases are essentially constants associated with each neuron. Unlike weights, biases are not connected to specific inputs but are added to the neuron’s output</a:t>
            </a:r>
            <a:r>
              <a:rPr lang="en-US" sz="2400" dirty="0"/>
              <a:t>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85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723648"/>
            <a:ext cx="8378825" cy="563231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Biases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provide a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critical additional layer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flexibility 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neural networks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Biases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essentially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constants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associated with </a:t>
            </a:r>
            <a:r>
              <a:rPr lang="en-US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each neuron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Unlike weights,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biases are not connected to specific inputs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but are </a:t>
            </a:r>
            <a:r>
              <a:rPr lang="en-US" sz="2400" b="1" dirty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added to the neuron’s output</a:t>
            </a:r>
            <a:r>
              <a:rPr lang="en-US" sz="2400" b="1" dirty="0" smtClean="0">
                <a:solidFill>
                  <a:srgbClr val="FF3399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used to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adjust the output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along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weighted sum of the inputs of the neuron.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 Value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allows you to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shift the Activation Function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either Left or Right.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7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https://miro.medium.com/max/630/1*upfpVueoUuKPkyX3PR3KB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200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87766" y="6322728"/>
            <a:ext cx="7451434" cy="4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8887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273239"/>
                </a:solidFill>
                <a:effectLst/>
                <a:latin typeface="Consolas" pitchFamily="49" charset="0"/>
                <a:cs typeface="Arial" pitchFamily="34" charset="0"/>
              </a:rPr>
              <a:t>output = sum (weights * inputs) + bias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50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533400"/>
            <a:ext cx="853122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we can represent the </a:t>
            </a:r>
            <a:r>
              <a:rPr lang="en-US" sz="2400" b="1" dirty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sigmoid activation function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mathematical expression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7086600" cy="35381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2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533400"/>
            <a:ext cx="8531225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b="1" dirty="0" smtClean="0"/>
              <a:t>Let </a:t>
            </a:r>
            <a:r>
              <a:rPr lang="en-US" sz="2000" b="1" dirty="0"/>
              <a:t>us vary different values of w and fix the </a:t>
            </a:r>
            <a:r>
              <a:rPr lang="en-US" sz="2000" b="1" dirty="0">
                <a:solidFill>
                  <a:srgbClr val="FF0000"/>
                </a:solidFill>
              </a:rPr>
              <a:t>b value to </a:t>
            </a:r>
            <a:r>
              <a:rPr lang="en-US" sz="2000" b="1" dirty="0" smtClean="0">
                <a:solidFill>
                  <a:srgbClr val="FF0000"/>
                </a:solidFill>
              </a:rPr>
              <a:t>0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when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value of b =0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 = 0.3 — the blue line in the plot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w= 0.5 — the red line in the plot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 = 0.7 — the green line in the plot</a:t>
            </a:r>
          </a:p>
          <a:p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miro.medium.com/max/535/1*ytiL_FZkqclParR2sEuTU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201918"/>
            <a:ext cx="4953000" cy="36560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34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Contd..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7975" y="533400"/>
            <a:ext cx="853122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2</a:t>
            </a:r>
            <a:r>
              <a:rPr lang="en-US" sz="2400" b="1" dirty="0">
                <a:solidFill>
                  <a:srgbClr val="FF0000"/>
                </a:solidFill>
              </a:rPr>
              <a:t>. Let us vary different values of b and fix w value to </a:t>
            </a:r>
            <a:r>
              <a:rPr lang="en-US" sz="2400" b="1" dirty="0" smtClean="0">
                <a:solidFill>
                  <a:srgbClr val="FF0000"/>
                </a:solidFill>
              </a:rPr>
              <a:t>0.5</a:t>
            </a:r>
          </a:p>
          <a:p>
            <a:r>
              <a:rPr lang="en-US" sz="2400" dirty="0">
                <a:solidFill>
                  <a:srgbClr val="0000FF"/>
                </a:solidFill>
              </a:rPr>
              <a:t>b = -1 — the red line in the plot</a:t>
            </a:r>
          </a:p>
          <a:p>
            <a:r>
              <a:rPr lang="en-US" sz="2400" dirty="0"/>
              <a:t>b= -5 — the green line in the plot</a:t>
            </a:r>
          </a:p>
          <a:p>
            <a:r>
              <a:rPr lang="en-US" sz="2400" dirty="0"/>
              <a:t>b = 1 — the blue line in the plot</a:t>
            </a:r>
          </a:p>
          <a:p>
            <a:r>
              <a:rPr lang="en-US" sz="2400" dirty="0"/>
              <a:t>b = 5 — the yellow line in the plot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667000"/>
            <a:ext cx="5667375" cy="3914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71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86499"/>
            <a:ext cx="7772400" cy="5231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Example</a:t>
            </a:r>
            <a:endParaRPr lang="en-US" sz="32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38200"/>
            <a:ext cx="7616825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60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7974" y="86499"/>
            <a:ext cx="8607425" cy="52310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Layered Connection of Neural Network</a:t>
            </a:r>
            <a:endParaRPr lang="en-US" sz="28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AutoShape 2" descr="11.3 Neural network models | Forecasting: Principles and Practice (2nd ed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6" descr="Image for po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52600"/>
            <a:ext cx="8502067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7975" y="838200"/>
            <a:ext cx="81502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Three basic components are used in ANN are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1.Components	</a:t>
            </a:r>
            <a:r>
              <a:rPr lang="en-US" b="1" dirty="0" smtClean="0"/>
              <a:t>		</a:t>
            </a:r>
            <a:r>
              <a:rPr lang="en-US" b="1" dirty="0" smtClean="0">
                <a:solidFill>
                  <a:srgbClr val="0000CC"/>
                </a:solidFill>
              </a:rPr>
              <a:t>2. Learning</a:t>
            </a:r>
            <a:r>
              <a:rPr lang="en-US" b="1" dirty="0" smtClean="0"/>
              <a:t>	</a:t>
            </a:r>
            <a:r>
              <a:rPr lang="en-US" b="1" dirty="0" smtClean="0">
                <a:solidFill>
                  <a:srgbClr val="990000"/>
                </a:solidFill>
              </a:rPr>
              <a:t>3. Activation Function</a:t>
            </a:r>
            <a:endParaRPr lang="en-US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58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609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Explanation of Layers in ANN</a:t>
            </a:r>
            <a:endParaRPr lang="en-IN" b="1" dirty="0">
              <a:solidFill>
                <a:srgbClr val="0000CC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750838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input layer </a:t>
            </a:r>
            <a:r>
              <a:rPr lang="en-US" sz="2400" dirty="0">
                <a:latin typeface="Book Antiqua" panose="02040602050305030304" pitchFamily="18" charset="0"/>
              </a:rPr>
              <a:t>has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</a:rPr>
              <a:t>two input neurons</a:t>
            </a:r>
            <a:r>
              <a:rPr lang="en-US" sz="2400" dirty="0">
                <a:latin typeface="Book Antiqua" panose="02040602050305030304" pitchFamily="18" charset="0"/>
              </a:rPr>
              <a:t>, while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the output layer</a:t>
            </a:r>
            <a:r>
              <a:rPr lang="en-US" sz="2400" dirty="0">
                <a:latin typeface="Book Antiqua" panose="02040602050305030304" pitchFamily="18" charset="0"/>
              </a:rPr>
              <a:t> consists of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three neurons</a:t>
            </a:r>
            <a:r>
              <a:rPr lang="en-US" sz="2400" dirty="0">
                <a:latin typeface="Book Antiqua" panose="02040602050305030304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041" y="2286000"/>
            <a:ext cx="3314700" cy="3667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5781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09600"/>
            <a:ext cx="8686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E</a:t>
            </a:r>
            <a:r>
              <a:rPr lang="en-US" sz="2400" dirty="0" smtClean="0">
                <a:latin typeface="Book Antiqua" panose="02040602050305030304" pitchFamily="18" charset="0"/>
              </a:rPr>
              <a:t>ach </a:t>
            </a:r>
            <a:r>
              <a:rPr lang="en-US" sz="2400" b="1" dirty="0">
                <a:latin typeface="Book Antiqua" panose="02040602050305030304" pitchFamily="18" charset="0"/>
              </a:rPr>
              <a:t>connection</a:t>
            </a:r>
            <a:r>
              <a:rPr lang="en-US" sz="2400" dirty="0">
                <a:latin typeface="Book Antiqua" panose="02040602050305030304" pitchFamily="18" charset="0"/>
              </a:rPr>
              <a:t> between </a:t>
            </a:r>
            <a:r>
              <a:rPr lang="en-US" sz="2400" b="1" dirty="0">
                <a:latin typeface="Book Antiqua" panose="02040602050305030304" pitchFamily="18" charset="0"/>
              </a:rPr>
              <a:t>two neurons </a:t>
            </a:r>
            <a:r>
              <a:rPr lang="en-US" sz="2400" dirty="0">
                <a:latin typeface="Book Antiqua" panose="02040602050305030304" pitchFamily="18" charset="0"/>
              </a:rPr>
              <a:t>is represented by a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different weight w</a:t>
            </a:r>
            <a:r>
              <a:rPr lang="en-US" sz="2400" dirty="0">
                <a:latin typeface="Book Antiqua" panose="02040602050305030304" pitchFamily="18" charset="0"/>
              </a:rPr>
              <a:t>. Each of these </a:t>
            </a:r>
            <a:r>
              <a:rPr lang="en-US" sz="2400" b="1" dirty="0">
                <a:latin typeface="Book Antiqua" panose="02040602050305030304" pitchFamily="18" charset="0"/>
              </a:rPr>
              <a:t>weight w has indices. </a:t>
            </a:r>
            <a:endParaRPr lang="en-US" sz="2400" b="1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first value </a:t>
            </a:r>
            <a:r>
              <a:rPr lang="en-US" sz="2400" dirty="0">
                <a:latin typeface="Book Antiqua" panose="02040602050305030304" pitchFamily="18" charset="0"/>
              </a:rPr>
              <a:t>of the indices stands for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number of neurons in the layer </a:t>
            </a:r>
            <a:r>
              <a:rPr lang="en-US" sz="2400" dirty="0">
                <a:latin typeface="Book Antiqua" panose="02040602050305030304" pitchFamily="18" charset="0"/>
              </a:rPr>
              <a:t>from </a:t>
            </a:r>
            <a:r>
              <a:rPr lang="en-US" sz="2400" b="1" dirty="0">
                <a:latin typeface="Book Antiqua" panose="02040602050305030304" pitchFamily="18" charset="0"/>
              </a:rPr>
              <a:t>which the connections </a:t>
            </a:r>
            <a:r>
              <a:rPr lang="en-US" sz="2400" b="1" dirty="0" smtClean="0">
                <a:latin typeface="Book Antiqua" panose="02040602050305030304" pitchFamily="18" charset="0"/>
              </a:rPr>
              <a:t>originate.</a:t>
            </a:r>
            <a:endParaRPr lang="en-US" sz="2400" b="1" dirty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</a:rPr>
              <a:t>The second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value </a:t>
            </a:r>
            <a:r>
              <a:rPr lang="en-US" sz="2400" dirty="0">
                <a:latin typeface="Book Antiqua" panose="02040602050305030304" pitchFamily="18" charset="0"/>
              </a:rPr>
              <a:t>for the number of the neurons in the layer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which the connection leads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All weights between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</a:rPr>
              <a:t>two neural network layers </a:t>
            </a:r>
            <a:r>
              <a:rPr lang="en-US" sz="2400" dirty="0">
                <a:latin typeface="Book Antiqua" panose="02040602050305030304" pitchFamily="18" charset="0"/>
              </a:rPr>
              <a:t>can be represented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by a matrix</a:t>
            </a:r>
            <a:r>
              <a:rPr lang="en-US" sz="2400" dirty="0">
                <a:latin typeface="Book Antiqua" panose="02040602050305030304" pitchFamily="18" charset="0"/>
              </a:rPr>
              <a:t> called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weight matrix.</a:t>
            </a:r>
            <a:endParaRPr lang="en-IN" sz="24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04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685800"/>
            <a:ext cx="57531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14400" y="3352800"/>
            <a:ext cx="784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</a:rPr>
              <a:t>In this particular example, the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number of rows </a:t>
            </a:r>
            <a:r>
              <a:rPr lang="en-US" sz="2400" dirty="0">
                <a:latin typeface="Book Antiqua" panose="02040602050305030304" pitchFamily="18" charset="0"/>
              </a:rPr>
              <a:t>of the weight matrix corresponds to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size of the input layer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which is two </a:t>
            </a:r>
            <a:r>
              <a:rPr lang="en-US" sz="2400" dirty="0">
                <a:latin typeface="Book Antiqua" panose="02040602050305030304" pitchFamily="18" charset="0"/>
              </a:rPr>
              <a:t>and the </a:t>
            </a:r>
            <a:r>
              <a:rPr lang="en-US" sz="2400" b="1" dirty="0" smtClean="0">
                <a:solidFill>
                  <a:srgbClr val="9900FF"/>
                </a:solidFill>
                <a:latin typeface="Book Antiqua" panose="02040602050305030304" pitchFamily="18" charset="0"/>
              </a:rPr>
              <a:t>number </a:t>
            </a:r>
            <a:r>
              <a:rPr lang="en-US" sz="2400" b="1" dirty="0">
                <a:solidFill>
                  <a:srgbClr val="9900FF"/>
                </a:solidFill>
                <a:latin typeface="Book Antiqua" panose="02040602050305030304" pitchFamily="18" charset="0"/>
              </a:rPr>
              <a:t>of columns </a:t>
            </a:r>
            <a:r>
              <a:rPr lang="en-US" sz="2400" dirty="0">
                <a:latin typeface="Book Antiqua" panose="02040602050305030304" pitchFamily="18" charset="0"/>
              </a:rPr>
              <a:t>to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the size of the output layer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which is three.</a:t>
            </a:r>
            <a:endParaRPr lang="en-IN" sz="24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58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4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Learning Process of NN</a:t>
            </a:r>
            <a:endParaRPr lang="en-IN" b="1" dirty="0">
              <a:solidFill>
                <a:srgbClr val="0000CC"/>
              </a:solidFill>
            </a:endParaRPr>
          </a:p>
        </p:txBody>
      </p:sp>
      <p:pic>
        <p:nvPicPr>
          <p:cNvPr id="12290" name="Picture 2" descr="Image for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9" y="2362200"/>
            <a:ext cx="8825703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382000" cy="1219200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en-US" sz="2400" dirty="0">
                <a:latin typeface="Book Antiqua" panose="02040602050305030304" pitchFamily="18" charset="0"/>
              </a:rPr>
              <a:t>For a given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input feature vector x</a:t>
            </a:r>
            <a:r>
              <a:rPr lang="en-US" sz="2400" dirty="0">
                <a:latin typeface="Book Antiqua" panose="02040602050305030304" pitchFamily="18" charset="0"/>
              </a:rPr>
              <a:t>, the </a:t>
            </a:r>
            <a:r>
              <a:rPr lang="en-US" sz="2400" b="1" dirty="0">
                <a:latin typeface="Book Antiqua" panose="02040602050305030304" pitchFamily="18" charset="0"/>
              </a:rPr>
              <a:t>neural network calculates</a:t>
            </a:r>
            <a:r>
              <a:rPr lang="en-US" sz="2400" dirty="0">
                <a:latin typeface="Book Antiqua" panose="02040602050305030304" pitchFamily="18" charset="0"/>
              </a:rPr>
              <a:t> a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</a:rPr>
              <a:t>prediction vector</a:t>
            </a:r>
            <a:r>
              <a:rPr lang="en-US" sz="2400" dirty="0">
                <a:latin typeface="Book Antiqua" panose="02040602050305030304" pitchFamily="18" charset="0"/>
              </a:rPr>
              <a:t>, which we call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here as h.</a:t>
            </a:r>
          </a:p>
          <a:p>
            <a:pPr marL="109728" indent="0" algn="just">
              <a:lnSpc>
                <a:spcPct val="170000"/>
              </a:lnSpc>
              <a:buNone/>
            </a:pPr>
            <a:r>
              <a:rPr lang="en-US" sz="2400" dirty="0">
                <a:latin typeface="Book Antiqua" panose="02040602050305030304" pitchFamily="18" charset="0"/>
              </a:rPr>
              <a:t/>
            </a:r>
            <a:br>
              <a:rPr lang="en-US" sz="2400" dirty="0">
                <a:latin typeface="Book Antiqua" panose="02040602050305030304" pitchFamily="18" charset="0"/>
              </a:rPr>
            </a:br>
            <a:endParaRPr lang="en-IN" sz="2400" dirty="0">
              <a:latin typeface="Book Antiqua" panose="020406020503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6400800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Figure: Forward Propagation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80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3048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381000"/>
            <a:ext cx="8458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This step is also referred to as the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forward propagation</a:t>
            </a:r>
            <a:r>
              <a:rPr lang="en-US" sz="2400" b="1" dirty="0"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With the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</a:rPr>
              <a:t>input vector x and the weight matrix W</a:t>
            </a:r>
            <a:r>
              <a:rPr lang="en-US" sz="2400" dirty="0">
                <a:latin typeface="Book Antiqua" panose="02040602050305030304" pitchFamily="18" charset="0"/>
              </a:rPr>
              <a:t> connecting the two neuron layers,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we compute the dot product </a:t>
            </a:r>
            <a:r>
              <a:rPr lang="en-US" sz="2400" dirty="0">
                <a:latin typeface="Book Antiqua" panose="02040602050305030304" pitchFamily="18" charset="0"/>
              </a:rPr>
              <a:t>between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</a:rPr>
              <a:t>vector x and the matrix W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. </a:t>
            </a:r>
            <a:r>
              <a:rPr lang="en-US" sz="2400" dirty="0">
                <a:latin typeface="Book Antiqua" panose="02040602050305030304" pitchFamily="18" charset="0"/>
              </a:rPr>
              <a:t>The result of this dot product is again a vector, which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</a:rPr>
              <a:t>we call it as Z</a:t>
            </a:r>
            <a:endParaRPr lang="en-IN" sz="2400" b="1" dirty="0">
              <a:solidFill>
                <a:srgbClr val="FF0066"/>
              </a:solidFill>
              <a:latin typeface="Book Antiqua" panose="02040602050305030304" pitchFamily="18" charset="0"/>
            </a:endParaRPr>
          </a:p>
        </p:txBody>
      </p:sp>
      <p:pic>
        <p:nvPicPr>
          <p:cNvPr id="15362" name="Picture 2" descr="Image for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26" y="3886200"/>
            <a:ext cx="8292874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4838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6096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1252478"/>
            <a:ext cx="8686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</a:rPr>
              <a:t>final prediction vector h</a:t>
            </a:r>
            <a:r>
              <a:rPr lang="en-US" sz="2400" dirty="0">
                <a:latin typeface="Book Antiqua" panose="02040602050305030304" pitchFamily="18" charset="0"/>
              </a:rPr>
              <a:t> is obtained by applying a so-called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</a:rPr>
              <a:t>activation function </a:t>
            </a:r>
            <a:r>
              <a:rPr lang="en-US" sz="2400" dirty="0">
                <a:latin typeface="Book Antiqua" panose="02040602050305030304" pitchFamily="18" charset="0"/>
              </a:rPr>
              <a:t>to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vector z</a:t>
            </a:r>
            <a:r>
              <a:rPr lang="en-US" sz="2400" dirty="0">
                <a:latin typeface="Book Antiqua" panose="02040602050305030304" pitchFamily="18" charset="0"/>
              </a:rPr>
              <a:t>. In this case, the activation function is represented by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</a:rPr>
              <a:t>letter Sigma.</a:t>
            </a:r>
            <a:r>
              <a:rPr lang="en-US" sz="2400" dirty="0">
                <a:latin typeface="Book Antiqua" panose="02040602050305030304" pitchFamily="18" charset="0"/>
              </a:rPr>
              <a:t> </a:t>
            </a:r>
            <a:endParaRPr lang="en-US" sz="2400" dirty="0" smtClean="0">
              <a:latin typeface="Book Antiqua" panose="0204060205030503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 </a:t>
            </a:r>
            <a:r>
              <a:rPr lang="en-US" sz="2400" dirty="0">
                <a:latin typeface="Book Antiqua" panose="02040602050305030304" pitchFamily="18" charset="0"/>
              </a:rPr>
              <a:t>Here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neuron i</a:t>
            </a:r>
            <a:r>
              <a:rPr lang="en-US" sz="2400" dirty="0">
                <a:latin typeface="Book Antiqua" panose="02040602050305030304" pitchFamily="18" charset="0"/>
              </a:rPr>
              <a:t>s simply a representation of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numeric value.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65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498693"/>
            <a:ext cx="8686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ACTIVATION FUNCTION: </a:t>
            </a:r>
            <a:r>
              <a:rPr lang="en-US" sz="2400" dirty="0" smtClean="0">
                <a:latin typeface="Book Antiqua" panose="02040602050305030304" pitchFamily="18" charset="0"/>
              </a:rPr>
              <a:t>It is also known as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Transfer Function.</a:t>
            </a:r>
            <a:r>
              <a:rPr lang="en-US" sz="2400" dirty="0" smtClean="0">
                <a:latin typeface="Book Antiqua" panose="02040602050305030304" pitchFamily="18" charset="0"/>
              </a:rPr>
              <a:t> It can also be attached with </a:t>
            </a:r>
            <a:r>
              <a:rPr lang="en-US" sz="2400" b="1" dirty="0" smtClean="0">
                <a:latin typeface="Book Antiqua" panose="02040602050305030304" pitchFamily="18" charset="0"/>
              </a:rPr>
              <a:t>2 neural networks</a:t>
            </a:r>
            <a:r>
              <a:rPr lang="en-US" sz="2400" dirty="0" smtClean="0">
                <a:latin typeface="Book Antiqua" panose="02040602050305030304" pitchFamily="18" charset="0"/>
              </a:rPr>
              <a:t>. It is also a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non linear Function.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Activation Functions are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Mathematical Functions </a:t>
            </a:r>
            <a:r>
              <a:rPr lang="en-US" sz="2400" dirty="0" smtClean="0">
                <a:latin typeface="Book Antiqua" panose="02040602050305030304" pitchFamily="18" charset="0"/>
              </a:rPr>
              <a:t>that determine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</a:rPr>
              <a:t>output of a Neural Network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b="1" dirty="0" smtClean="0">
                <a:latin typeface="Book Antiqua" panose="02040602050305030304" pitchFamily="18" charset="0"/>
              </a:rPr>
              <a:t>Activation Function </a:t>
            </a:r>
            <a:r>
              <a:rPr lang="en-US" sz="2400" dirty="0" smtClean="0">
                <a:latin typeface="Book Antiqua" panose="02040602050305030304" pitchFamily="18" charset="0"/>
              </a:rPr>
              <a:t>is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</a:rPr>
              <a:t>attached to each neuron </a:t>
            </a:r>
            <a:r>
              <a:rPr lang="en-US" sz="2400" dirty="0" smtClean="0">
                <a:latin typeface="Book Antiqua" panose="02040602050305030304" pitchFamily="18" charset="0"/>
              </a:rPr>
              <a:t>in a neural network and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</a:rPr>
              <a:t>determines whether neuron should be activated or not.</a:t>
            </a:r>
          </a:p>
        </p:txBody>
      </p:sp>
    </p:spTree>
    <p:extLst>
      <p:ext uri="{BB962C8B-B14F-4D97-AF65-F5344CB8AC3E}">
        <p14:creationId xmlns:p14="http://schemas.microsoft.com/office/powerpoint/2010/main" val="238956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739676"/>
            <a:ext cx="8686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The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</a:rPr>
              <a:t>main purpose </a:t>
            </a:r>
            <a:r>
              <a:rPr lang="en-US" sz="2400" dirty="0" smtClean="0">
                <a:latin typeface="Book Antiqua" panose="02040602050305030304" pitchFamily="18" charset="0"/>
              </a:rPr>
              <a:t>is to </a:t>
            </a:r>
            <a:r>
              <a:rPr lang="en-US" sz="2400" b="1" dirty="0" smtClean="0">
                <a:latin typeface="Book Antiqua" panose="02040602050305030304" pitchFamily="18" charset="0"/>
              </a:rPr>
              <a:t>convert</a:t>
            </a:r>
            <a:r>
              <a:rPr lang="en-US" sz="2400" dirty="0" smtClean="0">
                <a:latin typeface="Book Antiqua" panose="02040602050305030304" pitchFamily="18" charset="0"/>
              </a:rPr>
              <a:t> a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input signal of a node </a:t>
            </a:r>
            <a:r>
              <a:rPr lang="en-US" sz="2400" dirty="0" smtClean="0">
                <a:latin typeface="Book Antiqua" panose="02040602050305030304" pitchFamily="18" charset="0"/>
              </a:rPr>
              <a:t>in an ANN to an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Output Signal.</a:t>
            </a:r>
            <a:r>
              <a:rPr lang="en-US" sz="2400" dirty="0" smtClean="0">
                <a:latin typeface="Book Antiqua" panose="02040602050305030304" pitchFamily="18" charset="0"/>
              </a:rPr>
              <a:t>	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It translates the input signals to output signals. It maps the output values on a range like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</a:rPr>
              <a:t>0 to 1 or -1 to 1.</a:t>
            </a:r>
            <a:endParaRPr lang="en-IN" sz="2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83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609600"/>
            <a:ext cx="8686800" cy="1144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</a:rPr>
              <a:t>Some of Different Activation Functions used in Machine Learning are:</a:t>
            </a:r>
            <a:endParaRPr lang="en-IN" sz="2400" b="1" dirty="0">
              <a:solidFill>
                <a:srgbClr val="99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23554" name="Picture 2" descr="How to Choose an Activation Function for Deep Learning -  MachineLearningMastery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05000"/>
            <a:ext cx="8305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4760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533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23556" name="Picture 4" descr="Linear Activation Func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6" y="457200"/>
            <a:ext cx="8763000" cy="61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19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458200" cy="3048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pic>
        <p:nvPicPr>
          <p:cNvPr id="16386" name="Picture 2" descr="Image for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9756"/>
            <a:ext cx="8865957" cy="520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54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304800"/>
          </a:xfrm>
        </p:spPr>
        <p:txBody>
          <a:bodyPr>
            <a:normAutofit fontScale="90000"/>
          </a:bodyPr>
          <a:lstStyle/>
          <a:p>
            <a:pPr algn="r"/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IN" dirty="0">
              <a:solidFill>
                <a:srgbClr val="0000CC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381000"/>
            <a:ext cx="8686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</a:rPr>
              <a:t>we can extend our knowledge to a deeper architecture that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consists of 5 layers.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h1 i</a:t>
            </a:r>
            <a:r>
              <a:rPr lang="en-US" sz="2400" dirty="0">
                <a:latin typeface="Book Antiqua" panose="02040602050305030304" pitchFamily="18" charset="0"/>
              </a:rPr>
              <a:t>s now considered as the i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nput</a:t>
            </a:r>
            <a:r>
              <a:rPr lang="en-US" sz="2400" dirty="0">
                <a:latin typeface="Book Antiqua" panose="02040602050305030304" pitchFamily="18" charset="0"/>
              </a:rPr>
              <a:t> for the upcoming </a:t>
            </a:r>
            <a:r>
              <a:rPr lang="en-US" sz="2400" b="1" dirty="0">
                <a:latin typeface="Book Antiqua" panose="02040602050305030304" pitchFamily="18" charset="0"/>
              </a:rPr>
              <a:t>third layer.</a:t>
            </a:r>
            <a:r>
              <a:rPr lang="en-US" sz="2400" dirty="0">
                <a:latin typeface="Book Antiqua" panose="02040602050305030304" pitchFamily="18" charset="0"/>
              </a:rPr>
              <a:t> The whole procedure from before is repeated until we obtain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</a:rPr>
              <a:t>final output y:</a:t>
            </a:r>
            <a:endParaRPr lang="en-IN" sz="2400" b="1" dirty="0">
              <a:solidFill>
                <a:srgbClr val="0000CC"/>
              </a:solidFill>
              <a:latin typeface="Book Antiqua" panose="02040602050305030304" pitchFamily="18" charset="0"/>
            </a:endParaRPr>
          </a:p>
        </p:txBody>
      </p:sp>
      <p:pic>
        <p:nvPicPr>
          <p:cNvPr id="17410" name="Picture 2" descr="Image for po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90800"/>
            <a:ext cx="3819525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98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Criteria for Comparison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34163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Speed of Operation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Way of Processing Data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Size and Complexity of the Neural Network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4.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Storage Capacity or Memory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5.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Fault Tolerance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6.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Control System </a:t>
            </a:r>
          </a:p>
        </p:txBody>
      </p:sp>
    </p:spTree>
    <p:extLst>
      <p:ext uri="{BB962C8B-B14F-4D97-AF65-F5344CB8AC3E}">
        <p14:creationId xmlns:p14="http://schemas.microsoft.com/office/powerpoint/2010/main" val="95171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1657" y="10298"/>
            <a:ext cx="7772400" cy="446901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Speed of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Operation: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Execution time of ANN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of the order of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Nano Seconds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in case of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Biological Neural Network (BNN)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 Brain,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execution time is of the order of </a:t>
            </a:r>
            <a:r>
              <a:rPr lang="en-US" sz="2400" b="1" dirty="0" err="1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MilliSeconds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 ANN is faster than Brain.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2. Data Processing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both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Brain and ANN processing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takes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place parallelly.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Multiple Instructions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executed at the same time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, Simultaneously. 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But ANN is faster than Brain in data processing.</a:t>
            </a:r>
            <a:endParaRPr lang="en-US" sz="2400" b="1" dirty="0">
              <a:solidFill>
                <a:srgbClr val="7030A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0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3.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Size and Complexity of the Network: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Number of Neurons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Brain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about </a:t>
            </a:r>
            <a:r>
              <a:rPr lang="en-US" sz="2400" b="1" dirty="0">
                <a:solidFill>
                  <a:srgbClr val="990000"/>
                </a:solidFill>
              </a:rPr>
              <a:t>10</a:t>
            </a:r>
            <a:r>
              <a:rPr lang="en-US" sz="2400" b="1" baseline="30000" dirty="0">
                <a:solidFill>
                  <a:srgbClr val="990000"/>
                </a:solidFill>
              </a:rPr>
              <a:t>11</a:t>
            </a:r>
            <a:r>
              <a:rPr lang="en-US" sz="2400" b="1" dirty="0">
                <a:solidFill>
                  <a:srgbClr val="990000"/>
                </a:solidFill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and there are about </a:t>
            </a:r>
            <a:r>
              <a:rPr lang="en-US" sz="2400" b="1" dirty="0" smtClean="0">
                <a:solidFill>
                  <a:srgbClr val="990000"/>
                </a:solidFill>
              </a:rPr>
              <a:t>10</a:t>
            </a:r>
            <a:r>
              <a:rPr lang="en-US" sz="2400" b="1" baseline="30000" dirty="0" smtClean="0">
                <a:solidFill>
                  <a:srgbClr val="990000"/>
                </a:solidFill>
              </a:rPr>
              <a:t>15 </a:t>
            </a:r>
            <a:r>
              <a:rPr lang="en-US" sz="2400" b="1" dirty="0" smtClean="0">
                <a:solidFill>
                  <a:srgbClr val="990000"/>
                </a:solidFill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inter connecting links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But in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ANN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it can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10-1000 neurons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 used and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complexity is reduced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when compared to Humans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</a:t>
            </a: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Brain is More Complex as compared to ANN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46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Storage Capacity and Memory: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 Brain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data is stored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its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synaptic interconnections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But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ANN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is stored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specifically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allotted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memory locations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Storage Capacity of ANN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limited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that of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brain is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Unlimited.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once stored in ANN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retrieved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easily at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any time.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But in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case of Brain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,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loss can occur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due to memory Failure.</a:t>
            </a:r>
          </a:p>
        </p:txBody>
      </p:sp>
    </p:spTree>
    <p:extLst>
      <p:ext uri="{BB962C8B-B14F-4D97-AF65-F5344CB8AC3E}">
        <p14:creationId xmlns:p14="http://schemas.microsoft.com/office/powerpoint/2010/main" val="344915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5.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Fault Tolerance: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In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ANN,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if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one of the neurons or connecting links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get damaged or disconnected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latin typeface="Book Antiqua" panose="02040602050305030304" pitchFamily="18" charset="0"/>
                <a:cs typeface="Times New Roman" pitchFamily="18" charset="0"/>
              </a:rPr>
              <a:t>i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In the event of the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system failure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Corrupted Data cannot be recovered.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But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 Brain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some of the Neuron Cells get damaged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Die,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doesn’t cause much damage to the </a:t>
            </a:r>
            <a:r>
              <a:rPr lang="en-US" sz="2400" b="1" dirty="0" smtClean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nervous </a:t>
            </a:r>
            <a:r>
              <a:rPr lang="en-US" sz="2400" b="1" dirty="0">
                <a:solidFill>
                  <a:srgbClr val="FF3399"/>
                </a:solidFill>
                <a:latin typeface="Book Antiqua" panose="02040602050305030304" pitchFamily="18" charset="0"/>
                <a:cs typeface="Times New Roman" pitchFamily="18" charset="0"/>
              </a:rPr>
              <a:t>system.</a:t>
            </a:r>
          </a:p>
        </p:txBody>
      </p:sp>
    </p:spTree>
    <p:extLst>
      <p:ext uri="{BB962C8B-B14F-4D97-AF65-F5344CB8AC3E}">
        <p14:creationId xmlns:p14="http://schemas.microsoft.com/office/powerpoint/2010/main" val="13007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6858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	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7080"/>
            <a:ext cx="8451268" cy="2862322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6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Control System 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In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ANN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modeled using computers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and the main controlling unit is the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Central Processing Unit(CPU)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But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Human Brain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control lies in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active chemicals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present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and the resultant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chemical reactions taking place.</a:t>
            </a:r>
            <a:endParaRPr lang="en-US" sz="2400" b="1" dirty="0">
              <a:solidFill>
                <a:srgbClr val="FF3399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41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52400"/>
            <a:ext cx="7924800" cy="9906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APPLICATIONS OF </a:t>
            </a: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2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Artificial Neural Network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200"/>
            <a:ext cx="7315200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7179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5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23923</TotalTime>
  <Words>1154</Words>
  <Application>Microsoft Office PowerPoint</Application>
  <PresentationFormat>On-screen Show (4:3)</PresentationFormat>
  <Paragraphs>224</Paragraphs>
  <Slides>42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Oriel</vt:lpstr>
      <vt:lpstr>  UNIT-II (Artificial Neural Networks)</vt:lpstr>
      <vt:lpstr>Artificial Neural Networks</vt:lpstr>
      <vt:lpstr>Artificial Neural Network</vt:lpstr>
      <vt:lpstr>Contd..</vt:lpstr>
      <vt:lpstr>How ANN Works?</vt:lpstr>
      <vt:lpstr>Contd..</vt:lpstr>
      <vt:lpstr>Contd..</vt:lpstr>
      <vt:lpstr>Contd..</vt:lpstr>
      <vt:lpstr>Contd..</vt:lpstr>
      <vt:lpstr>Contd..</vt:lpstr>
      <vt:lpstr>Architecture of ANN</vt:lpstr>
      <vt:lpstr>Contd..</vt:lpstr>
      <vt:lpstr>What happens inside the neuron</vt:lpstr>
      <vt:lpstr>What happens inside the neuron</vt:lpstr>
      <vt:lpstr>Bias in Neural Network</vt:lpstr>
      <vt:lpstr>Contd..</vt:lpstr>
      <vt:lpstr>Contd..</vt:lpstr>
      <vt:lpstr>Contd..</vt:lpstr>
      <vt:lpstr>Contd..</vt:lpstr>
      <vt:lpstr>Contd..</vt:lpstr>
      <vt:lpstr>Example</vt:lpstr>
      <vt:lpstr>Layered Connection of Neural Network</vt:lpstr>
      <vt:lpstr>Explanation of Layers in ANN</vt:lpstr>
      <vt:lpstr>Contd..</vt:lpstr>
      <vt:lpstr>Contd..</vt:lpstr>
      <vt:lpstr>Learning Process of NN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Criteria for Comparison </vt:lpstr>
      <vt:lpstr>Contd.. </vt:lpstr>
      <vt:lpstr>Contd.. </vt:lpstr>
      <vt:lpstr>Contd.. </vt:lpstr>
      <vt:lpstr>Contd.. </vt:lpstr>
      <vt:lpstr>Contd.. </vt:lpstr>
      <vt:lpstr>APPLICATIONS OF  Artificial Neural Network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1824</cp:revision>
  <dcterms:created xsi:type="dcterms:W3CDTF">2013-11-07T06:07:38Z</dcterms:created>
  <dcterms:modified xsi:type="dcterms:W3CDTF">2024-01-05T06:12:36Z</dcterms:modified>
</cp:coreProperties>
</file>