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F4283A-C19F-4489-870C-D5EBC392719F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37D34-F456-4BF1-BA14-5705D7FDA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6585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import React, { </a:t>
            </a:r>
            <a:r>
              <a:rPr lang="en-IN" dirty="0" err="1"/>
              <a:t>useState</a:t>
            </a:r>
            <a:r>
              <a:rPr lang="en-IN" dirty="0"/>
              <a:t>, </a:t>
            </a:r>
            <a:r>
              <a:rPr lang="en-IN" dirty="0" err="1"/>
              <a:t>useEffect</a:t>
            </a:r>
            <a:r>
              <a:rPr lang="en-IN" dirty="0"/>
              <a:t> } from "react";</a:t>
            </a:r>
          </a:p>
          <a:p>
            <a:endParaRPr lang="en-IN" dirty="0"/>
          </a:p>
          <a:p>
            <a:r>
              <a:rPr lang="en-IN" dirty="0"/>
              <a:t>function Timer() {</a:t>
            </a:r>
          </a:p>
          <a:p>
            <a:r>
              <a:rPr lang="en-IN" dirty="0"/>
              <a:t>  </a:t>
            </a:r>
            <a:r>
              <a:rPr lang="en-IN" dirty="0" err="1"/>
              <a:t>const</a:t>
            </a:r>
            <a:r>
              <a:rPr lang="en-IN" dirty="0"/>
              <a:t> [seconds, </a:t>
            </a:r>
            <a:r>
              <a:rPr lang="en-IN" dirty="0" err="1"/>
              <a:t>setSeconds</a:t>
            </a:r>
            <a:r>
              <a:rPr lang="en-IN" dirty="0"/>
              <a:t>] = </a:t>
            </a:r>
            <a:r>
              <a:rPr lang="en-IN" dirty="0" err="1"/>
              <a:t>useState</a:t>
            </a:r>
            <a:r>
              <a:rPr lang="en-IN" dirty="0"/>
              <a:t>(0);</a:t>
            </a:r>
          </a:p>
          <a:p>
            <a:r>
              <a:rPr lang="en-IN" dirty="0"/>
              <a:t>  </a:t>
            </a:r>
            <a:r>
              <a:rPr lang="en-IN" dirty="0" err="1"/>
              <a:t>const</a:t>
            </a:r>
            <a:r>
              <a:rPr lang="en-IN" dirty="0"/>
              <a:t> [</a:t>
            </a:r>
            <a:r>
              <a:rPr lang="en-IN" dirty="0" err="1"/>
              <a:t>isRunning</a:t>
            </a:r>
            <a:r>
              <a:rPr lang="en-IN" dirty="0"/>
              <a:t>, </a:t>
            </a:r>
            <a:r>
              <a:rPr lang="en-IN" dirty="0" err="1"/>
              <a:t>setIsRunning</a:t>
            </a:r>
            <a:r>
              <a:rPr lang="en-IN" dirty="0"/>
              <a:t>] = </a:t>
            </a:r>
            <a:r>
              <a:rPr lang="en-IN" dirty="0" err="1"/>
              <a:t>useState</a:t>
            </a:r>
            <a:r>
              <a:rPr lang="en-IN" dirty="0"/>
              <a:t>(true);</a:t>
            </a:r>
          </a:p>
          <a:p>
            <a:endParaRPr lang="en-IN" dirty="0"/>
          </a:p>
          <a:p>
            <a:r>
              <a:rPr lang="en-IN" dirty="0"/>
              <a:t>  </a:t>
            </a:r>
            <a:r>
              <a:rPr lang="en-IN" dirty="0" err="1"/>
              <a:t>useEffect</a:t>
            </a:r>
            <a:r>
              <a:rPr lang="en-IN" dirty="0"/>
              <a:t>(() =&gt; {</a:t>
            </a:r>
          </a:p>
          <a:p>
            <a:r>
              <a:rPr lang="en-IN" dirty="0"/>
              <a:t>    let interval;</a:t>
            </a:r>
          </a:p>
          <a:p>
            <a:r>
              <a:rPr lang="en-IN" dirty="0"/>
              <a:t>    if (</a:t>
            </a:r>
            <a:r>
              <a:rPr lang="en-IN" dirty="0" err="1"/>
              <a:t>isRunning</a:t>
            </a:r>
            <a:r>
              <a:rPr lang="en-IN" dirty="0"/>
              <a:t>) {</a:t>
            </a:r>
          </a:p>
          <a:p>
            <a:r>
              <a:rPr lang="en-IN" dirty="0"/>
              <a:t>      interval = </a:t>
            </a:r>
            <a:r>
              <a:rPr lang="en-IN" dirty="0" err="1"/>
              <a:t>setInterval</a:t>
            </a:r>
            <a:r>
              <a:rPr lang="en-IN" dirty="0"/>
              <a:t>(() =&gt; {</a:t>
            </a:r>
          </a:p>
          <a:p>
            <a:r>
              <a:rPr lang="en-IN" dirty="0"/>
              <a:t>        </a:t>
            </a:r>
            <a:r>
              <a:rPr lang="en-IN" dirty="0" err="1"/>
              <a:t>setSeconds</a:t>
            </a:r>
            <a:r>
              <a:rPr lang="en-IN" dirty="0"/>
              <a:t>(</a:t>
            </a:r>
            <a:r>
              <a:rPr lang="en-IN" dirty="0" err="1"/>
              <a:t>prev</a:t>
            </a:r>
            <a:r>
              <a:rPr lang="en-IN" dirty="0"/>
              <a:t> =&gt; </a:t>
            </a:r>
            <a:r>
              <a:rPr lang="en-IN" dirty="0" err="1"/>
              <a:t>prev</a:t>
            </a:r>
            <a:r>
              <a:rPr lang="en-IN" dirty="0"/>
              <a:t> + 1);</a:t>
            </a:r>
          </a:p>
          <a:p>
            <a:r>
              <a:rPr lang="en-IN" dirty="0"/>
              <a:t>      }, 1000);</a:t>
            </a:r>
          </a:p>
          <a:p>
            <a:r>
              <a:rPr lang="en-IN" dirty="0"/>
              <a:t>    }</a:t>
            </a:r>
          </a:p>
          <a:p>
            <a:r>
              <a:rPr lang="en-IN" dirty="0"/>
              <a:t>    return () =&gt; </a:t>
            </a:r>
            <a:r>
              <a:rPr lang="en-IN" dirty="0" err="1"/>
              <a:t>clearInterval</a:t>
            </a:r>
            <a:r>
              <a:rPr lang="en-IN" dirty="0"/>
              <a:t>(interval);</a:t>
            </a:r>
          </a:p>
          <a:p>
            <a:r>
              <a:rPr lang="en-IN" dirty="0"/>
              <a:t>  }, [</a:t>
            </a:r>
            <a:r>
              <a:rPr lang="en-IN" dirty="0" err="1"/>
              <a:t>isRunning</a:t>
            </a:r>
            <a:r>
              <a:rPr lang="en-IN" dirty="0"/>
              <a:t>]);</a:t>
            </a:r>
          </a:p>
          <a:p>
            <a:endParaRPr lang="en-IN" dirty="0"/>
          </a:p>
          <a:p>
            <a:r>
              <a:rPr lang="en-IN" dirty="0"/>
              <a:t>  return (</a:t>
            </a:r>
          </a:p>
          <a:p>
            <a:r>
              <a:rPr lang="en-IN" dirty="0"/>
              <a:t>    &lt;div&gt;</a:t>
            </a:r>
          </a:p>
          <a:p>
            <a:r>
              <a:rPr lang="en-IN" dirty="0"/>
              <a:t>      &lt;h2&gt;⏱ Timer Example&lt;/h2&gt;</a:t>
            </a:r>
          </a:p>
          <a:p>
            <a:r>
              <a:rPr lang="en-IN" dirty="0"/>
              <a:t>      &lt;p&gt;Seconds passed: {seconds}&lt;/p&gt;</a:t>
            </a:r>
          </a:p>
          <a:p>
            <a:r>
              <a:rPr lang="en-IN" dirty="0"/>
              <a:t>      &lt;button </a:t>
            </a:r>
            <a:r>
              <a:rPr lang="en-IN" dirty="0" err="1"/>
              <a:t>onClick</a:t>
            </a:r>
            <a:r>
              <a:rPr lang="en-IN" dirty="0"/>
              <a:t>={() =&gt; </a:t>
            </a:r>
            <a:r>
              <a:rPr lang="en-IN" dirty="0" err="1"/>
              <a:t>setIsRunning</a:t>
            </a:r>
            <a:r>
              <a:rPr lang="en-IN" dirty="0"/>
              <a:t>(true)}&gt;▶ Start&lt;/button&gt;</a:t>
            </a:r>
          </a:p>
          <a:p>
            <a:r>
              <a:rPr lang="en-IN" dirty="0"/>
              <a:t>      &lt;button </a:t>
            </a:r>
            <a:r>
              <a:rPr lang="en-IN" dirty="0" err="1"/>
              <a:t>onClick</a:t>
            </a:r>
            <a:r>
              <a:rPr lang="en-IN" dirty="0"/>
              <a:t>={() =&gt; </a:t>
            </a:r>
            <a:r>
              <a:rPr lang="en-IN" dirty="0" err="1"/>
              <a:t>setIsRunning</a:t>
            </a:r>
            <a:r>
              <a:rPr lang="en-IN" dirty="0"/>
              <a:t>(false)}&gt;⏸ Stop&lt;/button&gt;</a:t>
            </a:r>
          </a:p>
          <a:p>
            <a:r>
              <a:rPr lang="en-IN" dirty="0"/>
              <a:t>      &lt;button </a:t>
            </a:r>
            <a:r>
              <a:rPr lang="en-IN" dirty="0" err="1"/>
              <a:t>onClick</a:t>
            </a:r>
            <a:r>
              <a:rPr lang="en-IN" dirty="0"/>
              <a:t>={() =&gt; </a:t>
            </a:r>
            <a:r>
              <a:rPr lang="en-IN" dirty="0" err="1"/>
              <a:t>setSeconds</a:t>
            </a:r>
            <a:r>
              <a:rPr lang="en-IN" dirty="0"/>
              <a:t>(0)}&gt;🔄 Reset&lt;/button&gt;</a:t>
            </a:r>
          </a:p>
          <a:p>
            <a:r>
              <a:rPr lang="en-IN" dirty="0"/>
              <a:t>    &lt;/div&gt;</a:t>
            </a:r>
          </a:p>
          <a:p>
            <a:r>
              <a:rPr lang="en-IN" dirty="0"/>
              <a:t>  );</a:t>
            </a:r>
          </a:p>
          <a:p>
            <a:r>
              <a:rPr lang="en-IN" dirty="0"/>
              <a:t>}</a:t>
            </a:r>
          </a:p>
          <a:p>
            <a:endParaRPr lang="en-IN" dirty="0"/>
          </a:p>
          <a:p>
            <a:r>
              <a:rPr lang="en-IN" dirty="0"/>
              <a:t>export default Timer;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5A310-7A8F-4279-B4FD-C4AAE71D07DA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1477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44B02-4CE8-46C2-A819-FFE2908E79FE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408B-6DBC-452B-A86C-760C9F641A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6361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44B02-4CE8-46C2-A819-FFE2908E79FE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408B-6DBC-452B-A86C-760C9F641A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6817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44B02-4CE8-46C2-A819-FFE2908E79FE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408B-6DBC-452B-A86C-760C9F641A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5091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44B02-4CE8-46C2-A819-FFE2908E79FE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408B-6DBC-452B-A86C-760C9F641A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3815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44B02-4CE8-46C2-A819-FFE2908E79FE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408B-6DBC-452B-A86C-760C9F641A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0657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44B02-4CE8-46C2-A819-FFE2908E79FE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408B-6DBC-452B-A86C-760C9F641A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1500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44B02-4CE8-46C2-A819-FFE2908E79FE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408B-6DBC-452B-A86C-760C9F641A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0884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44B02-4CE8-46C2-A819-FFE2908E79FE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408B-6DBC-452B-A86C-760C9F641A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6003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44B02-4CE8-46C2-A819-FFE2908E79FE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408B-6DBC-452B-A86C-760C9F641A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2339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44B02-4CE8-46C2-A819-FFE2908E79FE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408B-6DBC-452B-A86C-760C9F641A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6964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44B02-4CE8-46C2-A819-FFE2908E79FE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E408B-6DBC-452B-A86C-760C9F641A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6258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44B02-4CE8-46C2-A819-FFE2908E79FE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E408B-6DBC-452B-A86C-760C9F641A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1469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localhost:3000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react.dev/reference/react/useState" TargetMode="Externa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React JS installation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2951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7A5DBE-F5BE-5A1E-D0F4-C31F372FB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756" y="1304628"/>
            <a:ext cx="10126488" cy="424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85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5AD695-8D26-13DD-CAD1-59E7FDAB255B}"/>
              </a:ext>
            </a:extLst>
          </p:cNvPr>
          <p:cNvSpPr txBox="1"/>
          <p:nvPr/>
        </p:nvSpPr>
        <p:spPr>
          <a:xfrm>
            <a:off x="566758" y="207789"/>
            <a:ext cx="10734569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IN" sz="2400" b="0" i="0" dirty="0">
                <a:effectLst/>
                <a:latin typeface="Menlo"/>
              </a:rPr>
              <a:t>node –version</a:t>
            </a:r>
          </a:p>
          <a:p>
            <a:pPr marL="457200" indent="-457200">
              <a:buAutoNum type="arabicPeriod"/>
            </a:pPr>
            <a:r>
              <a:rPr lang="en-IN" sz="2400" b="0" i="0" dirty="0" err="1">
                <a:effectLst/>
                <a:latin typeface="Menlo"/>
              </a:rPr>
              <a:t>npm</a:t>
            </a:r>
            <a:r>
              <a:rPr lang="en-IN" sz="2400" b="0" i="0" dirty="0">
                <a:effectLst/>
                <a:latin typeface="Menlo"/>
              </a:rPr>
              <a:t> –version</a:t>
            </a:r>
          </a:p>
          <a:p>
            <a:pPr marL="457200" indent="-457200">
              <a:buFontTx/>
              <a:buAutoNum type="arabicPeriod"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Menlo"/>
              </a:rPr>
              <a:t>npx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Menlo"/>
              </a:rPr>
              <a:t> create-react-app my-app // Building new react application</a:t>
            </a:r>
          </a:p>
          <a:p>
            <a:pPr marL="457200" indent="-457200">
              <a:buFontTx/>
              <a:buAutoNum type="arabicPeriod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Menlo"/>
              </a:rPr>
              <a:t>cd my-app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5.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Npm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start</a:t>
            </a:r>
          </a:p>
          <a:p>
            <a:r>
              <a:rPr lang="en-US" sz="2400" b="0" i="0" dirty="0">
                <a:effectLst/>
                <a:latin typeface="-apple-system"/>
              </a:rPr>
              <a:t>You should see the React logo and a link to "Learn React" on </a:t>
            </a:r>
            <a:r>
              <a:rPr lang="en-US" sz="2400" b="0" i="0" dirty="0"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http://localhost:3000</a:t>
            </a:r>
            <a:r>
              <a:rPr lang="en-US" sz="2400" b="0" i="0" dirty="0">
                <a:effectLst/>
                <a:latin typeface="-apple-system"/>
              </a:rPr>
              <a:t> in your browser</a:t>
            </a:r>
          </a:p>
          <a:p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-apple-system"/>
              </a:rPr>
              <a:t>To open your React application in VS Code, open another terminal or command prompt window, navigate to the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Menlo"/>
              </a:rPr>
              <a:t>my-app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-apple-system"/>
              </a:rPr>
              <a:t> folder and type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Menlo"/>
              </a:rPr>
              <a:t>code .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-apple-system"/>
              </a:rPr>
              <a:t>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</a:p>
          <a:p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</a:endParaRPr>
          </a:p>
          <a:p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457200" indent="-457200">
              <a:buAutoNum type="arabicPeriod"/>
            </a:pPr>
            <a:endParaRPr lang="en-IN" sz="2400" dirty="0">
              <a:latin typeface="Menlo"/>
            </a:endParaRPr>
          </a:p>
          <a:p>
            <a:pPr marL="457200" indent="-457200">
              <a:buAutoNum type="arabicPeriod"/>
            </a:pPr>
            <a:endParaRPr lang="en-IN" sz="24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F291494-B51A-FD5A-F79F-629FB4924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0149"/>
            <a:ext cx="65" cy="59749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5870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85FE07F-B6B2-BF92-08A1-A13800E13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0149"/>
            <a:ext cx="65" cy="59749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5870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8EAA458-3FD9-527C-8B00-894AF40CF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099" y="3924197"/>
            <a:ext cx="7457090" cy="1059163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5870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CDCAA"/>
                </a:solidFill>
                <a:effectLst/>
                <a:latin typeface="Menlo"/>
              </a:rPr>
              <a:t>cd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BBBBBB"/>
                </a:solidFill>
                <a:effectLst/>
                <a:latin typeface="Menlo"/>
              </a:rPr>
              <a:t> my-app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Menlo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BBBBBB"/>
                </a:solidFill>
                <a:effectLst/>
                <a:latin typeface="Menlo"/>
              </a:rPr>
              <a:t>code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CDCAA"/>
                </a:solidFill>
                <a:effectLst/>
                <a:latin typeface="Menlo"/>
              </a:rPr>
              <a:t>.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Open directly in visual studio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7C6E4C-569F-9E6E-6600-9BF45CBDC08D}"/>
              </a:ext>
            </a:extLst>
          </p:cNvPr>
          <p:cNvSpPr txBox="1"/>
          <p:nvPr/>
        </p:nvSpPr>
        <p:spPr>
          <a:xfrm>
            <a:off x="472966" y="5140146"/>
            <a:ext cx="8673005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C0D0E"/>
                </a:solidFill>
                <a:effectLst/>
                <a:latin typeface="inherit"/>
              </a:rPr>
              <a:t>Error handling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C0D0E"/>
                </a:solidFill>
                <a:effectLst/>
                <a:latin typeface="inherit"/>
              </a:rPr>
              <a:t>npm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C0D0E"/>
                </a:solidFill>
                <a:effectLst/>
                <a:latin typeface="inherit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C0D0E"/>
                </a:solidFill>
                <a:effectLst/>
                <a:latin typeface="inherit"/>
              </a:rPr>
              <a:t>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C0D0E"/>
                </a:solidFill>
                <a:effectLst/>
                <a:latin typeface="inherit"/>
              </a:rPr>
              <a:t> web-vitals --save-dev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1400" b="0" i="0" dirty="0" err="1">
                <a:solidFill>
                  <a:srgbClr val="0C0D0E"/>
                </a:solidFill>
                <a:effectLst/>
                <a:latin typeface="ui-monospace"/>
              </a:rPr>
              <a:t>npm</a:t>
            </a:r>
            <a:r>
              <a:rPr lang="en-IN" sz="1400" b="0" i="0" dirty="0">
                <a:solidFill>
                  <a:srgbClr val="0C0D0E"/>
                </a:solidFill>
                <a:effectLst/>
                <a:latin typeface="ui-monospace"/>
              </a:rPr>
              <a:t> install </a:t>
            </a:r>
            <a:r>
              <a:rPr lang="en-IN" sz="1400" b="0" i="0" dirty="0" err="1">
                <a:solidFill>
                  <a:srgbClr val="0C0D0E"/>
                </a:solidFill>
                <a:effectLst/>
                <a:latin typeface="ui-monospace"/>
              </a:rPr>
              <a:t>eslint</a:t>
            </a:r>
            <a:r>
              <a:rPr lang="en-IN" sz="1400" b="0" i="0" dirty="0">
                <a:solidFill>
                  <a:srgbClr val="0C0D0E"/>
                </a:solidFill>
                <a:effectLst/>
                <a:latin typeface="ui-monospace"/>
              </a:rPr>
              <a:t>-plugin-react --save-dev</a:t>
            </a:r>
            <a:endParaRPr lang="en-US" dirty="0">
              <a:solidFill>
                <a:srgbClr val="0C0D0E"/>
              </a:solidFill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1400" b="0" i="0" dirty="0">
                <a:solidFill>
                  <a:srgbClr val="0C0D0E"/>
                </a:solidFill>
                <a:effectLst/>
                <a:latin typeface="ui-monospace"/>
              </a:rPr>
              <a:t>.</a:t>
            </a:r>
            <a:r>
              <a:rPr lang="en-IN" sz="1400" b="0" i="0" dirty="0" err="1">
                <a:solidFill>
                  <a:srgbClr val="0C0D0E"/>
                </a:solidFill>
                <a:effectLst/>
                <a:latin typeface="ui-monospace"/>
              </a:rPr>
              <a:t>eslintrc.json</a:t>
            </a:r>
            <a:r>
              <a:rPr lang="en-US" sz="1400" b="0" i="0" dirty="0">
                <a:solidFill>
                  <a:srgbClr val="0C0D0E"/>
                </a:solidFill>
                <a:effectLst/>
                <a:latin typeface="inherit"/>
              </a:rPr>
              <a:t> edit this in </a:t>
            </a:r>
            <a:r>
              <a:rPr lang="en-US" sz="1400" b="0" i="0" dirty="0" err="1">
                <a:solidFill>
                  <a:srgbClr val="0C0D0E"/>
                </a:solidFill>
                <a:effectLst/>
                <a:latin typeface="inherit"/>
              </a:rPr>
              <a:t>package.json</a:t>
            </a:r>
            <a:endParaRPr lang="en-US" sz="1400" b="0" i="0" dirty="0">
              <a:solidFill>
                <a:srgbClr val="0C0D0E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N" sz="1400" b="0" i="0" dirty="0" err="1">
                <a:effectLst/>
                <a:latin typeface="ui-monospace"/>
              </a:rPr>
              <a:t>npm</a:t>
            </a:r>
            <a:r>
              <a:rPr lang="en-IN" sz="1400" b="0" i="0" dirty="0">
                <a:effectLst/>
                <a:latin typeface="ui-monospace"/>
              </a:rPr>
              <a:t> install --save-dev </a:t>
            </a:r>
            <a:r>
              <a:rPr lang="en-IN" sz="1400" b="0" i="0" dirty="0" err="1">
                <a:effectLst/>
                <a:latin typeface="ui-monospace"/>
              </a:rPr>
              <a:t>eslint</a:t>
            </a:r>
            <a:r>
              <a:rPr lang="en-IN" sz="1400" b="0" i="0" dirty="0">
                <a:effectLst/>
                <a:latin typeface="ui-monospace"/>
              </a:rPr>
              <a:t> </a:t>
            </a:r>
            <a:r>
              <a:rPr lang="en-IN" sz="1400" b="0" i="0" dirty="0" err="1">
                <a:effectLst/>
                <a:latin typeface="ui-monospace"/>
              </a:rPr>
              <a:t>eslint</a:t>
            </a:r>
            <a:r>
              <a:rPr lang="en-IN" sz="1400" b="0" i="0" dirty="0">
                <a:effectLst/>
                <a:latin typeface="ui-monospace"/>
              </a:rPr>
              <a:t>-loader babel-loader babel-</a:t>
            </a:r>
            <a:r>
              <a:rPr lang="en-IN" sz="1400" b="0" i="0" dirty="0" err="1">
                <a:effectLst/>
                <a:latin typeface="ui-monospace"/>
              </a:rPr>
              <a:t>eslint</a:t>
            </a:r>
            <a:r>
              <a:rPr lang="en-IN" sz="1400" b="0" i="0" dirty="0">
                <a:effectLst/>
                <a:latin typeface="ui-monospace"/>
              </a:rPr>
              <a:t> </a:t>
            </a:r>
            <a:r>
              <a:rPr lang="en-IN" sz="1400" b="0" i="0" dirty="0" err="1">
                <a:effectLst/>
                <a:latin typeface="ui-monospace"/>
              </a:rPr>
              <a:t>eslint</a:t>
            </a:r>
            <a:r>
              <a:rPr lang="en-IN" sz="1400" b="0" i="0" dirty="0">
                <a:effectLst/>
                <a:latin typeface="ui-monospace"/>
              </a:rPr>
              <a:t>-plugin-react</a:t>
            </a:r>
            <a:r>
              <a:rPr lang="en-US" sz="1400" b="0" i="0" dirty="0">
                <a:effectLst/>
                <a:latin typeface="inherit"/>
              </a:rPr>
              <a:t>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1BEB303-C3E8-2697-D370-A66276571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804" y="5103514"/>
            <a:ext cx="3839111" cy="96215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B70C46D-1824-148D-715C-4458D8461164}"/>
              </a:ext>
            </a:extLst>
          </p:cNvPr>
          <p:cNvSpPr txBox="1"/>
          <p:nvPr/>
        </p:nvSpPr>
        <p:spPr>
          <a:xfrm>
            <a:off x="1828800" y="6432331"/>
            <a:ext cx="5699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FF0000"/>
                </a:solidFill>
              </a:rPr>
              <a:t>Module name start with capital letter</a:t>
            </a:r>
          </a:p>
        </p:txBody>
      </p:sp>
    </p:spTree>
    <p:extLst>
      <p:ext uri="{BB962C8B-B14F-4D97-AF65-F5344CB8AC3E}">
        <p14:creationId xmlns:p14="http://schemas.microsoft.com/office/powerpoint/2010/main" val="771491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AA59C8-7B94-E445-6EC7-2E147831C9CA}"/>
              </a:ext>
            </a:extLst>
          </p:cNvPr>
          <p:cNvSpPr txBox="1"/>
          <p:nvPr/>
        </p:nvSpPr>
        <p:spPr>
          <a:xfrm>
            <a:off x="496615" y="1659980"/>
            <a:ext cx="450893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React from 'react';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function 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Helloworld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{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return (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&lt;h1&gt; Hello 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aaa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&lt;/h1&gt;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) 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export default 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Helloworld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  <a:endParaRPr lang="en-I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413F79-95E7-358E-FE95-C7808369E526}"/>
              </a:ext>
            </a:extLst>
          </p:cNvPr>
          <p:cNvSpPr txBox="1"/>
          <p:nvPr/>
        </p:nvSpPr>
        <p:spPr>
          <a:xfrm>
            <a:off x="268008" y="244342"/>
            <a:ext cx="5005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Open source directory</a:t>
            </a:r>
          </a:p>
          <a:p>
            <a:r>
              <a:rPr lang="en-IN" dirty="0"/>
              <a:t>Create a folder Component</a:t>
            </a:r>
          </a:p>
          <a:p>
            <a:r>
              <a:rPr lang="en-IN" dirty="0"/>
              <a:t>     create a new folder </a:t>
            </a:r>
            <a:r>
              <a:rPr lang="en-IN" dirty="0" err="1"/>
              <a:t>src</a:t>
            </a:r>
            <a:r>
              <a:rPr lang="en-IN" dirty="0"/>
              <a:t>/component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D42BF8-DE78-4084-ED35-21DB4DF476AA}"/>
              </a:ext>
            </a:extLst>
          </p:cNvPr>
          <p:cNvSpPr txBox="1"/>
          <p:nvPr/>
        </p:nvSpPr>
        <p:spPr>
          <a:xfrm>
            <a:off x="4979940" y="1470495"/>
            <a:ext cx="609731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React from 'react';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'./App.css';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Helloworld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from './Component/Helloworld.js';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function App() {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return (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&lt;div&gt;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&lt;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Helloworld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/&gt;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&lt;/div&gt;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);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export default App;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0F239C-6276-2BBF-B9DF-2A58F3E70306}"/>
              </a:ext>
            </a:extLst>
          </p:cNvPr>
          <p:cNvSpPr txBox="1"/>
          <p:nvPr/>
        </p:nvSpPr>
        <p:spPr>
          <a:xfrm>
            <a:off x="1631731" y="1253359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Helloworld.js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AC2636-E5CC-640B-6139-9434AE33A6C6}"/>
              </a:ext>
            </a:extLst>
          </p:cNvPr>
          <p:cNvSpPr txBox="1"/>
          <p:nvPr/>
        </p:nvSpPr>
        <p:spPr>
          <a:xfrm>
            <a:off x="5930481" y="1121978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App.js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C01F8A-4FBC-842F-5691-B337DBFF93B9}"/>
              </a:ext>
            </a:extLst>
          </p:cNvPr>
          <p:cNvSpPr txBox="1"/>
          <p:nvPr/>
        </p:nvSpPr>
        <p:spPr>
          <a:xfrm>
            <a:off x="1016876" y="5690328"/>
            <a:ext cx="6416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&gt;my-app&gt;</a:t>
            </a:r>
            <a:r>
              <a:rPr lang="en-IN" dirty="0" err="1"/>
              <a:t>npm</a:t>
            </a:r>
            <a:r>
              <a:rPr lang="en-IN" dirty="0"/>
              <a:t> start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3D0EA4-6F2A-400B-B3BA-27C22E095E52}"/>
              </a:ext>
            </a:extLst>
          </p:cNvPr>
          <p:cNvSpPr txBox="1"/>
          <p:nvPr/>
        </p:nvSpPr>
        <p:spPr>
          <a:xfrm>
            <a:off x="10189029" y="2595155"/>
            <a:ext cx="119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92D050"/>
                </a:solidFill>
              </a:rPr>
              <a:t>My-app</a:t>
            </a:r>
          </a:p>
        </p:txBody>
      </p:sp>
    </p:spTree>
    <p:extLst>
      <p:ext uri="{BB962C8B-B14F-4D97-AF65-F5344CB8AC3E}">
        <p14:creationId xmlns:p14="http://schemas.microsoft.com/office/powerpoint/2010/main" val="779423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E52A2C-F92D-ED96-4AFC-F155C32E1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89" y="0"/>
            <a:ext cx="120266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241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7445AE-7A53-87FE-E63C-602E164CA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45" y="0"/>
            <a:ext cx="119237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878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8B0734-88B4-737B-98FD-9E8526F8F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4591"/>
            <a:ext cx="12192000" cy="46688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98A62B-DD61-124F-4D1D-80F39C71FF66}"/>
              </a:ext>
            </a:extLst>
          </p:cNvPr>
          <p:cNvSpPr txBox="1"/>
          <p:nvPr/>
        </p:nvSpPr>
        <p:spPr>
          <a:xfrm>
            <a:off x="635726" y="304800"/>
            <a:ext cx="4275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In CMD</a:t>
            </a:r>
          </a:p>
        </p:txBody>
      </p:sp>
    </p:spTree>
    <p:extLst>
      <p:ext uri="{BB962C8B-B14F-4D97-AF65-F5344CB8AC3E}">
        <p14:creationId xmlns:p14="http://schemas.microsoft.com/office/powerpoint/2010/main" val="3571511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B23ABF-B5F6-4021-843C-39033AC8D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09" y="0"/>
            <a:ext cx="118867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632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CB4BC6-946E-688B-E0DF-CE20A862B998}"/>
              </a:ext>
            </a:extLst>
          </p:cNvPr>
          <p:cNvSpPr txBox="1"/>
          <p:nvPr/>
        </p:nvSpPr>
        <p:spPr>
          <a:xfrm>
            <a:off x="210851" y="1840183"/>
            <a:ext cx="609731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React from 'react';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function 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Hellopros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(props) {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return (</a:t>
            </a:r>
          </a:p>
          <a:p>
            <a:r>
              <a:rPr lang="pt-B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&lt;h1&gt; Hello {props.name}&lt;/h1&gt;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)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export default 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Hellopros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4FCC5B-E901-512C-BA50-70AF53B05A8F}"/>
              </a:ext>
            </a:extLst>
          </p:cNvPr>
          <p:cNvSpPr txBox="1"/>
          <p:nvPr/>
        </p:nvSpPr>
        <p:spPr>
          <a:xfrm>
            <a:off x="5366198" y="1420192"/>
            <a:ext cx="609731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React from 'react';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'./App.css';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</a:t>
            </a:r>
            <a:r>
              <a:rPr lang="en-US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Hellopros</a:t>
            </a:r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from './Component/Hellopros.js';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function App() {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return (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&lt;div&gt;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&lt;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Hellopros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name="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hai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"/&gt;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&lt;/div&gt;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);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export default App;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C05CEE-8A22-BF9A-38DC-4426F3EBC95A}"/>
              </a:ext>
            </a:extLst>
          </p:cNvPr>
          <p:cNvSpPr txBox="1"/>
          <p:nvPr/>
        </p:nvSpPr>
        <p:spPr>
          <a:xfrm>
            <a:off x="2561897" y="409903"/>
            <a:ext cx="6432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Passing information from one component to another component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A1006E-74A5-9E01-B27C-F47A5CBD2DB6}"/>
              </a:ext>
            </a:extLst>
          </p:cNvPr>
          <p:cNvSpPr txBox="1"/>
          <p:nvPr/>
        </p:nvSpPr>
        <p:spPr>
          <a:xfrm>
            <a:off x="10189029" y="5434156"/>
            <a:ext cx="119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92D050"/>
                </a:solidFill>
              </a:rPr>
              <a:t>My-app1</a:t>
            </a:r>
          </a:p>
        </p:txBody>
      </p:sp>
    </p:spTree>
    <p:extLst>
      <p:ext uri="{BB962C8B-B14F-4D97-AF65-F5344CB8AC3E}">
        <p14:creationId xmlns:p14="http://schemas.microsoft.com/office/powerpoint/2010/main" val="3572758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2A43A7-C03F-58D8-DF0A-6AD6D95B623D}"/>
              </a:ext>
            </a:extLst>
          </p:cNvPr>
          <p:cNvSpPr txBox="1"/>
          <p:nvPr/>
        </p:nvSpPr>
        <p:spPr>
          <a:xfrm>
            <a:off x="3050628" y="126121"/>
            <a:ext cx="6298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/>
              <a:t>Styling with CSS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BAEF4A-C5E7-704A-C89B-30C63D1F53BE}"/>
              </a:ext>
            </a:extLst>
          </p:cNvPr>
          <p:cNvSpPr txBox="1"/>
          <p:nvPr/>
        </p:nvSpPr>
        <p:spPr>
          <a:xfrm>
            <a:off x="116258" y="1034949"/>
            <a:ext cx="609731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solidFill>
                  <a:srgbClr val="800000"/>
                </a:solidFill>
                <a:latin typeface="Cascadia Mono" panose="020B0609020000020004" pitchFamily="49" charset="0"/>
              </a:rPr>
              <a:t>.app-header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IN" sz="1800" dirty="0" err="1">
                <a:solidFill>
                  <a:srgbClr val="FF0000"/>
                </a:solidFill>
                <a:latin typeface="Cascadia Mono" panose="020B0609020000020004" pitchFamily="49" charset="0"/>
              </a:rPr>
              <a:t>font-weight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  <a:r>
              <a:rPr lang="en-IN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bold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IN" sz="1800" dirty="0">
                <a:solidFill>
                  <a:srgbClr val="FF0000"/>
                </a:solidFill>
                <a:latin typeface="Cascadia Mono" panose="020B0609020000020004" pitchFamily="49" charset="0"/>
              </a:rPr>
              <a:t>border-bottom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  <a:r>
              <a:rPr lang="en-IN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1px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IN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solid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IN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black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IN" sz="1800" dirty="0">
                <a:solidFill>
                  <a:srgbClr val="FF0000"/>
                </a:solidFill>
                <a:latin typeface="Cascadia Mono" panose="020B0609020000020004" pitchFamily="49" charset="0"/>
              </a:rPr>
              <a:t>padding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:</a:t>
            </a:r>
            <a:r>
              <a:rPr lang="en-IN" sz="1800" dirty="0">
                <a:solidFill>
                  <a:srgbClr val="0000FF"/>
                </a:solidFill>
                <a:latin typeface="Cascadia Mono" panose="020B0609020000020004" pitchFamily="49" charset="0"/>
              </a:rPr>
              <a:t>0.4rem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8461A1-5CB0-E2D9-C347-207ACAC9BEAD}"/>
              </a:ext>
            </a:extLst>
          </p:cNvPr>
          <p:cNvSpPr txBox="1"/>
          <p:nvPr/>
        </p:nvSpPr>
        <p:spPr>
          <a:xfrm>
            <a:off x="922281" y="543905"/>
            <a:ext cx="3712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FF0000"/>
                </a:solidFill>
              </a:rPr>
              <a:t>App.css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D13699-BDBC-A876-93F3-3DC23D50E81F}"/>
              </a:ext>
            </a:extLst>
          </p:cNvPr>
          <p:cNvSpPr txBox="1"/>
          <p:nvPr/>
        </p:nvSpPr>
        <p:spPr>
          <a:xfrm>
            <a:off x="6280602" y="1388936"/>
            <a:ext cx="60973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React from 'react';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function 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Hedder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() {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return (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&lt;header 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classname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="app-header"&gt;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Appname</a:t>
            </a:r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&lt;/header&gt;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)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export default 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Hedder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C3C83F-808F-376B-F1C8-A9FB74BF0A80}"/>
              </a:ext>
            </a:extLst>
          </p:cNvPr>
          <p:cNvSpPr txBox="1"/>
          <p:nvPr/>
        </p:nvSpPr>
        <p:spPr>
          <a:xfrm>
            <a:off x="7890644" y="977460"/>
            <a:ext cx="2703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FF0000"/>
                </a:solidFill>
              </a:rPr>
              <a:t>Hedder</a:t>
            </a:r>
            <a:r>
              <a:rPr lang="en-IN" dirty="0"/>
              <a:t>.js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B05799-8E07-7825-A7AD-B7E50F627543}"/>
              </a:ext>
            </a:extLst>
          </p:cNvPr>
          <p:cNvSpPr txBox="1"/>
          <p:nvPr/>
        </p:nvSpPr>
        <p:spPr>
          <a:xfrm>
            <a:off x="224647" y="2566587"/>
            <a:ext cx="6187964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React from 'react';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'./App.css';</a:t>
            </a:r>
          </a:p>
          <a:p>
            <a:r>
              <a:rPr lang="en-US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Hello from './Component/Hello.js';</a:t>
            </a:r>
          </a:p>
          <a:p>
            <a:r>
              <a:rPr lang="da-DK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import Hedder from './Component/Hedder.js';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function App() {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return (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&lt;div&gt;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&lt;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Hedder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/&gt;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    &lt;Hello name="</a:t>
            </a:r>
            <a:r>
              <a:rPr lang="en-IN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aaa</a:t>
            </a:r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"/&gt;</a:t>
            </a:r>
          </a:p>
          <a:p>
            <a:endParaRPr lang="en-IN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 &lt;/div&gt;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);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r>
              <a:rPr lang="en-IN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export default App;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3F12B0-10AF-8EB9-C14D-4C7A75E24544}"/>
              </a:ext>
            </a:extLst>
          </p:cNvPr>
          <p:cNvSpPr txBox="1"/>
          <p:nvPr/>
        </p:nvSpPr>
        <p:spPr>
          <a:xfrm>
            <a:off x="2435772" y="2270234"/>
            <a:ext cx="1954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App.js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BF0E27-C322-B540-2284-A82E4F4D0F43}"/>
              </a:ext>
            </a:extLst>
          </p:cNvPr>
          <p:cNvSpPr txBox="1"/>
          <p:nvPr/>
        </p:nvSpPr>
        <p:spPr>
          <a:xfrm>
            <a:off x="10189029" y="5956672"/>
            <a:ext cx="119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92D050"/>
                </a:solidFill>
              </a:rPr>
              <a:t>My-app2</a:t>
            </a:r>
          </a:p>
        </p:txBody>
      </p:sp>
    </p:spTree>
    <p:extLst>
      <p:ext uri="{BB962C8B-B14F-4D97-AF65-F5344CB8AC3E}">
        <p14:creationId xmlns:p14="http://schemas.microsoft.com/office/powerpoint/2010/main" val="1988160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4DE44D-A734-FE8D-E8FF-3820715A4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860" y="413916"/>
            <a:ext cx="10774279" cy="603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237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759189-8658-62E8-78CD-5E3AEE052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913" y="794970"/>
            <a:ext cx="10736173" cy="526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336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574F15-3F64-0842-C553-5B23A540B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913" y="766391"/>
            <a:ext cx="10736173" cy="532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970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FE7433-090B-7474-1DCD-76063B063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71" y="1171260"/>
            <a:ext cx="10621857" cy="451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502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9B6A37-D210-992B-B06B-B653A341B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71" y="671294"/>
            <a:ext cx="10802858" cy="546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133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CC98F9-CA6B-4A40-C24F-BA67A21C4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87" y="875943"/>
            <a:ext cx="10755226" cy="510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718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068201-0A38-D647-ADF3-B69664CCE779}"/>
              </a:ext>
            </a:extLst>
          </p:cNvPr>
          <p:cNvSpPr txBox="1"/>
          <p:nvPr/>
        </p:nvSpPr>
        <p:spPr>
          <a:xfrm>
            <a:off x="491067" y="576698"/>
            <a:ext cx="1109133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					</a:t>
            </a:r>
            <a:r>
              <a:rPr lang="en-US" sz="2800" dirty="0">
                <a:solidFill>
                  <a:srgbClr val="FF0000"/>
                </a:solidFill>
              </a:rPr>
              <a:t>React Components</a:t>
            </a:r>
          </a:p>
          <a:p>
            <a:r>
              <a:rPr lang="en-US" sz="2800" dirty="0"/>
              <a:t>A </a:t>
            </a:r>
            <a:r>
              <a:rPr lang="en-US" sz="2800" b="1" dirty="0"/>
              <a:t>component</a:t>
            </a:r>
            <a:r>
              <a:rPr lang="en-US" sz="2800" dirty="0"/>
              <a:t> in React is a reusable piece of UI. It can be as small as a button or as large as an entire page.</a:t>
            </a:r>
            <a:br>
              <a:rPr lang="en-US" sz="2800" dirty="0"/>
            </a:br>
            <a:r>
              <a:rPr lang="en-US" sz="2800" dirty="0"/>
              <a:t>They help in </a:t>
            </a:r>
            <a:r>
              <a:rPr lang="en-US" sz="2800" b="1" dirty="0"/>
              <a:t>breaking down the UI into independent, reusable, and isolated pieces</a:t>
            </a:r>
            <a:r>
              <a:rPr lang="en-US" sz="2800" dirty="0"/>
              <a:t>.</a:t>
            </a:r>
          </a:p>
          <a:p>
            <a:endParaRPr lang="en-US" sz="2800" dirty="0"/>
          </a:p>
          <a:p>
            <a:pPr marL="514350" indent="-514350">
              <a:buAutoNum type="arabicPeriod"/>
            </a:pPr>
            <a:r>
              <a:rPr lang="en-US" sz="2800" dirty="0"/>
              <a:t>Functional Components</a:t>
            </a:r>
          </a:p>
          <a:p>
            <a:pPr marL="514350" indent="-514350">
              <a:buAutoNum type="arabicPeriod"/>
            </a:pPr>
            <a:r>
              <a:rPr lang="en-US" sz="2800" dirty="0"/>
              <a:t>Class Components</a:t>
            </a:r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231852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89C581F5-8FD7-CD73-AB85-22EE1490F5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665" y="1674854"/>
            <a:ext cx="115062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Functional Components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Definition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JavaScript functions that return JSX.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b="1" dirty="0">
                <a:latin typeface="Arial" panose="020B0604020202020204" pitchFamily="34" charset="0"/>
              </a:rPr>
              <a:t>JavaScript functions</a:t>
            </a:r>
            <a:r>
              <a:rPr lang="en-US" altLang="en-US" sz="2400" dirty="0">
                <a:latin typeface="Arial" panose="020B0604020202020204" pitchFamily="34" charset="0"/>
              </a:rPr>
              <a:t> that return </a:t>
            </a:r>
            <a:r>
              <a:rPr lang="en-US" altLang="en-US" sz="2400" b="1" dirty="0">
                <a:latin typeface="Arial" panose="020B0604020202020204" pitchFamily="34" charset="0"/>
              </a:rPr>
              <a:t>JSX</a:t>
            </a:r>
            <a:r>
              <a:rPr lang="en-US" altLang="en-US" sz="2400" dirty="0">
                <a:latin typeface="Arial" panose="020B0604020202020204" pitchFamily="34" charset="0"/>
              </a:rPr>
              <a:t> (UI elements).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Arial" panose="020B0604020202020204" pitchFamily="34" charset="0"/>
              </a:rPr>
              <a:t>They can be </a:t>
            </a:r>
            <a:r>
              <a:rPr lang="en-US" altLang="en-US" sz="2400" b="1" dirty="0">
                <a:latin typeface="Arial" panose="020B0604020202020204" pitchFamily="34" charset="0"/>
              </a:rPr>
              <a:t>stateless</a:t>
            </a:r>
            <a:r>
              <a:rPr lang="en-US" altLang="en-US" sz="2400" dirty="0">
                <a:latin typeface="Arial" panose="020B0604020202020204" pitchFamily="34" charset="0"/>
              </a:rPr>
              <a:t> (just UI) or </a:t>
            </a:r>
            <a:r>
              <a:rPr lang="en-US" altLang="en-US" sz="2400" b="1" dirty="0">
                <a:latin typeface="Arial" panose="020B0604020202020204" pitchFamily="34" charset="0"/>
              </a:rPr>
              <a:t>stateful</a:t>
            </a:r>
            <a:r>
              <a:rPr lang="en-US" altLang="en-US" sz="2400" dirty="0">
                <a:latin typeface="Arial" panose="020B0604020202020204" pitchFamily="34" charset="0"/>
              </a:rPr>
              <a:t> (using hooks).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Arial" panose="020B0604020202020204" pitchFamily="34" charset="0"/>
              </a:rPr>
              <a:t>Most common type of component in modern React.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Modern React Standard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Functional components + Hooks have replaced most class components.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Features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Easy to read and test.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React Hooks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for state 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useState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 and lifecycle 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useEffect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Encouraged for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stateless and stateful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components.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083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D591C7-DAE5-8816-E36C-8F5C24B3989F}"/>
              </a:ext>
            </a:extLst>
          </p:cNvPr>
          <p:cNvSpPr txBox="1"/>
          <p:nvPr/>
        </p:nvSpPr>
        <p:spPr>
          <a:xfrm>
            <a:off x="508000" y="1346538"/>
            <a:ext cx="8636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/>
              <a:t>import React from "react";</a:t>
            </a:r>
          </a:p>
          <a:p>
            <a:endParaRPr lang="en-IN" sz="2400" dirty="0"/>
          </a:p>
          <a:p>
            <a:r>
              <a:rPr lang="en-IN" sz="2400" dirty="0"/>
              <a:t>function Greeting(props) {</a:t>
            </a:r>
          </a:p>
          <a:p>
            <a:r>
              <a:rPr lang="en-IN" sz="2400" dirty="0"/>
              <a:t>  return &lt;h2&gt;Hello, {props.name}&lt;/h2&gt;;</a:t>
            </a:r>
          </a:p>
          <a:p>
            <a:r>
              <a:rPr lang="en-IN" sz="2400" dirty="0"/>
              <a:t>}</a:t>
            </a:r>
          </a:p>
          <a:p>
            <a:endParaRPr lang="en-IN" sz="2400" dirty="0"/>
          </a:p>
          <a:p>
            <a:r>
              <a:rPr lang="en-IN" sz="2400" dirty="0"/>
              <a:t>export default Greeting;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D94C9E-F2D4-63E2-698D-275C7FD3B310}"/>
              </a:ext>
            </a:extLst>
          </p:cNvPr>
          <p:cNvSpPr txBox="1"/>
          <p:nvPr/>
        </p:nvSpPr>
        <p:spPr>
          <a:xfrm>
            <a:off x="3048000" y="568861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dirty="0">
                <a:solidFill>
                  <a:srgbClr val="FF0000"/>
                </a:solidFill>
              </a:rPr>
              <a:t>Stateless Functional Component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339731-D1EC-E3AA-DE6F-A29A7E027E3E}"/>
              </a:ext>
            </a:extLst>
          </p:cNvPr>
          <p:cNvSpPr txBox="1"/>
          <p:nvPr/>
        </p:nvSpPr>
        <p:spPr>
          <a:xfrm>
            <a:off x="567265" y="484997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/>
              <a:t>&lt;Greeting name="Jyothsna" /&gt;</a:t>
            </a:r>
          </a:p>
          <a:p>
            <a:r>
              <a:rPr lang="en-IN"/>
              <a:t>&lt;Greeting name="Ravi" /&gt;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8D7F7A-4083-8861-946F-4722CAB94D35}"/>
              </a:ext>
            </a:extLst>
          </p:cNvPr>
          <p:cNvSpPr txBox="1"/>
          <p:nvPr/>
        </p:nvSpPr>
        <p:spPr>
          <a:xfrm>
            <a:off x="5122337" y="484997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Hello, Jyothsna </a:t>
            </a:r>
          </a:p>
          <a:p>
            <a:r>
              <a:rPr lang="en-IN" dirty="0"/>
              <a:t>Hello, Ravi </a:t>
            </a:r>
          </a:p>
        </p:txBody>
      </p:sp>
    </p:spTree>
    <p:extLst>
      <p:ext uri="{BB962C8B-B14F-4D97-AF65-F5344CB8AC3E}">
        <p14:creationId xmlns:p14="http://schemas.microsoft.com/office/powerpoint/2010/main" val="3832012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>
            <a:extLst>
              <a:ext uri="{FF2B5EF4-FFF2-40B4-BE49-F238E27FC236}">
                <a16:creationId xmlns:a16="http://schemas.microsoft.com/office/drawing/2014/main" id="{89B0B016-7831-4DB6-5AF4-CF38E65B7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463" y="2864998"/>
            <a:ext cx="1193074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useState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Purpose: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store and manage state (data that changes over time).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 it does: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Provides a variable and a function to update it.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When it runs: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Whenever the state changes, React re-renders the component.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A6E6B7-100A-8CC6-BF08-8DF83F17972A}"/>
              </a:ext>
            </a:extLst>
          </p:cNvPr>
          <p:cNvSpPr txBox="1"/>
          <p:nvPr/>
        </p:nvSpPr>
        <p:spPr>
          <a:xfrm>
            <a:off x="1889760" y="233338"/>
            <a:ext cx="86563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Stateful Functional Component (with </a:t>
            </a:r>
            <a:r>
              <a:rPr lang="en-US" sz="2800" dirty="0" err="1">
                <a:solidFill>
                  <a:srgbClr val="FF0000"/>
                </a:solidFill>
              </a:rPr>
              <a:t>useState</a:t>
            </a:r>
            <a:r>
              <a:rPr lang="en-US" sz="2800" dirty="0">
                <a:solidFill>
                  <a:srgbClr val="FF0000"/>
                </a:solidFill>
              </a:rPr>
              <a:t> Hook)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3B5B78-A06B-5B63-A85F-5204266E3912}"/>
              </a:ext>
            </a:extLst>
          </p:cNvPr>
          <p:cNvSpPr txBox="1"/>
          <p:nvPr/>
        </p:nvSpPr>
        <p:spPr>
          <a:xfrm>
            <a:off x="165463" y="905576"/>
            <a:ext cx="114778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 </a:t>
            </a:r>
            <a:r>
              <a:rPr lang="en-US" sz="2400" b="1" dirty="0"/>
              <a:t>Hook</a:t>
            </a:r>
            <a:r>
              <a:rPr lang="en-US" sz="2400" dirty="0"/>
              <a:t> is a </a:t>
            </a:r>
            <a:r>
              <a:rPr lang="en-US" sz="2400" b="1" dirty="0"/>
              <a:t>special function</a:t>
            </a:r>
            <a:r>
              <a:rPr lang="en-US" sz="2400" dirty="0"/>
              <a:t> in React that lets you </a:t>
            </a:r>
            <a:r>
              <a:rPr lang="en-US" sz="2400" b="1" dirty="0"/>
              <a:t>“hook into” React features</a:t>
            </a:r>
            <a:r>
              <a:rPr lang="en-US" sz="2400" dirty="0"/>
              <a:t> (like state, lifecycle, context, etc.) in </a:t>
            </a:r>
            <a:r>
              <a:rPr lang="en-US" sz="2400" b="1" dirty="0"/>
              <a:t>function components</a:t>
            </a:r>
            <a:r>
              <a:rPr lang="en-US" sz="2400" dirty="0"/>
              <a:t>.</a:t>
            </a:r>
          </a:p>
          <a:p>
            <a:endParaRPr lang="en-IN" sz="2400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90C33B7-8E51-926A-EF42-2007E32D9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312" y="1629235"/>
            <a:ext cx="1108252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Before Hooks, only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class components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could use state and lifecycle methods.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Hooks allow you to do the same in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functional components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making code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simpler and reusable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E45E89-873D-0473-A13B-28900F026DDA}"/>
              </a:ext>
            </a:extLst>
          </p:cNvPr>
          <p:cNvSpPr txBox="1"/>
          <p:nvPr/>
        </p:nvSpPr>
        <p:spPr>
          <a:xfrm>
            <a:off x="3897630" y="5676638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 err="1"/>
              <a:t>const</a:t>
            </a:r>
            <a:r>
              <a:rPr lang="en-IN" dirty="0"/>
              <a:t> [count, </a:t>
            </a:r>
            <a:r>
              <a:rPr lang="en-IN" dirty="0" err="1"/>
              <a:t>setCount</a:t>
            </a:r>
            <a:r>
              <a:rPr lang="en-IN" dirty="0"/>
              <a:t>] = </a:t>
            </a:r>
            <a:r>
              <a:rPr lang="en-IN" dirty="0" err="1"/>
              <a:t>useState</a:t>
            </a:r>
            <a:r>
              <a:rPr lang="en-IN" dirty="0"/>
              <a:t>(0);</a:t>
            </a:r>
          </a:p>
        </p:txBody>
      </p:sp>
    </p:spTree>
    <p:extLst>
      <p:ext uri="{BB962C8B-B14F-4D97-AF65-F5344CB8AC3E}">
        <p14:creationId xmlns:p14="http://schemas.microsoft.com/office/powerpoint/2010/main" val="10613007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8FAE05-93D1-A545-74DA-A475949C98FF}"/>
              </a:ext>
            </a:extLst>
          </p:cNvPr>
          <p:cNvSpPr txBox="1"/>
          <p:nvPr/>
        </p:nvSpPr>
        <p:spPr>
          <a:xfrm>
            <a:off x="304800" y="325480"/>
            <a:ext cx="88392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import React, { </a:t>
            </a:r>
            <a:r>
              <a:rPr lang="en-IN" dirty="0" err="1"/>
              <a:t>useState</a:t>
            </a:r>
            <a:r>
              <a:rPr lang="en-IN" dirty="0"/>
              <a:t> } from "react";</a:t>
            </a:r>
          </a:p>
          <a:p>
            <a:endParaRPr lang="en-IN" dirty="0"/>
          </a:p>
          <a:p>
            <a:r>
              <a:rPr lang="en-IN" dirty="0"/>
              <a:t>function Counter() {</a:t>
            </a:r>
          </a:p>
          <a:p>
            <a:r>
              <a:rPr lang="en-IN" dirty="0"/>
              <a:t>  </a:t>
            </a:r>
            <a:r>
              <a:rPr lang="en-IN" dirty="0" err="1"/>
              <a:t>const</a:t>
            </a:r>
            <a:r>
              <a:rPr lang="en-IN" dirty="0"/>
              <a:t> [count, </a:t>
            </a:r>
            <a:r>
              <a:rPr lang="en-IN" dirty="0" err="1"/>
              <a:t>setCount</a:t>
            </a:r>
            <a:r>
              <a:rPr lang="en-IN" dirty="0"/>
              <a:t>] = </a:t>
            </a:r>
            <a:r>
              <a:rPr lang="en-IN" dirty="0" err="1"/>
              <a:t>useState</a:t>
            </a:r>
            <a:r>
              <a:rPr lang="en-IN" dirty="0"/>
              <a:t>(0); // state hook</a:t>
            </a:r>
          </a:p>
          <a:p>
            <a:endParaRPr lang="en-IN" dirty="0"/>
          </a:p>
          <a:p>
            <a:r>
              <a:rPr lang="en-IN" dirty="0"/>
              <a:t>  return (</a:t>
            </a:r>
          </a:p>
          <a:p>
            <a:r>
              <a:rPr lang="en-IN" dirty="0"/>
              <a:t>    &lt;div&gt;</a:t>
            </a:r>
          </a:p>
          <a:p>
            <a:r>
              <a:rPr lang="en-IN" dirty="0"/>
              <a:t>      &lt;h2&gt;Counter Example&lt;/h2&gt;</a:t>
            </a:r>
          </a:p>
          <a:p>
            <a:r>
              <a:rPr lang="en-IN" dirty="0"/>
              <a:t>      &lt;p&gt;Current Count: {count}&lt;/p&gt;</a:t>
            </a:r>
          </a:p>
          <a:p>
            <a:r>
              <a:rPr lang="en-IN" dirty="0"/>
              <a:t>      &lt;button </a:t>
            </a:r>
            <a:r>
              <a:rPr lang="en-IN" dirty="0" err="1"/>
              <a:t>onClick</a:t>
            </a:r>
            <a:r>
              <a:rPr lang="en-IN" dirty="0"/>
              <a:t>={() =&gt; </a:t>
            </a:r>
            <a:r>
              <a:rPr lang="en-IN" dirty="0" err="1"/>
              <a:t>setCount</a:t>
            </a:r>
            <a:r>
              <a:rPr lang="en-IN" dirty="0"/>
              <a:t>(count + 1)}&gt;Increase&lt;/button&gt;</a:t>
            </a:r>
          </a:p>
          <a:p>
            <a:r>
              <a:rPr lang="en-IN" dirty="0"/>
              <a:t>      &lt;button </a:t>
            </a:r>
            <a:r>
              <a:rPr lang="en-IN" dirty="0" err="1"/>
              <a:t>onClick</a:t>
            </a:r>
            <a:r>
              <a:rPr lang="en-IN" dirty="0"/>
              <a:t>={() =&gt; </a:t>
            </a:r>
            <a:r>
              <a:rPr lang="en-IN" dirty="0" err="1"/>
              <a:t>setCount</a:t>
            </a:r>
            <a:r>
              <a:rPr lang="en-IN" dirty="0"/>
              <a:t>(count - 1)}&gt;Decrease&lt;/button&gt;</a:t>
            </a:r>
          </a:p>
          <a:p>
            <a:r>
              <a:rPr lang="en-IN" dirty="0"/>
              <a:t>    &lt;/div&gt;</a:t>
            </a:r>
          </a:p>
          <a:p>
            <a:r>
              <a:rPr lang="en-IN" dirty="0"/>
              <a:t>  );</a:t>
            </a:r>
          </a:p>
          <a:p>
            <a:r>
              <a:rPr lang="en-IN" dirty="0"/>
              <a:t>}</a:t>
            </a:r>
          </a:p>
          <a:p>
            <a:endParaRPr lang="en-IN" dirty="0"/>
          </a:p>
          <a:p>
            <a:r>
              <a:rPr lang="en-IN" dirty="0"/>
              <a:t>export default Counter;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37F5380C-831E-B7E2-7B66-11EE9CFEC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9218" y="294151"/>
            <a:ext cx="526625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useState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is used for maintaining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state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setCount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updates the value.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React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re-renders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the component when state changes.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9FB6DE-B5E2-BFE4-7A82-A1499A3BA346}"/>
              </a:ext>
            </a:extLst>
          </p:cNvPr>
          <p:cNvSpPr txBox="1"/>
          <p:nvPr/>
        </p:nvSpPr>
        <p:spPr>
          <a:xfrm>
            <a:off x="8125109" y="3168645"/>
            <a:ext cx="378821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import React from "react";</a:t>
            </a:r>
          </a:p>
          <a:p>
            <a:r>
              <a:rPr lang="en-IN" dirty="0"/>
              <a:t>import Counter from "./Counter";</a:t>
            </a:r>
          </a:p>
          <a:p>
            <a:endParaRPr lang="en-IN" dirty="0"/>
          </a:p>
          <a:p>
            <a:r>
              <a:rPr lang="en-IN" dirty="0"/>
              <a:t>function App() {</a:t>
            </a:r>
          </a:p>
          <a:p>
            <a:r>
              <a:rPr lang="en-IN" dirty="0"/>
              <a:t>  return (</a:t>
            </a:r>
          </a:p>
          <a:p>
            <a:r>
              <a:rPr lang="en-IN" dirty="0"/>
              <a:t>    &lt;div&gt;</a:t>
            </a:r>
          </a:p>
          <a:p>
            <a:r>
              <a:rPr lang="en-IN" dirty="0"/>
              <a:t>      &lt;Counter /&gt;</a:t>
            </a:r>
          </a:p>
          <a:p>
            <a:r>
              <a:rPr lang="en-IN" dirty="0"/>
              <a:t>    &lt;/div&gt;</a:t>
            </a:r>
          </a:p>
          <a:p>
            <a:r>
              <a:rPr lang="en-IN" dirty="0"/>
              <a:t>  );</a:t>
            </a:r>
          </a:p>
          <a:p>
            <a:r>
              <a:rPr lang="en-IN" dirty="0"/>
              <a:t>}</a:t>
            </a:r>
          </a:p>
          <a:p>
            <a:endParaRPr lang="en-IN" dirty="0"/>
          </a:p>
          <a:p>
            <a:r>
              <a:rPr lang="en-IN" dirty="0"/>
              <a:t>export default App;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376484-85F6-EBFD-14DD-58C0E5CCBCFE}"/>
              </a:ext>
            </a:extLst>
          </p:cNvPr>
          <p:cNvSpPr txBox="1"/>
          <p:nvPr/>
        </p:nvSpPr>
        <p:spPr>
          <a:xfrm>
            <a:off x="8987246" y="2908664"/>
            <a:ext cx="1854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App.js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D1D5D1-8CBF-3F33-6B1D-E3321E8D2054}"/>
              </a:ext>
            </a:extLst>
          </p:cNvPr>
          <p:cNvSpPr txBox="1"/>
          <p:nvPr/>
        </p:nvSpPr>
        <p:spPr>
          <a:xfrm>
            <a:off x="1254034" y="5634446"/>
            <a:ext cx="2812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92D050"/>
                </a:solidFill>
              </a:rPr>
              <a:t>Counter-app1</a:t>
            </a:r>
          </a:p>
        </p:txBody>
      </p:sp>
    </p:spTree>
    <p:extLst>
      <p:ext uri="{BB962C8B-B14F-4D97-AF65-F5344CB8AC3E}">
        <p14:creationId xmlns:p14="http://schemas.microsoft.com/office/powerpoint/2010/main" val="11451109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B6C8753-16E1-59DC-4212-921D372B2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263" y="507674"/>
            <a:ext cx="1105989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useEffect</a:t>
            </a: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Purpose: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run side effects (code that affects things outside React or needs to run at specific times).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 it does: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Runs after rendering, based on dependencies.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When it runs: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 dependency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[]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Runs only once (like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componentDidMount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With dependencies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[x]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Runs whenever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x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changes.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 dependency array at all: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Runs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after every render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790441-F632-9DEF-3E5D-4A982FA559AB}"/>
              </a:ext>
            </a:extLst>
          </p:cNvPr>
          <p:cNvSpPr txBox="1"/>
          <p:nvPr/>
        </p:nvSpPr>
        <p:spPr>
          <a:xfrm>
            <a:off x="1254031" y="4712068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Hooks Important:</a:t>
            </a:r>
            <a:endParaRPr lang="en-US" dirty="0"/>
          </a:p>
          <a:p>
            <a:r>
              <a:rPr lang="en-US" dirty="0"/>
              <a:t>Simplify code (no need for classes).</a:t>
            </a:r>
            <a:br>
              <a:rPr lang="en-US" dirty="0"/>
            </a:br>
            <a:r>
              <a:rPr lang="en-US" dirty="0"/>
              <a:t>✅ Encourage reusability (you can write </a:t>
            </a:r>
            <a:r>
              <a:rPr lang="en-US" b="1" dirty="0"/>
              <a:t>custom hooks</a:t>
            </a:r>
            <a:r>
              <a:rPr lang="en-US" dirty="0"/>
              <a:t>).</a:t>
            </a:r>
            <a:br>
              <a:rPr lang="en-US" dirty="0"/>
            </a:br>
            <a:r>
              <a:rPr lang="en-US" dirty="0"/>
              <a:t>✅ Make stateful logic easier to share between components.</a:t>
            </a:r>
            <a:br>
              <a:rPr lang="en-US" dirty="0"/>
            </a:br>
            <a:r>
              <a:rPr lang="en-US" dirty="0"/>
              <a:t>✅ Work only in </a:t>
            </a:r>
            <a:r>
              <a:rPr lang="en-US" b="1" dirty="0"/>
              <a:t>functional components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066F7-4E7F-2790-89C3-63C95180C1FB}"/>
              </a:ext>
            </a:extLst>
          </p:cNvPr>
          <p:cNvSpPr txBox="1"/>
          <p:nvPr/>
        </p:nvSpPr>
        <p:spPr>
          <a:xfrm>
            <a:off x="3048000" y="23333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400" dirty="0">
                <a:solidFill>
                  <a:srgbClr val="FF0000"/>
                </a:solidFill>
              </a:rPr>
              <a:t>Functional Component with </a:t>
            </a:r>
            <a:r>
              <a:rPr lang="en-IN" sz="2400" dirty="0" err="1">
                <a:solidFill>
                  <a:srgbClr val="FF0000"/>
                </a:solidFill>
              </a:rPr>
              <a:t>useEffect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406E3E-9AE7-EF22-A3E1-58D4B72DAEFC}"/>
              </a:ext>
            </a:extLst>
          </p:cNvPr>
          <p:cNvSpPr txBox="1"/>
          <p:nvPr/>
        </p:nvSpPr>
        <p:spPr>
          <a:xfrm>
            <a:off x="522514" y="4052056"/>
            <a:ext cx="90394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Runs side effects (like API calls, timers, subscriptions).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0475925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87FD50D-9F8C-458A-43A1-9B65FB983B73}"/>
              </a:ext>
            </a:extLst>
          </p:cNvPr>
          <p:cNvSpPr txBox="1"/>
          <p:nvPr/>
        </p:nvSpPr>
        <p:spPr>
          <a:xfrm>
            <a:off x="177800" y="783112"/>
            <a:ext cx="6223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import React, { </a:t>
            </a:r>
            <a:r>
              <a:rPr lang="en-IN" dirty="0" err="1"/>
              <a:t>useState</a:t>
            </a:r>
            <a:r>
              <a:rPr lang="en-IN" dirty="0"/>
              <a:t>, </a:t>
            </a:r>
            <a:r>
              <a:rPr lang="en-IN" dirty="0" err="1"/>
              <a:t>useEffect</a:t>
            </a:r>
            <a:r>
              <a:rPr lang="en-IN" dirty="0"/>
              <a:t> } from "react";</a:t>
            </a:r>
          </a:p>
          <a:p>
            <a:endParaRPr lang="en-IN" dirty="0"/>
          </a:p>
          <a:p>
            <a:r>
              <a:rPr lang="en-IN" dirty="0"/>
              <a:t>function Timer() {</a:t>
            </a:r>
          </a:p>
          <a:p>
            <a:r>
              <a:rPr lang="en-IN" dirty="0"/>
              <a:t>  </a:t>
            </a:r>
            <a:r>
              <a:rPr lang="en-IN" dirty="0" err="1"/>
              <a:t>const</a:t>
            </a:r>
            <a:r>
              <a:rPr lang="en-IN" dirty="0"/>
              <a:t> [seconds, </a:t>
            </a:r>
            <a:r>
              <a:rPr lang="en-IN" dirty="0" err="1"/>
              <a:t>setSeconds</a:t>
            </a:r>
            <a:r>
              <a:rPr lang="en-IN" dirty="0"/>
              <a:t>] = </a:t>
            </a:r>
            <a:r>
              <a:rPr lang="en-IN" dirty="0" err="1"/>
              <a:t>useState</a:t>
            </a:r>
            <a:r>
              <a:rPr lang="en-IN" dirty="0"/>
              <a:t>(0);</a:t>
            </a:r>
          </a:p>
          <a:p>
            <a:endParaRPr lang="en-IN" dirty="0"/>
          </a:p>
          <a:p>
            <a:r>
              <a:rPr lang="en-IN" dirty="0"/>
              <a:t>  // </a:t>
            </a:r>
            <a:r>
              <a:rPr lang="en-IN" dirty="0" err="1"/>
              <a:t>useEffect</a:t>
            </a:r>
            <a:r>
              <a:rPr lang="en-IN" dirty="0"/>
              <a:t> works like lifecycle methods</a:t>
            </a:r>
          </a:p>
          <a:p>
            <a:r>
              <a:rPr lang="en-IN" dirty="0"/>
              <a:t>  </a:t>
            </a:r>
            <a:r>
              <a:rPr lang="en-IN" dirty="0" err="1"/>
              <a:t>useEffect</a:t>
            </a:r>
            <a:r>
              <a:rPr lang="en-IN" dirty="0"/>
              <a:t>(() =&gt; {</a:t>
            </a:r>
          </a:p>
          <a:p>
            <a:r>
              <a:rPr lang="en-IN" dirty="0"/>
              <a:t>    </a:t>
            </a:r>
            <a:r>
              <a:rPr lang="en-IN" dirty="0" err="1"/>
              <a:t>const</a:t>
            </a:r>
            <a:r>
              <a:rPr lang="en-IN" dirty="0"/>
              <a:t> interval = </a:t>
            </a:r>
            <a:r>
              <a:rPr lang="en-IN" dirty="0" err="1"/>
              <a:t>setInterval</a:t>
            </a:r>
            <a:r>
              <a:rPr lang="en-IN" dirty="0"/>
              <a:t>(() =&gt; {</a:t>
            </a:r>
          </a:p>
          <a:p>
            <a:r>
              <a:rPr lang="en-IN" dirty="0"/>
              <a:t>      </a:t>
            </a:r>
            <a:r>
              <a:rPr lang="en-IN" dirty="0" err="1"/>
              <a:t>setSeconds</a:t>
            </a:r>
            <a:r>
              <a:rPr lang="en-IN" dirty="0"/>
              <a:t>(</a:t>
            </a:r>
            <a:r>
              <a:rPr lang="en-IN" dirty="0" err="1"/>
              <a:t>prev</a:t>
            </a:r>
            <a:r>
              <a:rPr lang="en-IN" dirty="0"/>
              <a:t> =&gt; </a:t>
            </a:r>
            <a:r>
              <a:rPr lang="en-IN" dirty="0" err="1"/>
              <a:t>prev</a:t>
            </a:r>
            <a:r>
              <a:rPr lang="en-IN" dirty="0"/>
              <a:t> + 1);</a:t>
            </a:r>
          </a:p>
          <a:p>
            <a:r>
              <a:rPr lang="en-IN" dirty="0"/>
              <a:t>    }, 1000);</a:t>
            </a:r>
          </a:p>
          <a:p>
            <a:endParaRPr lang="en-IN" dirty="0"/>
          </a:p>
          <a:p>
            <a:r>
              <a:rPr lang="en-IN" dirty="0"/>
              <a:t>    // cleanup function (like </a:t>
            </a:r>
            <a:r>
              <a:rPr lang="en-IN" dirty="0" err="1"/>
              <a:t>componentWillUnmount</a:t>
            </a:r>
            <a:r>
              <a:rPr lang="en-IN" dirty="0"/>
              <a:t>)</a:t>
            </a:r>
          </a:p>
          <a:p>
            <a:r>
              <a:rPr lang="en-IN" dirty="0"/>
              <a:t>    return () =&gt; </a:t>
            </a:r>
            <a:r>
              <a:rPr lang="en-IN" dirty="0" err="1"/>
              <a:t>clearInterval</a:t>
            </a:r>
            <a:r>
              <a:rPr lang="en-IN" dirty="0"/>
              <a:t>(interval);</a:t>
            </a:r>
          </a:p>
          <a:p>
            <a:r>
              <a:rPr lang="en-IN" dirty="0"/>
              <a:t>  }, []);</a:t>
            </a:r>
          </a:p>
          <a:p>
            <a:endParaRPr lang="en-IN" dirty="0"/>
          </a:p>
          <a:p>
            <a:r>
              <a:rPr lang="en-IN" dirty="0"/>
              <a:t>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57A894-47C9-3301-A65C-475E7DC313AD}"/>
              </a:ext>
            </a:extLst>
          </p:cNvPr>
          <p:cNvSpPr txBox="1"/>
          <p:nvPr/>
        </p:nvSpPr>
        <p:spPr>
          <a:xfrm>
            <a:off x="5808140" y="769091"/>
            <a:ext cx="6096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return (</a:t>
            </a:r>
          </a:p>
          <a:p>
            <a:r>
              <a:rPr lang="en-IN" dirty="0"/>
              <a:t>    &lt;div&gt;</a:t>
            </a:r>
          </a:p>
          <a:p>
            <a:r>
              <a:rPr lang="en-IN" dirty="0"/>
              <a:t>      &lt;h2&gt;Timer Example&lt;/h2&gt;</a:t>
            </a:r>
          </a:p>
          <a:p>
            <a:r>
              <a:rPr lang="en-IN" dirty="0"/>
              <a:t>      &lt;p&gt;⏱ Seconds passed: {seconds}&lt;/p&gt;</a:t>
            </a:r>
          </a:p>
          <a:p>
            <a:r>
              <a:rPr lang="en-IN" dirty="0"/>
              <a:t>    &lt;/div&gt;</a:t>
            </a:r>
          </a:p>
          <a:p>
            <a:r>
              <a:rPr lang="en-IN" dirty="0"/>
              <a:t>  );</a:t>
            </a:r>
          </a:p>
          <a:p>
            <a:r>
              <a:rPr lang="en-IN" dirty="0"/>
              <a:t>}</a:t>
            </a:r>
          </a:p>
          <a:p>
            <a:endParaRPr lang="en-IN" dirty="0"/>
          </a:p>
          <a:p>
            <a:r>
              <a:rPr lang="en-IN" dirty="0"/>
              <a:t>export default Timer;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43BDA20B-CEFB-A1DF-0E3A-70A222E82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3485" y="3206540"/>
            <a:ext cx="6011315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useEffect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mimics lifecycle methods: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Runs after render (like 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componentDidMount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).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Cleanup prevents memory leaks.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E7F574-0074-C06F-99A8-AB314D8600C0}"/>
              </a:ext>
            </a:extLst>
          </p:cNvPr>
          <p:cNvSpPr txBox="1"/>
          <p:nvPr/>
        </p:nvSpPr>
        <p:spPr>
          <a:xfrm>
            <a:off x="1254034" y="5634446"/>
            <a:ext cx="2812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92D050"/>
                </a:solidFill>
              </a:rPr>
              <a:t>Counter-app2</a:t>
            </a:r>
          </a:p>
        </p:txBody>
      </p:sp>
    </p:spTree>
    <p:extLst>
      <p:ext uri="{BB962C8B-B14F-4D97-AF65-F5344CB8AC3E}">
        <p14:creationId xmlns:p14="http://schemas.microsoft.com/office/powerpoint/2010/main" val="28338204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EB540B-C7D0-2847-A6BB-DFE7203B20BC}"/>
              </a:ext>
            </a:extLst>
          </p:cNvPr>
          <p:cNvSpPr txBox="1"/>
          <p:nvPr/>
        </p:nvSpPr>
        <p:spPr>
          <a:xfrm>
            <a:off x="5669284" y="1372340"/>
            <a:ext cx="6096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dirty="0"/>
              <a:t>  return (</a:t>
            </a:r>
          </a:p>
          <a:p>
            <a:r>
              <a:rPr lang="en-IN" dirty="0"/>
              <a:t>    &lt;div&gt;</a:t>
            </a:r>
          </a:p>
          <a:p>
            <a:r>
              <a:rPr lang="en-IN" dirty="0"/>
              <a:t>      &lt;h2&gt;⏱ Timer Example&lt;/h2&gt;</a:t>
            </a:r>
          </a:p>
          <a:p>
            <a:r>
              <a:rPr lang="en-IN" dirty="0"/>
              <a:t>      &lt;p&gt;Seconds passed: {seconds}&lt;/p&gt;</a:t>
            </a:r>
          </a:p>
          <a:p>
            <a:r>
              <a:rPr lang="en-IN" dirty="0"/>
              <a:t>      &lt;button </a:t>
            </a:r>
            <a:r>
              <a:rPr lang="en-IN" dirty="0" err="1"/>
              <a:t>onClick</a:t>
            </a:r>
            <a:r>
              <a:rPr lang="en-IN" dirty="0"/>
              <a:t>={() =&gt; </a:t>
            </a:r>
            <a:r>
              <a:rPr lang="en-IN" dirty="0" err="1"/>
              <a:t>setIsRunning</a:t>
            </a:r>
            <a:r>
              <a:rPr lang="en-IN" dirty="0"/>
              <a:t>(true)}&gt;▶ Start&lt;/button&gt;</a:t>
            </a:r>
          </a:p>
          <a:p>
            <a:r>
              <a:rPr lang="en-IN" dirty="0"/>
              <a:t>      &lt;button </a:t>
            </a:r>
            <a:r>
              <a:rPr lang="en-IN" dirty="0" err="1"/>
              <a:t>onClick</a:t>
            </a:r>
            <a:r>
              <a:rPr lang="en-IN" dirty="0"/>
              <a:t>={() =&gt; </a:t>
            </a:r>
            <a:r>
              <a:rPr lang="en-IN" dirty="0" err="1"/>
              <a:t>setIsRunning</a:t>
            </a:r>
            <a:r>
              <a:rPr lang="en-IN" dirty="0"/>
              <a:t>(false)}&gt;⏸ Stop&lt;/button&gt;</a:t>
            </a:r>
          </a:p>
          <a:p>
            <a:r>
              <a:rPr lang="en-IN" dirty="0"/>
              <a:t>      &lt;button </a:t>
            </a:r>
            <a:r>
              <a:rPr lang="en-IN" dirty="0" err="1"/>
              <a:t>onClick</a:t>
            </a:r>
            <a:r>
              <a:rPr lang="en-IN" dirty="0"/>
              <a:t>={() =&gt; </a:t>
            </a:r>
            <a:r>
              <a:rPr lang="en-IN" dirty="0" err="1"/>
              <a:t>setSeconds</a:t>
            </a:r>
            <a:r>
              <a:rPr lang="en-IN" dirty="0"/>
              <a:t>(0)}&gt;🔄 Reset&lt;/button&gt;</a:t>
            </a:r>
          </a:p>
          <a:p>
            <a:r>
              <a:rPr lang="en-IN" dirty="0"/>
              <a:t>    &lt;/div&gt;</a:t>
            </a:r>
          </a:p>
          <a:p>
            <a:r>
              <a:rPr lang="en-IN" dirty="0"/>
              <a:t>  );</a:t>
            </a:r>
          </a:p>
          <a:p>
            <a:r>
              <a:rPr lang="en-IN" dirty="0"/>
              <a:t>}</a:t>
            </a:r>
          </a:p>
          <a:p>
            <a:endParaRPr lang="en-IN" dirty="0"/>
          </a:p>
          <a:p>
            <a:r>
              <a:rPr lang="en-IN" dirty="0"/>
              <a:t>export default Timer;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CA725D-0D69-7399-2F1A-36BB299666AC}"/>
              </a:ext>
            </a:extLst>
          </p:cNvPr>
          <p:cNvSpPr txBox="1"/>
          <p:nvPr/>
        </p:nvSpPr>
        <p:spPr>
          <a:xfrm>
            <a:off x="69661" y="1516526"/>
            <a:ext cx="6096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import React, { </a:t>
            </a:r>
            <a:r>
              <a:rPr lang="en-IN" dirty="0" err="1"/>
              <a:t>useState</a:t>
            </a:r>
            <a:r>
              <a:rPr lang="en-IN" dirty="0"/>
              <a:t>, </a:t>
            </a:r>
            <a:r>
              <a:rPr lang="en-IN" dirty="0" err="1"/>
              <a:t>useEffect</a:t>
            </a:r>
            <a:r>
              <a:rPr lang="en-IN" dirty="0"/>
              <a:t> } from "react";</a:t>
            </a:r>
          </a:p>
          <a:p>
            <a:endParaRPr lang="en-IN" dirty="0"/>
          </a:p>
          <a:p>
            <a:r>
              <a:rPr lang="en-IN" dirty="0"/>
              <a:t>function Timer() {</a:t>
            </a:r>
          </a:p>
          <a:p>
            <a:r>
              <a:rPr lang="en-IN" dirty="0"/>
              <a:t>  </a:t>
            </a:r>
            <a:r>
              <a:rPr lang="en-IN" dirty="0" err="1"/>
              <a:t>const</a:t>
            </a:r>
            <a:r>
              <a:rPr lang="en-IN" dirty="0"/>
              <a:t> [seconds, </a:t>
            </a:r>
            <a:r>
              <a:rPr lang="en-IN" dirty="0" err="1"/>
              <a:t>setSeconds</a:t>
            </a:r>
            <a:r>
              <a:rPr lang="en-IN" dirty="0"/>
              <a:t>] = </a:t>
            </a:r>
            <a:r>
              <a:rPr lang="en-IN" dirty="0" err="1"/>
              <a:t>useState</a:t>
            </a:r>
            <a:r>
              <a:rPr lang="en-IN" dirty="0"/>
              <a:t>(0);</a:t>
            </a:r>
          </a:p>
          <a:p>
            <a:r>
              <a:rPr lang="en-IN" dirty="0"/>
              <a:t>  </a:t>
            </a:r>
            <a:r>
              <a:rPr lang="en-IN" dirty="0" err="1"/>
              <a:t>const</a:t>
            </a:r>
            <a:r>
              <a:rPr lang="en-IN" dirty="0"/>
              <a:t> [</a:t>
            </a:r>
            <a:r>
              <a:rPr lang="en-IN" dirty="0" err="1"/>
              <a:t>isRunning</a:t>
            </a:r>
            <a:r>
              <a:rPr lang="en-IN" dirty="0"/>
              <a:t>, </a:t>
            </a:r>
            <a:r>
              <a:rPr lang="en-IN" dirty="0" err="1"/>
              <a:t>setIsRunning</a:t>
            </a:r>
            <a:r>
              <a:rPr lang="en-IN" dirty="0"/>
              <a:t>] = </a:t>
            </a:r>
            <a:r>
              <a:rPr lang="en-IN" dirty="0" err="1"/>
              <a:t>useState</a:t>
            </a:r>
            <a:r>
              <a:rPr lang="en-IN" dirty="0"/>
              <a:t>(true);</a:t>
            </a:r>
          </a:p>
          <a:p>
            <a:endParaRPr lang="en-IN" dirty="0"/>
          </a:p>
          <a:p>
            <a:r>
              <a:rPr lang="en-IN" dirty="0"/>
              <a:t>  </a:t>
            </a:r>
            <a:r>
              <a:rPr lang="en-IN" dirty="0" err="1"/>
              <a:t>useEffect</a:t>
            </a:r>
            <a:r>
              <a:rPr lang="en-IN" dirty="0"/>
              <a:t>(() =&gt; {</a:t>
            </a:r>
          </a:p>
          <a:p>
            <a:r>
              <a:rPr lang="en-IN" dirty="0"/>
              <a:t>    let interval;</a:t>
            </a:r>
          </a:p>
          <a:p>
            <a:r>
              <a:rPr lang="en-IN" dirty="0"/>
              <a:t>    if (</a:t>
            </a:r>
            <a:r>
              <a:rPr lang="en-IN" dirty="0" err="1"/>
              <a:t>isRunning</a:t>
            </a:r>
            <a:r>
              <a:rPr lang="en-IN" dirty="0"/>
              <a:t>) {</a:t>
            </a:r>
          </a:p>
          <a:p>
            <a:r>
              <a:rPr lang="en-IN" dirty="0"/>
              <a:t>      interval = </a:t>
            </a:r>
            <a:r>
              <a:rPr lang="en-IN" dirty="0" err="1"/>
              <a:t>setInterval</a:t>
            </a:r>
            <a:r>
              <a:rPr lang="en-IN" dirty="0"/>
              <a:t>(() =&gt; {</a:t>
            </a:r>
          </a:p>
          <a:p>
            <a:r>
              <a:rPr lang="en-IN" dirty="0"/>
              <a:t>        </a:t>
            </a:r>
            <a:r>
              <a:rPr lang="en-IN" dirty="0" err="1"/>
              <a:t>setSeconds</a:t>
            </a:r>
            <a:r>
              <a:rPr lang="en-IN" dirty="0"/>
              <a:t>(</a:t>
            </a:r>
            <a:r>
              <a:rPr lang="en-IN" dirty="0" err="1"/>
              <a:t>prev</a:t>
            </a:r>
            <a:r>
              <a:rPr lang="en-IN" dirty="0"/>
              <a:t> =&gt; </a:t>
            </a:r>
            <a:r>
              <a:rPr lang="en-IN" dirty="0" err="1"/>
              <a:t>prev</a:t>
            </a:r>
            <a:r>
              <a:rPr lang="en-IN" dirty="0"/>
              <a:t> + 1);</a:t>
            </a:r>
          </a:p>
          <a:p>
            <a:r>
              <a:rPr lang="en-IN" dirty="0"/>
              <a:t>      }, 1000);</a:t>
            </a:r>
          </a:p>
          <a:p>
            <a:r>
              <a:rPr lang="en-IN" dirty="0"/>
              <a:t>    }</a:t>
            </a:r>
          </a:p>
          <a:p>
            <a:r>
              <a:rPr lang="en-IN" dirty="0"/>
              <a:t>    return () =&gt; </a:t>
            </a:r>
            <a:r>
              <a:rPr lang="en-IN" dirty="0" err="1"/>
              <a:t>clearInterval</a:t>
            </a:r>
            <a:r>
              <a:rPr lang="en-IN" dirty="0"/>
              <a:t>(interval);</a:t>
            </a:r>
          </a:p>
          <a:p>
            <a:r>
              <a:rPr lang="en-IN" dirty="0"/>
              <a:t>  }, [</a:t>
            </a:r>
            <a:r>
              <a:rPr lang="en-IN" dirty="0" err="1"/>
              <a:t>isRunning</a:t>
            </a:r>
            <a:r>
              <a:rPr lang="en-IN" dirty="0"/>
              <a:t>]);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D51DE49-43AD-6E16-2AE1-5D29A7A95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236" y="87956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Start / Stop button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Reset button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Pause &amp; Resume functionality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1E5DBD-AEC0-8E3F-EB97-7AFAA57FD877}"/>
              </a:ext>
            </a:extLst>
          </p:cNvPr>
          <p:cNvSpPr txBox="1"/>
          <p:nvPr/>
        </p:nvSpPr>
        <p:spPr>
          <a:xfrm>
            <a:off x="1254034" y="6583682"/>
            <a:ext cx="2812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92D050"/>
                </a:solidFill>
              </a:rPr>
              <a:t>Counter-app3</a:t>
            </a:r>
          </a:p>
        </p:txBody>
      </p:sp>
    </p:spTree>
    <p:extLst>
      <p:ext uri="{BB962C8B-B14F-4D97-AF65-F5344CB8AC3E}">
        <p14:creationId xmlns:p14="http://schemas.microsoft.com/office/powerpoint/2010/main" val="13895379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D11A51F-FD6D-0436-4C91-3BD2E21FB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107189"/>
            <a:ext cx="11965577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React Function Component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using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useEffect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endParaRPr lang="en-US" altLang="en-US" sz="2400" dirty="0"/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400" dirty="0"/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showing phases like: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Mounting (initial render)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Updating (on prop/state change)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Unmounting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5987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E63301-CBDC-FA24-25DC-5F0880AE1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213"/>
            <a:ext cx="1199170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Lifecycle Relevance to Your Code: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Mounting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Component initializes with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count = 0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Updating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Each time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count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is updated (via buttons), the component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re-renders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B7557A-04B2-91C8-F44D-4E3B79CD2CE7}"/>
              </a:ext>
            </a:extLst>
          </p:cNvPr>
          <p:cNvSpPr txBox="1"/>
          <p:nvPr/>
        </p:nvSpPr>
        <p:spPr>
          <a:xfrm>
            <a:off x="5225158" y="2440820"/>
            <a:ext cx="680138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// Runs only when `count` changes</a:t>
            </a:r>
          </a:p>
          <a:p>
            <a:r>
              <a:rPr lang="en-IN" dirty="0"/>
              <a:t>  </a:t>
            </a:r>
            <a:r>
              <a:rPr lang="en-IN" dirty="0" err="1"/>
              <a:t>useEffect</a:t>
            </a:r>
            <a:r>
              <a:rPr lang="en-IN" dirty="0"/>
              <a:t>(() =&gt; {</a:t>
            </a:r>
          </a:p>
          <a:p>
            <a:r>
              <a:rPr lang="en-IN" dirty="0"/>
              <a:t>    console.log(`Count changed to ${count}`);</a:t>
            </a:r>
          </a:p>
          <a:p>
            <a:r>
              <a:rPr lang="en-IN" dirty="0"/>
              <a:t>  }, [count]);</a:t>
            </a:r>
          </a:p>
          <a:p>
            <a:endParaRPr lang="en-IN" dirty="0"/>
          </a:p>
          <a:p>
            <a:r>
              <a:rPr lang="en-IN" dirty="0"/>
              <a:t>  return (</a:t>
            </a:r>
          </a:p>
          <a:p>
            <a:r>
              <a:rPr lang="en-IN" dirty="0"/>
              <a:t>    &lt;div&gt;</a:t>
            </a:r>
          </a:p>
          <a:p>
            <a:r>
              <a:rPr lang="en-IN" dirty="0"/>
              <a:t>      &lt;h2&gt;Counter Example&lt;/h2&gt;</a:t>
            </a:r>
          </a:p>
          <a:p>
            <a:r>
              <a:rPr lang="en-IN" dirty="0"/>
              <a:t>      &lt;p&gt;Current Count: {count}&lt;/p&gt;</a:t>
            </a:r>
          </a:p>
          <a:p>
            <a:r>
              <a:rPr lang="en-IN" dirty="0"/>
              <a:t>      &lt;button </a:t>
            </a:r>
            <a:r>
              <a:rPr lang="en-IN" dirty="0" err="1"/>
              <a:t>onClick</a:t>
            </a:r>
            <a:r>
              <a:rPr lang="en-IN" dirty="0"/>
              <a:t>={() =&gt; </a:t>
            </a:r>
            <a:r>
              <a:rPr lang="en-IN" dirty="0" err="1"/>
              <a:t>setCount</a:t>
            </a:r>
            <a:r>
              <a:rPr lang="en-IN" dirty="0"/>
              <a:t>(count + 1)}&gt;Increase&lt;/button&gt;</a:t>
            </a:r>
          </a:p>
          <a:p>
            <a:r>
              <a:rPr lang="en-IN" dirty="0"/>
              <a:t>      &lt;button </a:t>
            </a:r>
            <a:r>
              <a:rPr lang="en-IN" dirty="0" err="1"/>
              <a:t>onClick</a:t>
            </a:r>
            <a:r>
              <a:rPr lang="en-IN" dirty="0"/>
              <a:t>={() =&gt; </a:t>
            </a:r>
            <a:r>
              <a:rPr lang="en-IN" dirty="0" err="1"/>
              <a:t>setCount</a:t>
            </a:r>
            <a:r>
              <a:rPr lang="en-IN" dirty="0"/>
              <a:t>(count - 1)}&gt;Decrease&lt;/button&gt;</a:t>
            </a:r>
          </a:p>
          <a:p>
            <a:r>
              <a:rPr lang="en-IN" dirty="0"/>
              <a:t>    &lt;/div&gt;</a:t>
            </a:r>
          </a:p>
          <a:p>
            <a:r>
              <a:rPr lang="en-IN" dirty="0"/>
              <a:t>  );</a:t>
            </a:r>
          </a:p>
          <a:p>
            <a:r>
              <a:rPr lang="en-IN" dirty="0"/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54FFEE-C8A9-D980-678F-9D4D06B808E0}"/>
              </a:ext>
            </a:extLst>
          </p:cNvPr>
          <p:cNvSpPr txBox="1"/>
          <p:nvPr/>
        </p:nvSpPr>
        <p:spPr>
          <a:xfrm>
            <a:off x="-2184" y="1983272"/>
            <a:ext cx="514895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import React, { </a:t>
            </a:r>
            <a:r>
              <a:rPr lang="en-IN" dirty="0" err="1"/>
              <a:t>useState</a:t>
            </a:r>
            <a:r>
              <a:rPr lang="en-IN" dirty="0"/>
              <a:t>, </a:t>
            </a:r>
            <a:r>
              <a:rPr lang="en-IN" dirty="0" err="1"/>
              <a:t>useEffect</a:t>
            </a:r>
            <a:r>
              <a:rPr lang="en-IN" dirty="0"/>
              <a:t> } from "react";</a:t>
            </a:r>
          </a:p>
          <a:p>
            <a:endParaRPr lang="en-IN" dirty="0"/>
          </a:p>
          <a:p>
            <a:r>
              <a:rPr lang="en-IN" dirty="0"/>
              <a:t>function Counter() {</a:t>
            </a:r>
          </a:p>
          <a:p>
            <a:r>
              <a:rPr lang="en-IN" dirty="0"/>
              <a:t>  </a:t>
            </a:r>
            <a:r>
              <a:rPr lang="en-IN" dirty="0" err="1"/>
              <a:t>const</a:t>
            </a:r>
            <a:r>
              <a:rPr lang="en-IN" dirty="0"/>
              <a:t> [count, </a:t>
            </a:r>
            <a:r>
              <a:rPr lang="en-IN" dirty="0" err="1"/>
              <a:t>setCount</a:t>
            </a:r>
            <a:r>
              <a:rPr lang="en-IN" dirty="0"/>
              <a:t>] = </a:t>
            </a:r>
            <a:r>
              <a:rPr lang="en-IN" dirty="0" err="1"/>
              <a:t>useState</a:t>
            </a:r>
            <a:r>
              <a:rPr lang="en-IN" dirty="0"/>
              <a:t>(0);</a:t>
            </a:r>
          </a:p>
          <a:p>
            <a:endParaRPr lang="en-IN" dirty="0"/>
          </a:p>
          <a:p>
            <a:r>
              <a:rPr lang="en-IN" dirty="0"/>
              <a:t>  // Runs on every render</a:t>
            </a:r>
          </a:p>
          <a:p>
            <a:r>
              <a:rPr lang="en-IN" dirty="0"/>
              <a:t>  </a:t>
            </a:r>
            <a:r>
              <a:rPr lang="en-IN" dirty="0" err="1"/>
              <a:t>useEffect</a:t>
            </a:r>
            <a:r>
              <a:rPr lang="en-IN" dirty="0"/>
              <a:t>(() =&gt; {</a:t>
            </a:r>
          </a:p>
          <a:p>
            <a:r>
              <a:rPr lang="en-IN" dirty="0"/>
              <a:t>    console.log("Rendered or re-rendered");</a:t>
            </a:r>
          </a:p>
          <a:p>
            <a:r>
              <a:rPr lang="en-IN" dirty="0"/>
              <a:t>  });</a:t>
            </a:r>
          </a:p>
          <a:p>
            <a:endParaRPr lang="en-IN" dirty="0"/>
          </a:p>
          <a:p>
            <a:r>
              <a:rPr lang="en-IN" dirty="0"/>
              <a:t>  // Runs only on mount</a:t>
            </a:r>
          </a:p>
          <a:p>
            <a:r>
              <a:rPr lang="en-IN" dirty="0"/>
              <a:t>  </a:t>
            </a:r>
            <a:r>
              <a:rPr lang="en-IN" dirty="0" err="1"/>
              <a:t>useEffect</a:t>
            </a:r>
            <a:r>
              <a:rPr lang="en-IN" dirty="0"/>
              <a:t>(() =&gt; {</a:t>
            </a:r>
          </a:p>
          <a:p>
            <a:r>
              <a:rPr lang="en-IN" dirty="0"/>
              <a:t>    console.log("Mounted");</a:t>
            </a:r>
          </a:p>
          <a:p>
            <a:r>
              <a:rPr lang="en-IN" dirty="0"/>
              <a:t>    return () =&gt; console.log("Unmounted");</a:t>
            </a:r>
          </a:p>
          <a:p>
            <a:r>
              <a:rPr lang="en-IN" dirty="0"/>
              <a:t>  }, []);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22685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9C9A029-49AB-A72C-178A-F3D26A8222B6}"/>
              </a:ext>
            </a:extLst>
          </p:cNvPr>
          <p:cNvSpPr txBox="1"/>
          <p:nvPr/>
        </p:nvSpPr>
        <p:spPr>
          <a:xfrm>
            <a:off x="-52259" y="135215"/>
            <a:ext cx="60960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import React, { </a:t>
            </a:r>
            <a:r>
              <a:rPr lang="en-IN" dirty="0" err="1"/>
              <a:t>useState</a:t>
            </a:r>
            <a:r>
              <a:rPr lang="en-IN" dirty="0"/>
              <a:t>, </a:t>
            </a:r>
            <a:r>
              <a:rPr lang="en-IN" dirty="0" err="1"/>
              <a:t>useEffect</a:t>
            </a:r>
            <a:r>
              <a:rPr lang="en-IN" dirty="0"/>
              <a:t> } from "react";</a:t>
            </a:r>
          </a:p>
          <a:p>
            <a:endParaRPr lang="en-IN" dirty="0"/>
          </a:p>
          <a:p>
            <a:r>
              <a:rPr lang="en-IN" dirty="0"/>
              <a:t>function Counter() {</a:t>
            </a:r>
          </a:p>
          <a:p>
            <a:r>
              <a:rPr lang="en-IN" dirty="0"/>
              <a:t>  </a:t>
            </a:r>
            <a:r>
              <a:rPr lang="en-IN" dirty="0" err="1"/>
              <a:t>const</a:t>
            </a:r>
            <a:r>
              <a:rPr lang="en-IN" dirty="0"/>
              <a:t> [count, </a:t>
            </a:r>
            <a:r>
              <a:rPr lang="en-IN" dirty="0" err="1"/>
              <a:t>setCount</a:t>
            </a:r>
            <a:r>
              <a:rPr lang="en-IN" dirty="0"/>
              <a:t>] = </a:t>
            </a:r>
            <a:r>
              <a:rPr lang="en-IN" dirty="0" err="1"/>
              <a:t>useState</a:t>
            </a:r>
            <a:r>
              <a:rPr lang="en-IN" dirty="0"/>
              <a:t>(0);</a:t>
            </a:r>
          </a:p>
          <a:p>
            <a:endParaRPr lang="en-IN" dirty="0"/>
          </a:p>
          <a:p>
            <a:r>
              <a:rPr lang="en-IN" dirty="0"/>
              <a:t>  // Effect that runs on every render</a:t>
            </a:r>
          </a:p>
          <a:p>
            <a:r>
              <a:rPr lang="en-IN" dirty="0"/>
              <a:t>  </a:t>
            </a:r>
            <a:r>
              <a:rPr lang="en-IN" dirty="0" err="1"/>
              <a:t>useEffect</a:t>
            </a:r>
            <a:r>
              <a:rPr lang="en-IN" dirty="0"/>
              <a:t>(() =&gt; {</a:t>
            </a:r>
          </a:p>
          <a:p>
            <a:r>
              <a:rPr lang="en-IN" dirty="0"/>
              <a:t>    console.log("Component rendered or re-rendered");</a:t>
            </a:r>
          </a:p>
          <a:p>
            <a:r>
              <a:rPr lang="en-IN" dirty="0"/>
              <a:t>  });</a:t>
            </a:r>
          </a:p>
          <a:p>
            <a:endParaRPr lang="en-IN" dirty="0"/>
          </a:p>
          <a:p>
            <a:r>
              <a:rPr lang="en-IN" dirty="0"/>
              <a:t>  // Effect that runs only once (on mount)</a:t>
            </a:r>
          </a:p>
          <a:p>
            <a:r>
              <a:rPr lang="en-IN" dirty="0"/>
              <a:t>  </a:t>
            </a:r>
            <a:r>
              <a:rPr lang="en-IN" dirty="0" err="1"/>
              <a:t>useEffect</a:t>
            </a:r>
            <a:r>
              <a:rPr lang="en-IN" dirty="0"/>
              <a:t>(() =&gt; {</a:t>
            </a:r>
          </a:p>
          <a:p>
            <a:r>
              <a:rPr lang="en-IN" dirty="0"/>
              <a:t>    console.log("Component mounted");</a:t>
            </a:r>
          </a:p>
          <a:p>
            <a:endParaRPr lang="en-IN" dirty="0"/>
          </a:p>
          <a:p>
            <a:r>
              <a:rPr lang="en-IN" dirty="0"/>
              <a:t>    // Cleanup function that runs on unmount</a:t>
            </a:r>
          </a:p>
          <a:p>
            <a:r>
              <a:rPr lang="en-IN" dirty="0"/>
              <a:t>    return () =&gt; {</a:t>
            </a:r>
          </a:p>
          <a:p>
            <a:r>
              <a:rPr lang="en-IN" dirty="0"/>
              <a:t>      console.log("Component unmounted");</a:t>
            </a:r>
          </a:p>
          <a:p>
            <a:r>
              <a:rPr lang="en-IN" dirty="0"/>
              <a:t>    };</a:t>
            </a:r>
          </a:p>
          <a:p>
            <a:r>
              <a:rPr lang="en-IN" dirty="0"/>
              <a:t>  }, []);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D21273-5CCC-76B4-D0F7-69E37703CB40}"/>
              </a:ext>
            </a:extLst>
          </p:cNvPr>
          <p:cNvSpPr txBox="1"/>
          <p:nvPr/>
        </p:nvSpPr>
        <p:spPr>
          <a:xfrm>
            <a:off x="5817331" y="329319"/>
            <a:ext cx="614825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// Effect that runs only when count changes</a:t>
            </a:r>
          </a:p>
          <a:p>
            <a:r>
              <a:rPr lang="en-IN" dirty="0"/>
              <a:t>  </a:t>
            </a:r>
            <a:r>
              <a:rPr lang="en-IN" dirty="0" err="1"/>
              <a:t>useEffect</a:t>
            </a:r>
            <a:r>
              <a:rPr lang="en-IN" dirty="0"/>
              <a:t>(() =&gt; {</a:t>
            </a:r>
          </a:p>
          <a:p>
            <a:r>
              <a:rPr lang="en-IN" dirty="0"/>
              <a:t>    console.log(`Count changed: ${count}`);</a:t>
            </a:r>
          </a:p>
          <a:p>
            <a:r>
              <a:rPr lang="en-IN" dirty="0"/>
              <a:t>  }, [count]);</a:t>
            </a:r>
          </a:p>
          <a:p>
            <a:endParaRPr lang="en-IN" dirty="0"/>
          </a:p>
          <a:p>
            <a:r>
              <a:rPr lang="en-IN" dirty="0"/>
              <a:t>  return (</a:t>
            </a:r>
          </a:p>
          <a:p>
            <a:r>
              <a:rPr lang="en-IN" dirty="0"/>
              <a:t>    &lt;div style={</a:t>
            </a:r>
            <a:r>
              <a:rPr lang="en-IN" dirty="0" err="1"/>
              <a:t>styles.container</a:t>
            </a:r>
            <a:r>
              <a:rPr lang="en-IN" dirty="0"/>
              <a:t>}&gt;</a:t>
            </a:r>
          </a:p>
          <a:p>
            <a:r>
              <a:rPr lang="en-IN" dirty="0"/>
              <a:t>      &lt;h2&gt;Counter Example&lt;/h2&gt;</a:t>
            </a:r>
          </a:p>
          <a:p>
            <a:r>
              <a:rPr lang="en-IN" dirty="0"/>
              <a:t>      &lt;p&gt;Current Count: {count}&lt;/p&gt;</a:t>
            </a:r>
          </a:p>
          <a:p>
            <a:r>
              <a:rPr lang="en-IN" dirty="0"/>
              <a:t>      &lt;div&gt;</a:t>
            </a:r>
          </a:p>
          <a:p>
            <a:r>
              <a:rPr lang="en-IN" dirty="0"/>
              <a:t>        &lt;button </a:t>
            </a:r>
            <a:r>
              <a:rPr lang="en-IN" dirty="0" err="1"/>
              <a:t>onClick</a:t>
            </a:r>
            <a:r>
              <a:rPr lang="en-IN" dirty="0"/>
              <a:t>={() =&gt; </a:t>
            </a:r>
            <a:r>
              <a:rPr lang="en-IN" dirty="0" err="1"/>
              <a:t>setCount</a:t>
            </a:r>
            <a:r>
              <a:rPr lang="en-IN" dirty="0"/>
              <a:t>(count + 1)} style={</a:t>
            </a:r>
            <a:r>
              <a:rPr lang="en-IN" dirty="0" err="1"/>
              <a:t>styles.button</a:t>
            </a:r>
            <a:r>
              <a:rPr lang="en-IN" dirty="0"/>
              <a:t>}&gt;</a:t>
            </a:r>
          </a:p>
          <a:p>
            <a:r>
              <a:rPr lang="en-IN" dirty="0"/>
              <a:t>          Increase</a:t>
            </a:r>
          </a:p>
          <a:p>
            <a:r>
              <a:rPr lang="en-IN" dirty="0"/>
              <a:t>        &lt;/button&gt;</a:t>
            </a:r>
          </a:p>
          <a:p>
            <a:r>
              <a:rPr lang="en-IN" dirty="0"/>
              <a:t>        &lt;button </a:t>
            </a:r>
            <a:r>
              <a:rPr lang="en-IN" dirty="0" err="1"/>
              <a:t>onClick</a:t>
            </a:r>
            <a:r>
              <a:rPr lang="en-IN" dirty="0"/>
              <a:t>={() =&gt; </a:t>
            </a:r>
            <a:r>
              <a:rPr lang="en-IN" dirty="0" err="1"/>
              <a:t>setCount</a:t>
            </a:r>
            <a:r>
              <a:rPr lang="en-IN" dirty="0"/>
              <a:t>(count - 1)} style={</a:t>
            </a:r>
            <a:r>
              <a:rPr lang="en-IN" dirty="0" err="1"/>
              <a:t>styles.button</a:t>
            </a:r>
            <a:r>
              <a:rPr lang="en-IN" dirty="0"/>
              <a:t>}&gt;</a:t>
            </a:r>
          </a:p>
          <a:p>
            <a:r>
              <a:rPr lang="en-IN" dirty="0"/>
              <a:t>          Decrease</a:t>
            </a:r>
          </a:p>
          <a:p>
            <a:r>
              <a:rPr lang="en-IN" dirty="0"/>
              <a:t>        &lt;/button&gt;</a:t>
            </a:r>
          </a:p>
          <a:p>
            <a:r>
              <a:rPr lang="en-IN" dirty="0"/>
              <a:t>      &lt;/div&gt;</a:t>
            </a:r>
          </a:p>
          <a:p>
            <a:r>
              <a:rPr lang="en-IN" dirty="0"/>
              <a:t>    &lt;/div&gt;</a:t>
            </a:r>
          </a:p>
          <a:p>
            <a:r>
              <a:rPr lang="en-IN" dirty="0"/>
              <a:t>  );</a:t>
            </a:r>
          </a:p>
          <a:p>
            <a:r>
              <a:rPr lang="en-IN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977484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EC42C0-9518-06A5-FD3F-79C33701D8AB}"/>
              </a:ext>
            </a:extLst>
          </p:cNvPr>
          <p:cNvSpPr txBox="1"/>
          <p:nvPr/>
        </p:nvSpPr>
        <p:spPr>
          <a:xfrm>
            <a:off x="269957" y="-450414"/>
            <a:ext cx="60960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dirty="0"/>
              <a:t>  </a:t>
            </a:r>
          </a:p>
          <a:p>
            <a:r>
              <a:rPr lang="en-IN" dirty="0"/>
              <a:t>// Optional styling</a:t>
            </a:r>
          </a:p>
          <a:p>
            <a:r>
              <a:rPr lang="en-IN" dirty="0" err="1"/>
              <a:t>const</a:t>
            </a:r>
            <a:r>
              <a:rPr lang="en-IN" dirty="0"/>
              <a:t> styles = {</a:t>
            </a:r>
          </a:p>
          <a:p>
            <a:r>
              <a:rPr lang="en-IN" dirty="0"/>
              <a:t>  container: {</a:t>
            </a:r>
          </a:p>
          <a:p>
            <a:r>
              <a:rPr lang="en-IN" dirty="0"/>
              <a:t>    </a:t>
            </a:r>
            <a:r>
              <a:rPr lang="en-IN" dirty="0" err="1"/>
              <a:t>textAlign</a:t>
            </a:r>
            <a:r>
              <a:rPr lang="en-IN" dirty="0"/>
              <a:t>: "</a:t>
            </a:r>
            <a:r>
              <a:rPr lang="en-IN" dirty="0" err="1"/>
              <a:t>center</a:t>
            </a:r>
            <a:r>
              <a:rPr lang="en-IN" dirty="0"/>
              <a:t>",</a:t>
            </a:r>
          </a:p>
          <a:p>
            <a:r>
              <a:rPr lang="en-IN" dirty="0"/>
              <a:t>    </a:t>
            </a:r>
            <a:r>
              <a:rPr lang="en-IN" dirty="0" err="1"/>
              <a:t>marginTop</a:t>
            </a:r>
            <a:r>
              <a:rPr lang="en-IN" dirty="0"/>
              <a:t>: "50px",</a:t>
            </a:r>
          </a:p>
          <a:p>
            <a:r>
              <a:rPr lang="en-IN" dirty="0"/>
              <a:t>    </a:t>
            </a:r>
            <a:r>
              <a:rPr lang="en-IN" dirty="0" err="1"/>
              <a:t>fontFamily</a:t>
            </a:r>
            <a:r>
              <a:rPr lang="en-IN" dirty="0"/>
              <a:t>: "Arial, sans-serif",</a:t>
            </a:r>
          </a:p>
          <a:p>
            <a:r>
              <a:rPr lang="en-IN" dirty="0"/>
              <a:t>  },</a:t>
            </a:r>
          </a:p>
          <a:p>
            <a:r>
              <a:rPr lang="en-IN" dirty="0"/>
              <a:t>  button: {</a:t>
            </a:r>
          </a:p>
          <a:p>
            <a:r>
              <a:rPr lang="en-IN" dirty="0"/>
              <a:t>    padding: "10px 20px",</a:t>
            </a:r>
          </a:p>
          <a:p>
            <a:r>
              <a:rPr lang="en-IN" dirty="0"/>
              <a:t>    margin: "5px",</a:t>
            </a:r>
          </a:p>
          <a:p>
            <a:r>
              <a:rPr lang="en-IN" dirty="0"/>
              <a:t>    </a:t>
            </a:r>
            <a:r>
              <a:rPr lang="en-IN" dirty="0" err="1"/>
              <a:t>fontSize</a:t>
            </a:r>
            <a:r>
              <a:rPr lang="en-IN" dirty="0"/>
              <a:t>: "16px",</a:t>
            </a:r>
          </a:p>
          <a:p>
            <a:r>
              <a:rPr lang="en-IN" dirty="0"/>
              <a:t>  },</a:t>
            </a:r>
          </a:p>
          <a:p>
            <a:r>
              <a:rPr lang="en-IN" dirty="0"/>
              <a:t>};</a:t>
            </a:r>
          </a:p>
          <a:p>
            <a:endParaRPr lang="en-IN" dirty="0"/>
          </a:p>
          <a:p>
            <a:r>
              <a:rPr lang="en-IN" dirty="0"/>
              <a:t>export default Counter;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FB9033-3161-7B04-4060-DB4CBA142FAA}"/>
              </a:ext>
            </a:extLst>
          </p:cNvPr>
          <p:cNvSpPr txBox="1"/>
          <p:nvPr/>
        </p:nvSpPr>
        <p:spPr>
          <a:xfrm>
            <a:off x="5451571" y="39093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 err="1"/>
              <a:t>npx</a:t>
            </a:r>
            <a:r>
              <a:rPr lang="en-IN" dirty="0"/>
              <a:t> create-react-app counter-app</a:t>
            </a:r>
          </a:p>
          <a:p>
            <a:r>
              <a:rPr lang="en-IN" dirty="0"/>
              <a:t>cd counter-app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E60988-3092-C02B-CF6D-4D75E3A7F603}"/>
              </a:ext>
            </a:extLst>
          </p:cNvPr>
          <p:cNvSpPr txBox="1"/>
          <p:nvPr/>
        </p:nvSpPr>
        <p:spPr>
          <a:xfrm>
            <a:off x="5451571" y="1496594"/>
            <a:ext cx="6096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import React from "react";</a:t>
            </a:r>
          </a:p>
          <a:p>
            <a:r>
              <a:rPr lang="en-IN" dirty="0"/>
              <a:t>import Counter from "./Counter";</a:t>
            </a:r>
          </a:p>
          <a:p>
            <a:endParaRPr lang="en-IN" dirty="0"/>
          </a:p>
          <a:p>
            <a:r>
              <a:rPr lang="en-IN" dirty="0"/>
              <a:t>function App() {</a:t>
            </a:r>
          </a:p>
          <a:p>
            <a:r>
              <a:rPr lang="en-IN" dirty="0"/>
              <a:t>  return (</a:t>
            </a:r>
          </a:p>
          <a:p>
            <a:r>
              <a:rPr lang="en-IN" dirty="0"/>
              <a:t>    &lt;div&gt;</a:t>
            </a:r>
          </a:p>
          <a:p>
            <a:r>
              <a:rPr lang="en-IN" dirty="0"/>
              <a:t>      &lt;Counter /&gt;</a:t>
            </a:r>
          </a:p>
          <a:p>
            <a:r>
              <a:rPr lang="en-IN" dirty="0"/>
              <a:t>    &lt;/div&gt;</a:t>
            </a:r>
          </a:p>
          <a:p>
            <a:r>
              <a:rPr lang="en-IN" dirty="0"/>
              <a:t>  );</a:t>
            </a:r>
          </a:p>
          <a:p>
            <a:r>
              <a:rPr lang="en-IN" dirty="0"/>
              <a:t>}</a:t>
            </a:r>
          </a:p>
          <a:p>
            <a:endParaRPr lang="en-IN" dirty="0"/>
          </a:p>
          <a:p>
            <a:r>
              <a:rPr lang="en-IN" dirty="0"/>
              <a:t>export default App;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A19565-2671-7FAA-0D8E-A3332714CDA9}"/>
              </a:ext>
            </a:extLst>
          </p:cNvPr>
          <p:cNvSpPr txBox="1"/>
          <p:nvPr/>
        </p:nvSpPr>
        <p:spPr>
          <a:xfrm>
            <a:off x="7576457" y="1280160"/>
            <a:ext cx="1358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App.js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08A991-9378-2017-79FF-E0932C3627F3}"/>
              </a:ext>
            </a:extLst>
          </p:cNvPr>
          <p:cNvSpPr txBox="1"/>
          <p:nvPr/>
        </p:nvSpPr>
        <p:spPr>
          <a:xfrm>
            <a:off x="3048000" y="578942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 err="1"/>
              <a:t>npm</a:t>
            </a:r>
            <a:r>
              <a:rPr lang="en-IN" dirty="0"/>
              <a:t> start</a:t>
            </a:r>
          </a:p>
        </p:txBody>
      </p:sp>
    </p:spTree>
    <p:extLst>
      <p:ext uri="{BB962C8B-B14F-4D97-AF65-F5344CB8AC3E}">
        <p14:creationId xmlns:p14="http://schemas.microsoft.com/office/powerpoint/2010/main" val="8593694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543030-175D-A902-3489-FA5B99015206}"/>
              </a:ext>
            </a:extLst>
          </p:cNvPr>
          <p:cNvSpPr txBox="1"/>
          <p:nvPr/>
        </p:nvSpPr>
        <p:spPr>
          <a:xfrm>
            <a:off x="304799" y="576698"/>
            <a:ext cx="112606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Class Components</a:t>
            </a:r>
          </a:p>
          <a:p>
            <a:pPr>
              <a:buNone/>
            </a:pPr>
            <a:r>
              <a:rPr lang="en-US" sz="2400" dirty="0"/>
              <a:t>Before </a:t>
            </a:r>
            <a:r>
              <a:rPr lang="en-US" sz="2400" b="1" dirty="0"/>
              <a:t>hooks</a:t>
            </a:r>
            <a:r>
              <a:rPr lang="en-US" sz="2400" dirty="0"/>
              <a:t>, React used </a:t>
            </a:r>
            <a:r>
              <a:rPr lang="en-US" sz="2400" b="1" dirty="0"/>
              <a:t>class-based components</a:t>
            </a:r>
            <a:r>
              <a:rPr lang="en-US" sz="2400" dirty="0"/>
              <a:t> for state and lifecycle management.</a:t>
            </a:r>
            <a:br>
              <a:rPr lang="en-US" sz="2400" dirty="0"/>
            </a:br>
            <a:r>
              <a:rPr lang="en-US" sz="2400" dirty="0"/>
              <a:t>They are still important for understanding older React projects.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0A6DB1-BC56-B6AF-1B0E-7A8D09CD5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95332"/>
            <a:ext cx="8779933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Stateless Class Component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maintain its own state (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this.state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is not used).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Only uses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props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display data.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5C9B85-21E1-4C3B-D73C-6D6992821851}"/>
              </a:ext>
            </a:extLst>
          </p:cNvPr>
          <p:cNvSpPr txBox="1"/>
          <p:nvPr/>
        </p:nvSpPr>
        <p:spPr>
          <a:xfrm>
            <a:off x="6722541" y="1909507"/>
            <a:ext cx="612986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import React, { Component } from "react";</a:t>
            </a:r>
          </a:p>
          <a:p>
            <a:endParaRPr lang="en-IN" dirty="0"/>
          </a:p>
          <a:p>
            <a:r>
              <a:rPr lang="en-IN" dirty="0"/>
              <a:t>class Greeting extends Component {</a:t>
            </a:r>
          </a:p>
          <a:p>
            <a:r>
              <a:rPr lang="en-IN" dirty="0"/>
              <a:t>  render() {</a:t>
            </a:r>
          </a:p>
          <a:p>
            <a:r>
              <a:rPr lang="en-IN" dirty="0"/>
              <a:t>    return (</a:t>
            </a:r>
          </a:p>
          <a:p>
            <a:r>
              <a:rPr lang="en-IN" dirty="0"/>
              <a:t>      &lt;div&gt;</a:t>
            </a:r>
          </a:p>
          <a:p>
            <a:r>
              <a:rPr lang="en-IN" dirty="0"/>
              <a:t>        &lt;h2&gt;Stateless Class Component&lt;/h2&gt;</a:t>
            </a:r>
          </a:p>
          <a:p>
            <a:r>
              <a:rPr lang="en-IN" dirty="0"/>
              <a:t>        &lt;p&gt;Hello, {this.props.name}!&lt;/p&gt;</a:t>
            </a:r>
          </a:p>
          <a:p>
            <a:r>
              <a:rPr lang="en-IN" dirty="0"/>
              <a:t>      &lt;/div&gt;</a:t>
            </a:r>
          </a:p>
          <a:p>
            <a:r>
              <a:rPr lang="en-IN" dirty="0"/>
              <a:t>    );</a:t>
            </a:r>
          </a:p>
          <a:p>
            <a:r>
              <a:rPr lang="en-IN" dirty="0"/>
              <a:t>  }</a:t>
            </a:r>
          </a:p>
          <a:p>
            <a:r>
              <a:rPr lang="en-IN" dirty="0"/>
              <a:t>}</a:t>
            </a:r>
          </a:p>
          <a:p>
            <a:endParaRPr lang="en-IN" dirty="0"/>
          </a:p>
          <a:p>
            <a:r>
              <a:rPr lang="en-IN" dirty="0"/>
              <a:t>export default Greeting;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A1A8AA-CE4B-A972-91C5-84C6BC124EFD}"/>
              </a:ext>
            </a:extLst>
          </p:cNvPr>
          <p:cNvSpPr txBox="1"/>
          <p:nvPr/>
        </p:nvSpPr>
        <p:spPr>
          <a:xfrm>
            <a:off x="317493" y="4734469"/>
            <a:ext cx="64600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&lt;Greeting name="Jyothsna" /&gt;</a:t>
            </a:r>
          </a:p>
        </p:txBody>
      </p:sp>
    </p:spTree>
    <p:extLst>
      <p:ext uri="{BB962C8B-B14F-4D97-AF65-F5344CB8AC3E}">
        <p14:creationId xmlns:p14="http://schemas.microsoft.com/office/powerpoint/2010/main" val="36089662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C7562ED-53C2-B4F4-E1A1-0C4512A91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341350"/>
            <a:ext cx="9745133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2. Stateful Class Component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Maintains its own </a:t>
            </a:r>
            <a:r>
              <a:rPr kumimoji="0" lang="en-US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state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Can modify UI dynamically using 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this.setState()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  <a:endParaRPr kumimoji="0" lang="en-US" alt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Supports </a:t>
            </a:r>
            <a:r>
              <a:rPr kumimoji="0" lang="en-US" alt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lifecycle methods</a:t>
            </a: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569830-EA75-F2A0-1751-34B2C274450E}"/>
              </a:ext>
            </a:extLst>
          </p:cNvPr>
          <p:cNvSpPr txBox="1"/>
          <p:nvPr/>
        </p:nvSpPr>
        <p:spPr>
          <a:xfrm>
            <a:off x="177800" y="2105894"/>
            <a:ext cx="527473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import React, { Component } from "react";</a:t>
            </a:r>
          </a:p>
          <a:p>
            <a:endParaRPr lang="en-IN" dirty="0"/>
          </a:p>
          <a:p>
            <a:r>
              <a:rPr lang="en-IN" dirty="0"/>
              <a:t>class Counter extends Component {</a:t>
            </a:r>
          </a:p>
          <a:p>
            <a:r>
              <a:rPr lang="en-IN" dirty="0"/>
              <a:t>  constructor(props) {</a:t>
            </a:r>
          </a:p>
          <a:p>
            <a:r>
              <a:rPr lang="en-IN" dirty="0"/>
              <a:t>    super(props);</a:t>
            </a:r>
          </a:p>
          <a:p>
            <a:r>
              <a:rPr lang="en-IN" dirty="0"/>
              <a:t>    // Initial state</a:t>
            </a:r>
          </a:p>
          <a:p>
            <a:r>
              <a:rPr lang="en-IN" dirty="0"/>
              <a:t>    </a:t>
            </a:r>
            <a:r>
              <a:rPr lang="en-IN" dirty="0" err="1"/>
              <a:t>this.state</a:t>
            </a:r>
            <a:r>
              <a:rPr lang="en-IN" dirty="0"/>
              <a:t> = { count: 0 };</a:t>
            </a:r>
          </a:p>
          <a:p>
            <a:r>
              <a:rPr lang="en-IN" dirty="0"/>
              <a:t>  }</a:t>
            </a:r>
          </a:p>
          <a:p>
            <a:endParaRPr lang="en-IN" dirty="0"/>
          </a:p>
          <a:p>
            <a:r>
              <a:rPr lang="en-IN" dirty="0"/>
              <a:t>  increase = () =&gt; {</a:t>
            </a:r>
          </a:p>
          <a:p>
            <a:r>
              <a:rPr lang="en-IN" dirty="0"/>
              <a:t>    </a:t>
            </a:r>
            <a:r>
              <a:rPr lang="en-IN" dirty="0" err="1"/>
              <a:t>this.setState</a:t>
            </a:r>
            <a:r>
              <a:rPr lang="en-IN" dirty="0"/>
              <a:t>({ count: </a:t>
            </a:r>
            <a:r>
              <a:rPr lang="en-IN" dirty="0" err="1"/>
              <a:t>this.state.count</a:t>
            </a:r>
            <a:r>
              <a:rPr lang="en-IN" dirty="0"/>
              <a:t> + 1 });</a:t>
            </a:r>
          </a:p>
          <a:p>
            <a:r>
              <a:rPr lang="en-IN" dirty="0"/>
              <a:t>  };</a:t>
            </a:r>
          </a:p>
          <a:p>
            <a:endParaRPr lang="en-IN" dirty="0"/>
          </a:p>
          <a:p>
            <a:r>
              <a:rPr lang="en-IN" dirty="0"/>
              <a:t>  decrease = () =&gt; {</a:t>
            </a:r>
          </a:p>
          <a:p>
            <a:r>
              <a:rPr lang="en-IN" dirty="0"/>
              <a:t>    </a:t>
            </a:r>
            <a:r>
              <a:rPr lang="en-IN" dirty="0" err="1"/>
              <a:t>this.setState</a:t>
            </a:r>
            <a:r>
              <a:rPr lang="en-IN" dirty="0"/>
              <a:t>({ count: </a:t>
            </a:r>
            <a:r>
              <a:rPr lang="en-IN" dirty="0" err="1"/>
              <a:t>this.state.count</a:t>
            </a:r>
            <a:r>
              <a:rPr lang="en-IN" dirty="0"/>
              <a:t> - 1 });</a:t>
            </a:r>
          </a:p>
          <a:p>
            <a:r>
              <a:rPr lang="en-IN" dirty="0"/>
              <a:t>  };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CAAF79-2D6C-CDA8-7310-991E218C4A8D}"/>
              </a:ext>
            </a:extLst>
          </p:cNvPr>
          <p:cNvSpPr txBox="1"/>
          <p:nvPr/>
        </p:nvSpPr>
        <p:spPr>
          <a:xfrm>
            <a:off x="5204888" y="1747443"/>
            <a:ext cx="61595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render() {</a:t>
            </a:r>
          </a:p>
          <a:p>
            <a:r>
              <a:rPr lang="en-IN" dirty="0"/>
              <a:t>    return (</a:t>
            </a:r>
          </a:p>
          <a:p>
            <a:r>
              <a:rPr lang="en-IN" dirty="0"/>
              <a:t>      &lt;div&gt;</a:t>
            </a:r>
          </a:p>
          <a:p>
            <a:r>
              <a:rPr lang="en-IN" dirty="0"/>
              <a:t>        &lt;h2&gt;Stateful Class Component&lt;/h2&gt;</a:t>
            </a:r>
          </a:p>
          <a:p>
            <a:r>
              <a:rPr lang="en-IN" dirty="0"/>
              <a:t>        &lt;p&gt;Current Count: {</a:t>
            </a:r>
            <a:r>
              <a:rPr lang="en-IN" dirty="0" err="1"/>
              <a:t>this.state.count</a:t>
            </a:r>
            <a:r>
              <a:rPr lang="en-IN" dirty="0"/>
              <a:t>}&lt;/p&gt;</a:t>
            </a:r>
          </a:p>
          <a:p>
            <a:r>
              <a:rPr lang="en-IN" dirty="0"/>
              <a:t>        &lt;button </a:t>
            </a:r>
            <a:r>
              <a:rPr lang="en-IN" dirty="0" err="1"/>
              <a:t>onClick</a:t>
            </a:r>
            <a:r>
              <a:rPr lang="en-IN" dirty="0"/>
              <a:t>={</a:t>
            </a:r>
            <a:r>
              <a:rPr lang="en-IN" dirty="0" err="1"/>
              <a:t>this.increase</a:t>
            </a:r>
            <a:r>
              <a:rPr lang="en-IN" dirty="0"/>
              <a:t>}&gt;Increase&lt;/button&gt;</a:t>
            </a:r>
          </a:p>
          <a:p>
            <a:r>
              <a:rPr lang="en-IN" dirty="0"/>
              <a:t>        &lt;button </a:t>
            </a:r>
            <a:r>
              <a:rPr lang="en-IN" dirty="0" err="1"/>
              <a:t>onClick</a:t>
            </a:r>
            <a:r>
              <a:rPr lang="en-IN" dirty="0"/>
              <a:t>={</a:t>
            </a:r>
            <a:r>
              <a:rPr lang="en-IN" dirty="0" err="1"/>
              <a:t>this.decrease</a:t>
            </a:r>
            <a:r>
              <a:rPr lang="en-IN" dirty="0"/>
              <a:t>} style={{ </a:t>
            </a:r>
            <a:r>
              <a:rPr lang="en-IN" dirty="0" err="1"/>
              <a:t>marginLeft</a:t>
            </a:r>
            <a:r>
              <a:rPr lang="en-IN" dirty="0"/>
              <a:t>: "10px" }}&gt;</a:t>
            </a:r>
          </a:p>
          <a:p>
            <a:r>
              <a:rPr lang="en-IN" dirty="0"/>
              <a:t>          Decrease</a:t>
            </a:r>
          </a:p>
          <a:p>
            <a:r>
              <a:rPr lang="en-IN" dirty="0"/>
              <a:t>        &lt;/button&gt;</a:t>
            </a:r>
          </a:p>
          <a:p>
            <a:r>
              <a:rPr lang="en-IN" dirty="0"/>
              <a:t>      &lt;/div&gt;</a:t>
            </a:r>
          </a:p>
          <a:p>
            <a:r>
              <a:rPr lang="en-IN" dirty="0"/>
              <a:t>    );</a:t>
            </a:r>
          </a:p>
          <a:p>
            <a:r>
              <a:rPr lang="en-IN" dirty="0"/>
              <a:t>  }</a:t>
            </a:r>
          </a:p>
          <a:p>
            <a:endParaRPr lang="en-IN" dirty="0"/>
          </a:p>
          <a:p>
            <a:r>
              <a:rPr lang="en-IN" dirty="0"/>
              <a:t>}</a:t>
            </a:r>
          </a:p>
          <a:p>
            <a:endParaRPr lang="en-IN" dirty="0"/>
          </a:p>
          <a:p>
            <a:r>
              <a:rPr lang="en-IN" dirty="0"/>
              <a:t>export default Counter;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25900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72DE77A-4FF8-BC1E-798D-8D4854F93BB8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3086894"/>
          <a:ext cx="10515600" cy="182880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375850742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27004301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4911186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Feature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Stateless Class Component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Stateful Class Component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82846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/>
                        <a:t>Has state?</a:t>
                      </a:r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❌ No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✅ Yes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27292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/>
                        <a:t>Uses props?</a:t>
                      </a:r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✅ Yes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✅ Yes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79137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/>
                        <a:t>Lifecycle methods</a:t>
                      </a:r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❌ Rarely used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✅ Used frequently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8686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/>
                        <a:t>UI Updates</a:t>
                      </a:r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Static (fixed)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Dynamic (changes with state)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8424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26609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CEBE3081-B465-9AC2-A1C7-91A1DCF68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575" y="1096877"/>
            <a:ext cx="11471812" cy="3539430"/>
          </a:xfrm>
          <a:prstGeom prst="rect">
            <a:avLst/>
          </a:prstGeom>
          <a:solidFill>
            <a:srgbClr val="2327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F6F7F9"/>
                </a:solidFill>
                <a:effectLst/>
                <a:latin typeface="Optimistic Display"/>
              </a:rPr>
              <a:t>Responding to events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6F7F9"/>
                </a:solidFill>
                <a:effectLst/>
                <a:latin typeface="Optimistic Text"/>
              </a:rPr>
              <a:t>React lets you add </a:t>
            </a:r>
            <a:r>
              <a:rPr kumimoji="0" lang="en-US" altLang="en-US" sz="2800" b="0" i="1" u="none" strike="noStrike" cap="none" normalizeH="0" baseline="0" dirty="0">
                <a:ln>
                  <a:noFill/>
                </a:ln>
                <a:solidFill>
                  <a:srgbClr val="F6F7F9"/>
                </a:solidFill>
                <a:effectLst/>
                <a:latin typeface="Optimistic Text"/>
              </a:rPr>
              <a:t>event handlers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6F7F9"/>
                </a:solidFill>
                <a:effectLst/>
                <a:latin typeface="Optimistic Text"/>
              </a:rPr>
              <a:t> to your JSX. Event handlers are your own functions that will be triggered in response to user interactions like clicking, hovering, focusing on form inputs, and so on.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6F7F9"/>
                </a:solidFill>
                <a:effectLst/>
                <a:latin typeface="Optimistic Text"/>
              </a:rPr>
              <a:t>Built-in components like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6F7F9"/>
                </a:solidFill>
                <a:effectLst/>
                <a:latin typeface="Source Code Pro" panose="020B0509030403020204" pitchFamily="49" charset="0"/>
              </a:rPr>
              <a:t>&lt;button&gt;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6F7F9"/>
                </a:solidFill>
                <a:effectLst/>
                <a:latin typeface="Optimistic Text"/>
              </a:rPr>
              <a:t> only support built-in browser events like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F6F7F9"/>
                </a:solidFill>
                <a:effectLst/>
                <a:latin typeface="Source Code Pro" panose="020B0509030403020204" pitchFamily="49" charset="0"/>
              </a:rPr>
              <a:t>onClick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6F7F9"/>
                </a:solidFill>
                <a:effectLst/>
                <a:latin typeface="Optimistic Text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6F7F9"/>
                </a:solidFill>
                <a:effectLst/>
                <a:latin typeface="Optimistic Text"/>
              </a:rPr>
              <a:t>However, you can also create your own components, and give their event handler props any application-specific names that you like.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866001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495C7F-0DE6-F17D-661F-85F7A7582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54" y="270496"/>
            <a:ext cx="4511467" cy="3581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7282FE-AB8E-DFAA-3E0E-7C2C4EBB3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700" y="163599"/>
            <a:ext cx="6725589" cy="38662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3D8FFD-EDAA-940C-1655-679953E1AE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29835"/>
            <a:ext cx="6296904" cy="25054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F1C8D3-61D4-AD02-4B5F-65C4ECF71B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6904" y="4577598"/>
            <a:ext cx="6296905" cy="140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887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E60DFA0-84EB-E56B-797D-FFBAE529C59E}"/>
              </a:ext>
            </a:extLst>
          </p:cNvPr>
          <p:cNvSpPr txBox="1"/>
          <p:nvPr/>
        </p:nvSpPr>
        <p:spPr>
          <a:xfrm>
            <a:off x="558350" y="631706"/>
            <a:ext cx="1006649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Optimistic Text"/>
              </a:rPr>
              <a:t>Components often need to change what’s on the screen as a result of an interaction.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Optimistic Text"/>
              </a:rPr>
              <a:t>Components need to “remember” things: the current input value, the current image, the shopping cart. In React, this kind of component-specific memory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Optimistic Text"/>
              </a:rPr>
              <a:t>You can add state to a component with a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effectLst/>
                <a:latin typeface="Source Code Pro" panose="020B0509030403020204" pitchFamily="49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useState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Optimistic Text"/>
              </a:rPr>
              <a:t> Hook.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en-US" altLang="en-US" sz="1800" b="0" i="1" u="none" strike="noStrike" cap="none" normalizeH="0" baseline="0" dirty="0">
                <a:ln>
                  <a:noFill/>
                </a:ln>
                <a:effectLst/>
                <a:latin typeface="Optimistic Text"/>
              </a:rPr>
              <a:t>Hooks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Optimistic Text"/>
              </a:rPr>
              <a:t> are special functions that let your components use React features (state is one of those features).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Optimistic Text"/>
              </a:rPr>
              <a:t>The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effectLst/>
                <a:latin typeface="Source Code Pro" panose="020B0509030403020204" pitchFamily="49" charset="0"/>
              </a:rPr>
              <a:t>useState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Optimistic Text"/>
              </a:rPr>
              <a:t> Hook lets you declare a state variable. It takes the initial state and returns a pair of values: the current state, and a state setter function that lets you update it.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B864DB-0BA4-2AB1-45DD-827362424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725" y="4097042"/>
            <a:ext cx="8618017" cy="142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9348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729AB8-39E8-C4D7-AC16-271B6EE557FD}"/>
              </a:ext>
            </a:extLst>
          </p:cNvPr>
          <p:cNvSpPr txBox="1"/>
          <p:nvPr/>
        </p:nvSpPr>
        <p:spPr>
          <a:xfrm>
            <a:off x="3048674" y="91997"/>
            <a:ext cx="6097348" cy="463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6840" algn="ctr">
              <a:lnSpc>
                <a:spcPct val="150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React State Management</a:t>
            </a:r>
            <a:endParaRPr lang="en-IN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084C93-8317-6636-D9FC-F025E63FADE5}"/>
              </a:ext>
            </a:extLst>
          </p:cNvPr>
          <p:cNvSpPr txBox="1"/>
          <p:nvPr/>
        </p:nvSpPr>
        <p:spPr>
          <a:xfrm>
            <a:off x="493613" y="1025407"/>
            <a:ext cx="11053721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effectLst/>
                <a:latin typeface="Optimistic Display"/>
              </a:rPr>
              <a:t>Adding Interactivity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Optimistic Display"/>
              </a:rPr>
              <a:t>Some things on the screen update in response to user input. For example, clicking an image gallery switches the active image.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FF0000"/>
                </a:solidFill>
                <a:effectLst/>
                <a:latin typeface="Optimistic Display"/>
              </a:rPr>
              <a:t>In React, data that changes over time is called </a:t>
            </a:r>
            <a:r>
              <a:rPr lang="en-US" sz="2000" b="0" i="1" dirty="0">
                <a:solidFill>
                  <a:srgbClr val="FF0000"/>
                </a:solidFill>
                <a:effectLst/>
                <a:latin typeface="Optimistic Display"/>
              </a:rPr>
              <a:t>state.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Optimistic Display"/>
              </a:rPr>
              <a:t> You can add state to any component, and update it as needed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>
              <a:latin typeface="Optimistic Display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b="0" i="0" dirty="0">
              <a:effectLst/>
              <a:latin typeface="Optimistic Display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936642-88F8-A51F-C254-B3667B67095D}"/>
              </a:ext>
            </a:extLst>
          </p:cNvPr>
          <p:cNvSpPr txBox="1"/>
          <p:nvPr/>
        </p:nvSpPr>
        <p:spPr>
          <a:xfrm>
            <a:off x="566441" y="2793814"/>
            <a:ext cx="1114273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171717"/>
                </a:solidFill>
                <a:effectLst/>
                <a:latin typeface="-apple-system"/>
              </a:rPr>
              <a:t>State in React refers to a set of variables that determine how a component renders and behaves.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171717"/>
                </a:solidFill>
                <a:effectLst/>
                <a:latin typeface="-apple-system"/>
              </a:rPr>
              <a:t>State is mutable, meaning it can change over time, causing the component to re-render.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171717"/>
                </a:solidFill>
                <a:effectLst/>
                <a:latin typeface="-apple-system"/>
              </a:rPr>
              <a:t> Proper state management ensures that the UI remains consistent and responsive to user interactions.</a:t>
            </a:r>
          </a:p>
          <a:p>
            <a:pPr algn="l"/>
            <a:endParaRPr lang="en-US" sz="2000" b="0" i="0" dirty="0">
              <a:solidFill>
                <a:srgbClr val="171717"/>
              </a:solidFill>
              <a:effectLst/>
              <a:latin typeface="-apple-system"/>
            </a:endParaRPr>
          </a:p>
          <a:p>
            <a:pPr algn="l"/>
            <a:r>
              <a:rPr lang="en-US" sz="2000" b="0" i="0" dirty="0">
                <a:solidFill>
                  <a:srgbClr val="171717"/>
                </a:solidFill>
                <a:effectLst/>
                <a:latin typeface="-apple-system"/>
              </a:rPr>
              <a:t>React provides several ways to manage state:</a:t>
            </a:r>
          </a:p>
          <a:p>
            <a:pPr algn="l"/>
            <a:r>
              <a:rPr lang="en-US" sz="2000" b="1" i="0" dirty="0">
                <a:solidFill>
                  <a:srgbClr val="171717"/>
                </a:solidFill>
                <a:effectLst/>
                <a:latin typeface="-apple-system"/>
              </a:rPr>
              <a:t>Local state within a component </a:t>
            </a:r>
            <a:r>
              <a:rPr lang="en-US" sz="2000" b="0" i="0" dirty="0">
                <a:solidFill>
                  <a:srgbClr val="171717"/>
                </a:solidFill>
                <a:effectLst/>
                <a:latin typeface="-apple-system"/>
              </a:rPr>
              <a:t>: </a:t>
            </a:r>
          </a:p>
          <a:p>
            <a:pPr algn="l"/>
            <a:r>
              <a:rPr lang="en-US" sz="2000" b="1" i="0" dirty="0">
                <a:solidFill>
                  <a:srgbClr val="171717"/>
                </a:solidFill>
                <a:effectLst/>
                <a:latin typeface="-apple-system"/>
              </a:rPr>
              <a:t>Shared state using Context API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171717"/>
                </a:solidFill>
                <a:effectLst/>
                <a:latin typeface="-apple-system"/>
              </a:rPr>
              <a:t>Global state management with third-party libraries</a:t>
            </a:r>
          </a:p>
        </p:txBody>
      </p:sp>
    </p:spTree>
    <p:extLst>
      <p:ext uri="{BB962C8B-B14F-4D97-AF65-F5344CB8AC3E}">
        <p14:creationId xmlns:p14="http://schemas.microsoft.com/office/powerpoint/2010/main" val="29210668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27AA346-4DC1-AB52-2D7F-64E836B995AE}"/>
              </a:ext>
            </a:extLst>
          </p:cNvPr>
          <p:cNvSpPr txBox="1"/>
          <p:nvPr/>
        </p:nvSpPr>
        <p:spPr>
          <a:xfrm>
            <a:off x="914400" y="0"/>
            <a:ext cx="4393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rgbClr val="FF0000"/>
                </a:solidFill>
              </a:rPr>
              <a:t>Local State management: use State hook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80656D8-BB34-A0FB-B026-238532F425F7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-1" y="336807"/>
            <a:ext cx="12154223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strike="noStrike" cap="none" normalizeH="0" baseline="0" dirty="0">
                <a:ln>
                  <a:noFill/>
                </a:ln>
                <a:solidFill>
                  <a:srgbClr val="171717"/>
                </a:solidFill>
                <a:effectLst/>
                <a:latin typeface="-apple-system"/>
              </a:rPr>
              <a:t>The </a:t>
            </a:r>
            <a:r>
              <a:rPr kumimoji="0" lang="en-US" altLang="en-US" sz="2000" b="0" strike="noStrike" cap="none" normalizeH="0" baseline="0" dirty="0" err="1">
                <a:ln>
                  <a:noFill/>
                </a:ln>
                <a:solidFill>
                  <a:srgbClr val="171717"/>
                </a:solidFill>
                <a:effectLst/>
                <a:latin typeface="var(--ff-monospace)"/>
              </a:rPr>
              <a:t>useState</a:t>
            </a:r>
            <a:r>
              <a:rPr kumimoji="0" lang="en-US" altLang="en-US" sz="2000" b="0" strike="noStrike" cap="none" normalizeH="0" baseline="0" dirty="0">
                <a:ln>
                  <a:noFill/>
                </a:ln>
                <a:solidFill>
                  <a:srgbClr val="171717"/>
                </a:solidFill>
                <a:effectLst/>
                <a:latin typeface="-apple-system"/>
              </a:rPr>
              <a:t> hook is the most basic and commonly used way to manage state in functional components.</a:t>
            </a:r>
          </a:p>
          <a:p>
            <a:r>
              <a:rPr kumimoji="0" lang="en-US" altLang="en-US" sz="2000" b="0" strike="noStrike" cap="none" normalizeH="0" baseline="0" dirty="0">
                <a:ln>
                  <a:noFill/>
                </a:ln>
                <a:solidFill>
                  <a:srgbClr val="171717"/>
                </a:solidFill>
                <a:effectLst/>
                <a:latin typeface="-apple-system"/>
              </a:rPr>
              <a:t> It allows you to add state to function components and is straightforward to use.</a:t>
            </a:r>
            <a:r>
              <a:rPr kumimoji="0" lang="en-US" altLang="en-US" sz="2000" b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r>
              <a:rPr kumimoji="0" lang="en-US" altLang="en-US" sz="2000" b="0" strike="noStrike" cap="none" normalizeH="0" baseline="0" dirty="0">
                <a:ln>
                  <a:noFill/>
                </a:ln>
                <a:effectLst/>
                <a:latin typeface="Optimistic Text"/>
              </a:rPr>
              <a:t>Hooks are special functions that let your components use React features (state is one of those features).</a:t>
            </a:r>
          </a:p>
          <a:p>
            <a:pPr algn="l"/>
            <a:r>
              <a:rPr lang="en-US" sz="2000" b="0" i="0" dirty="0">
                <a:effectLst/>
                <a:latin typeface="IBM Plex Sans" panose="020B0503050203000203" pitchFamily="34" charset="0"/>
              </a:rPr>
              <a:t>The </a:t>
            </a:r>
            <a:r>
              <a:rPr lang="en-US" sz="2000" b="0" i="0" dirty="0" err="1">
                <a:effectLst/>
                <a:latin typeface="IBM Plex Sans" panose="020B0503050203000203" pitchFamily="34" charset="0"/>
              </a:rPr>
              <a:t>useState</a:t>
            </a:r>
            <a:r>
              <a:rPr lang="en-US" sz="2000" b="0" i="0" dirty="0">
                <a:effectLst/>
                <a:latin typeface="IBM Plex Sans" panose="020B0503050203000203" pitchFamily="34" charset="0"/>
              </a:rPr>
              <a:t> hook in React is the easiest way to manage states. It enables us to create and change state variables within our components.</a:t>
            </a:r>
          </a:p>
          <a:p>
            <a:pPr algn="l"/>
            <a:r>
              <a:rPr lang="en-US" sz="2000" b="0" i="0" dirty="0">
                <a:effectLst/>
                <a:latin typeface="IBM Plex Sans" panose="020B0503050203000203" pitchFamily="34" charset="0"/>
              </a:rPr>
              <a:t>For example, consider a Cart component. It needs two states: one for the current item being added to the Cart and another for the Cart itself.</a:t>
            </a:r>
          </a:p>
          <a:p>
            <a:pPr algn="ctr"/>
            <a:r>
              <a:rPr lang="en-US" sz="2000" b="0" i="0" dirty="0">
                <a:effectLst/>
                <a:latin typeface="Consolas" panose="020B0609020204030204" pitchFamily="49" charset="0"/>
              </a:rPr>
              <a:t>const [state, </a:t>
            </a:r>
            <a:r>
              <a:rPr lang="en-US" sz="2000" b="0" i="0" dirty="0" err="1">
                <a:effectLst/>
                <a:latin typeface="Consolas" panose="020B0609020204030204" pitchFamily="49" charset="0"/>
              </a:rPr>
              <a:t>setState</a:t>
            </a:r>
            <a:r>
              <a:rPr lang="en-US" sz="2000" b="0" i="0" dirty="0">
                <a:effectLst/>
                <a:latin typeface="Consolas" panose="020B0609020204030204" pitchFamily="49" charset="0"/>
              </a:rPr>
              <a:t>] = </a:t>
            </a:r>
            <a:r>
              <a:rPr lang="en-US" sz="2000" b="0" i="0" dirty="0" err="1">
                <a:effectLst/>
                <a:latin typeface="Consolas" panose="020B0609020204030204" pitchFamily="49" charset="0"/>
              </a:rPr>
              <a:t>useState</a:t>
            </a:r>
            <a:r>
              <a:rPr lang="en-US" sz="2000" b="0" i="0" dirty="0">
                <a:effectLst/>
                <a:latin typeface="Consolas" panose="020B0609020204030204" pitchFamily="49" charset="0"/>
              </a:rPr>
              <a:t>(&lt;</a:t>
            </a:r>
            <a:r>
              <a:rPr lang="en-US" sz="2000" b="0" i="0" dirty="0" err="1">
                <a:effectLst/>
                <a:latin typeface="Consolas" panose="020B0609020204030204" pitchFamily="49" charset="0"/>
              </a:rPr>
              <a:t>default_value</a:t>
            </a:r>
            <a:r>
              <a:rPr lang="en-US" sz="2000" b="0" i="0" dirty="0">
                <a:effectLst/>
                <a:latin typeface="Consolas" panose="020B0609020204030204" pitchFamily="49" charset="0"/>
              </a:rPr>
              <a:t>&gt;)</a:t>
            </a:r>
            <a:endParaRPr lang="en-US" sz="2000" b="0" i="0" dirty="0">
              <a:effectLst/>
              <a:latin typeface="-apple-system"/>
            </a:endParaRPr>
          </a:p>
          <a:p>
            <a:pPr algn="ctr"/>
            <a:r>
              <a:rPr kumimoji="0" lang="en-US" altLang="en-US" sz="2000" b="0" strike="noStrike" cap="none" normalizeH="0" baseline="0" dirty="0">
                <a:ln>
                  <a:noFill/>
                </a:ln>
                <a:effectLst/>
                <a:latin typeface="Optimistic Text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1FA147-9331-82FE-4D4B-573DA4CC86FF}"/>
              </a:ext>
            </a:extLst>
          </p:cNvPr>
          <p:cNvSpPr txBox="1"/>
          <p:nvPr/>
        </p:nvSpPr>
        <p:spPr>
          <a:xfrm>
            <a:off x="339864" y="3363995"/>
            <a:ext cx="1069767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  <a:latin typeface="IBM Plex Sans" panose="020B0503050203000203" pitchFamily="34" charset="0"/>
              </a:rPr>
              <a:t>The </a:t>
            </a:r>
            <a:r>
              <a:rPr lang="en-US" b="0" i="0" dirty="0" err="1">
                <a:effectLst/>
                <a:latin typeface="IBM Plex Sans" panose="020B0503050203000203" pitchFamily="34" charset="0"/>
              </a:rPr>
              <a:t>useState</a:t>
            </a:r>
            <a:r>
              <a:rPr lang="en-US" b="0" i="0" dirty="0">
                <a:effectLst/>
                <a:latin typeface="IBM Plex Sans" panose="020B0503050203000203" pitchFamily="34" charset="0"/>
              </a:rPr>
              <a:t> hook returns an array with two elements. The first value within the array represents the state name, and it holds the current value of the state. The second value is a function that enables us to update the state’s value.</a:t>
            </a:r>
          </a:p>
          <a:p>
            <a:r>
              <a:rPr lang="en-US" b="0" i="0" dirty="0">
                <a:effectLst/>
                <a:latin typeface="IBM Plex Sans" panose="020B0503050203000203" pitchFamily="34" charset="0"/>
              </a:rPr>
              <a:t>Any state declared within your application must have a default value depending on its data type. It can be a string, number, object, array, or even a null value.</a:t>
            </a:r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0729C9-CA45-44A1-C1AC-36F74411B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654" y="4943333"/>
            <a:ext cx="6839905" cy="16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2354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8DDD160-FA6C-6CC0-8ABC-EBD2CFCC1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10" y="695915"/>
            <a:ext cx="8192710" cy="5850542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1BD2A0A3-F35C-FCCD-5F3C-FD7B8E33B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9535" y="1652312"/>
            <a:ext cx="375468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1717"/>
                </a:solidFill>
                <a:effectLst/>
                <a:latin typeface="-apple-system"/>
              </a:rPr>
              <a:t>In this example,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71717"/>
                </a:solidFill>
                <a:effectLst/>
                <a:latin typeface="var(--ff-monospace)"/>
              </a:rPr>
              <a:t>useState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1717"/>
                </a:solidFill>
                <a:effectLst/>
                <a:latin typeface="-apple-system"/>
              </a:rPr>
              <a:t> initializes the state variable 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1717"/>
                </a:solidFill>
                <a:effectLst/>
                <a:latin typeface="var(--ff-monospace)"/>
              </a:rPr>
              <a:t>count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1717"/>
                </a:solidFill>
                <a:effectLst/>
                <a:latin typeface="-apple-system"/>
              </a:rPr>
              <a:t> with a value of 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1717"/>
                </a:solidFill>
                <a:effectLst/>
                <a:latin typeface="var(--ff-monospace)"/>
              </a:rPr>
              <a:t>0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1717"/>
                </a:solidFill>
                <a:effectLst/>
                <a:latin typeface="-apple-system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1717"/>
                </a:solidFill>
                <a:effectLst/>
                <a:latin typeface="-apple-system"/>
              </a:rPr>
              <a:t>The 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71717"/>
                </a:solidFill>
                <a:effectLst/>
                <a:latin typeface="var(--ff-monospace)"/>
              </a:rPr>
              <a:t>setCount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1717"/>
                </a:solidFill>
                <a:effectLst/>
                <a:latin typeface="-apple-system"/>
              </a:rPr>
              <a:t> function updates the state, causing the component to re-render with the new value.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1645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CF592C-C456-6198-E76D-D17D543D0704}"/>
              </a:ext>
            </a:extLst>
          </p:cNvPr>
          <p:cNvSpPr txBox="1"/>
          <p:nvPr/>
        </p:nvSpPr>
        <p:spPr>
          <a:xfrm>
            <a:off x="3048674" y="284685"/>
            <a:ext cx="6097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effectLst/>
                <a:latin typeface="IBM Plex Mono" panose="020F0502020204030204" pitchFamily="49" charset="0"/>
              </a:rPr>
              <a:t>Updating states with the </a:t>
            </a:r>
            <a:r>
              <a:rPr lang="en-US" b="1" i="0" dirty="0" err="1">
                <a:effectLst/>
                <a:latin typeface="IBM Plex Mono" panose="020F0502020204030204" pitchFamily="49" charset="0"/>
              </a:rPr>
              <a:t>useState</a:t>
            </a:r>
            <a:r>
              <a:rPr lang="en-US" b="1" i="0" dirty="0">
                <a:effectLst/>
                <a:latin typeface="IBM Plex Mono" panose="020F0502020204030204" pitchFamily="49" charset="0"/>
              </a:rPr>
              <a:t> hook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D29857-AF9F-48E8-D61D-0375C4DF3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368" y="1593479"/>
            <a:ext cx="7354326" cy="44964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BC23CE-3315-4023-C6C8-E09C84DD5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792" y="1976341"/>
            <a:ext cx="3943900" cy="258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7841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DC13EC-C111-3CFD-EB71-9640A3C9C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304716"/>
            <a:ext cx="1212187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000" b="0" i="0" dirty="0">
                <a:effectLst/>
                <a:latin typeface="IBM Plex Sans" panose="020B0503050203000203" pitchFamily="34" charset="0"/>
              </a:rPr>
              <a:t>The </a:t>
            </a:r>
            <a:r>
              <a:rPr lang="en-US" sz="2000" b="1" i="0" dirty="0" err="1">
                <a:effectLst/>
                <a:latin typeface="IBM Plex Sans" panose="020B0503050203000203" pitchFamily="34" charset="0"/>
              </a:rPr>
              <a:t>useReducer</a:t>
            </a:r>
            <a:r>
              <a:rPr lang="en-US" sz="2000" b="0" i="0" dirty="0">
                <a:effectLst/>
                <a:latin typeface="IBM Plex Sans" panose="020B0503050203000203" pitchFamily="34" charset="0"/>
              </a:rPr>
              <a:t> hook is another powerful tool for managing states within your application.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000" b="0" i="0" dirty="0">
                <a:effectLst/>
                <a:latin typeface="IBM Plex Sans" panose="020B0503050203000203" pitchFamily="34" charset="0"/>
              </a:rPr>
              <a:t>Unlike </a:t>
            </a:r>
            <a:r>
              <a:rPr lang="en-US" sz="2000" b="0" i="0" dirty="0" err="1">
                <a:effectLst/>
                <a:latin typeface="IBM Plex Sans" panose="020B0503050203000203" pitchFamily="34" charset="0"/>
              </a:rPr>
              <a:t>useState</a:t>
            </a:r>
            <a:r>
              <a:rPr lang="en-US" sz="2000" b="0" i="0" dirty="0">
                <a:effectLst/>
                <a:latin typeface="IBM Plex Sans" panose="020B0503050203000203" pitchFamily="34" charset="0"/>
              </a:rPr>
              <a:t>, which is suitable for simpler cases, </a:t>
            </a:r>
            <a:r>
              <a:rPr lang="en-US" sz="2000" b="0" i="0" dirty="0" err="1">
                <a:effectLst/>
                <a:latin typeface="IBM Plex Sans" panose="020B0503050203000203" pitchFamily="34" charset="0"/>
              </a:rPr>
              <a:t>useReducer</a:t>
            </a:r>
            <a:r>
              <a:rPr lang="en-US" sz="2000" b="0" i="0" dirty="0">
                <a:effectLst/>
                <a:latin typeface="IBM Plex Sans" panose="020B0503050203000203" pitchFamily="34" charset="0"/>
              </a:rPr>
              <a:t> is commonly used when handling a large number of states, especially in components with numerous states across multiple event handlers.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-apple-system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71717"/>
                </a:solidFill>
                <a:effectLst/>
                <a:latin typeface="-apple-system"/>
              </a:rPr>
              <a:t> It is similar to the Redux pattern and can be beneficial when managing state transitions based on specific actions.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000" b="0" i="0" dirty="0">
                <a:effectLst/>
                <a:latin typeface="IBM Plex Sans" panose="020B0503050203000203" pitchFamily="34" charset="0"/>
              </a:rPr>
              <a:t>The </a:t>
            </a:r>
            <a:r>
              <a:rPr lang="en-US" sz="2000" b="1" i="0" dirty="0" err="1">
                <a:effectLst/>
                <a:latin typeface="IBM Plex Sans" panose="020B0503050203000203" pitchFamily="34" charset="0"/>
              </a:rPr>
              <a:t>useReducer</a:t>
            </a:r>
            <a:r>
              <a:rPr lang="en-US" sz="2000" b="0" i="0" dirty="0">
                <a:effectLst/>
                <a:latin typeface="IBM Plex Sans" panose="020B0503050203000203" pitchFamily="34" charset="0"/>
              </a:rPr>
              <a:t> hook can be divided into four key components: the state, the reducer function, the action, and the dispatch function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D74225-2627-C7B7-E541-5422A51C7F2F}"/>
              </a:ext>
            </a:extLst>
          </p:cNvPr>
          <p:cNvSpPr txBox="1"/>
          <p:nvPr/>
        </p:nvSpPr>
        <p:spPr>
          <a:xfrm>
            <a:off x="473395" y="33833"/>
            <a:ext cx="103375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0" dirty="0">
                <a:effectLst/>
                <a:latin typeface="IBM Plex Mono" panose="020F0502020204030204" pitchFamily="49" charset="0"/>
              </a:rPr>
              <a:t>manage states using the React </a:t>
            </a:r>
            <a:r>
              <a:rPr lang="en-US" b="1" i="0" dirty="0" err="1">
                <a:effectLst/>
                <a:latin typeface="IBM Plex Mono" panose="020F0502020204030204" pitchFamily="49" charset="0"/>
              </a:rPr>
              <a:t>useReducer</a:t>
            </a:r>
            <a:r>
              <a:rPr lang="en-US" b="1" i="0" dirty="0">
                <a:effectLst/>
                <a:latin typeface="IBM Plex Mono" panose="020F0502020204030204" pitchFamily="49" charset="0"/>
              </a:rPr>
              <a:t> hook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71121F-273B-A122-7B61-DCF74642C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946" y="2926175"/>
            <a:ext cx="11976214" cy="3662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171717"/>
                </a:solidFill>
                <a:effectLst/>
                <a:latin typeface="-apple-system"/>
              </a:rPr>
              <a:t>The 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rgbClr val="171717"/>
                </a:solidFill>
                <a:effectLst/>
                <a:latin typeface="var(--ff-monospace)"/>
              </a:rPr>
              <a:t>useReducer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171717"/>
                </a:solidFill>
                <a:effectLst/>
                <a:latin typeface="-apple-system"/>
              </a:rPr>
              <a:t> hook takes a reducer function and an initial state as arguments.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171717"/>
                </a:solidFill>
                <a:effectLst/>
                <a:latin typeface="-apple-system"/>
              </a:rPr>
              <a:t>The reducer function defines how the state should be updated based on the action dispatched.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lang="en-US" altLang="en-US" sz="32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FF0000"/>
                </a:solidFill>
              </a:rPr>
              <a:t>State logic is complex (e.g., multiple conditions).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FF0000"/>
                </a:solidFill>
              </a:rPr>
              <a:t>Next state depends on the previous state.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FF0000"/>
                </a:solidFill>
              </a:rPr>
              <a:t>You want a more structured way (like Redux-style)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FF0000"/>
                </a:solidFill>
              </a:rPr>
              <a:t> to manage state.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7B5802-E3EF-D677-8837-7C0B6087DA68}"/>
              </a:ext>
            </a:extLst>
          </p:cNvPr>
          <p:cNvSpPr txBox="1"/>
          <p:nvPr/>
        </p:nvSpPr>
        <p:spPr>
          <a:xfrm>
            <a:off x="6017624" y="4403502"/>
            <a:ext cx="69753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dirty="0" err="1">
                <a:solidFill>
                  <a:srgbClr val="00B0F0"/>
                </a:solidFill>
              </a:rPr>
              <a:t>const</a:t>
            </a:r>
            <a:r>
              <a:rPr lang="en-IN" sz="2000" dirty="0">
                <a:solidFill>
                  <a:srgbClr val="00B0F0"/>
                </a:solidFill>
              </a:rPr>
              <a:t> [state, dispatch] = </a:t>
            </a:r>
            <a:r>
              <a:rPr lang="en-IN" sz="2000" dirty="0" err="1">
                <a:solidFill>
                  <a:srgbClr val="00B0F0"/>
                </a:solidFill>
              </a:rPr>
              <a:t>useReducer</a:t>
            </a:r>
            <a:r>
              <a:rPr lang="en-IN" sz="2000" dirty="0">
                <a:solidFill>
                  <a:srgbClr val="00B0F0"/>
                </a:solidFill>
              </a:rPr>
              <a:t>(reducer, </a:t>
            </a:r>
            <a:r>
              <a:rPr lang="en-IN" sz="2000" dirty="0" err="1">
                <a:solidFill>
                  <a:srgbClr val="00B0F0"/>
                </a:solidFill>
              </a:rPr>
              <a:t>initialState</a:t>
            </a:r>
            <a:r>
              <a:rPr lang="en-IN" sz="2000" dirty="0">
                <a:solidFill>
                  <a:srgbClr val="00B0F0"/>
                </a:solidFill>
              </a:rPr>
              <a:t>);</a:t>
            </a:r>
          </a:p>
          <a:p>
            <a:r>
              <a:rPr lang="en-US" sz="2000" b="1" dirty="0"/>
              <a:t>State</a:t>
            </a:r>
            <a:r>
              <a:rPr lang="en-US" sz="2000" dirty="0"/>
              <a:t> → current state value.</a:t>
            </a:r>
          </a:p>
          <a:p>
            <a:r>
              <a:rPr lang="en-US" sz="2000" b="1" dirty="0"/>
              <a:t>dispatch</a:t>
            </a:r>
            <a:r>
              <a:rPr lang="en-US" sz="2000" dirty="0"/>
              <a:t> → function to send actions.</a:t>
            </a:r>
          </a:p>
          <a:p>
            <a:r>
              <a:rPr lang="en-US" sz="2000" b="1" dirty="0"/>
              <a:t>reducer</a:t>
            </a:r>
            <a:r>
              <a:rPr lang="en-US" sz="2000" dirty="0"/>
              <a:t> → function that decides how to update the state.</a:t>
            </a:r>
          </a:p>
          <a:p>
            <a:r>
              <a:rPr lang="en-US" sz="2000" b="1" dirty="0" err="1"/>
              <a:t>initialState</a:t>
            </a:r>
            <a:r>
              <a:rPr lang="en-US" sz="2000" dirty="0"/>
              <a:t> → starting value.</a:t>
            </a:r>
          </a:p>
          <a:p>
            <a:r>
              <a:rPr lang="en-IN" sz="2000" dirty="0">
                <a:solidFill>
                  <a:srgbClr val="00B0F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6076121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9E35A23-2EF2-833A-ADF1-8F39D1C355E1}"/>
              </a:ext>
            </a:extLst>
          </p:cNvPr>
          <p:cNvSpPr txBox="1"/>
          <p:nvPr/>
        </p:nvSpPr>
        <p:spPr>
          <a:xfrm>
            <a:off x="4841969" y="1166686"/>
            <a:ext cx="60960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dirty="0"/>
              <a:t>function Counter() {</a:t>
            </a:r>
          </a:p>
          <a:p>
            <a:r>
              <a:rPr lang="en-IN" dirty="0"/>
              <a:t>  </a:t>
            </a:r>
            <a:r>
              <a:rPr lang="en-IN" dirty="0" err="1"/>
              <a:t>const</a:t>
            </a:r>
            <a:r>
              <a:rPr lang="en-IN" dirty="0"/>
              <a:t> [state, dispatch] = </a:t>
            </a:r>
            <a:r>
              <a:rPr lang="en-IN" dirty="0" err="1"/>
              <a:t>useReducer</a:t>
            </a:r>
            <a:r>
              <a:rPr lang="en-IN" dirty="0"/>
              <a:t>(reducer, { count: 0 });</a:t>
            </a:r>
          </a:p>
          <a:p>
            <a:endParaRPr lang="en-IN" dirty="0"/>
          </a:p>
          <a:p>
            <a:r>
              <a:rPr lang="en-IN" dirty="0"/>
              <a:t>  return (</a:t>
            </a:r>
          </a:p>
          <a:p>
            <a:r>
              <a:rPr lang="en-IN" dirty="0"/>
              <a:t>    &lt;div&gt;</a:t>
            </a:r>
          </a:p>
          <a:p>
            <a:r>
              <a:rPr lang="en-IN" dirty="0"/>
              <a:t>      &lt;h2&gt;</a:t>
            </a:r>
            <a:r>
              <a:rPr lang="en-IN" dirty="0" err="1"/>
              <a:t>useReducer</a:t>
            </a:r>
            <a:r>
              <a:rPr lang="en-IN" dirty="0"/>
              <a:t> Counter&lt;/h2&gt;</a:t>
            </a:r>
          </a:p>
          <a:p>
            <a:r>
              <a:rPr lang="en-IN" dirty="0"/>
              <a:t>      &lt;p&gt;Count: {</a:t>
            </a:r>
            <a:r>
              <a:rPr lang="en-IN" dirty="0" err="1"/>
              <a:t>state.count</a:t>
            </a:r>
            <a:r>
              <a:rPr lang="en-IN" dirty="0"/>
              <a:t>}&lt;/p&gt;</a:t>
            </a:r>
          </a:p>
          <a:p>
            <a:r>
              <a:rPr lang="en-IN" dirty="0"/>
              <a:t>      &lt;button </a:t>
            </a:r>
            <a:r>
              <a:rPr lang="en-IN" dirty="0" err="1"/>
              <a:t>onClick</a:t>
            </a:r>
            <a:r>
              <a:rPr lang="en-IN" dirty="0"/>
              <a:t>={() =&gt; dispatch({ type: "increment" })}&gt;➕ Increment&lt;/button&gt;</a:t>
            </a:r>
          </a:p>
          <a:p>
            <a:r>
              <a:rPr lang="en-IN" dirty="0"/>
              <a:t>      &lt;button </a:t>
            </a:r>
            <a:r>
              <a:rPr lang="en-IN" dirty="0" err="1"/>
              <a:t>onClick</a:t>
            </a:r>
            <a:r>
              <a:rPr lang="en-IN" dirty="0"/>
              <a:t>={() =&gt; dispatch({ type: "decrement" })}&gt;➖ Decrement&lt;/button&gt;</a:t>
            </a:r>
          </a:p>
          <a:p>
            <a:r>
              <a:rPr lang="en-IN" dirty="0"/>
              <a:t>      &lt;button </a:t>
            </a:r>
            <a:r>
              <a:rPr lang="en-IN" dirty="0" err="1"/>
              <a:t>onClick</a:t>
            </a:r>
            <a:r>
              <a:rPr lang="en-IN" dirty="0"/>
              <a:t>={() =&gt; dispatch({ type: "reset" })}&gt;🔄 Reset&lt;/button&gt;</a:t>
            </a:r>
          </a:p>
          <a:p>
            <a:r>
              <a:rPr lang="en-IN" dirty="0"/>
              <a:t>    &lt;/div&gt;</a:t>
            </a:r>
          </a:p>
          <a:p>
            <a:r>
              <a:rPr lang="en-IN" dirty="0"/>
              <a:t>  );</a:t>
            </a:r>
          </a:p>
          <a:p>
            <a:r>
              <a:rPr lang="en-IN" dirty="0"/>
              <a:t>}</a:t>
            </a:r>
          </a:p>
          <a:p>
            <a:endParaRPr lang="en-IN" dirty="0"/>
          </a:p>
          <a:p>
            <a:r>
              <a:rPr lang="en-IN" dirty="0"/>
              <a:t>export default Counter;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F0439B-D5B9-79E2-B19E-9B5A4CDF2C79}"/>
              </a:ext>
            </a:extLst>
          </p:cNvPr>
          <p:cNvSpPr txBox="1"/>
          <p:nvPr/>
        </p:nvSpPr>
        <p:spPr>
          <a:xfrm>
            <a:off x="182874" y="2047748"/>
            <a:ext cx="6096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import React, { </a:t>
            </a:r>
            <a:r>
              <a:rPr lang="en-IN" dirty="0" err="1"/>
              <a:t>useReducer</a:t>
            </a:r>
            <a:r>
              <a:rPr lang="en-IN" dirty="0"/>
              <a:t> } from "react";</a:t>
            </a:r>
          </a:p>
          <a:p>
            <a:endParaRPr lang="en-IN" dirty="0"/>
          </a:p>
          <a:p>
            <a:r>
              <a:rPr lang="en-IN" dirty="0"/>
              <a:t>// Reducer function</a:t>
            </a:r>
          </a:p>
          <a:p>
            <a:r>
              <a:rPr lang="en-IN" dirty="0"/>
              <a:t>function reducer(state, action) {</a:t>
            </a:r>
          </a:p>
          <a:p>
            <a:r>
              <a:rPr lang="en-IN" dirty="0"/>
              <a:t>  switch (</a:t>
            </a:r>
            <a:r>
              <a:rPr lang="en-IN" dirty="0" err="1"/>
              <a:t>action.type</a:t>
            </a:r>
            <a:r>
              <a:rPr lang="en-IN" dirty="0"/>
              <a:t>) {</a:t>
            </a:r>
          </a:p>
          <a:p>
            <a:r>
              <a:rPr lang="en-IN" dirty="0"/>
              <a:t>    case "increment":</a:t>
            </a:r>
          </a:p>
          <a:p>
            <a:r>
              <a:rPr lang="en-IN" dirty="0"/>
              <a:t>      return { count: </a:t>
            </a:r>
            <a:r>
              <a:rPr lang="en-IN" dirty="0" err="1"/>
              <a:t>state.count</a:t>
            </a:r>
            <a:r>
              <a:rPr lang="en-IN" dirty="0"/>
              <a:t> + 1 };</a:t>
            </a:r>
          </a:p>
          <a:p>
            <a:r>
              <a:rPr lang="en-IN" dirty="0"/>
              <a:t>    case "decrement":</a:t>
            </a:r>
          </a:p>
          <a:p>
            <a:r>
              <a:rPr lang="en-IN" dirty="0"/>
              <a:t>      return { count: </a:t>
            </a:r>
            <a:r>
              <a:rPr lang="en-IN" dirty="0" err="1"/>
              <a:t>state.count</a:t>
            </a:r>
            <a:r>
              <a:rPr lang="en-IN" dirty="0"/>
              <a:t> - 1 };</a:t>
            </a:r>
          </a:p>
          <a:p>
            <a:r>
              <a:rPr lang="en-IN" dirty="0"/>
              <a:t>    case "reset":</a:t>
            </a:r>
          </a:p>
          <a:p>
            <a:r>
              <a:rPr lang="en-IN" dirty="0"/>
              <a:t>      return { count: 0 };</a:t>
            </a:r>
          </a:p>
          <a:p>
            <a:r>
              <a:rPr lang="en-IN" dirty="0"/>
              <a:t>    default:</a:t>
            </a:r>
          </a:p>
          <a:p>
            <a:r>
              <a:rPr lang="en-IN" dirty="0"/>
              <a:t>      return state;</a:t>
            </a:r>
          </a:p>
          <a:p>
            <a:r>
              <a:rPr lang="en-IN" dirty="0"/>
              <a:t>  }</a:t>
            </a:r>
          </a:p>
          <a:p>
            <a:r>
              <a:rPr lang="en-IN" dirty="0"/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B68EDC-F7E9-0BEE-91C3-E345E5866A05}"/>
              </a:ext>
            </a:extLst>
          </p:cNvPr>
          <p:cNvSpPr txBox="1"/>
          <p:nvPr/>
        </p:nvSpPr>
        <p:spPr>
          <a:xfrm>
            <a:off x="9919063" y="5843451"/>
            <a:ext cx="1602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92D050"/>
                </a:solidFill>
              </a:rPr>
              <a:t>Counter-app4</a:t>
            </a:r>
          </a:p>
        </p:txBody>
      </p:sp>
    </p:spTree>
    <p:extLst>
      <p:ext uri="{BB962C8B-B14F-4D97-AF65-F5344CB8AC3E}">
        <p14:creationId xmlns:p14="http://schemas.microsoft.com/office/powerpoint/2010/main" val="39497315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C1A35C5-E482-2AAB-5135-FCAE8517B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7661"/>
            <a:ext cx="4863313" cy="49155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91986-6EEF-1D5C-FE1B-8F119417C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417" y="1975319"/>
            <a:ext cx="5241698" cy="46202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5ADF5C-26CA-A825-A76C-B60A096AF0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2115" y="3855609"/>
            <a:ext cx="1371791" cy="110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7965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539B32-7BBA-7D2D-B92A-2B9D39BC64B4}"/>
              </a:ext>
            </a:extLst>
          </p:cNvPr>
          <p:cNvSpPr txBox="1"/>
          <p:nvPr/>
        </p:nvSpPr>
        <p:spPr>
          <a:xfrm>
            <a:off x="1114697" y="112257"/>
            <a:ext cx="80293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ReactJS – Conditional Rendering, Rendering Lists, React Forms</a:t>
            </a:r>
            <a:endParaRPr lang="en-IN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5AEFBC5-6950-54CF-D709-CE8E6236C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45" y="969558"/>
            <a:ext cx="1098150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Conditional Rendering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Conditional rendering means showing different UI elements depending on a condition (like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statements in JavaScript).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97DD67-90E9-AA2D-AE9A-96A53E4AFD1F}"/>
              </a:ext>
            </a:extLst>
          </p:cNvPr>
          <p:cNvSpPr txBox="1"/>
          <p:nvPr/>
        </p:nvSpPr>
        <p:spPr>
          <a:xfrm>
            <a:off x="5887001" y="2480336"/>
            <a:ext cx="6096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dirty="0"/>
              <a:t>      &lt;button </a:t>
            </a:r>
            <a:r>
              <a:rPr lang="en-IN" dirty="0" err="1"/>
              <a:t>onClick</a:t>
            </a:r>
            <a:r>
              <a:rPr lang="en-IN" dirty="0"/>
              <a:t>={() =&gt; </a:t>
            </a:r>
            <a:r>
              <a:rPr lang="en-IN" dirty="0" err="1"/>
              <a:t>setIsLoggedIn</a:t>
            </a:r>
            <a:r>
              <a:rPr lang="en-IN" dirty="0"/>
              <a:t>(!</a:t>
            </a:r>
            <a:r>
              <a:rPr lang="en-IN" dirty="0" err="1"/>
              <a:t>isLoggedIn</a:t>
            </a:r>
            <a:r>
              <a:rPr lang="en-IN" dirty="0"/>
              <a:t>)}&gt;</a:t>
            </a:r>
          </a:p>
          <a:p>
            <a:r>
              <a:rPr lang="en-IN" dirty="0"/>
              <a:t>        {</a:t>
            </a:r>
            <a:r>
              <a:rPr lang="en-IN" dirty="0" err="1"/>
              <a:t>isLoggedIn</a:t>
            </a:r>
            <a:r>
              <a:rPr lang="en-IN" dirty="0"/>
              <a:t> ? "Logout" : "Login"}</a:t>
            </a:r>
          </a:p>
          <a:p>
            <a:r>
              <a:rPr lang="en-IN" dirty="0"/>
              <a:t>      &lt;/button&gt;</a:t>
            </a:r>
          </a:p>
          <a:p>
            <a:r>
              <a:rPr lang="en-IN" dirty="0"/>
              <a:t>    &lt;/div&gt;</a:t>
            </a:r>
          </a:p>
          <a:p>
            <a:r>
              <a:rPr lang="en-IN" dirty="0"/>
              <a:t>  );</a:t>
            </a:r>
          </a:p>
          <a:p>
            <a:r>
              <a:rPr lang="en-IN" dirty="0"/>
              <a:t>}</a:t>
            </a:r>
          </a:p>
          <a:p>
            <a:endParaRPr lang="en-IN" dirty="0"/>
          </a:p>
          <a:p>
            <a:r>
              <a:rPr lang="en-IN" dirty="0"/>
              <a:t>export default </a:t>
            </a:r>
            <a:r>
              <a:rPr lang="en-IN" dirty="0" err="1"/>
              <a:t>ConditionalRendering</a:t>
            </a:r>
            <a:r>
              <a:rPr lang="en-IN" dirty="0"/>
              <a:t>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24B8E0-065D-8929-F7B3-BB3A7F1E9A3F}"/>
              </a:ext>
            </a:extLst>
          </p:cNvPr>
          <p:cNvSpPr txBox="1"/>
          <p:nvPr/>
        </p:nvSpPr>
        <p:spPr>
          <a:xfrm>
            <a:off x="339626" y="2394416"/>
            <a:ext cx="60960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import React, { </a:t>
            </a:r>
            <a:r>
              <a:rPr lang="en-IN" dirty="0" err="1"/>
              <a:t>useState</a:t>
            </a:r>
            <a:r>
              <a:rPr lang="en-IN" dirty="0"/>
              <a:t> } from "react";</a:t>
            </a:r>
          </a:p>
          <a:p>
            <a:endParaRPr lang="en-IN" dirty="0"/>
          </a:p>
          <a:p>
            <a:r>
              <a:rPr lang="en-IN" dirty="0"/>
              <a:t>function </a:t>
            </a:r>
            <a:r>
              <a:rPr lang="en-IN" dirty="0" err="1"/>
              <a:t>ConditionalRendering</a:t>
            </a:r>
            <a:r>
              <a:rPr lang="en-IN" dirty="0"/>
              <a:t>() {</a:t>
            </a:r>
          </a:p>
          <a:p>
            <a:r>
              <a:rPr lang="en-IN" dirty="0"/>
              <a:t>  </a:t>
            </a:r>
            <a:r>
              <a:rPr lang="en-IN" dirty="0" err="1"/>
              <a:t>const</a:t>
            </a:r>
            <a:r>
              <a:rPr lang="en-IN" dirty="0"/>
              <a:t> [</a:t>
            </a:r>
            <a:r>
              <a:rPr lang="en-IN" dirty="0" err="1"/>
              <a:t>isLoggedIn</a:t>
            </a:r>
            <a:r>
              <a:rPr lang="en-IN" dirty="0"/>
              <a:t>, </a:t>
            </a:r>
            <a:r>
              <a:rPr lang="en-IN" dirty="0" err="1"/>
              <a:t>setIsLoggedIn</a:t>
            </a:r>
            <a:r>
              <a:rPr lang="en-IN" dirty="0"/>
              <a:t>] = </a:t>
            </a:r>
            <a:r>
              <a:rPr lang="en-IN" dirty="0" err="1"/>
              <a:t>useState</a:t>
            </a:r>
            <a:r>
              <a:rPr lang="en-IN" dirty="0"/>
              <a:t>(false);</a:t>
            </a:r>
          </a:p>
          <a:p>
            <a:endParaRPr lang="en-IN" dirty="0"/>
          </a:p>
          <a:p>
            <a:r>
              <a:rPr lang="en-IN" dirty="0"/>
              <a:t>  return (</a:t>
            </a:r>
          </a:p>
          <a:p>
            <a:r>
              <a:rPr lang="en-IN" dirty="0"/>
              <a:t>    &lt;div&gt;</a:t>
            </a:r>
          </a:p>
          <a:p>
            <a:r>
              <a:rPr lang="en-IN" dirty="0"/>
              <a:t>      &lt;h2&gt;Conditional Rendering&lt;/h2&gt;</a:t>
            </a:r>
          </a:p>
          <a:p>
            <a:r>
              <a:rPr lang="en-IN" dirty="0"/>
              <a:t>      {</a:t>
            </a:r>
            <a:r>
              <a:rPr lang="en-IN" dirty="0" err="1"/>
              <a:t>isLoggedIn</a:t>
            </a:r>
            <a:r>
              <a:rPr lang="en-IN" dirty="0"/>
              <a:t> ? (</a:t>
            </a:r>
          </a:p>
          <a:p>
            <a:r>
              <a:rPr lang="en-IN" dirty="0"/>
              <a:t>        &lt;p&gt;✅ Welcome back, User!&lt;/p&gt;</a:t>
            </a:r>
          </a:p>
          <a:p>
            <a:r>
              <a:rPr lang="en-IN" dirty="0"/>
              <a:t>      ) : (</a:t>
            </a:r>
          </a:p>
          <a:p>
            <a:r>
              <a:rPr lang="en-IN" dirty="0"/>
              <a:t>        &lt;p&gt;❌ Please log in first.&lt;/p&gt;</a:t>
            </a:r>
          </a:p>
          <a:p>
            <a:r>
              <a:rPr lang="en-IN" dirty="0"/>
              <a:t>      )}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20E1D656-408B-A39D-0FAF-69F72D6F4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8667" y="5374343"/>
            <a:ext cx="644433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If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B0F0"/>
                </a:solidFill>
                <a:effectLst/>
                <a:latin typeface="Arial Unicode MS"/>
              </a:rPr>
              <a:t>isLoggedIn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</a:rPr>
              <a:t> is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 Unicode MS"/>
              </a:rPr>
              <a:t>true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</a:rPr>
              <a:t> → Show "Welcome back".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If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 Unicode MS"/>
              </a:rPr>
              <a:t>false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</a:rPr>
              <a:t> → Show "Please log in".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7241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ED8679-E9A0-935C-A397-4EF50414E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309" y="278118"/>
            <a:ext cx="917883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Rendering Lists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React can render lists using JavaScript’s 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map()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function.</a:t>
            </a:r>
            <a:b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Always add a </a:t>
            </a: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key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prop for unique identification.</a:t>
            </a:r>
            <a:endParaRPr kumimoji="0" lang="en-US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4C4B6B-F520-9814-3EB3-0F3004C79B77}"/>
              </a:ext>
            </a:extLst>
          </p:cNvPr>
          <p:cNvSpPr txBox="1"/>
          <p:nvPr/>
        </p:nvSpPr>
        <p:spPr>
          <a:xfrm>
            <a:off x="470256" y="1301326"/>
            <a:ext cx="60960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import React from "react";</a:t>
            </a:r>
          </a:p>
          <a:p>
            <a:endParaRPr lang="en-IN" dirty="0"/>
          </a:p>
          <a:p>
            <a:r>
              <a:rPr lang="en-IN" dirty="0"/>
              <a:t>function </a:t>
            </a:r>
            <a:r>
              <a:rPr lang="en-IN" dirty="0" err="1"/>
              <a:t>RenderingLists</a:t>
            </a:r>
            <a:r>
              <a:rPr lang="en-IN" dirty="0"/>
              <a:t>() {</a:t>
            </a:r>
          </a:p>
          <a:p>
            <a:r>
              <a:rPr lang="en-IN" dirty="0"/>
              <a:t>  </a:t>
            </a:r>
            <a:r>
              <a:rPr lang="en-IN" dirty="0" err="1"/>
              <a:t>const</a:t>
            </a:r>
            <a:r>
              <a:rPr lang="en-IN" dirty="0"/>
              <a:t> fruits = ["Apple", "Banana", "Mango", "Orange"];</a:t>
            </a:r>
          </a:p>
          <a:p>
            <a:endParaRPr lang="en-IN" dirty="0"/>
          </a:p>
          <a:p>
            <a:r>
              <a:rPr lang="en-IN" dirty="0"/>
              <a:t>  return (</a:t>
            </a:r>
          </a:p>
          <a:p>
            <a:r>
              <a:rPr lang="en-IN" dirty="0"/>
              <a:t>    &lt;div&gt;</a:t>
            </a:r>
          </a:p>
          <a:p>
            <a:r>
              <a:rPr lang="en-IN" dirty="0"/>
              <a:t>      &lt;h2&gt;Rendering Lists&lt;/h2&gt;</a:t>
            </a:r>
          </a:p>
          <a:p>
            <a:r>
              <a:rPr lang="en-IN" dirty="0"/>
              <a:t>      &lt;ul&gt;</a:t>
            </a:r>
          </a:p>
          <a:p>
            <a:r>
              <a:rPr lang="en-IN" dirty="0"/>
              <a:t>        {</a:t>
            </a:r>
            <a:r>
              <a:rPr lang="en-IN" dirty="0" err="1"/>
              <a:t>fruits.map</a:t>
            </a:r>
            <a:r>
              <a:rPr lang="en-IN" dirty="0"/>
              <a:t>((fruit, index) =&gt; (</a:t>
            </a:r>
          </a:p>
          <a:p>
            <a:r>
              <a:rPr lang="en-IN" dirty="0"/>
              <a:t>          &lt;li key={index}&gt;{fruit}&lt;/li&gt;</a:t>
            </a:r>
          </a:p>
          <a:p>
            <a:r>
              <a:rPr lang="en-IN" dirty="0"/>
              <a:t>        ))}</a:t>
            </a:r>
          </a:p>
          <a:p>
            <a:r>
              <a:rPr lang="en-IN" dirty="0"/>
              <a:t>      &lt;/ul&gt;</a:t>
            </a:r>
          </a:p>
          <a:p>
            <a:r>
              <a:rPr lang="en-IN" dirty="0"/>
              <a:t>    &lt;/div&gt;</a:t>
            </a:r>
          </a:p>
          <a:p>
            <a:r>
              <a:rPr lang="en-IN" dirty="0"/>
              <a:t>  );</a:t>
            </a:r>
          </a:p>
          <a:p>
            <a:r>
              <a:rPr lang="en-IN" dirty="0"/>
              <a:t>}</a:t>
            </a:r>
          </a:p>
          <a:p>
            <a:endParaRPr lang="en-IN" dirty="0"/>
          </a:p>
          <a:p>
            <a:r>
              <a:rPr lang="en-IN" dirty="0"/>
              <a:t>export default </a:t>
            </a:r>
            <a:r>
              <a:rPr lang="en-IN" dirty="0" err="1"/>
              <a:t>RenderingLists</a:t>
            </a:r>
            <a:r>
              <a:rPr lang="en-IN" dirty="0"/>
              <a:t>;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FC831FF-1770-9C84-9391-AA895C37D6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4097" y="3147260"/>
            <a:ext cx="631371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fruits.map()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generates a 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&lt;li&gt;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for each fruit.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key={index}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ensures React tracks list items correctly.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111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39FC56-9346-C7F3-6B06-5BFA664CB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68" y="20320"/>
            <a:ext cx="1125147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React Forms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React forms are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controlled components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the form input value is stored in state and updated via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onChange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FE0194-60C9-0DAE-76C1-1FA748281A26}"/>
              </a:ext>
            </a:extLst>
          </p:cNvPr>
          <p:cNvSpPr txBox="1"/>
          <p:nvPr/>
        </p:nvSpPr>
        <p:spPr>
          <a:xfrm>
            <a:off x="6235345" y="2434462"/>
            <a:ext cx="6096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&lt;div&gt;</a:t>
            </a:r>
          </a:p>
          <a:p>
            <a:r>
              <a:rPr lang="en-IN" dirty="0"/>
              <a:t>          &lt;label&gt;📧 Email: &lt;/label&gt;</a:t>
            </a:r>
          </a:p>
          <a:p>
            <a:r>
              <a:rPr lang="en-IN" dirty="0"/>
              <a:t>          &lt;input</a:t>
            </a:r>
          </a:p>
          <a:p>
            <a:r>
              <a:rPr lang="en-IN" dirty="0"/>
              <a:t>            type="email"</a:t>
            </a:r>
          </a:p>
          <a:p>
            <a:r>
              <a:rPr lang="en-IN" dirty="0"/>
              <a:t>            value={email}</a:t>
            </a:r>
          </a:p>
          <a:p>
            <a:r>
              <a:rPr lang="en-IN" dirty="0"/>
              <a:t>            </a:t>
            </a:r>
            <a:r>
              <a:rPr lang="en-IN" dirty="0" err="1"/>
              <a:t>onChange</a:t>
            </a:r>
            <a:r>
              <a:rPr lang="en-IN" dirty="0"/>
              <a:t>={(e) =&gt; </a:t>
            </a:r>
            <a:r>
              <a:rPr lang="en-IN" dirty="0" err="1"/>
              <a:t>setEmail</a:t>
            </a:r>
            <a:r>
              <a:rPr lang="en-IN" dirty="0"/>
              <a:t>(</a:t>
            </a:r>
            <a:r>
              <a:rPr lang="en-IN" dirty="0" err="1"/>
              <a:t>e.target.value</a:t>
            </a:r>
            <a:r>
              <a:rPr lang="en-IN" dirty="0"/>
              <a:t>)}</a:t>
            </a:r>
          </a:p>
          <a:p>
            <a:r>
              <a:rPr lang="en-IN" dirty="0"/>
              <a:t>            placeholder="Enter email"</a:t>
            </a:r>
          </a:p>
          <a:p>
            <a:r>
              <a:rPr lang="en-IN" dirty="0"/>
              <a:t>          /&gt;</a:t>
            </a:r>
          </a:p>
          <a:p>
            <a:r>
              <a:rPr lang="en-IN" dirty="0"/>
              <a:t>        &lt;/div&gt;</a:t>
            </a:r>
          </a:p>
          <a:p>
            <a:r>
              <a:rPr lang="en-IN" dirty="0"/>
              <a:t>        &lt;button type="submit"&gt;✅ Submit&lt;/button&gt;</a:t>
            </a:r>
          </a:p>
          <a:p>
            <a:r>
              <a:rPr lang="en-IN" dirty="0"/>
              <a:t>      &lt;/form&gt;</a:t>
            </a:r>
          </a:p>
          <a:p>
            <a:r>
              <a:rPr lang="en-IN" dirty="0"/>
              <a:t>    &lt;/div&gt;</a:t>
            </a:r>
          </a:p>
          <a:p>
            <a:r>
              <a:rPr lang="en-IN" dirty="0"/>
              <a:t>  );</a:t>
            </a:r>
          </a:p>
          <a:p>
            <a:r>
              <a:rPr lang="en-IN" dirty="0"/>
              <a:t>}</a:t>
            </a:r>
          </a:p>
          <a:p>
            <a:endParaRPr lang="en-IN" dirty="0"/>
          </a:p>
          <a:p>
            <a:r>
              <a:rPr lang="en-IN" dirty="0"/>
              <a:t>export default </a:t>
            </a:r>
            <a:r>
              <a:rPr lang="en-IN" dirty="0" err="1"/>
              <a:t>ReactForms</a:t>
            </a:r>
            <a:r>
              <a:rPr lang="en-IN" dirty="0"/>
              <a:t>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FCD9AF-F6DD-1DFC-CE47-F8E0C09C242D}"/>
              </a:ext>
            </a:extLst>
          </p:cNvPr>
          <p:cNvSpPr txBox="1"/>
          <p:nvPr/>
        </p:nvSpPr>
        <p:spPr>
          <a:xfrm>
            <a:off x="60954" y="1142219"/>
            <a:ext cx="6096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import React, { </a:t>
            </a:r>
            <a:r>
              <a:rPr lang="en-IN" dirty="0" err="1"/>
              <a:t>useState</a:t>
            </a:r>
            <a:r>
              <a:rPr lang="en-IN" dirty="0"/>
              <a:t> } from "react";</a:t>
            </a:r>
          </a:p>
          <a:p>
            <a:r>
              <a:rPr lang="en-IN" dirty="0"/>
              <a:t>function </a:t>
            </a:r>
            <a:r>
              <a:rPr lang="en-IN" dirty="0" err="1"/>
              <a:t>ReactForms</a:t>
            </a:r>
            <a:r>
              <a:rPr lang="en-IN" dirty="0"/>
              <a:t>() {</a:t>
            </a:r>
          </a:p>
          <a:p>
            <a:r>
              <a:rPr lang="en-IN" dirty="0"/>
              <a:t>  </a:t>
            </a:r>
            <a:r>
              <a:rPr lang="en-IN" dirty="0" err="1"/>
              <a:t>const</a:t>
            </a:r>
            <a:r>
              <a:rPr lang="en-IN" dirty="0"/>
              <a:t> [name, </a:t>
            </a:r>
            <a:r>
              <a:rPr lang="en-IN" dirty="0" err="1"/>
              <a:t>setName</a:t>
            </a:r>
            <a:r>
              <a:rPr lang="en-IN" dirty="0"/>
              <a:t>] = </a:t>
            </a:r>
            <a:r>
              <a:rPr lang="en-IN" dirty="0" err="1"/>
              <a:t>useState</a:t>
            </a:r>
            <a:r>
              <a:rPr lang="en-IN" dirty="0"/>
              <a:t>("");</a:t>
            </a:r>
          </a:p>
          <a:p>
            <a:r>
              <a:rPr lang="en-IN" dirty="0"/>
              <a:t>  </a:t>
            </a:r>
            <a:r>
              <a:rPr lang="en-IN" dirty="0" err="1"/>
              <a:t>const</a:t>
            </a:r>
            <a:r>
              <a:rPr lang="en-IN" dirty="0"/>
              <a:t> [email, </a:t>
            </a:r>
            <a:r>
              <a:rPr lang="en-IN" dirty="0" err="1"/>
              <a:t>setEmail</a:t>
            </a:r>
            <a:r>
              <a:rPr lang="en-IN" dirty="0"/>
              <a:t>] = </a:t>
            </a:r>
            <a:r>
              <a:rPr lang="en-IN" dirty="0" err="1"/>
              <a:t>useState</a:t>
            </a:r>
            <a:r>
              <a:rPr lang="en-IN" dirty="0"/>
              <a:t>("");</a:t>
            </a:r>
          </a:p>
          <a:p>
            <a:endParaRPr lang="en-IN" dirty="0"/>
          </a:p>
          <a:p>
            <a:r>
              <a:rPr lang="en-IN" dirty="0"/>
              <a:t>  </a:t>
            </a:r>
            <a:r>
              <a:rPr lang="en-IN" dirty="0" err="1"/>
              <a:t>const</a:t>
            </a:r>
            <a:r>
              <a:rPr lang="en-IN" dirty="0"/>
              <a:t> </a:t>
            </a:r>
            <a:r>
              <a:rPr lang="en-IN" dirty="0" err="1"/>
              <a:t>handleSubmit</a:t>
            </a:r>
            <a:r>
              <a:rPr lang="en-IN" dirty="0"/>
              <a:t> = (event) =&gt; {</a:t>
            </a:r>
          </a:p>
          <a:p>
            <a:r>
              <a:rPr lang="en-IN" dirty="0"/>
              <a:t>    </a:t>
            </a:r>
            <a:r>
              <a:rPr lang="en-IN" dirty="0" err="1"/>
              <a:t>event.preventDefault</a:t>
            </a:r>
            <a:r>
              <a:rPr lang="en-IN" dirty="0"/>
              <a:t>(); // prevent page refresh</a:t>
            </a:r>
          </a:p>
          <a:p>
            <a:r>
              <a:rPr lang="en-IN" dirty="0"/>
              <a:t>    alert(`Form submitted! \</a:t>
            </a:r>
            <a:r>
              <a:rPr lang="en-IN" dirty="0" err="1"/>
              <a:t>nName</a:t>
            </a:r>
            <a:r>
              <a:rPr lang="en-IN" dirty="0"/>
              <a:t>: ${name} \</a:t>
            </a:r>
            <a:r>
              <a:rPr lang="en-IN" dirty="0" err="1"/>
              <a:t>nEmail</a:t>
            </a:r>
            <a:r>
              <a:rPr lang="en-IN" dirty="0"/>
              <a:t>: ${email}`);</a:t>
            </a:r>
          </a:p>
          <a:p>
            <a:r>
              <a:rPr lang="en-IN" dirty="0"/>
              <a:t>  };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F015B5-0CD9-853F-569A-9CD800A1D597}"/>
              </a:ext>
            </a:extLst>
          </p:cNvPr>
          <p:cNvSpPr txBox="1"/>
          <p:nvPr/>
        </p:nvSpPr>
        <p:spPr>
          <a:xfrm>
            <a:off x="-39194" y="3274818"/>
            <a:ext cx="617437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dirty="0"/>
              <a:t>  return (</a:t>
            </a:r>
          </a:p>
          <a:p>
            <a:r>
              <a:rPr lang="en-IN" dirty="0"/>
              <a:t>    &lt;div&gt;</a:t>
            </a:r>
          </a:p>
          <a:p>
            <a:r>
              <a:rPr lang="en-IN" dirty="0"/>
              <a:t>      &lt;h2&gt;React Forms Example&lt;/h2&gt;</a:t>
            </a:r>
          </a:p>
          <a:p>
            <a:r>
              <a:rPr lang="en-IN" dirty="0"/>
              <a:t>      &lt;form </a:t>
            </a:r>
            <a:r>
              <a:rPr lang="en-IN" dirty="0" err="1"/>
              <a:t>onSubmit</a:t>
            </a:r>
            <a:r>
              <a:rPr lang="en-IN" dirty="0"/>
              <a:t>={</a:t>
            </a:r>
            <a:r>
              <a:rPr lang="en-IN" dirty="0" err="1"/>
              <a:t>handleSubmit</a:t>
            </a:r>
            <a:r>
              <a:rPr lang="en-IN" dirty="0"/>
              <a:t>}&gt;</a:t>
            </a:r>
          </a:p>
          <a:p>
            <a:r>
              <a:rPr lang="en-IN" dirty="0"/>
              <a:t>        &lt;div&gt;</a:t>
            </a:r>
          </a:p>
          <a:p>
            <a:r>
              <a:rPr lang="en-IN" dirty="0"/>
              <a:t>          &lt;label&gt;👤 Name: &lt;/label&gt;</a:t>
            </a:r>
          </a:p>
          <a:p>
            <a:r>
              <a:rPr lang="en-IN" dirty="0"/>
              <a:t>          &lt;input</a:t>
            </a:r>
          </a:p>
          <a:p>
            <a:r>
              <a:rPr lang="en-IN" dirty="0"/>
              <a:t>            type="text"</a:t>
            </a:r>
          </a:p>
          <a:p>
            <a:r>
              <a:rPr lang="en-IN" dirty="0"/>
              <a:t>            value={name}</a:t>
            </a:r>
          </a:p>
          <a:p>
            <a:r>
              <a:rPr lang="en-IN" dirty="0"/>
              <a:t>            </a:t>
            </a:r>
            <a:r>
              <a:rPr lang="en-IN" dirty="0" err="1"/>
              <a:t>onChange</a:t>
            </a:r>
            <a:r>
              <a:rPr lang="en-IN" dirty="0"/>
              <a:t>={(e) =&gt; </a:t>
            </a:r>
            <a:r>
              <a:rPr lang="en-IN" dirty="0" err="1"/>
              <a:t>setName</a:t>
            </a:r>
            <a:r>
              <a:rPr lang="en-IN" dirty="0"/>
              <a:t>(</a:t>
            </a:r>
            <a:r>
              <a:rPr lang="en-IN" dirty="0" err="1"/>
              <a:t>e.target.value</a:t>
            </a:r>
            <a:r>
              <a:rPr lang="en-IN" dirty="0"/>
              <a:t>)}</a:t>
            </a:r>
          </a:p>
          <a:p>
            <a:r>
              <a:rPr lang="en-IN" dirty="0"/>
              <a:t>            placeholder="Enter name"</a:t>
            </a:r>
          </a:p>
          <a:p>
            <a:r>
              <a:rPr lang="en-IN" dirty="0"/>
              <a:t>          /&gt;        &lt;/div&gt;</a:t>
            </a:r>
          </a:p>
        </p:txBody>
      </p:sp>
    </p:spTree>
    <p:extLst>
      <p:ext uri="{BB962C8B-B14F-4D97-AF65-F5344CB8AC3E}">
        <p14:creationId xmlns:p14="http://schemas.microsoft.com/office/powerpoint/2010/main" val="32442162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553AA2F-1781-9ABE-F448-C3FC5C424269}"/>
              </a:ext>
            </a:extLst>
          </p:cNvPr>
          <p:cNvSpPr txBox="1"/>
          <p:nvPr/>
        </p:nvSpPr>
        <p:spPr>
          <a:xfrm>
            <a:off x="95788" y="589064"/>
            <a:ext cx="6096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import React, { </a:t>
            </a:r>
            <a:r>
              <a:rPr lang="en-IN" dirty="0" err="1"/>
              <a:t>useState</a:t>
            </a:r>
            <a:r>
              <a:rPr lang="en-IN" dirty="0"/>
              <a:t> } from "react";</a:t>
            </a:r>
          </a:p>
          <a:p>
            <a:endParaRPr lang="en-IN" dirty="0"/>
          </a:p>
          <a:p>
            <a:r>
              <a:rPr lang="en-IN" dirty="0"/>
              <a:t>function App() {</a:t>
            </a:r>
          </a:p>
          <a:p>
            <a:r>
              <a:rPr lang="en-IN" dirty="0"/>
              <a:t>  </a:t>
            </a:r>
            <a:r>
              <a:rPr lang="en-IN" dirty="0" err="1"/>
              <a:t>const</a:t>
            </a:r>
            <a:r>
              <a:rPr lang="en-IN" dirty="0"/>
              <a:t> [students, </a:t>
            </a:r>
            <a:r>
              <a:rPr lang="en-IN" dirty="0" err="1"/>
              <a:t>setStudents</a:t>
            </a:r>
            <a:r>
              <a:rPr lang="en-IN" dirty="0"/>
              <a:t>] = </a:t>
            </a:r>
            <a:r>
              <a:rPr lang="en-IN" dirty="0" err="1"/>
              <a:t>useState</a:t>
            </a:r>
            <a:r>
              <a:rPr lang="en-IN" dirty="0"/>
              <a:t>([“Ram", “Sam"]);</a:t>
            </a:r>
          </a:p>
          <a:p>
            <a:r>
              <a:rPr lang="en-IN" dirty="0"/>
              <a:t>  </a:t>
            </a:r>
            <a:r>
              <a:rPr lang="en-IN" dirty="0" err="1"/>
              <a:t>const</a:t>
            </a:r>
            <a:r>
              <a:rPr lang="en-IN" dirty="0"/>
              <a:t> [</a:t>
            </a:r>
            <a:r>
              <a:rPr lang="en-IN" dirty="0" err="1"/>
              <a:t>newStudent</a:t>
            </a:r>
            <a:r>
              <a:rPr lang="en-IN" dirty="0"/>
              <a:t>, </a:t>
            </a:r>
            <a:r>
              <a:rPr lang="en-IN" dirty="0" err="1"/>
              <a:t>setNewStudent</a:t>
            </a:r>
            <a:r>
              <a:rPr lang="en-IN" dirty="0"/>
              <a:t>] = </a:t>
            </a:r>
            <a:r>
              <a:rPr lang="en-IN" dirty="0" err="1"/>
              <a:t>useState</a:t>
            </a:r>
            <a:r>
              <a:rPr lang="en-IN" dirty="0"/>
              <a:t>("");</a:t>
            </a:r>
          </a:p>
          <a:p>
            <a:r>
              <a:rPr lang="en-IN" dirty="0"/>
              <a:t>  </a:t>
            </a:r>
            <a:r>
              <a:rPr lang="en-IN" dirty="0" err="1"/>
              <a:t>const</a:t>
            </a:r>
            <a:r>
              <a:rPr lang="en-IN" dirty="0"/>
              <a:t> [</a:t>
            </a:r>
            <a:r>
              <a:rPr lang="en-IN" dirty="0" err="1"/>
              <a:t>showList</a:t>
            </a:r>
            <a:r>
              <a:rPr lang="en-IN" dirty="0"/>
              <a:t>, </a:t>
            </a:r>
            <a:r>
              <a:rPr lang="en-IN" dirty="0" err="1"/>
              <a:t>setShowList</a:t>
            </a:r>
            <a:r>
              <a:rPr lang="en-IN" dirty="0"/>
              <a:t>] = </a:t>
            </a:r>
            <a:r>
              <a:rPr lang="en-IN" dirty="0" err="1"/>
              <a:t>useState</a:t>
            </a:r>
            <a:r>
              <a:rPr lang="en-IN" dirty="0"/>
              <a:t>(true);</a:t>
            </a:r>
          </a:p>
          <a:p>
            <a:endParaRPr lang="en-IN" dirty="0"/>
          </a:p>
          <a:p>
            <a:r>
              <a:rPr lang="en-IN" dirty="0"/>
              <a:t>  // Handle form submit</a:t>
            </a:r>
          </a:p>
          <a:p>
            <a:r>
              <a:rPr lang="en-IN" dirty="0"/>
              <a:t>  </a:t>
            </a:r>
            <a:r>
              <a:rPr lang="en-IN" dirty="0" err="1"/>
              <a:t>const</a:t>
            </a:r>
            <a:r>
              <a:rPr lang="en-IN" dirty="0"/>
              <a:t> </a:t>
            </a:r>
            <a:r>
              <a:rPr lang="en-IN" dirty="0" err="1"/>
              <a:t>addStudent</a:t>
            </a:r>
            <a:r>
              <a:rPr lang="en-IN" dirty="0"/>
              <a:t> = (e) =&gt; {</a:t>
            </a:r>
          </a:p>
          <a:p>
            <a:r>
              <a:rPr lang="en-IN" dirty="0"/>
              <a:t>    </a:t>
            </a:r>
            <a:r>
              <a:rPr lang="en-IN" dirty="0" err="1"/>
              <a:t>e.preventDefault</a:t>
            </a:r>
            <a:r>
              <a:rPr lang="en-IN" dirty="0"/>
              <a:t>(); // prevent page reload</a:t>
            </a:r>
          </a:p>
          <a:p>
            <a:r>
              <a:rPr lang="en-IN" dirty="0"/>
              <a:t>    if (</a:t>
            </a:r>
            <a:r>
              <a:rPr lang="en-IN" dirty="0" err="1"/>
              <a:t>newStudent.trim</a:t>
            </a:r>
            <a:r>
              <a:rPr lang="en-IN" dirty="0"/>
              <a:t>() !== "") {</a:t>
            </a:r>
          </a:p>
          <a:p>
            <a:r>
              <a:rPr lang="en-IN" dirty="0"/>
              <a:t>      </a:t>
            </a:r>
            <a:r>
              <a:rPr lang="en-IN" dirty="0" err="1"/>
              <a:t>setStudents</a:t>
            </a:r>
            <a:r>
              <a:rPr lang="en-IN" dirty="0"/>
              <a:t>([...students, </a:t>
            </a:r>
            <a:r>
              <a:rPr lang="en-IN" dirty="0" err="1"/>
              <a:t>newStudent</a:t>
            </a:r>
            <a:r>
              <a:rPr lang="en-IN" dirty="0"/>
              <a:t>]);</a:t>
            </a:r>
          </a:p>
          <a:p>
            <a:r>
              <a:rPr lang="en-IN" dirty="0"/>
              <a:t>      </a:t>
            </a:r>
            <a:r>
              <a:rPr lang="en-IN" dirty="0" err="1"/>
              <a:t>setNewStudent</a:t>
            </a:r>
            <a:r>
              <a:rPr lang="en-IN" dirty="0"/>
              <a:t>(""); // clear input</a:t>
            </a:r>
          </a:p>
          <a:p>
            <a:r>
              <a:rPr lang="en-IN" dirty="0"/>
              <a:t>    }</a:t>
            </a:r>
          </a:p>
          <a:p>
            <a:r>
              <a:rPr lang="en-IN" dirty="0"/>
              <a:t>  };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E5DC76-82E3-EA15-618F-F76E5AD799F8}"/>
              </a:ext>
            </a:extLst>
          </p:cNvPr>
          <p:cNvSpPr txBox="1"/>
          <p:nvPr/>
        </p:nvSpPr>
        <p:spPr>
          <a:xfrm>
            <a:off x="5773790" y="85643"/>
            <a:ext cx="60960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return (</a:t>
            </a:r>
          </a:p>
          <a:p>
            <a:r>
              <a:rPr lang="en-IN" dirty="0"/>
              <a:t>    &lt;div style={{ padding: 20 }}&gt;</a:t>
            </a:r>
          </a:p>
          <a:p>
            <a:r>
              <a:rPr lang="en-IN" dirty="0"/>
              <a:t>      &lt;h1&gt;🎓 Student Manager&lt;/h1&gt;</a:t>
            </a:r>
          </a:p>
          <a:p>
            <a:endParaRPr lang="en-IN" dirty="0"/>
          </a:p>
          <a:p>
            <a:r>
              <a:rPr lang="en-IN" dirty="0"/>
              <a:t>      {/* Conditional Rendering */}</a:t>
            </a:r>
          </a:p>
          <a:p>
            <a:r>
              <a:rPr lang="en-IN" dirty="0"/>
              <a:t>      &lt;button </a:t>
            </a:r>
            <a:r>
              <a:rPr lang="en-IN" dirty="0" err="1"/>
              <a:t>onClick</a:t>
            </a:r>
            <a:r>
              <a:rPr lang="en-IN" dirty="0"/>
              <a:t>={() =&gt; </a:t>
            </a:r>
            <a:r>
              <a:rPr lang="en-IN" dirty="0" err="1"/>
              <a:t>setShowList</a:t>
            </a:r>
            <a:r>
              <a:rPr lang="en-IN" dirty="0"/>
              <a:t>(!</a:t>
            </a:r>
            <a:r>
              <a:rPr lang="en-IN" dirty="0" err="1"/>
              <a:t>showList</a:t>
            </a:r>
            <a:r>
              <a:rPr lang="en-IN" dirty="0"/>
              <a:t>)}&gt;</a:t>
            </a:r>
          </a:p>
          <a:p>
            <a:r>
              <a:rPr lang="en-IN" dirty="0"/>
              <a:t>        {</a:t>
            </a:r>
            <a:r>
              <a:rPr lang="en-IN" dirty="0" err="1"/>
              <a:t>showList</a:t>
            </a:r>
            <a:r>
              <a:rPr lang="en-IN" dirty="0"/>
              <a:t> ? "Hide List" : "Show List"}</a:t>
            </a:r>
          </a:p>
          <a:p>
            <a:r>
              <a:rPr lang="en-IN" dirty="0"/>
              <a:t>      &lt;/button&gt;</a:t>
            </a:r>
          </a:p>
          <a:p>
            <a:endParaRPr lang="en-IN" dirty="0"/>
          </a:p>
          <a:p>
            <a:r>
              <a:rPr lang="en-IN" dirty="0"/>
              <a:t>      {/* Rendering Lists (conditionally displayed) */}</a:t>
            </a:r>
          </a:p>
          <a:p>
            <a:r>
              <a:rPr lang="en-IN" dirty="0"/>
              <a:t>      {</a:t>
            </a:r>
            <a:r>
              <a:rPr lang="en-IN" dirty="0" err="1"/>
              <a:t>showList</a:t>
            </a:r>
            <a:r>
              <a:rPr lang="en-IN" dirty="0"/>
              <a:t> &amp;&amp; (</a:t>
            </a:r>
          </a:p>
          <a:p>
            <a:r>
              <a:rPr lang="en-IN" dirty="0"/>
              <a:t>        &lt;ul&gt;</a:t>
            </a:r>
          </a:p>
          <a:p>
            <a:r>
              <a:rPr lang="en-IN" dirty="0"/>
              <a:t>          {</a:t>
            </a:r>
            <a:r>
              <a:rPr lang="en-IN" dirty="0" err="1"/>
              <a:t>students.map</a:t>
            </a:r>
            <a:r>
              <a:rPr lang="en-IN" dirty="0"/>
              <a:t>((s, index) =&gt; (</a:t>
            </a:r>
          </a:p>
          <a:p>
            <a:r>
              <a:rPr lang="en-IN" dirty="0"/>
              <a:t>            &lt;li key={index}&gt;{s}&lt;/li&gt;</a:t>
            </a:r>
          </a:p>
          <a:p>
            <a:r>
              <a:rPr lang="en-IN" dirty="0"/>
              <a:t>          ))}</a:t>
            </a:r>
          </a:p>
          <a:p>
            <a:r>
              <a:rPr lang="en-IN" dirty="0"/>
              <a:t>        &lt;/ul&gt;</a:t>
            </a:r>
          </a:p>
          <a:p>
            <a:r>
              <a:rPr lang="en-IN" dirty="0"/>
              <a:t>      )}</a:t>
            </a:r>
          </a:p>
        </p:txBody>
      </p:sp>
    </p:spTree>
    <p:extLst>
      <p:ext uri="{BB962C8B-B14F-4D97-AF65-F5344CB8AC3E}">
        <p14:creationId xmlns:p14="http://schemas.microsoft.com/office/powerpoint/2010/main" val="23862147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593C5E1-F63F-67DB-1502-B8554FF3A561}"/>
              </a:ext>
            </a:extLst>
          </p:cNvPr>
          <p:cNvSpPr txBox="1"/>
          <p:nvPr/>
        </p:nvSpPr>
        <p:spPr>
          <a:xfrm>
            <a:off x="426713" y="430326"/>
            <a:ext cx="60960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dirty="0"/>
              <a:t>  </a:t>
            </a:r>
          </a:p>
          <a:p>
            <a:r>
              <a:rPr lang="en-IN" dirty="0"/>
              <a:t>      {/* React Form */}</a:t>
            </a:r>
          </a:p>
          <a:p>
            <a:r>
              <a:rPr lang="en-IN" dirty="0"/>
              <a:t>      &lt;form </a:t>
            </a:r>
            <a:r>
              <a:rPr lang="en-IN" dirty="0" err="1"/>
              <a:t>onSubmit</a:t>
            </a:r>
            <a:r>
              <a:rPr lang="en-IN" dirty="0"/>
              <a:t>={</a:t>
            </a:r>
            <a:r>
              <a:rPr lang="en-IN" dirty="0" err="1"/>
              <a:t>addStudent</a:t>
            </a:r>
            <a:r>
              <a:rPr lang="en-IN" dirty="0"/>
              <a:t>}&gt;</a:t>
            </a:r>
          </a:p>
          <a:p>
            <a:r>
              <a:rPr lang="en-IN" dirty="0"/>
              <a:t>        &lt;input</a:t>
            </a:r>
          </a:p>
          <a:p>
            <a:r>
              <a:rPr lang="en-IN" dirty="0"/>
              <a:t>          type="text"</a:t>
            </a:r>
          </a:p>
          <a:p>
            <a:r>
              <a:rPr lang="en-IN" dirty="0"/>
              <a:t>          value={</a:t>
            </a:r>
            <a:r>
              <a:rPr lang="en-IN" dirty="0" err="1"/>
              <a:t>newStudent</a:t>
            </a:r>
            <a:r>
              <a:rPr lang="en-IN" dirty="0"/>
              <a:t>}</a:t>
            </a:r>
          </a:p>
          <a:p>
            <a:r>
              <a:rPr lang="en-IN" dirty="0"/>
              <a:t>          placeholder="Enter student name"</a:t>
            </a:r>
          </a:p>
          <a:p>
            <a:r>
              <a:rPr lang="en-IN" dirty="0"/>
              <a:t>          </a:t>
            </a:r>
            <a:r>
              <a:rPr lang="en-IN" dirty="0" err="1"/>
              <a:t>onChange</a:t>
            </a:r>
            <a:r>
              <a:rPr lang="en-IN" dirty="0"/>
              <a:t>={(e) =&gt; </a:t>
            </a:r>
            <a:r>
              <a:rPr lang="en-IN" dirty="0" err="1"/>
              <a:t>setNewStudent</a:t>
            </a:r>
            <a:r>
              <a:rPr lang="en-IN" dirty="0"/>
              <a:t>(</a:t>
            </a:r>
            <a:r>
              <a:rPr lang="en-IN" dirty="0" err="1"/>
              <a:t>e.target.value</a:t>
            </a:r>
            <a:r>
              <a:rPr lang="en-IN" dirty="0"/>
              <a:t>)}</a:t>
            </a:r>
          </a:p>
          <a:p>
            <a:r>
              <a:rPr lang="en-IN" dirty="0"/>
              <a:t>        /&gt;</a:t>
            </a:r>
          </a:p>
          <a:p>
            <a:r>
              <a:rPr lang="en-IN" dirty="0"/>
              <a:t>        &lt;button type="submit"&gt;Add Student&lt;/button&gt;</a:t>
            </a:r>
          </a:p>
          <a:p>
            <a:r>
              <a:rPr lang="en-IN" dirty="0"/>
              <a:t>      &lt;/form&gt;</a:t>
            </a:r>
          </a:p>
          <a:p>
            <a:r>
              <a:rPr lang="en-IN" dirty="0"/>
              <a:t>    &lt;/div&gt;</a:t>
            </a:r>
          </a:p>
          <a:p>
            <a:r>
              <a:rPr lang="en-IN" dirty="0"/>
              <a:t>  );</a:t>
            </a:r>
          </a:p>
          <a:p>
            <a:r>
              <a:rPr lang="en-IN" dirty="0"/>
              <a:t>}</a:t>
            </a:r>
          </a:p>
          <a:p>
            <a:endParaRPr lang="en-IN" dirty="0"/>
          </a:p>
          <a:p>
            <a:r>
              <a:rPr lang="en-IN" dirty="0"/>
              <a:t>export default App;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70F56F-D264-883A-9629-1CCEB369F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2744" y="576744"/>
            <a:ext cx="5812544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Conditional Rendering</a:t>
            </a:r>
            <a:endParaRPr kumimoji="0" lang="en-US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student list is shown/hidden by 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showList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state.</a:t>
            </a:r>
            <a:endParaRPr kumimoji="0" lang="en-US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Button toggles between </a:t>
            </a: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Hide List / Show List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Lists</a:t>
            </a:r>
            <a:endParaRPr kumimoji="0" lang="en-US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students.map(...)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renders each student name inside 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&lt;li&gt;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  <a:endParaRPr kumimoji="0" lang="en-US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New students are appended dynamically.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Forms</a:t>
            </a:r>
            <a:endParaRPr kumimoji="0" lang="en-US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Input field + button for adding a student.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onChange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updates state, 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onSubmit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adds student to list.</a:t>
            </a:r>
            <a:endParaRPr kumimoji="0" lang="en-US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387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E9360D-44EC-2319-9DD7-FC6E1E372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4949"/>
            <a:ext cx="12192000" cy="412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415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3561</Words>
  <Application>Microsoft Office PowerPoint</Application>
  <PresentationFormat>Widescreen</PresentationFormat>
  <Paragraphs>697</Paragraphs>
  <Slides>47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65" baseType="lpstr">
      <vt:lpstr>-apple-system</vt:lpstr>
      <vt:lpstr>Arial</vt:lpstr>
      <vt:lpstr>Arial Unicode MS</vt:lpstr>
      <vt:lpstr>Calibri</vt:lpstr>
      <vt:lpstr>Calibri Light</vt:lpstr>
      <vt:lpstr>Cascadia Mono</vt:lpstr>
      <vt:lpstr>Consolas</vt:lpstr>
      <vt:lpstr>IBM Plex Mono</vt:lpstr>
      <vt:lpstr>IBM Plex Sans</vt:lpstr>
      <vt:lpstr>inherit</vt:lpstr>
      <vt:lpstr>Menlo</vt:lpstr>
      <vt:lpstr>Optimistic Display</vt:lpstr>
      <vt:lpstr>Optimistic Text</vt:lpstr>
      <vt:lpstr>Source Code Pro</vt:lpstr>
      <vt:lpstr>Times New Roman</vt:lpstr>
      <vt:lpstr>ui-monospace</vt:lpstr>
      <vt:lpstr>var(--ff-monospace)</vt:lpstr>
      <vt:lpstr>Office Theme</vt:lpstr>
      <vt:lpstr>React JS installation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React JS installation</dc:title>
  <dc:creator>DELL</dc:creator>
  <cp:lastModifiedBy>DELL</cp:lastModifiedBy>
  <cp:revision>1</cp:revision>
  <dcterms:created xsi:type="dcterms:W3CDTF">2026-10-15T09:03:10Z</dcterms:created>
  <dcterms:modified xsi:type="dcterms:W3CDTF">2026-10-15T09:03:15Z</dcterms:modified>
</cp:coreProperties>
</file>