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6" r:id="rId12"/>
    <p:sldId id="277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8" r:id="rId22"/>
    <p:sldId id="281" r:id="rId23"/>
    <p:sldId id="282" r:id="rId24"/>
    <p:sldId id="283" r:id="rId25"/>
    <p:sldId id="284" r:id="rId26"/>
    <p:sldId id="285" r:id="rId27"/>
    <p:sldId id="286" r:id="rId28"/>
    <p:sldId id="280" r:id="rId29"/>
    <p:sldId id="287" r:id="rId30"/>
    <p:sldId id="288" r:id="rId31"/>
    <p:sldId id="28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3C987-E0FE-0408-2ABB-33EB5AA20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458C9-C3B6-8AE9-D2B9-13BEDFE82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13569-0F0E-6244-D8D7-6F167E6DA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F4C4-F51A-4A23-8FA2-3D07DB07AF40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93FF7-EE43-0439-FCDA-606821058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B2B73-D6A4-CFE1-E17E-8840F222E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7EED-2AAD-4930-AE15-19DB7419FA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4920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B1A81-C471-0006-8173-AF5A807E7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36B4D-09F9-5F77-404C-9F9365DBD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6E7CB-0BC2-3C88-3E46-9260E643E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F4C4-F51A-4A23-8FA2-3D07DB07AF40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44B2-489E-DE8B-EB12-DA2126C02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888C4-6A65-BA6E-1860-3ED082735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7EED-2AAD-4930-AE15-19DB7419FA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4266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534CF-2535-AECA-FAC4-4C1E23BC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F7753-741B-2173-4698-A4552229A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35715-58D1-E494-2793-6E15D41DC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F4C4-F51A-4A23-8FA2-3D07DB07AF40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96D9C-83E7-629D-A467-0BB66F51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4B8D2-A63F-799D-7E45-3D26419F7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7EED-2AAD-4930-AE15-19DB7419FA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7964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C4ED8-AC12-C566-ACA8-773A35B89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61165-7BB4-9483-C373-36D77BA59F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7273-1885-1C86-A5F2-F5C89A8A8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771C5-E4BE-083A-A1BD-957B97E7A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F4C4-F51A-4A23-8FA2-3D07DB07AF40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A1EB6F-294D-13C8-415D-A806B0D15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C2B04-F5AC-93DB-0AA9-BA80BFAC2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7EED-2AAD-4930-AE15-19DB7419FA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6754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02D76-26AF-E1C6-A438-BD586A604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66CE6-6278-0CC1-9826-37D543A18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29CC3-599A-48E6-2231-BE762A2A4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05B7D0-8420-0CA5-C711-7487320DD2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5A73CA-4F6E-95A2-B044-D1EB62EF5A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F52330-2817-69B6-EDFF-F3E6BC7B0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F4C4-F51A-4A23-8FA2-3D07DB07AF40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404E55-19BD-2E43-4DB0-AA0E13A3D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7110B2-3B67-268A-2B41-181A5A89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7EED-2AAD-4930-AE15-19DB7419FA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663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131F-2737-4E3A-2DD9-99A2DCD73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6DF8AC-FD73-8225-941A-EB666E9AE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F4C4-F51A-4A23-8FA2-3D07DB07AF40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1853A-1037-A942-12AB-0C7C250A7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B0220-6DB4-40A9-ED4B-031ABDDC9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7EED-2AAD-4930-AE15-19DB7419FA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2888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701700-A38E-165C-CE57-C88A24CFA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F4C4-F51A-4A23-8FA2-3D07DB07AF40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70508B-1088-DE0A-097E-C6AF671F7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098172-B23E-C99D-FB95-9748292D0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7EED-2AAD-4930-AE15-19DB7419FA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4613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D1FBD-0F4C-FE2D-3F31-18FF8C3F4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B1E97-0B4B-3829-6287-58C646640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4FDBC-520A-7B47-BD54-BEF3A7525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7EA75-A06A-BC01-8D72-C09B11E8D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F4C4-F51A-4A23-8FA2-3D07DB07AF40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DDB2CC-A086-52B0-21AF-A4A7BD887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225B11-E644-766D-6C77-F17975A5E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7EED-2AAD-4930-AE15-19DB7419FA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1044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C9ACD-2383-684E-D5AC-E063E8051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282AF7-E298-11DA-C0D9-39E9E38B3A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677E7-22F0-7D7B-92AC-DBED62A6A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1AFB5-E1F6-D86E-DB2B-1CBCDD860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F4C4-F51A-4A23-8FA2-3D07DB07AF40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488E7-5D13-F879-AF9E-A9BE3FC61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34BD3-97C0-D00B-BD26-EF2F94E0E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7EED-2AAD-4930-AE15-19DB7419FA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9949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7FD00-035E-B0B4-FBD7-08C8381C6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D5CEC0-26B2-5B87-C140-DEB815837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98C8-0708-FBBC-2CA5-2805524A1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F4C4-F51A-4A23-8FA2-3D07DB07AF40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6794A-A326-16D6-A917-614E7A097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C868E-DC82-80F6-6B60-219FB189F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7EED-2AAD-4930-AE15-19DB7419FA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729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903943-FB93-4916-CC18-C26ADD864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9F4CA4-035F-9953-DF58-BDAE53FAB9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FC1E4-6868-C11A-5D43-C04C8B7CE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F4C4-F51A-4A23-8FA2-3D07DB07AF40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D4140-EA0D-F595-F387-A2828EDDB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2718B-2D56-D28C-DF8A-31BAF658A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B7EED-2AAD-4930-AE15-19DB7419FA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38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C5A42D-E8BF-AA52-38DB-EB6CAC501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43660-B323-8A23-43E6-1F7444C9F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AC3D2-647B-6577-F110-4D0494A36D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0F4C4-F51A-4A23-8FA2-3D07DB07AF40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7C035-5F7C-12B1-DA7E-EBAD7F0CA1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7803D-D829-DB68-5DEC-C14F9073F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B7EED-2AAD-4930-AE15-19DB7419FA2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01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656D8-78A4-A9EB-4404-FDEB311492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UNIT- 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610525-84BB-2D6B-24EF-7003281163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Back tracking, </a:t>
            </a:r>
          </a:p>
          <a:p>
            <a:r>
              <a:rPr lang="en-IN" dirty="0"/>
              <a:t>Branch and bound and NP complete</a:t>
            </a:r>
          </a:p>
        </p:txBody>
      </p:sp>
    </p:spTree>
    <p:extLst>
      <p:ext uri="{BB962C8B-B14F-4D97-AF65-F5344CB8AC3E}">
        <p14:creationId xmlns:p14="http://schemas.microsoft.com/office/powerpoint/2010/main" val="1387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14B876-FF9D-5FA1-AB83-CB90B6798056}"/>
              </a:ext>
            </a:extLst>
          </p:cNvPr>
          <p:cNvSpPr txBox="1"/>
          <p:nvPr/>
        </p:nvSpPr>
        <p:spPr>
          <a:xfrm>
            <a:off x="705393" y="2342674"/>
            <a:ext cx="10624457" cy="3192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170" indent="-635" algn="just">
              <a:lnSpc>
                <a:spcPct val="115000"/>
              </a:lnSpc>
              <a:spcAft>
                <a:spcPts val="1000"/>
              </a:spcAft>
            </a:pPr>
            <a:r>
              <a:rPr lang="en-IN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Backtracking:</a:t>
            </a:r>
            <a:r>
              <a:rPr lang="en-I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General Method, n-Queens Problem, Sum of Subsets problem, Graph </a:t>
            </a:r>
            <a:r>
              <a:rPr lang="en-IN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Coloring</a:t>
            </a:r>
            <a:r>
              <a:rPr lang="en-I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IN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indent="-635" algn="just">
              <a:lnSpc>
                <a:spcPct val="115000"/>
              </a:lnSpc>
              <a:spcAft>
                <a:spcPts val="1000"/>
              </a:spcAft>
            </a:pPr>
            <a:r>
              <a:rPr lang="en-IN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Branch and Bound:</a:t>
            </a:r>
            <a:r>
              <a:rPr lang="en-I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General Method, 0/1 Knapsack Problem, Travelling Salesperson problem.</a:t>
            </a:r>
            <a:endParaRPr lang="en-IN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Introduction to Complexity classes:</a:t>
            </a:r>
            <a:r>
              <a:rPr lang="en-IN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 and NP Problems, NP-Complete Problems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350878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5C9202-2A5D-6548-2EF8-48F588DEBD5A}"/>
              </a:ext>
            </a:extLst>
          </p:cNvPr>
          <p:cNvSpPr txBox="1"/>
          <p:nvPr/>
        </p:nvSpPr>
        <p:spPr>
          <a:xfrm>
            <a:off x="3048000" y="668768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Backtracking</a:t>
            </a:r>
            <a:endParaRPr lang="en-IN" sz="40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AA0D8E-A735-790A-537B-A867D9ACAC99}"/>
              </a:ext>
            </a:extLst>
          </p:cNvPr>
          <p:cNvSpPr txBox="1"/>
          <p:nvPr/>
        </p:nvSpPr>
        <p:spPr>
          <a:xfrm>
            <a:off x="1097280" y="1836559"/>
            <a:ext cx="80467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General Method,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n-Queens Problem,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 of Subsets problem,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IN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Graph </a:t>
            </a:r>
            <a:r>
              <a:rPr lang="en-IN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Coloring</a:t>
            </a:r>
            <a:r>
              <a:rPr lang="en-IN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700382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5090AF-2936-1E8D-01F6-13E0A43C3B43}"/>
              </a:ext>
            </a:extLst>
          </p:cNvPr>
          <p:cNvSpPr txBox="1"/>
          <p:nvPr/>
        </p:nvSpPr>
        <p:spPr>
          <a:xfrm>
            <a:off x="687977" y="2000016"/>
            <a:ext cx="1067670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B2A29"/>
                </a:solidFill>
                <a:effectLst/>
                <a:latin typeface="montserrat" panose="00000500000000000000" pitchFamily="2" charset="0"/>
              </a:rPr>
              <a:t>Backtracking is a powerful algorithmic technique used to solve a wide range of complex problems in computer science and mathematics.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B2A29"/>
                </a:solidFill>
                <a:effectLst/>
                <a:latin typeface="montserrat" panose="00000500000000000000" pitchFamily="2" charset="0"/>
              </a:rPr>
              <a:t>It is a systematic approach that helps find solutions by incrementally making choices, and when necessary, undoing those choices to explore alternative paths.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B2A29"/>
                </a:solidFill>
                <a:effectLst/>
                <a:latin typeface="montserrat" panose="00000500000000000000" pitchFamily="2" charset="0"/>
              </a:rPr>
              <a:t>This method is particularly useful for problems where there are multiple possible solutions, but not all of them meet certain constraints or criteria.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Backtracking is like trying different paths, and when you hit a dead end, you backtrack to the last choice and try a different route. 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150690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CBBF6F-EE2A-049B-1192-E971C2FF24A2}"/>
              </a:ext>
            </a:extLst>
          </p:cNvPr>
          <p:cNvSpPr txBox="1"/>
          <p:nvPr/>
        </p:nvSpPr>
        <p:spPr>
          <a:xfrm>
            <a:off x="722811" y="2000016"/>
            <a:ext cx="1146918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Backtracking is a problem-solving algorithmic technique that involves finding a solution incrementally by trying </a:t>
            </a:r>
            <a:r>
              <a:rPr lang="en-US" sz="2400" b="1" i="0" dirty="0">
                <a:solidFill>
                  <a:srgbClr val="273239"/>
                </a:solidFill>
                <a:effectLst/>
                <a:latin typeface="Nunito" pitchFamily="2" charset="0"/>
              </a:rPr>
              <a:t>different options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 and </a:t>
            </a:r>
            <a:r>
              <a:rPr lang="en-US" sz="2400" b="1" i="0" dirty="0">
                <a:solidFill>
                  <a:srgbClr val="273239"/>
                </a:solidFill>
                <a:effectLst/>
                <a:latin typeface="Nunito" pitchFamily="2" charset="0"/>
              </a:rPr>
              <a:t>undoing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 them if they lead to a </a:t>
            </a:r>
            <a:r>
              <a:rPr lang="en-US" sz="2400" b="1" i="0" dirty="0">
                <a:solidFill>
                  <a:srgbClr val="273239"/>
                </a:solidFill>
                <a:effectLst/>
                <a:latin typeface="Nunito" pitchFamily="2" charset="0"/>
              </a:rPr>
              <a:t>dead end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It is commonly used in situations where you need to explore multiple possibilities to solve a problem, like searching for a path in a maze or solving puzzles like Sudoku.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When a dead end is reached, the algorithm backtracks to the previous decision point and explores a different path until a solution is found or all possibilities have been exhausted.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986354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DEE4A9-01AA-B483-CA52-81DF834907E6}"/>
              </a:ext>
            </a:extLst>
          </p:cNvPr>
          <p:cNvSpPr txBox="1"/>
          <p:nvPr/>
        </p:nvSpPr>
        <p:spPr>
          <a:xfrm>
            <a:off x="174171" y="-163064"/>
            <a:ext cx="10415452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Backtracking is one of the most general technique. In this we search for the set of solutions or 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optimal solution which satisfies some constraints. 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One way of solving a problem is by exhaustive search: we enumerate all possible solutions, and see which one produces the optimum result.</a:t>
            </a:r>
          </a:p>
          <a:p>
            <a:pPr algn="l"/>
            <a:endParaRPr lang="en-US" sz="2000" b="0" i="0" dirty="0">
              <a:solidFill>
                <a:srgbClr val="000000"/>
              </a:solidFill>
              <a:effectLst/>
              <a:latin typeface="ff3"/>
            </a:endParaRP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Backtracking is a variation of exhaustive search, where the search is refined by eliminating 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certain possibilities. Backtracking is usually faster method than an exhaustive search. </a:t>
            </a:r>
          </a:p>
          <a:p>
            <a:pPr algn="l"/>
            <a:endParaRPr lang="en-US" sz="2000" b="0" i="0" dirty="0">
              <a:solidFill>
                <a:srgbClr val="000000"/>
              </a:solidFill>
              <a:effectLst/>
              <a:latin typeface="ff3"/>
            </a:endParaRP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In case of greedy and dynamic programming techniques, we will evaluate all possible solutions, 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among which we select one solution as optimal solution. In backtracking we will get same 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optimal solution with a less number of steps.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Backtracking is a depth first search with some bounding function. All solutions using </a:t>
            </a:r>
            <a:endParaRPr lang="en-US" sz="2000" b="0" i="0" dirty="0">
              <a:solidFill>
                <a:srgbClr val="000000"/>
              </a:solidFill>
              <a:effectLst/>
              <a:latin typeface="ff5"/>
            </a:endParaRP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backtracking are required to satisfy a complex set of constraints. The constraints may be 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explicit or implicit. 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Explicit constraints are rules, which restrict each vector element to be chosen from the </a:t>
            </a:r>
            <a:endParaRPr lang="en-US" sz="2000" b="0" i="0" dirty="0">
              <a:solidFill>
                <a:srgbClr val="000000"/>
              </a:solidFill>
              <a:effectLst/>
              <a:latin typeface="ff5"/>
            </a:endParaRP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given set. Implicit constraints are rule, which determine which of the tuples in the 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ff3"/>
              </a:rPr>
              <a:t>solution space, actually satisfy the criterion function</a:t>
            </a:r>
          </a:p>
          <a:p>
            <a:pPr algn="l"/>
            <a:endParaRPr lang="en-US" sz="2000" b="0" i="0" dirty="0">
              <a:solidFill>
                <a:srgbClr val="000000"/>
              </a:solidFill>
              <a:effectLst/>
              <a:latin typeface="ff3"/>
            </a:endParaRPr>
          </a:p>
          <a:p>
            <a:pPr algn="l"/>
            <a:endParaRPr lang="en-US" sz="2000" b="0" i="0" dirty="0">
              <a:solidFill>
                <a:srgbClr val="000000"/>
              </a:solidFill>
              <a:effectLst/>
              <a:latin typeface="ff3"/>
            </a:endParaRPr>
          </a:p>
        </p:txBody>
      </p:sp>
    </p:spTree>
    <p:extLst>
      <p:ext uri="{BB962C8B-B14F-4D97-AF65-F5344CB8AC3E}">
        <p14:creationId xmlns:p14="http://schemas.microsoft.com/office/powerpoint/2010/main" val="369799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608442-BA28-B36F-F9CF-95007B048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756" y="118600"/>
            <a:ext cx="9402487" cy="662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15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35209-C831-2D03-375D-813B433FE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206" y="685417"/>
            <a:ext cx="6001588" cy="5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42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462359-E6C5-D000-3986-C39D11A1F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847" y="324505"/>
            <a:ext cx="9211961" cy="4258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67162E-7DD1-EDEE-055D-69FA1D43F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063" y="4582774"/>
            <a:ext cx="8154538" cy="21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9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804955-8035-6008-523E-DB18BC7A3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888" y="847364"/>
            <a:ext cx="9126224" cy="516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048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2A092C-90EE-3CEE-06FC-CA940FC04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651" y="1747603"/>
            <a:ext cx="9116697" cy="3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44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CD64C4-B803-18C3-AC99-5B02161AC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863" y="966652"/>
            <a:ext cx="10328366" cy="483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397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8A323A-2939-C535-0068-912CA4BA0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51" y="862149"/>
            <a:ext cx="9170126" cy="485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42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08DC28-F1A9-7183-7221-6F0D5B406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258" y="1499918"/>
            <a:ext cx="7411484" cy="385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065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3B20A9-A144-11D8-CE13-88B285C5C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93" y="1271286"/>
            <a:ext cx="9831977" cy="484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75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26C80D-BA22-A3B3-B69F-5F6FB1948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020" y="1909550"/>
            <a:ext cx="8125959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338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0CA9F4-1C2B-CE70-DB13-BE9029A5D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416" y="1571366"/>
            <a:ext cx="7297168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70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918441-6927-6BB7-54BF-C620DBB45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968" y="1604708"/>
            <a:ext cx="7802064" cy="364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88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425244-3B17-2305-68B5-4580E568E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705" y="1490392"/>
            <a:ext cx="7630590" cy="387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95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581155-90F6-ACED-CA44-96976A9F9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179" y="1947656"/>
            <a:ext cx="6925642" cy="29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1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A1398C-6DB5-248F-B1F0-A1A0FC1F7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1194"/>
            <a:ext cx="12192000" cy="607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90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00920D-3219-746C-A2BB-53D4B5BCF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073" y="1280812"/>
            <a:ext cx="8087854" cy="42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26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4D50C2-BABD-E6FE-617D-9D1CA8091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968" y="2109603"/>
            <a:ext cx="8164064" cy="2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07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ACE36F-8688-8C1F-65F5-A36C1FE2C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915" y="1423707"/>
            <a:ext cx="8202170" cy="401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301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35D35F-E092-679B-3A2C-2682509F0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178" y="1352260"/>
            <a:ext cx="8011643" cy="415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68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8CDE55-D8A1-D7C4-36BF-3B9B30967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415" y="1442760"/>
            <a:ext cx="8383170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93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01D89F-3D6D-86DD-01FD-1D1025C95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047" y="1528497"/>
            <a:ext cx="7925906" cy="380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30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173628-428B-B433-76EF-E8189102B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29" y="548641"/>
            <a:ext cx="7707085" cy="497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683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39FA86-046B-EED6-C659-6044FAC10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257" y="1390365"/>
            <a:ext cx="8135485" cy="407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72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7549CC-B009-82A5-A20F-0A8289368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731" y="1299865"/>
            <a:ext cx="8154538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6231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866223-F1B8-8C25-2C3F-B11447D38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703" y="992778"/>
            <a:ext cx="6156959" cy="45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6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</Words>
  <Application>Microsoft Office PowerPoint</Application>
  <PresentationFormat>Widescreen</PresentationFormat>
  <Paragraphs>34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Calibri Light</vt:lpstr>
      <vt:lpstr>ff3</vt:lpstr>
      <vt:lpstr>ff5</vt:lpstr>
      <vt:lpstr>montserrat</vt:lpstr>
      <vt:lpstr>Nunito</vt:lpstr>
      <vt:lpstr>Times New Roman</vt:lpstr>
      <vt:lpstr>Office Theme</vt:lpstr>
      <vt:lpstr>UNIT- 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Jyothsna Kilari</dc:creator>
  <cp:lastModifiedBy>Jyothsna Kilari</cp:lastModifiedBy>
  <cp:revision>2</cp:revision>
  <dcterms:created xsi:type="dcterms:W3CDTF">2025-08-14T08:05:28Z</dcterms:created>
  <dcterms:modified xsi:type="dcterms:W3CDTF">2025-08-14T08:05:58Z</dcterms:modified>
</cp:coreProperties>
</file>