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4"/>
  </p:notesMasterIdLst>
  <p:handoutMasterIdLst>
    <p:handoutMasterId r:id="rId35"/>
  </p:handoutMasterIdLst>
  <p:sldIdLst>
    <p:sldId id="735" r:id="rId2"/>
    <p:sldId id="718" r:id="rId3"/>
    <p:sldId id="783" r:id="rId4"/>
    <p:sldId id="784" r:id="rId5"/>
    <p:sldId id="785" r:id="rId6"/>
    <p:sldId id="786" r:id="rId7"/>
    <p:sldId id="787" r:id="rId8"/>
    <p:sldId id="788" r:id="rId9"/>
    <p:sldId id="789" r:id="rId10"/>
    <p:sldId id="790" r:id="rId11"/>
    <p:sldId id="796" r:id="rId12"/>
    <p:sldId id="793" r:id="rId13"/>
    <p:sldId id="795" r:id="rId14"/>
    <p:sldId id="797" r:id="rId15"/>
    <p:sldId id="798" r:id="rId16"/>
    <p:sldId id="799" r:id="rId17"/>
    <p:sldId id="802" r:id="rId18"/>
    <p:sldId id="803" r:id="rId19"/>
    <p:sldId id="800" r:id="rId20"/>
    <p:sldId id="801" r:id="rId21"/>
    <p:sldId id="804" r:id="rId22"/>
    <p:sldId id="805" r:id="rId23"/>
    <p:sldId id="808" r:id="rId24"/>
    <p:sldId id="809" r:id="rId25"/>
    <p:sldId id="817" r:id="rId26"/>
    <p:sldId id="810" r:id="rId27"/>
    <p:sldId id="811" r:id="rId28"/>
    <p:sldId id="812" r:id="rId29"/>
    <p:sldId id="813" r:id="rId30"/>
    <p:sldId id="814" r:id="rId31"/>
    <p:sldId id="815" r:id="rId32"/>
    <p:sldId id="816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9900"/>
    <a:srgbClr val="005024"/>
    <a:srgbClr val="0000CC"/>
    <a:srgbClr val="660033"/>
    <a:srgbClr val="990000"/>
    <a:srgbClr val="FF0066"/>
    <a:srgbClr val="CC33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70" d="100"/>
          <a:sy n="70" d="100"/>
        </p:scale>
        <p:origin x="13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5867400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N-Gram Models</a:t>
            </a:r>
            <a:endParaRPr lang="en-US" sz="287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Architecture of N-Grams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Types of N-Grams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err="1" smtClean="0">
                <a:solidFill>
                  <a:srgbClr val="870581"/>
                </a:solidFill>
                <a:latin typeface="Baskerville Old Face" pitchFamily="18" charset="0"/>
              </a:rPr>
              <a:t>Uni</a:t>
            </a:r>
            <a:r>
              <a:rPr lang="en-US" sz="29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Gram, Bi-Gram, Tri-Gram etc.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General n-Gram Formulation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Markova Assumption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Applications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9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9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N- Gram </a:t>
            </a:r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Models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An </a:t>
            </a:r>
            <a:r>
              <a:rPr lang="en-US" b="1" dirty="0" smtClean="0">
                <a:latin typeface="Baskerville Old Face" panose="02020602080505020303" pitchFamily="18" charset="0"/>
              </a:rPr>
              <a:t>N-Gram</a:t>
            </a:r>
            <a:r>
              <a:rPr lang="en-US" dirty="0" smtClean="0">
                <a:latin typeface="Baskerville Old Face" panose="02020602080505020303" pitchFamily="18" charset="0"/>
              </a:rPr>
              <a:t> is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 sequence of ‘N’ Items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from text</a:t>
            </a:r>
            <a:r>
              <a:rPr lang="en-US" dirty="0" smtClean="0">
                <a:latin typeface="Baskerville Old Face" panose="02020602080505020303" pitchFamily="18" charset="0"/>
              </a:rPr>
              <a:t>. The items can be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letters, words or base pairs </a:t>
            </a:r>
            <a:r>
              <a:rPr lang="en-US" dirty="0" smtClean="0">
                <a:latin typeface="Baskerville Old Face" panose="02020602080505020303" pitchFamily="18" charset="0"/>
              </a:rPr>
              <a:t>according to the </a:t>
            </a:r>
            <a:r>
              <a:rPr lang="en-US" b="1" dirty="0" smtClean="0">
                <a:latin typeface="Baskerville Old Face" panose="02020602080505020303" pitchFamily="18" charset="0"/>
              </a:rPr>
              <a:t>application</a:t>
            </a:r>
            <a:r>
              <a:rPr lang="en-US" dirty="0" smtClean="0"/>
              <a:t>. 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value of ’N’ </a:t>
            </a:r>
            <a:r>
              <a:rPr lang="en-US" dirty="0">
                <a:latin typeface="Baskerville Old Face" panose="02020602080505020303" pitchFamily="18" charset="0"/>
              </a:rPr>
              <a:t>determines 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order of the N-gram</a:t>
            </a:r>
            <a:r>
              <a:rPr lang="en-US" b="1" dirty="0">
                <a:solidFill>
                  <a:srgbClr val="009900"/>
                </a:solidFill>
              </a:rPr>
              <a:t>.</a:t>
            </a:r>
            <a:endParaRPr lang="en-US" b="1" dirty="0" smtClean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latin typeface="Baskerville Old Face" panose="02020602080505020303" pitchFamily="18" charset="0"/>
              </a:rPr>
              <a:t>N-gram model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statistical language model</a:t>
            </a:r>
            <a:r>
              <a:rPr lang="en-US" dirty="0">
                <a:solidFill>
                  <a:srgbClr val="99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predicts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probability of a word </a:t>
            </a:r>
            <a:r>
              <a:rPr lang="en-US" dirty="0">
                <a:latin typeface="Baskerville Old Face" panose="02020602080505020303" pitchFamily="18" charset="0"/>
              </a:rPr>
              <a:t>based on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previous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(n−1)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 words</a:t>
            </a:r>
            <a:r>
              <a:rPr lang="en-US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is based on the idea that the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immediate history of words </a:t>
            </a:r>
            <a:r>
              <a:rPr lang="en-US" dirty="0" smtClean="0">
                <a:latin typeface="Baskerville Old Face" panose="02020602080505020303" pitchFamily="18" charset="0"/>
              </a:rPr>
              <a:t>provides </a:t>
            </a:r>
            <a:r>
              <a:rPr lang="en-US" b="1" dirty="0">
                <a:latin typeface="Baskerville Old Face" panose="02020602080505020303" pitchFamily="18" charset="0"/>
              </a:rPr>
              <a:t>sufficient information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predict the next word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Formally, for a sentence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5105400"/>
            <a:ext cx="2286000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 of N- Grams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buAutoNum type="arabicPeriod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Training Corpus: </a:t>
            </a:r>
            <a:r>
              <a:rPr lang="en-US" dirty="0">
                <a:latin typeface="Baskerville Old Face" panose="02020602080505020303" pitchFamily="18" charset="0"/>
              </a:rPr>
              <a:t>A corpus (plural: corpora) is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 fontAlgn="auto"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   a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large, structured collection of real-world </a:t>
            </a:r>
            <a:endParaRPr lang="en-US" b="1" dirty="0" smtClean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   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text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or speech data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stored in electronic form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dirty="0">
                <a:latin typeface="Baskerville Old Face" panose="02020602080505020303" pitchFamily="18" charset="0"/>
              </a:rPr>
              <a:t>Natural Language Processing (NLP),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  a </a:t>
            </a:r>
            <a:r>
              <a:rPr lang="en-US" dirty="0">
                <a:latin typeface="Baskerville Old Face" panose="02020602080505020303" pitchFamily="18" charset="0"/>
              </a:rPr>
              <a:t>corpus 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used as training data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learn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  linguistic </a:t>
            </a:r>
            <a:r>
              <a:rPr lang="en-US" b="1" dirty="0">
                <a:latin typeface="Baskerville Old Face" panose="02020602080505020303" pitchFamily="18" charset="0"/>
              </a:rPr>
              <a:t>patterns</a:t>
            </a:r>
            <a:r>
              <a:rPr lang="en-US" dirty="0">
                <a:latin typeface="Baskerville Old Face" panose="02020602080505020303" pitchFamily="18" charset="0"/>
              </a:rPr>
              <a:t> such as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word usage,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grammar,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meaning.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       Ex: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193" y="1282753"/>
            <a:ext cx="2337816" cy="4447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223" y="4775454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4338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Why a Corpus is Needed in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NLP? </a:t>
            </a:r>
            <a:r>
              <a:rPr lang="en-US" dirty="0" smtClean="0">
                <a:latin typeface="Baskerville Old Face" panose="02020602080505020303" pitchFamily="18" charset="0"/>
              </a:rPr>
              <a:t>Language </a:t>
            </a:r>
            <a:r>
              <a:rPr lang="en-US" dirty="0">
                <a:latin typeface="Baskerville Old Face" panose="02020602080505020303" pitchFamily="18" charset="0"/>
              </a:rPr>
              <a:t>model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cannot understand language rules on its own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latin typeface="Baskerville Old Face" panose="02020602080505020303" pitchFamily="18" charset="0"/>
              </a:rPr>
              <a:t>learns from examples</a:t>
            </a:r>
            <a:r>
              <a:rPr lang="en-US" dirty="0">
                <a:latin typeface="Baskerville Old Face" panose="02020602080505020303" pitchFamily="18" charset="0"/>
              </a:rPr>
              <a:t>, and these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examples come from a corpus.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A corpus helps NLP systems to: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learn word frequencies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learn word sequences (n-grams)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estimate probabilities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capture real language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usage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Corpus are different types</a:t>
            </a:r>
            <a:r>
              <a:rPr lang="en-US" dirty="0" smtClean="0">
                <a:latin typeface="Baskerville Old Face" panose="02020602080505020303" pitchFamily="18" charset="0"/>
              </a:rPr>
              <a:t>: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Text, Speech, Annotated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86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4338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1: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Tokenization: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Tokens: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2: </a:t>
            </a: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Word Frequency from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Corpus : </a:t>
            </a:r>
            <a:r>
              <a:rPr lang="en-US" dirty="0">
                <a:latin typeface="Baskerville Old Face" panose="02020602080505020303" pitchFamily="18" charset="0"/>
              </a:rPr>
              <a:t>It tells us </a:t>
            </a:r>
            <a:r>
              <a:rPr lang="en-US" b="1" dirty="0">
                <a:latin typeface="Baskerville Old Face" panose="02020602080505020303" pitchFamily="18" charset="0"/>
              </a:rPr>
              <a:t>how many times each word appears in the corpus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128" y="1715017"/>
            <a:ext cx="16764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514600"/>
            <a:ext cx="1447800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302869"/>
              </p:ext>
            </p:extLst>
          </p:nvPr>
        </p:nvGraphicFramePr>
        <p:xfrm>
          <a:off x="4487839" y="4060698"/>
          <a:ext cx="3288792" cy="21945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36192">
                  <a:extLst>
                    <a:ext uri="{9D8B030D-6E8A-4147-A177-3AD203B41FA5}">
                      <a16:colId xmlns:a16="http://schemas.microsoft.com/office/drawing/2014/main" val="45236601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80723717"/>
                    </a:ext>
                  </a:extLst>
                </a:gridCol>
              </a:tblGrid>
              <a:tr h="344046">
                <a:tc>
                  <a:txBody>
                    <a:bodyPr/>
                    <a:lstStyle/>
                    <a:p>
                      <a:r>
                        <a:rPr lang="en-US" b="1" dirty="0"/>
                        <a:t>Word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Frequency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38071"/>
                  </a:ext>
                </a:extLst>
              </a:tr>
              <a:tr h="344046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5173566"/>
                  </a:ext>
                </a:extLst>
              </a:tr>
              <a:tr h="344046">
                <a:tc>
                  <a:txBody>
                    <a:bodyPr/>
                    <a:lstStyle/>
                    <a:p>
                      <a:r>
                        <a:rPr lang="en-US"/>
                        <a:t>like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1183805"/>
                  </a:ext>
                </a:extLst>
              </a:tr>
              <a:tr h="344046">
                <a:tc>
                  <a:txBody>
                    <a:bodyPr/>
                    <a:lstStyle/>
                    <a:p>
                      <a:r>
                        <a:rPr lang="en-US"/>
                        <a:t>love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9595926"/>
                  </a:ext>
                </a:extLst>
              </a:tr>
              <a:tr h="344046">
                <a:tc>
                  <a:txBody>
                    <a:bodyPr/>
                    <a:lstStyle/>
                    <a:p>
                      <a:r>
                        <a:rPr lang="en-US"/>
                        <a:t>NLP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6383383"/>
                  </a:ext>
                </a:extLst>
              </a:tr>
              <a:tr h="344046">
                <a:tc>
                  <a:txBody>
                    <a:bodyPr/>
                    <a:lstStyle/>
                    <a:p>
                      <a:r>
                        <a:rPr lang="en-US"/>
                        <a:t>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0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9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N- Grams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N-grams </a:t>
            </a:r>
            <a:r>
              <a:rPr lang="en-US" dirty="0">
                <a:latin typeface="Baskerville Old Face" panose="02020602080505020303" pitchFamily="18" charset="0"/>
              </a:rPr>
              <a:t>can be of various types based on the value of 'n':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Unigrams (1-grams) </a:t>
            </a:r>
            <a:r>
              <a:rPr lang="en-US" dirty="0" smtClean="0">
                <a:latin typeface="Baskerville Old Face" panose="02020602080505020303" pitchFamily="18" charset="0"/>
              </a:rPr>
              <a:t>are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single words </a:t>
            </a:r>
            <a:r>
              <a:rPr lang="en-US" dirty="0" smtClean="0">
                <a:latin typeface="Baskerville Old Face" panose="02020602080505020303" pitchFamily="18" charset="0"/>
              </a:rPr>
              <a:t>, 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Ex: </a:t>
            </a:r>
            <a:r>
              <a:rPr lang="en-US" dirty="0" smtClean="0">
                <a:latin typeface="Baskerville Old Face" panose="02020602080505020303" pitchFamily="18" charset="0"/>
              </a:rPr>
              <a:t>“cat,” “dog.”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Bigrams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(2-grams)</a:t>
            </a:r>
            <a:r>
              <a:rPr lang="en-US" b="1" dirty="0">
                <a:latin typeface="Baskerville Old Face" panose="02020602080505020303" pitchFamily="18" charset="0"/>
              </a:rPr>
              <a:t> 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pairs of consecutive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words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Ex: </a:t>
            </a:r>
            <a:r>
              <a:rPr lang="en-US" dirty="0">
                <a:latin typeface="Baskerville Old Face" panose="02020602080505020303" pitchFamily="18" charset="0"/>
              </a:rPr>
              <a:t>“natural language,” “deep learning.”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Trigrams (3-grams) 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triplets of consecutive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words</a:t>
            </a: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	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Ex: </a:t>
            </a:r>
            <a:r>
              <a:rPr lang="en-US" dirty="0">
                <a:latin typeface="Baskerville Old Face" panose="02020602080505020303" pitchFamily="18" charset="0"/>
              </a:rPr>
              <a:t>“machine learning model,” “data science approach.”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4-grams, 5-grams</a:t>
            </a:r>
            <a:r>
              <a:rPr lang="en-US" dirty="0">
                <a:latin typeface="Baskerville Old Face" panose="02020602080505020303" pitchFamily="18" charset="0"/>
              </a:rPr>
              <a:t>, etc.: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Sequences of four, five, or more consecutive words</a:t>
            </a:r>
            <a:r>
              <a:rPr lang="en-US" b="1" dirty="0">
                <a:solidFill>
                  <a:srgbClr val="FF0066"/>
                </a:solidFill>
              </a:rPr>
              <a:t>.</a:t>
            </a:r>
          </a:p>
          <a:p>
            <a:pPr marL="0" indent="0" algn="just" fontAlgn="auto">
              <a:buNone/>
            </a:pPr>
            <a:endParaRPr lang="en-US" b="1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0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the above Image,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unigram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, bigrams and trigrams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doing partitioning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of sentences to form n-grams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base">
              <a:lnSpc>
                <a:spcPct val="150000"/>
              </a:lnSpc>
              <a:buNone/>
            </a:pP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43000"/>
            <a:ext cx="6858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569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main goal of the N- Grams </a:t>
            </a:r>
            <a:r>
              <a:rPr lang="en-US" dirty="0" smtClean="0">
                <a:latin typeface="Baskerville Old Face" panose="02020602080505020303" pitchFamily="18" charset="0"/>
              </a:rPr>
              <a:t>are to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Calculate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p(</a:t>
            </a:r>
            <a:r>
              <a:rPr lang="en-US" b="1" dirty="0" err="1">
                <a:solidFill>
                  <a:srgbClr val="FF0066"/>
                </a:solidFill>
                <a:latin typeface="Baskerville Old Face" panose="02020602080505020303" pitchFamily="18" charset="0"/>
              </a:rPr>
              <a:t>w∣</a:t>
            </a:r>
            <a:r>
              <a:rPr lang="en-US" b="1" dirty="0" err="1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h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),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probability that the next word is </a:t>
            </a:r>
            <a:r>
              <a:rPr lang="en-US" b="1" i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w</a:t>
            </a:r>
            <a:r>
              <a:rPr lang="en-US" dirty="0">
                <a:latin typeface="Baskerville Old Face" panose="02020602080505020303" pitchFamily="18" charset="0"/>
              </a:rPr>
              <a:t>, given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context/history </a:t>
            </a:r>
            <a:r>
              <a:rPr lang="en-US" b="1" i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h.</a:t>
            </a:r>
          </a:p>
          <a:p>
            <a:pPr marL="0" indent="0" algn="just" fontAlgn="base">
              <a:lnSpc>
                <a:spcPct val="150000"/>
              </a:lnSpc>
              <a:buNone/>
            </a:pPr>
            <a:endParaRPr lang="en-US" b="1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346" y="2209800"/>
            <a:ext cx="5182323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378624"/>
            <a:ext cx="6516009" cy="1771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22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14400"/>
            <a:ext cx="6934200" cy="3677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820163"/>
            <a:ext cx="6408761" cy="1771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463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Unigram Model</a:t>
            </a:r>
            <a:r>
              <a:rPr lang="en-US" sz="32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(n=1)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unigram model </a:t>
            </a:r>
            <a:r>
              <a:rPr lang="en-US" dirty="0">
                <a:latin typeface="Baskerville Old Face" panose="02020602080505020303" pitchFamily="18" charset="0"/>
              </a:rPr>
              <a:t>assumes that </a:t>
            </a:r>
            <a:r>
              <a:rPr lang="en-US" b="1" dirty="0">
                <a:latin typeface="Baskerville Old Face" panose="02020602080505020303" pitchFamily="18" charset="0"/>
              </a:rPr>
              <a:t>each word is independent</a:t>
            </a:r>
            <a:r>
              <a:rPr lang="en-US" dirty="0">
                <a:latin typeface="Baskerville Old Face" panose="02020602080505020303" pitchFamily="18" charset="0"/>
              </a:rPr>
              <a:t> of all </a:t>
            </a:r>
            <a:r>
              <a:rPr lang="en-US" b="1" dirty="0">
                <a:latin typeface="Baskerville Old Face" panose="02020602080505020303" pitchFamily="18" charset="0"/>
              </a:rPr>
              <a:t>other </a:t>
            </a:r>
            <a:r>
              <a:rPr lang="en-US" b="1" dirty="0" smtClean="0">
                <a:latin typeface="Baskerville Old Face" panose="02020602080505020303" pitchFamily="18" charset="0"/>
              </a:rPr>
              <a:t>words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  <a:r>
              <a:rPr lang="en-US" dirty="0">
                <a:latin typeface="Baskerville Old Face" panose="02020602080505020303" pitchFamily="18" charset="0"/>
              </a:rPr>
              <a:t> The probability of a sentence is computed as the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product of individual word probabilities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Word order 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completely ignored </a:t>
            </a:r>
            <a:r>
              <a:rPr lang="en-US" dirty="0">
                <a:latin typeface="Baskerville Old Face" panose="02020602080505020303" pitchFamily="18" charset="0"/>
              </a:rPr>
              <a:t>in the unigram model.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Common words </a:t>
            </a:r>
            <a:r>
              <a:rPr lang="en-US" dirty="0">
                <a:latin typeface="Baskerville Old Face" panose="02020602080505020303" pitchFamily="18" charset="0"/>
              </a:rPr>
              <a:t>receive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higher probabilities</a:t>
            </a:r>
            <a:r>
              <a:rPr lang="en-US" dirty="0">
                <a:solidFill>
                  <a:srgbClr val="660033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while </a:t>
            </a:r>
            <a:r>
              <a:rPr lang="en-US" b="1" dirty="0">
                <a:latin typeface="Baskerville Old Face" panose="02020602080505020303" pitchFamily="18" charset="0"/>
              </a:rPr>
              <a:t>rare words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receive lower probabilities.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Unigram models require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less training data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compared 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higher-order n-grams.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However, they fail to capture </a:t>
            </a:r>
            <a:r>
              <a:rPr lang="en-US" b="1" dirty="0">
                <a:latin typeface="Baskerville Old Face" panose="02020602080505020303" pitchFamily="18" charset="0"/>
              </a:rPr>
              <a:t>syntactic and semantic relationships</a:t>
            </a:r>
            <a:r>
              <a:rPr lang="en-US" dirty="0">
                <a:latin typeface="Baskerville Old Face" panose="02020602080505020303" pitchFamily="18" charset="0"/>
              </a:rPr>
              <a:t> between words.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23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Unigram Model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1"/>
            <a:ext cx="5493864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970" y="5314016"/>
            <a:ext cx="2209800" cy="780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40324"/>
            <a:ext cx="1600200" cy="1808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352" y="4800469"/>
            <a:ext cx="1549248" cy="1867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2057400" y="5299231"/>
            <a:ext cx="381000" cy="3454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137546" y="5504562"/>
            <a:ext cx="381000" cy="3454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836" y="913912"/>
            <a:ext cx="1986765" cy="3505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022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What does “Normalize” mean?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	Normalize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means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converting raw word counts into probabilities</a:t>
            </a:r>
            <a:r>
              <a:rPr lang="en-US" dirty="0">
                <a:latin typeface="Baskerville Old Face" panose="02020602080505020303" pitchFamily="18" charset="0"/>
              </a:rPr>
              <a:t> so that all word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probabilities add up to 1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Probabilities must lie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between 0 and 1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 smtClean="0">
                <a:latin typeface="Baskerville Old Face" panose="02020602080505020303" pitchFamily="18" charset="0"/>
              </a:rPr>
              <a:t>sum of all Probabilities must be ‘1’.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962400"/>
            <a:ext cx="4763090" cy="25065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153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2</a:t>
            </a: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. Bigram Model</a:t>
            </a:r>
            <a:r>
              <a:rPr lang="en-US" sz="32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(n=2)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assumes that the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probability of a word </a:t>
            </a:r>
            <a:endParaRPr lang="en-US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depends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only on the previous word</a:t>
            </a:r>
            <a:r>
              <a:rPr lang="en-US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bigram model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latin typeface="Baskerville Old Face" panose="02020602080505020303" pitchFamily="18" charset="0"/>
              </a:rPr>
              <a:t>statistical language model </a:t>
            </a:r>
            <a:r>
              <a:rPr lang="en-US" dirty="0">
                <a:latin typeface="Baskerville Old Face" panose="02020602080505020303" pitchFamily="18" charset="0"/>
              </a:rPr>
              <a:t>in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 NLP.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This assumption is based on 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first-order Markov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  process</a:t>
            </a:r>
            <a:r>
              <a:rPr lang="en-US" dirty="0">
                <a:latin typeface="Baskerville Old Face" panose="02020602080505020303" pitchFamily="18" charset="0"/>
              </a:rPr>
              <a:t>. The model captures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local word order </a:t>
            </a:r>
            <a:endParaRPr lang="en-US" b="1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  information.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Sentence probability </a:t>
            </a:r>
            <a:r>
              <a:rPr lang="en-US" dirty="0">
                <a:latin typeface="Baskerville Old Face" panose="02020602080505020303" pitchFamily="18" charset="0"/>
              </a:rPr>
              <a:t>is computed using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conditional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probabilities of word pairs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Bigram </a:t>
            </a:r>
            <a:r>
              <a:rPr lang="en-US" dirty="0">
                <a:latin typeface="Baskerville Old Face" panose="02020602080505020303" pitchFamily="18" charset="0"/>
              </a:rPr>
              <a:t>probabilities are estimated from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frequency counts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 a </a:t>
            </a:r>
            <a:r>
              <a:rPr lang="en-US" b="1" dirty="0">
                <a:latin typeface="Baskerville Old Face" panose="02020602080505020303" pitchFamily="18" charset="0"/>
              </a:rPr>
              <a:t>corpus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Common word pairs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receive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higher probabilities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However, it </a:t>
            </a:r>
            <a:r>
              <a:rPr lang="en-US" b="1" dirty="0">
                <a:latin typeface="Baskerville Old Face" panose="02020602080505020303" pitchFamily="18" charset="0"/>
              </a:rPr>
              <a:t>cannot capture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long-range dependencies</a:t>
            </a:r>
            <a:r>
              <a:rPr lang="en-US" b="1" dirty="0">
                <a:solidFill>
                  <a:srgbClr val="0000CC"/>
                </a:solidFill>
              </a:rPr>
              <a:t>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897331"/>
            <a:ext cx="1956816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8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48478"/>
            <a:ext cx="7290816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04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3. Trigram Model</a:t>
            </a:r>
            <a:r>
              <a:rPr lang="en-US" sz="32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(n=3)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trigram model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statistical language model </a:t>
            </a:r>
            <a:r>
              <a:rPr lang="en-US" dirty="0">
                <a:latin typeface="Baskerville Old Face" panose="02020602080505020303" pitchFamily="18" charset="0"/>
              </a:rPr>
              <a:t>where each word depends on the </a:t>
            </a:r>
            <a:r>
              <a:rPr lang="en-US" b="1" dirty="0">
                <a:latin typeface="Baskerville Old Face" panose="02020602080505020303" pitchFamily="18" charset="0"/>
              </a:rPr>
              <a:t>previous two words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is based on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second-order Markov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assumption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model captures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more context than unigram and bigram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models.</a:t>
            </a:r>
          </a:p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Sentence probability is computed 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conditional probabilities of word triples</a:t>
            </a:r>
            <a:r>
              <a:rPr lang="en-US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preserves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local syntactic and semantic relationships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better than </a:t>
            </a:r>
            <a:r>
              <a:rPr lang="en-US" dirty="0" smtClean="0">
                <a:latin typeface="Baskerville Old Face" panose="02020602080505020303" pitchFamily="18" charset="0"/>
              </a:rPr>
              <a:t>bigrams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Trigram models require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more training data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than </a:t>
            </a:r>
            <a:r>
              <a:rPr lang="en-US" b="1" dirty="0">
                <a:latin typeface="Baskerville Old Face" panose="02020602080505020303" pitchFamily="18" charset="0"/>
              </a:rPr>
              <a:t>unigram and bigram models.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59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Trigram </a:t>
            </a:r>
            <a:r>
              <a:rPr lang="en-US" dirty="0">
                <a:latin typeface="Baskerville Old Face" panose="02020602080505020303" pitchFamily="18" charset="0"/>
              </a:rPr>
              <a:t>models are widely used in </a:t>
            </a:r>
            <a:r>
              <a:rPr lang="en-US" b="1" dirty="0">
                <a:latin typeface="Baskerville Old Face" panose="02020602080505020303" pitchFamily="18" charset="0"/>
              </a:rPr>
              <a:t>traditional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 fontAlgn="base">
              <a:buNone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  NLP </a:t>
            </a:r>
            <a:r>
              <a:rPr lang="en-US" b="1" dirty="0">
                <a:latin typeface="Baskerville Old Face" panose="02020602080505020303" pitchFamily="18" charset="0"/>
              </a:rPr>
              <a:t>tasks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machine translation and </a:t>
            </a:r>
          </a:p>
          <a:p>
            <a:pPr marL="0" indent="0" algn="just" fontAlgn="base"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  speech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recognition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455" y="838200"/>
            <a:ext cx="1867161" cy="4010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09" y="2313813"/>
            <a:ext cx="6432491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716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Ex: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“The students are studying machine learning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models” </a:t>
            </a: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70866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42" y="3352800"/>
            <a:ext cx="5283958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3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96" y="914400"/>
            <a:ext cx="5687704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21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General N-GRAM Formulation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14400"/>
            <a:ext cx="70866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648200"/>
            <a:ext cx="7138416" cy="17857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250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Ex: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“Natural language processing helps computers understand human language effectively”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799259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90" y="3761613"/>
            <a:ext cx="7099110" cy="1572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27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87237"/>
            <a:ext cx="8792196" cy="2846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935236"/>
            <a:ext cx="3886200" cy="2694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489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Markova Assumption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In language modeling,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predicting a word using all the previous words in a sentence</a:t>
            </a:r>
            <a:r>
              <a:rPr lang="en-US" dirty="0">
                <a:latin typeface="Baskerville Old Face" panose="02020602080505020303" pitchFamily="18" charset="0"/>
              </a:rPr>
              <a:t> is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very complex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requires a lot of computation.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make the problem simpler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the Markov assumption </a:t>
            </a:r>
            <a:r>
              <a:rPr lang="en-US" dirty="0">
                <a:latin typeface="Baskerville Old Face" panose="02020602080505020303" pitchFamily="18" charset="0"/>
              </a:rPr>
              <a:t>considers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only a fixed number of previous words. </a:t>
            </a:r>
            <a:r>
              <a:rPr lang="en-US" dirty="0">
                <a:latin typeface="Baskerville Old Face" panose="02020602080505020303" pitchFamily="18" charset="0"/>
              </a:rPr>
              <a:t>This makes </a:t>
            </a:r>
            <a:r>
              <a:rPr lang="en-US" dirty="0" smtClean="0">
                <a:latin typeface="Baskerville Old Face" panose="02020602080505020303" pitchFamily="18" charset="0"/>
              </a:rPr>
              <a:t>we can use n-Gram Models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Markov assumption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states </a:t>
            </a:r>
            <a:r>
              <a:rPr lang="en-US" dirty="0">
                <a:latin typeface="Baskerville Old Face" panose="02020602080505020303" pitchFamily="18" charset="0"/>
              </a:rPr>
              <a:t>t</a:t>
            </a:r>
            <a:r>
              <a:rPr lang="en-US" dirty="0" smtClean="0">
                <a:latin typeface="Baskerville Old Face" panose="02020602080505020303" pitchFamily="18" charset="0"/>
              </a:rPr>
              <a:t>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probability of the next word </a:t>
            </a:r>
            <a:r>
              <a:rPr lang="en-US" b="1" dirty="0">
                <a:latin typeface="Baskerville Old Face" panose="02020602080505020303" pitchFamily="18" charset="0"/>
              </a:rPr>
              <a:t>depends only on the previous 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‘k’ words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not </a:t>
            </a:r>
            <a:r>
              <a:rPr lang="en-US" b="1" dirty="0" smtClean="0">
                <a:latin typeface="Baskerville Old Face" panose="02020602080505020303" pitchFamily="18" charset="0"/>
              </a:rPr>
              <a:t>on </a:t>
            </a:r>
            <a:r>
              <a:rPr lang="en-US" b="1" dirty="0">
                <a:latin typeface="Baskerville Old Face" panose="02020602080505020303" pitchFamily="18" charset="0"/>
              </a:rPr>
              <a:t>the entire </a:t>
            </a:r>
            <a:r>
              <a:rPr lang="en-US" b="1" dirty="0" smtClean="0">
                <a:latin typeface="Baskerville Old Face" panose="02020602080505020303" pitchFamily="18" charset="0"/>
              </a:rPr>
              <a:t>history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In n-Gram Models: 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601" y="5594548"/>
            <a:ext cx="1145799" cy="501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4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47725"/>
            <a:ext cx="7671816" cy="2047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2" y="3432429"/>
            <a:ext cx="5711588" cy="3196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17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14424"/>
            <a:ext cx="6833616" cy="4905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49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34" y="990600"/>
            <a:ext cx="7652482" cy="457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349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Application of N-Grams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1. Auto Completion of Sentences: </a:t>
            </a:r>
            <a:r>
              <a:rPr lang="en-US" dirty="0">
                <a:latin typeface="Baskerville Old Face" panose="02020602080505020303" pitchFamily="18" charset="0"/>
              </a:rPr>
              <a:t>N-grams are used for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text prediction or auto-completion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suggest the next word </a:t>
            </a:r>
            <a:r>
              <a:rPr lang="en-US" dirty="0">
                <a:latin typeface="Baskerville Old Face" panose="02020602080505020303" pitchFamily="18" charset="0"/>
              </a:rPr>
              <a:t>in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sentence prediction. 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calculating the probability of a sequence of words </a:t>
            </a:r>
            <a:r>
              <a:rPr lang="en-US" dirty="0">
                <a:latin typeface="Baskerville Old Face" panose="02020602080505020303" pitchFamily="18" charset="0"/>
              </a:rPr>
              <a:t>appearing together, the </a:t>
            </a:r>
            <a:r>
              <a:rPr lang="en-US" b="1" dirty="0">
                <a:latin typeface="Baskerville Old Face" panose="02020602080505020303" pitchFamily="18" charset="0"/>
              </a:rPr>
              <a:t>N-gram model can predict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what will most likely come next in the sentence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990000"/>
                </a:solidFill>
                <a:latin typeface="Baskerville Old Face" panose="02020602080505020303" pitchFamily="18" charset="0"/>
              </a:rPr>
              <a:t>2. Auto Spell Check </a:t>
            </a:r>
            <a:r>
              <a:rPr lang="en-US" b="1" u="sng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N-Grams are often used in spell-checking and correction in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 processors</a:t>
            </a:r>
            <a:r>
              <a:rPr lang="en-US" dirty="0">
                <a:latin typeface="Baskerville Old Face" panose="02020602080505020303" pitchFamily="18" charset="0"/>
              </a:rPr>
              <a:t>, and s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earch engines</a:t>
            </a:r>
            <a:r>
              <a:rPr lang="en-US" dirty="0">
                <a:latin typeface="Baskerville Old Face" panose="02020602080505020303" pitchFamily="18" charset="0"/>
              </a:rPr>
              <a:t>, among other applications. 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4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N-gram model can recommend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correction based on the probability of a misspelled word given its context to the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previous  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N-1 words.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43200"/>
            <a:ext cx="6986016" cy="2838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2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3. Speech Recognition: </a:t>
            </a:r>
            <a:r>
              <a:rPr lang="en-US" dirty="0">
                <a:latin typeface="Baskerville Old Face" panose="02020602080505020303" pitchFamily="18" charset="0"/>
              </a:rPr>
              <a:t>N-Gram models are used in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audio-to-text conversion to improve accuracy in speech recognition. 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It </a:t>
            </a:r>
            <a:r>
              <a:rPr lang="en-US" dirty="0">
                <a:latin typeface="Baskerville Old Face" panose="02020602080505020303" pitchFamily="18" charset="0"/>
              </a:rPr>
              <a:t>can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rectify speech-to-text conversion errors based </a:t>
            </a:r>
            <a:r>
              <a:rPr lang="en-US" dirty="0">
                <a:latin typeface="Baskerville Old Face" panose="02020602080505020303" pitchFamily="18" charset="0"/>
              </a:rPr>
              <a:t>on its knowledge of the </a:t>
            </a:r>
            <a:r>
              <a:rPr lang="en-US" b="1" dirty="0">
                <a:latin typeface="Baskerville Old Face" panose="02020602080505020303" pitchFamily="18" charset="0"/>
              </a:rPr>
              <a:t>probabilities and the context of previous words.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990000"/>
                </a:solidFill>
                <a:latin typeface="Baskerville Old Face" panose="02020602080505020303" pitchFamily="18" charset="0"/>
              </a:rPr>
              <a:t>4</a:t>
            </a:r>
            <a:r>
              <a:rPr lang="en-US" b="1" u="sng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. Machine Translation: </a:t>
            </a:r>
            <a:r>
              <a:rPr lang="en-US" dirty="0">
                <a:latin typeface="Baskerville Old Face" panose="02020602080505020303" pitchFamily="18" charset="0"/>
              </a:rPr>
              <a:t>N-gram models are employed in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machine translation to produce more natural language in the target language</a:t>
            </a:r>
            <a:r>
              <a:rPr lang="en-US" dirty="0">
                <a:latin typeface="Baskerville Old Face" panose="02020602080505020303" pitchFamily="18" charset="0"/>
              </a:rPr>
              <a:t>. 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model predicts the next word given the previous N-1 words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translating the sentence step by step.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6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098042"/>
            <a:ext cx="75438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95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5024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5. N-Gram models for Spelling Error Correction: </a:t>
            </a:r>
            <a:r>
              <a:rPr lang="en-US" dirty="0">
                <a:latin typeface="Baskerville Old Face" panose="02020602080505020303" pitchFamily="18" charset="0"/>
              </a:rPr>
              <a:t>N-Gram models can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help in correcting misspelled words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calculating the probability of each word based on its context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and frequency of occurrence in the corpus</a:t>
            </a:r>
            <a:r>
              <a:rPr lang="en-US" dirty="0">
                <a:latin typeface="Baskerville Old Face" panose="02020602080505020303" pitchFamily="18" charset="0"/>
              </a:rPr>
              <a:t>, the model can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suggest a correction for a misspelled word</a:t>
            </a:r>
            <a:r>
              <a:rPr lang="en-US" b="1" dirty="0">
                <a:latin typeface="Baskerville Old Face" panose="02020602080505020303" pitchFamily="18" charset="0"/>
              </a:rPr>
              <a:t>. 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Often,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dictionary lookups fail as words </a:t>
            </a:r>
            <a:r>
              <a:rPr lang="en-US" dirty="0">
                <a:latin typeface="Baskerville Old Face" panose="02020602080505020303" pitchFamily="18" charset="0"/>
              </a:rPr>
              <a:t>that are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spelled similarly may have different meanings.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99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4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2" y="1676400"/>
            <a:ext cx="6248400" cy="2514600"/>
          </a:xfrm>
        </p:spPr>
        <p:txBody>
          <a:bodyPr>
            <a:normAutofit lnSpcReduction="10000"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63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28356</TotalTime>
  <Words>785</Words>
  <Application>Microsoft Office PowerPoint</Application>
  <PresentationFormat>On-screen Show (4:3)</PresentationFormat>
  <Paragraphs>186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N- Gram Models</vt:lpstr>
      <vt:lpstr>Architecture of N- Grams</vt:lpstr>
      <vt:lpstr>Contd..</vt:lpstr>
      <vt:lpstr>Contd..</vt:lpstr>
      <vt:lpstr>Types of N- Grams</vt:lpstr>
      <vt:lpstr>Contd..</vt:lpstr>
      <vt:lpstr>Contd..</vt:lpstr>
      <vt:lpstr>Contd..</vt:lpstr>
      <vt:lpstr>1. Unigram Model(n=1)</vt:lpstr>
      <vt:lpstr>1. Unigram Model</vt:lpstr>
      <vt:lpstr>Contd..</vt:lpstr>
      <vt:lpstr>2. Bigram Model(n=2)</vt:lpstr>
      <vt:lpstr>Contd..</vt:lpstr>
      <vt:lpstr>3. Trigram Model(n=3)</vt:lpstr>
      <vt:lpstr>Contd..</vt:lpstr>
      <vt:lpstr>Contd..</vt:lpstr>
      <vt:lpstr>Contd..</vt:lpstr>
      <vt:lpstr>General N-GRAM Formulation</vt:lpstr>
      <vt:lpstr>Contd..</vt:lpstr>
      <vt:lpstr>Contd..</vt:lpstr>
      <vt:lpstr>Markova Assumption</vt:lpstr>
      <vt:lpstr>Contd..</vt:lpstr>
      <vt:lpstr>Contd..</vt:lpstr>
      <vt:lpstr>Contd..</vt:lpstr>
      <vt:lpstr>Application of N-Grams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2087</cp:revision>
  <dcterms:created xsi:type="dcterms:W3CDTF">2013-11-07T06:07:38Z</dcterms:created>
  <dcterms:modified xsi:type="dcterms:W3CDTF">2026-01-06T07:36:36Z</dcterms:modified>
</cp:coreProperties>
</file>