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1"/>
  </p:notesMasterIdLst>
  <p:handoutMasterIdLst>
    <p:handoutMasterId r:id="rId22"/>
  </p:handoutMasterIdLst>
  <p:sldIdLst>
    <p:sldId id="735" r:id="rId2"/>
    <p:sldId id="783" r:id="rId3"/>
    <p:sldId id="784" r:id="rId4"/>
    <p:sldId id="785" r:id="rId5"/>
    <p:sldId id="786" r:id="rId6"/>
    <p:sldId id="796" r:id="rId7"/>
    <p:sldId id="797" r:id="rId8"/>
    <p:sldId id="798" r:id="rId9"/>
    <p:sldId id="799" r:id="rId10"/>
    <p:sldId id="800" r:id="rId11"/>
    <p:sldId id="801" r:id="rId12"/>
    <p:sldId id="787" r:id="rId13"/>
    <p:sldId id="788" r:id="rId14"/>
    <p:sldId id="795" r:id="rId15"/>
    <p:sldId id="802" r:id="rId16"/>
    <p:sldId id="803" r:id="rId17"/>
    <p:sldId id="804" r:id="rId18"/>
    <p:sldId id="805" r:id="rId19"/>
    <p:sldId id="806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800C6F"/>
    <a:srgbClr val="0000CC"/>
    <a:srgbClr val="005024"/>
    <a:srgbClr val="870581"/>
    <a:srgbClr val="009900"/>
    <a:srgbClr val="CC3300"/>
    <a:srgbClr val="0000FF"/>
    <a:srgbClr val="66003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8617" y="228600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2819400"/>
            <a:ext cx="6553200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UNIT-IV</a:t>
            </a:r>
          </a:p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Description Logics</a:t>
            </a:r>
            <a:endParaRPr lang="en-US" sz="13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Description Logic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Description Logic (DL)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f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ormal knowledge representation method </a:t>
            </a:r>
            <a:r>
              <a:rPr lang="en-US" dirty="0">
                <a:latin typeface="Baskerville Old Face" panose="02020602080505020303" pitchFamily="18" charset="0"/>
              </a:rPr>
              <a:t>used in </a:t>
            </a:r>
            <a:r>
              <a:rPr lang="en-US" b="1" dirty="0">
                <a:latin typeface="Baskerville Old Face" panose="02020602080505020303" pitchFamily="18" charset="0"/>
              </a:rPr>
              <a:t>Artificial Intelligence and Semantic Web</a:t>
            </a:r>
            <a:r>
              <a:rPr lang="en-US" dirty="0">
                <a:latin typeface="Baskerville Old Face" panose="02020602080505020303" pitchFamily="18" charset="0"/>
              </a:rPr>
              <a:t> to represent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knowledge about a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domain.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Baskerville Old Face" panose="02020602080505020303" pitchFamily="18" charset="0"/>
              </a:rPr>
              <a:t>A </a:t>
            </a:r>
            <a:r>
              <a:rPr lang="en-US" sz="2800" dirty="0">
                <a:latin typeface="Baskerville Old Face" panose="02020602080505020303" pitchFamily="18" charset="0"/>
              </a:rPr>
              <a:t>DL knowledge base is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divided into two main parts</a:t>
            </a:r>
            <a:r>
              <a:rPr lang="en-US" sz="2800" dirty="0">
                <a:latin typeface="Baskerville Old Face" panose="02020602080505020303" pitchFamily="18" charset="0"/>
              </a:rPr>
              <a:t>:</a:t>
            </a:r>
          </a:p>
          <a:p>
            <a:pPr marL="82296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TBox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 (Terminological Box) </a:t>
            </a:r>
            <a:r>
              <a:rPr lang="en-US" sz="2400" dirty="0">
                <a:latin typeface="Baskerville Old Face" panose="02020602080505020303" pitchFamily="18" charset="0"/>
              </a:rPr>
              <a:t>– describes </a:t>
            </a:r>
            <a:r>
              <a:rPr lang="en-US" sz="2400" b="1" dirty="0">
                <a:latin typeface="Baskerville Old Face" panose="02020602080505020303" pitchFamily="18" charset="0"/>
              </a:rPr>
              <a:t>concepts and relationships.</a:t>
            </a:r>
          </a:p>
          <a:p>
            <a:pPr marL="822960" lvl="1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ABox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 (</a:t>
            </a:r>
            <a:r>
              <a:rPr lang="en-US" sz="2400" b="1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Assertional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 Box)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– describes </a:t>
            </a:r>
            <a:r>
              <a:rPr lang="en-US" sz="2400" b="1" dirty="0">
                <a:latin typeface="Baskerville Old Face" panose="02020602080505020303" pitchFamily="18" charset="0"/>
              </a:rPr>
              <a:t>facts about individuals</a:t>
            </a:r>
            <a:r>
              <a:rPr lang="en-US" sz="2400" dirty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Terminological Box (</a:t>
            </a:r>
            <a:r>
              <a:rPr lang="en-US" sz="3200" b="1" dirty="0" err="1">
                <a:solidFill>
                  <a:srgbClr val="800C6F"/>
                </a:solidFill>
                <a:latin typeface="Baskerville Old Face" panose="02020602080505020303" pitchFamily="18" charset="0"/>
              </a:rPr>
              <a:t>TBox</a:t>
            </a:r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)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>
                <a:solidFill>
                  <a:srgbClr val="800C6F"/>
                </a:solidFill>
                <a:latin typeface="Baskerville Old Face" panose="02020602080505020303" pitchFamily="18" charset="0"/>
              </a:rPr>
              <a:t>TBox</a:t>
            </a:r>
            <a:r>
              <a:rPr lang="en-US" dirty="0">
                <a:latin typeface="Baskerville Old Face" panose="02020602080505020303" pitchFamily="18" charset="0"/>
              </a:rPr>
              <a:t> contains the </a:t>
            </a:r>
            <a:r>
              <a:rPr lang="en-US" b="1" dirty="0">
                <a:latin typeface="Baskerville Old Face" panose="02020602080505020303" pitchFamily="18" charset="0"/>
              </a:rPr>
              <a:t>s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chema or vocabulary of the domain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It defines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concepts (classes)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roles (relationships)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between concepts.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133600"/>
            <a:ext cx="4648200" cy="60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12849"/>
            <a:ext cx="7671816" cy="37165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124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95400"/>
            <a:ext cx="69342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202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168976"/>
            <a:ext cx="7086600" cy="4850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019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Tbox</a:t>
            </a:r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 Example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43000"/>
            <a:ext cx="3948545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143000"/>
            <a:ext cx="46482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5480232"/>
            <a:ext cx="6172200" cy="1377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534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90600"/>
            <a:ext cx="60198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55" y="3547322"/>
            <a:ext cx="6463145" cy="3082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340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64" y="870056"/>
            <a:ext cx="6019800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71800"/>
            <a:ext cx="6463145" cy="1786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5081496"/>
            <a:ext cx="6144365" cy="1547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569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8077200" cy="4591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912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4" y="933450"/>
            <a:ext cx="8281416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73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1416" y="1676331"/>
          <a:ext cx="7872984" cy="38404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936492">
                  <a:extLst>
                    <a:ext uri="{9D8B030D-6E8A-4147-A177-3AD203B41FA5}">
                      <a16:colId xmlns:a16="http://schemas.microsoft.com/office/drawing/2014/main" val="3153173806"/>
                    </a:ext>
                  </a:extLst>
                </a:gridCol>
                <a:gridCol w="3936492">
                  <a:extLst>
                    <a:ext uri="{9D8B030D-6E8A-4147-A177-3AD203B41FA5}">
                      <a16:colId xmlns:a16="http://schemas.microsoft.com/office/drawing/2014/main" val="17332360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TBox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 Expression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3233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Student ⊑ Person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>
                          <a:latin typeface="Baskerville Old Face" panose="02020602080505020303" pitchFamily="18" charset="0"/>
                        </a:rPr>
                        <a:t>Student is a subclass of Person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940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Teacher ⊑ Person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Teacher is a subclass of Person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0559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Professor ⊑ Teacher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Professor is a type of Teacher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7353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2400">
                          <a:latin typeface="Baskerville Old Face" panose="02020602080505020303" pitchFamily="18" charset="0"/>
                        </a:rPr>
                        <a:t>Teacher ⊑ ∃ teaches.Course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Teacher teaches at least one course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2836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n-US" sz="2400">
                          <a:latin typeface="Baskerville Old Face" panose="02020602080505020303" pitchFamily="18" charset="0"/>
                        </a:rPr>
                        <a:t>GraduateStudent ≡ Student ⊓ ∃ studies.MastersCourse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Graduate student studies master's course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238646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10668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Interpretation: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7382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err="1">
                <a:solidFill>
                  <a:srgbClr val="800C6F"/>
                </a:solidFill>
                <a:latin typeface="Baskerville Old Face" panose="02020602080505020303" pitchFamily="18" charset="0"/>
              </a:rPr>
              <a:t>Assertional</a:t>
            </a:r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 Box (</a:t>
            </a:r>
            <a:r>
              <a:rPr lang="en-US" sz="3200" b="1" dirty="0" err="1">
                <a:solidFill>
                  <a:srgbClr val="800C6F"/>
                </a:solidFill>
                <a:latin typeface="Baskerville Old Face" panose="02020602080505020303" pitchFamily="18" charset="0"/>
              </a:rPr>
              <a:t>ABox</a:t>
            </a:r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)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>
                <a:solidFill>
                  <a:srgbClr val="800C6F"/>
                </a:solidFill>
                <a:latin typeface="Baskerville Old Face" panose="02020602080505020303" pitchFamily="18" charset="0"/>
              </a:rPr>
              <a:t>ABox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contains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assertions about individuals in the domain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72191"/>
            <a:ext cx="4419600" cy="1647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1" y="4578858"/>
            <a:ext cx="4679234" cy="1898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465" y="1662300"/>
            <a:ext cx="5052335" cy="5474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733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Architecture of Knowledge Base 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219200"/>
            <a:ext cx="67818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14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Abox</a:t>
            </a:r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 Example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84" y="838200"/>
            <a:ext cx="36576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667000"/>
            <a:ext cx="4725059" cy="39204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397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Abox</a:t>
            </a:r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 Example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84" y="838200"/>
            <a:ext cx="36576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249711"/>
            <a:ext cx="4725059" cy="39204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5369309"/>
            <a:ext cx="4239217" cy="1183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845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Abox</a:t>
            </a:r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 Example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33594"/>
            <a:ext cx="6629400" cy="33432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495800"/>
            <a:ext cx="54102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181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Abox</a:t>
            </a:r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 Example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219200"/>
            <a:ext cx="632460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283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Abox</a:t>
            </a:r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 Example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219200"/>
            <a:ext cx="55626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199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Abox</a:t>
            </a:r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 Example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20224"/>
              </p:ext>
            </p:extLst>
          </p:nvPr>
        </p:nvGraphicFramePr>
        <p:xfrm>
          <a:off x="477982" y="2057400"/>
          <a:ext cx="8077200" cy="29260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92400">
                  <a:extLst>
                    <a:ext uri="{9D8B030D-6E8A-4147-A177-3AD203B41FA5}">
                      <a16:colId xmlns:a16="http://schemas.microsoft.com/office/drawing/2014/main" val="1360224731"/>
                    </a:ext>
                  </a:extLst>
                </a:gridCol>
                <a:gridCol w="2946400">
                  <a:extLst>
                    <a:ext uri="{9D8B030D-6E8A-4147-A177-3AD203B41FA5}">
                      <a16:colId xmlns:a16="http://schemas.microsoft.com/office/drawing/2014/main" val="257567550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7846646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Component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287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Concept Assertion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Student(John)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Baskerville Old Face" panose="02020602080505020303" pitchFamily="18" charset="0"/>
                        </a:rPr>
                        <a:t>John is a student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8673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Baskerville Old Face" panose="02020602080505020303" pitchFamily="18" charset="0"/>
                        </a:rPr>
                        <a:t>Concept Assertion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Teacher(Ravi)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Ravi is a teacher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007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Baskerville Old Face" panose="02020602080505020303" pitchFamily="18" charset="0"/>
                        </a:rPr>
                        <a:t>Role Assertion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Baskerville Old Face" panose="02020602080505020303" pitchFamily="18" charset="0"/>
                        </a:rPr>
                        <a:t>teaches(Ravi, AI)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Ravi teaches AI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1495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2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31446</TotalTime>
  <Words>225</Words>
  <Application>Microsoft Office PowerPoint</Application>
  <PresentationFormat>On-screen Show (4:3)</PresentationFormat>
  <Paragraphs>72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Oriel</vt:lpstr>
      <vt:lpstr>  (Natural Language Processing) III B.TECH II SEM (PVP-23)</vt:lpstr>
      <vt:lpstr>Description Logic</vt:lpstr>
      <vt:lpstr>Terminological Box (TBox)</vt:lpstr>
      <vt:lpstr>Cond..</vt:lpstr>
      <vt:lpstr>Cond..</vt:lpstr>
      <vt:lpstr>Tbox Example</vt:lpstr>
      <vt:lpstr>Contd..</vt:lpstr>
      <vt:lpstr>Contd..</vt:lpstr>
      <vt:lpstr>Contd..</vt:lpstr>
      <vt:lpstr>Contd..</vt:lpstr>
      <vt:lpstr>Contd..</vt:lpstr>
      <vt:lpstr>Assertional Box (ABox)</vt:lpstr>
      <vt:lpstr>Architecture of Knowledge Base </vt:lpstr>
      <vt:lpstr>Abox Example</vt:lpstr>
      <vt:lpstr>Abox Example</vt:lpstr>
      <vt:lpstr>Abox Example</vt:lpstr>
      <vt:lpstr>Abox Example</vt:lpstr>
      <vt:lpstr>Abox Example</vt:lpstr>
      <vt:lpstr>Abox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2233</cp:revision>
  <dcterms:created xsi:type="dcterms:W3CDTF">2013-11-07T06:07:38Z</dcterms:created>
  <dcterms:modified xsi:type="dcterms:W3CDTF">2026-03-09T13:54:31Z</dcterms:modified>
</cp:coreProperties>
</file>