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64" r:id="rId3"/>
    <p:sldId id="365" r:id="rId4"/>
    <p:sldId id="366" r:id="rId5"/>
    <p:sldId id="367" r:id="rId6"/>
    <p:sldId id="368" r:id="rId7"/>
    <p:sldId id="369" r:id="rId8"/>
    <p:sldId id="370" r:id="rId9"/>
    <p:sldId id="371" r:id="rId10"/>
    <p:sldId id="372" r:id="rId11"/>
    <p:sldId id="373" r:id="rId12"/>
    <p:sldId id="374" r:id="rId13"/>
    <p:sldId id="375" r:id="rId14"/>
    <p:sldId id="376" r:id="rId15"/>
    <p:sldId id="377" r:id="rId16"/>
    <p:sldId id="381" r:id="rId17"/>
    <p:sldId id="378" r:id="rId18"/>
    <p:sldId id="379" r:id="rId19"/>
    <p:sldId id="380" r:id="rId20"/>
    <p:sldId id="382" r:id="rId21"/>
    <p:sldId id="383" r:id="rId22"/>
    <p:sldId id="384" r:id="rId23"/>
    <p:sldId id="395" r:id="rId24"/>
    <p:sldId id="396" r:id="rId25"/>
    <p:sldId id="386" r:id="rId26"/>
    <p:sldId id="387" r:id="rId27"/>
    <p:sldId id="385" r:id="rId28"/>
    <p:sldId id="388" r:id="rId29"/>
    <p:sldId id="389" r:id="rId30"/>
    <p:sldId id="390" r:id="rId31"/>
    <p:sldId id="393" r:id="rId32"/>
    <p:sldId id="397" r:id="rId33"/>
    <p:sldId id="398" r:id="rId34"/>
    <p:sldId id="399" r:id="rId35"/>
    <p:sldId id="400" r:id="rId36"/>
    <p:sldId id="401" r:id="rId37"/>
    <p:sldId id="404" r:id="rId38"/>
    <p:sldId id="402" r:id="rId39"/>
    <p:sldId id="403" r:id="rId40"/>
    <p:sldId id="405" r:id="rId41"/>
    <p:sldId id="406" r:id="rId42"/>
    <p:sldId id="407" r:id="rId43"/>
    <p:sldId id="408" r:id="rId44"/>
    <p:sldId id="409" r:id="rId45"/>
    <p:sldId id="410" r:id="rId46"/>
    <p:sldId id="413" r:id="rId47"/>
    <p:sldId id="411" r:id="rId48"/>
    <p:sldId id="412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4" d="100"/>
          <a:sy n="64" d="100"/>
        </p:scale>
        <p:origin x="-1566" y="-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B6ABE-A22B-41FA-B813-75C61B98E570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EDF9C-49F2-4D5A-A244-9C8422186B0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2947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516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2217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607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473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6738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66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96868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8440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8530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110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1593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EA632-4168-4396-AC54-00374727D703}" type="datetimeFigureOut">
              <a:rPr lang="en-IN" smtClean="0"/>
              <a:t>28-10-2024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1AFCD-0C0D-497D-9D10-95B4C3168A6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84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UNIT-4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The Memory </a:t>
            </a:r>
            <a:r>
              <a:rPr lang="en-IN" dirty="0" smtClean="0">
                <a:solidFill>
                  <a:srgbClr val="FF0000"/>
                </a:solidFill>
              </a:rPr>
              <a:t>Organization</a:t>
            </a:r>
            <a:endParaRPr lang="en-IN" dirty="0">
              <a:solidFill>
                <a:srgbClr val="FF0000"/>
              </a:solidFill>
            </a:endParaRPr>
          </a:p>
          <a:p>
            <a:endParaRPr lang="en-I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82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</a:t>
            </a:r>
            <a:br>
              <a:rPr lang="en-US" dirty="0" smtClean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Memory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Hierarchy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Main Memory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RAM and ROM Chips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ROM, PROM, EEPROM, Flash Memory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Auxiliary Memory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Magnetic Disks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Magnetic Tape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Associative Memory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Block Diagram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Read Operation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Write Operation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Cache Memory 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Virtual Memory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Address Space and Memory Space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Page replacement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330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>
                <a:latin typeface="Times New Roman" pitchFamily="18" charset="0"/>
                <a:cs typeface="Times New Roman" pitchFamily="18" charset="0"/>
              </a:rPr>
              <a:t>Memory Hierarchy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IN" dirty="0">
                <a:latin typeface="Times New Roman" pitchFamily="18" charset="0"/>
                <a:cs typeface="Times New Roman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" y="1556792"/>
            <a:ext cx="8871513" cy="4632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6414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332656"/>
            <a:ext cx="8579296" cy="5793507"/>
          </a:xfrm>
        </p:spPr>
        <p:txBody>
          <a:bodyPr>
            <a:noAutofit/>
          </a:bodyPr>
          <a:lstStyle/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memory unit is an essential component in any digital computer since it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needed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for storing programs and data.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Most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general-purpose computers would run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more efficiently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if they were equipped with additional storage beyond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capacity of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main memory.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all accumulated information is needed by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processor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at the same time.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Therefore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it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more economical to use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low-cost storage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devices to serve as a backup for storing 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information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that is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 currently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used by the CPU.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memory unit that communicates directly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the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' CPU is called the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main memory. </a:t>
            </a:r>
            <a:endParaRPr lang="en-US" sz="20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Devices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that provide backup storage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are called </a:t>
            </a:r>
            <a:r>
              <a:rPr lang="en-US" sz="2000" b="1" i="1" dirty="0">
                <a:latin typeface="Times New Roman" pitchFamily="18" charset="0"/>
                <a:cs typeface="Times New Roman" pitchFamily="18" charset="0"/>
              </a:rPr>
              <a:t>auxiliary memory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most common auxiliary memory devices used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computer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systems are magnetic disks and tapes.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used for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storing system programs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large data files, and other backup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Only programs 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data currently needed by the processor reside in main memory.</a:t>
            </a:r>
            <a:endParaRPr lang="en-IN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30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6632"/>
            <a:ext cx="9036496" cy="6552728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All other information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 stored in auxiliary memory and transferred to main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memory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needed.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total memory capacity of a computer can be visualized as being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hierarchy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components.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memory hierarchy system consists of all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storage devices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employed in a computer system from the slow but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high-capacity auxiliary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memory to a relatively faster main memory, to an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even smaller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and faster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cache memory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accessible to the high-speed processing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logic.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bottom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hierarchy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are the relatively slow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magnetic tapes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used to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store removable files.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Next are the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magnetic disks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used as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backup storage. 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main memory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occupies a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central position by being able to communicate directly with the CPU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with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auxiliary memory devices through an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I/O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processor.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When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programs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not residing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main memory are needed by the CPU, they are brought 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from auxiliary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memory.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Programs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not currently needed in main memory are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transferred into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auxiliary memory to provide space for currently used programs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IN" sz="2000" dirty="0" smtClean="0"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7089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0"/>
            <a:ext cx="8640960" cy="6858000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Cache memory: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special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very-high-speed memory called a </a:t>
            </a:r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cache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sometimes used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to increase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speed of processing by making current programs and data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available to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CPU at a rapid rate.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cache memory is employed 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computer systems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to compensate for the speed differential between main memory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access time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and processor logic.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CPU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logic is usually faster than main memory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access time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with the result that processing speed is limited primarily by 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speed of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main memory.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technique used to compensate for the mismatch in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operating speeds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to employ an extremely fast, small cache between the CPU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and main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memory whose access time is close to processor logic clock cycle time.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cache is used for storing segments of programs currently being executed in the CPU and temporary data frequently needed in the present calculations.</a:t>
            </a:r>
            <a:endParaRPr lang="en-IN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031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336704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While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VO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processor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manages data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transfers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between auxiliary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memory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main memory,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cache organization is concerned with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transfer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information between main memory and CPU.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storage capacity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memory increases, the cost per bit for storing binary information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decreases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access time of the memory becomes longer.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auxiliary memory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has a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large storage capacity, is relatively inexpensive, but has low access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speed compared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main memory.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cache memory is very small, relatively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expensive,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has very high access speed.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Thus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 the memory access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speed increases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so does its relative cost.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overall goal of using a memory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hierarchy is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to obtain the highest-possible average access speed while minimizing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total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cost of the entire memory system.</a:t>
            </a:r>
            <a:endParaRPr lang="en-IN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491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764704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Auxiliary and cache memories are used for different purposes.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cache holds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those parts of the program and data that are most heavily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used.</a:t>
            </a: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auxiliary memory holds those parts that are not presently used by the CPU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CPU has direct access to both cache and main memory but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not to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auxiliary memory.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transfer from auxiliary to main memory 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usually done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by means of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direct memory access of large blocks of data</a:t>
            </a:r>
            <a:endParaRPr lang="en-IN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69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88640"/>
            <a:ext cx="8640960" cy="6192688"/>
          </a:xfrm>
        </p:spPr>
        <p:txBody>
          <a:bodyPr>
            <a:noAutofit/>
          </a:bodyPr>
          <a:lstStyle/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Multiprogramming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Many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operating systems are designed to enable the CPU to process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number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independent programs concurrently.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concept,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called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multiprogramming,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refers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to the existence of two or more programs in different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parts of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memory hierarchy at the same time.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this way it is possible to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keep all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parts of the computer busy by working with several programs in sequence.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For example, suppose that a program is being executed in the CPU and an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I/O transfer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required.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CPU initiates the </a:t>
            </a:r>
            <a:r>
              <a:rPr lang="en-US" sz="2200" i="1" dirty="0">
                <a:latin typeface="Times New Roman" pitchFamily="18" charset="0"/>
                <a:cs typeface="Times New Roman" pitchFamily="18" charset="0"/>
              </a:rPr>
              <a:t>VO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processor to start executing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transfer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leaves the CPU free to execute another program.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multiprogramming system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when one program is waiting for input or output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transfer, there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another program ready to utilize the CPU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/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part of the computer system that supervises the flow of information between auxiliary memory and main memory is called the memory </a:t>
            </a:r>
            <a:r>
              <a:rPr lang="en-IN" sz="2200" dirty="0">
                <a:latin typeface="Times New Roman" pitchFamily="18" charset="0"/>
                <a:cs typeface="Times New Roman" pitchFamily="18" charset="0"/>
              </a:rPr>
              <a:t>management system.</a:t>
            </a:r>
          </a:p>
        </p:txBody>
      </p:sp>
    </p:spTree>
    <p:extLst>
      <p:ext uri="{BB962C8B-B14F-4D97-AF65-F5344CB8AC3E}">
        <p14:creationId xmlns:p14="http://schemas.microsoft.com/office/powerpoint/2010/main" val="2885980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Memory</a:t>
            </a: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556792"/>
            <a:ext cx="8344103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121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96" y="1196752"/>
            <a:ext cx="8863018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765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36712"/>
            <a:ext cx="8801817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6900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12" y="1412776"/>
            <a:ext cx="8577282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9641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28" y="1124744"/>
            <a:ext cx="8878586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1406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376361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75979"/>
            <a:ext cx="8725117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054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7" y="116633"/>
            <a:ext cx="4896544" cy="433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451648"/>
            <a:ext cx="5040560" cy="2289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37044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59" y="1340768"/>
            <a:ext cx="8352928" cy="4082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263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3498"/>
            <a:ext cx="8660549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12755"/>
            <a:ext cx="669572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9773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75" y="1484784"/>
            <a:ext cx="8975249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5565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Memory Address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916832"/>
            <a:ext cx="7516005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90279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Memory Connection to CPU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412776"/>
            <a:ext cx="9040327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674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Auxiliary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42" y="1772816"/>
            <a:ext cx="908054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078356"/>
            <a:ext cx="8280920" cy="1504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6224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27" y="980728"/>
            <a:ext cx="8621193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1066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91" y="1628800"/>
            <a:ext cx="882872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46509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Magnetic </a:t>
            </a:r>
            <a:r>
              <a:rPr lang="en-IN" dirty="0" smtClean="0"/>
              <a:t>Disks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09208"/>
            <a:ext cx="8496944" cy="520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3647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33" y="692696"/>
            <a:ext cx="9038871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8508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31252"/>
            <a:ext cx="5778420" cy="5349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87601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052736"/>
            <a:ext cx="8760488" cy="4392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393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Magnetic Tape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67288"/>
            <a:ext cx="8352928" cy="49028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8407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2" y="1988840"/>
            <a:ext cx="8389449" cy="3407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791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AutoShape 2" descr="A side-by-side depiction of a magnetic disk and a magnetic tape storage device. The magnetic disk is shown as a flat, circular metal or plastic disk with a magnetic coating, spinning on a central spindle with read/write heads above it. The magnetic tape is shown as a reel-to-reel strip of tape made of plastic coated with a magnetic layer, stretched between two reels with read/write heads positioned along the tape. Detailed, labeled illustration showing the key parts of each device, with backgrounds in a neutral color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700808"/>
            <a:ext cx="4968552" cy="4968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32656"/>
            <a:ext cx="3219899" cy="2257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991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Associative memory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0728"/>
            <a:ext cx="9036496" cy="5616624"/>
          </a:xfrm>
        </p:spPr>
        <p:txBody>
          <a:bodyPr>
            <a:noAutofit/>
          </a:bodyPr>
          <a:lstStyle/>
          <a:p>
            <a:r>
              <a:rPr lang="en-US" sz="1900" b="1" dirty="0">
                <a:latin typeface="Times New Roman" pitchFamily="18" charset="0"/>
                <a:cs typeface="Times New Roman" pitchFamily="18" charset="0"/>
              </a:rPr>
              <a:t>Need for Data Search in Applications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Many data-processing applications require searching for items in a memory-stored table.</a:t>
            </a:r>
          </a:p>
          <a:p>
            <a:pPr lvl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Examples include:</a:t>
            </a:r>
          </a:p>
          <a:p>
            <a:pPr lvl="2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An assembler program searching a symbol address table for a symbol's binary equivalent.</a:t>
            </a:r>
          </a:p>
          <a:p>
            <a:pPr lvl="2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Searching an account number in a file to find the holder's name and account status.</a:t>
            </a:r>
          </a:p>
          <a:p>
            <a:r>
              <a:rPr lang="en-US" sz="1900" b="1" dirty="0">
                <a:latin typeface="Times New Roman" pitchFamily="18" charset="0"/>
                <a:cs typeface="Times New Roman" pitchFamily="18" charset="0"/>
              </a:rPr>
              <a:t>Conventional Search Methods</a:t>
            </a:r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Traditionally, tables are stored in memory where items are addressed sequentially.</a:t>
            </a:r>
          </a:p>
          <a:p>
            <a:pPr lvl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search strategy involves choosing a sequence of addresses, reading memory content at each address, and comparing it with the search item until a match is found.</a:t>
            </a:r>
          </a:p>
          <a:p>
            <a:pPr lvl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efficiency of this search process depends on:</a:t>
            </a:r>
          </a:p>
          <a:p>
            <a:pPr lvl="2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item's location in memory.</a:t>
            </a:r>
          </a:p>
          <a:p>
            <a:pPr lvl="2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The effectiveness of the search algorithm.</a:t>
            </a:r>
          </a:p>
          <a:p>
            <a:pPr lvl="1"/>
            <a:r>
              <a:rPr lang="en-US" sz="1900" dirty="0">
                <a:latin typeface="Times New Roman" pitchFamily="18" charset="0"/>
                <a:cs typeface="Times New Roman" pitchFamily="18" charset="0"/>
              </a:rPr>
              <a:t>Various search algorithms are designed to minimize memory accesses.</a:t>
            </a:r>
          </a:p>
          <a:p>
            <a:endParaRPr lang="en-IN" sz="1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895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0"/>
            <a:ext cx="9036496" cy="6741368"/>
          </a:xfrm>
        </p:spPr>
        <p:txBody>
          <a:bodyPr>
            <a:normAutofit/>
          </a:bodyPr>
          <a:lstStyle/>
          <a:p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Content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Addressable Memory (CAM)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CAM allows faster search by identifying data based on its content rather than its address.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Known as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Associative Memory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Content Addressable Memory (CAM)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Unlike traditional memory, CAM accesses data in parallel based on content, without needing specific addresses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Advantages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of Associative Memory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When writing data, CAM finds an empty location automatically without requiring an address.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When reading data, CAM locates all words that match specified content and marks them for reading.</a:t>
            </a:r>
          </a:p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Parallel Search Capability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CAM is well-suited for parallel searches using data association.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Searches can be performed on entire words or specific fields within a word.</a:t>
            </a:r>
          </a:p>
          <a:p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Cost and Use Cases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Associative memory is more expensive than Random Access Memory (RAM).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It includes storage and logic circuits for content matching.</a:t>
            </a:r>
          </a:p>
          <a:p>
            <a:pPr lvl="1"/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Due to high costs, CAM is used in applications where search time is critical and needs to be very short.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354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Block diagram of Associative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52563"/>
            <a:ext cx="8136904" cy="505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40305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616852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88208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0" y="1762354"/>
            <a:ext cx="8981641" cy="345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103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06" y="764704"/>
            <a:ext cx="9243012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9413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8029020" cy="4902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60497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26" y="1556792"/>
            <a:ext cx="8969134" cy="3888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51883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Match Logic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4" y="1647824"/>
            <a:ext cx="9007177" cy="45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6584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136904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89498"/>
            <a:ext cx="8280920" cy="401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613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88639"/>
            <a:ext cx="6768751" cy="227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973" y="2468081"/>
            <a:ext cx="5862067" cy="4092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207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73" y="1268760"/>
            <a:ext cx="8329260" cy="1899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3364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 and write operations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44" y="1484784"/>
            <a:ext cx="9008956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5800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09" y="170314"/>
            <a:ext cx="919510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429641"/>
            <a:ext cx="4104456" cy="3824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67033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8496944" cy="6708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49618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842"/>
            <a:ext cx="8509869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375724"/>
            <a:ext cx="7936414" cy="57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36768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392137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5801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1231</Words>
  <Application>Microsoft Office PowerPoint</Application>
  <PresentationFormat>On-screen Show (4:3)</PresentationFormat>
  <Paragraphs>101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UNIT-4</vt:lpstr>
      <vt:lpstr>Contents </vt:lpstr>
      <vt:lpstr>Memory Hierarchy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Main Memory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Memory Address Map</vt:lpstr>
      <vt:lpstr>Memory Connection to CPU</vt:lpstr>
      <vt:lpstr>Auxiliary Memory</vt:lpstr>
      <vt:lpstr>PowerPoint Presentation</vt:lpstr>
      <vt:lpstr>PowerPoint Presentation</vt:lpstr>
      <vt:lpstr>Magnetic Disks</vt:lpstr>
      <vt:lpstr>PowerPoint Presentation</vt:lpstr>
      <vt:lpstr>PowerPoint Presentation</vt:lpstr>
      <vt:lpstr>PowerPoint Presentation</vt:lpstr>
      <vt:lpstr>Magnetic Tape</vt:lpstr>
      <vt:lpstr>PowerPoint Presentation</vt:lpstr>
      <vt:lpstr>PowerPoint Presentation</vt:lpstr>
      <vt:lpstr>Associative memory</vt:lpstr>
      <vt:lpstr>PowerPoint Presentation</vt:lpstr>
      <vt:lpstr>Block diagram of Associative memory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Match Logic</vt:lpstr>
      <vt:lpstr>PowerPoint Presentation</vt:lpstr>
      <vt:lpstr>PowerPoint Presentation</vt:lpstr>
      <vt:lpstr>PowerPoint Presentation</vt:lpstr>
      <vt:lpstr>Read and write operations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UNIT-3</dc:title>
  <dc:creator>Manasa</dc:creator>
  <cp:lastModifiedBy>Manasa</cp:lastModifiedBy>
  <cp:revision>114</cp:revision>
  <dcterms:created xsi:type="dcterms:W3CDTF">2024-09-23T03:58:38Z</dcterms:created>
  <dcterms:modified xsi:type="dcterms:W3CDTF">2024-10-28T04:32:05Z</dcterms:modified>
</cp:coreProperties>
</file>