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18" r:id="rId1"/>
  </p:sldMasterIdLst>
  <p:notesMasterIdLst>
    <p:notesMasterId r:id="rId46"/>
  </p:notesMasterIdLst>
  <p:handoutMasterIdLst>
    <p:handoutMasterId r:id="rId47"/>
  </p:handoutMasterIdLst>
  <p:sldIdLst>
    <p:sldId id="256" r:id="rId2"/>
    <p:sldId id="367" r:id="rId3"/>
    <p:sldId id="429" r:id="rId4"/>
    <p:sldId id="430" r:id="rId5"/>
    <p:sldId id="434" r:id="rId6"/>
    <p:sldId id="445" r:id="rId7"/>
    <p:sldId id="435" r:id="rId8"/>
    <p:sldId id="436" r:id="rId9"/>
    <p:sldId id="437" r:id="rId10"/>
    <p:sldId id="438" r:id="rId11"/>
    <p:sldId id="439" r:id="rId12"/>
    <p:sldId id="440" r:id="rId13"/>
    <p:sldId id="441" r:id="rId14"/>
    <p:sldId id="442" r:id="rId15"/>
    <p:sldId id="454" r:id="rId16"/>
    <p:sldId id="455" r:id="rId17"/>
    <p:sldId id="457" r:id="rId18"/>
    <p:sldId id="456" r:id="rId19"/>
    <p:sldId id="458" r:id="rId20"/>
    <p:sldId id="444" r:id="rId21"/>
    <p:sldId id="447" r:id="rId22"/>
    <p:sldId id="448" r:id="rId23"/>
    <p:sldId id="449" r:id="rId24"/>
    <p:sldId id="450" r:id="rId25"/>
    <p:sldId id="452" r:id="rId26"/>
    <p:sldId id="459" r:id="rId27"/>
    <p:sldId id="460" r:id="rId28"/>
    <p:sldId id="461" r:id="rId29"/>
    <p:sldId id="462" r:id="rId30"/>
    <p:sldId id="466" r:id="rId31"/>
    <p:sldId id="464" r:id="rId32"/>
    <p:sldId id="465" r:id="rId33"/>
    <p:sldId id="467" r:id="rId34"/>
    <p:sldId id="468" r:id="rId35"/>
    <p:sldId id="469" r:id="rId36"/>
    <p:sldId id="470" r:id="rId37"/>
    <p:sldId id="471" r:id="rId38"/>
    <p:sldId id="472" r:id="rId39"/>
    <p:sldId id="473" r:id="rId40"/>
    <p:sldId id="475" r:id="rId41"/>
    <p:sldId id="474" r:id="rId42"/>
    <p:sldId id="476" r:id="rId43"/>
    <p:sldId id="477" r:id="rId44"/>
    <p:sldId id="478" r:id="rId4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  <a:srgbClr val="0000FF"/>
    <a:srgbClr val="870581"/>
    <a:srgbClr val="FF0066"/>
    <a:srgbClr val="0000CC"/>
    <a:srgbClr val="FF0000"/>
    <a:srgbClr val="669900"/>
    <a:srgbClr val="990000"/>
    <a:srgbClr val="C40C41"/>
    <a:srgbClr val="BBF7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86121" autoAdjust="0"/>
  </p:normalViewPr>
  <p:slideViewPr>
    <p:cSldViewPr>
      <p:cViewPr varScale="1">
        <p:scale>
          <a:sx n="57" d="100"/>
          <a:sy n="57" d="100"/>
        </p:scale>
        <p:origin x="1536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8/27/2026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8/27/2026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8/27/2026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8/27/2026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8/27/2026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8/27/2026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8/27/2026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8/27/2026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8/27/2026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8/27/2026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8/27/2026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8/27/2026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8/27/2026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8/27/2026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19" r:id="rId1"/>
    <p:sldLayoutId id="2147485120" r:id="rId2"/>
    <p:sldLayoutId id="2147485121" r:id="rId3"/>
    <p:sldLayoutId id="2147485122" r:id="rId4"/>
    <p:sldLayoutId id="2147485123" r:id="rId5"/>
    <p:sldLayoutId id="2147485124" r:id="rId6"/>
    <p:sldLayoutId id="2147485125" r:id="rId7"/>
    <p:sldLayoutId id="2147485126" r:id="rId8"/>
    <p:sldLayoutId id="2147485127" r:id="rId9"/>
    <p:sldLayoutId id="2147485128" r:id="rId10"/>
    <p:sldLayoutId id="214748512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pediaa.com/what-is-the-difference-between-combinational-and-sequential-circuits/#Sequential%20Circuits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lectrical4u.com/latches-and-flip-flops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lectrical4u.com/active-low-s-r-latch/" TargetMode="External"/><Relationship Id="rId2" Type="http://schemas.openxmlformats.org/officeDocument/2006/relationships/hyperlink" Target="https://www.electrical4u.com/s-r-flip-flop-r-s-latch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avatpoint.com/jk-flip-flop-in-digital-electronics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2819400"/>
            <a:ext cx="8900886" cy="26670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br>
              <a:rPr lang="en-US" sz="3200" dirty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br>
              <a:rPr lang="en-US" sz="3200" dirty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br>
              <a:rPr lang="en-US" sz="32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br>
              <a:rPr lang="en-US" sz="32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br>
              <a:rPr lang="en-US" sz="32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br>
              <a:rPr lang="en-US" sz="32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br>
              <a:rPr lang="en-US" sz="32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br>
              <a:rPr lang="en-US" sz="32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br>
              <a:rPr lang="en-US" sz="32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br>
              <a:rPr lang="en-US" sz="32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br>
              <a:rPr lang="en-US" sz="32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br>
              <a:rPr lang="en-US" sz="32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br>
              <a:rPr lang="en-US" sz="32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br>
              <a:rPr lang="en-US" sz="32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br>
              <a:rPr lang="en-US" sz="32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br>
              <a:rPr lang="en-US" sz="32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2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UNIT- II</a:t>
            </a:r>
            <a:br>
              <a:rPr lang="en-US" sz="4400" dirty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6600" dirty="0">
                <a:solidFill>
                  <a:srgbClr val="005024"/>
                </a:solidFill>
                <a:latin typeface="Book Antiqua" pitchFamily="18" charset="0"/>
                <a:ea typeface="+mn-ea"/>
                <a:cs typeface="Arial" pitchFamily="34" charset="0"/>
              </a:rPr>
              <a:t>(</a:t>
            </a:r>
            <a:r>
              <a:rPr lang="en-US" sz="5400" dirty="0">
                <a:solidFill>
                  <a:srgbClr val="870581"/>
                </a:solidFill>
                <a:latin typeface="Book Antiqua" pitchFamily="18" charset="0"/>
                <a:cs typeface="Arial" pitchFamily="34" charset="0"/>
              </a:rPr>
              <a:t>LATCHES </a:t>
            </a:r>
            <a:br>
              <a:rPr lang="en-US" sz="5400" dirty="0">
                <a:solidFill>
                  <a:srgbClr val="870581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5400" dirty="0">
                <a:solidFill>
                  <a:srgbClr val="870581"/>
                </a:solidFill>
                <a:latin typeface="Book Antiqua" pitchFamily="18" charset="0"/>
                <a:cs typeface="Arial" pitchFamily="34" charset="0"/>
              </a:rPr>
              <a:t>and </a:t>
            </a:r>
            <a:br>
              <a:rPr lang="en-US" sz="5400" dirty="0">
                <a:solidFill>
                  <a:srgbClr val="870581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5400" dirty="0">
                <a:solidFill>
                  <a:srgbClr val="870581"/>
                </a:solidFill>
                <a:latin typeface="Book Antiqua" pitchFamily="18" charset="0"/>
                <a:cs typeface="Arial" pitchFamily="34" charset="0"/>
              </a:rPr>
              <a:t>Flip Flops</a:t>
            </a:r>
            <a:r>
              <a:rPr lang="en-US" sz="6000" dirty="0">
                <a:solidFill>
                  <a:srgbClr val="005024"/>
                </a:solidFill>
                <a:latin typeface="Book Antiqua" pitchFamily="18" charset="0"/>
                <a:ea typeface="+mn-ea"/>
                <a:cs typeface="Arial" pitchFamily="34" charset="0"/>
              </a:rPr>
              <a:t>)</a:t>
            </a:r>
            <a:endParaRPr lang="en-US" sz="7200" dirty="0">
              <a:solidFill>
                <a:srgbClr val="005024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6858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IN" sz="4000" b="1" dirty="0">
                <a:solidFill>
                  <a:srgbClr val="0000CC"/>
                </a:solidFill>
                <a:latin typeface="Cooper Black" panose="0208090404030B020404" pitchFamily="18" charset="0"/>
                <a:ea typeface="+mn-ea"/>
                <a:cs typeface="Arial" pitchFamily="34" charset="0"/>
              </a:rPr>
              <a:t>Contents</a:t>
            </a:r>
            <a:endParaRPr lang="en-US" sz="4000" b="1" dirty="0">
              <a:solidFill>
                <a:srgbClr val="0000CC"/>
              </a:solidFill>
              <a:latin typeface="Cooper Black" panose="0208090404030B020404" pitchFamily="18" charset="0"/>
              <a:ea typeface="+mn-ea"/>
              <a:cs typeface="Arial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7696200" cy="49530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109728" indent="0" eaLnBrk="1" fontAlgn="auto" hangingPunct="1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en-US" sz="4000" b="1" u="sng" dirty="0">
                <a:solidFill>
                  <a:srgbClr val="FF0000"/>
                </a:solidFill>
                <a:latin typeface="Baskerville Old Face" pitchFamily="18" charset="0"/>
              </a:rPr>
              <a:t>Topics :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005024"/>
                </a:solidFill>
                <a:latin typeface="Times New Roman" pitchFamily="18" charset="0"/>
                <a:cs typeface="Times New Roman" pitchFamily="18" charset="0"/>
              </a:rPr>
              <a:t> Latches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900" b="1" dirty="0">
                <a:solidFill>
                  <a:srgbClr val="005024"/>
                </a:solidFill>
                <a:latin typeface="Times New Roman" pitchFamily="18" charset="0"/>
                <a:cs typeface="Times New Roman" pitchFamily="18" charset="0"/>
              </a:rPr>
              <a:t> S-R Latch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900" b="1" dirty="0">
                <a:solidFill>
                  <a:srgbClr val="005024"/>
                </a:solidFill>
                <a:latin typeface="Times New Roman" pitchFamily="18" charset="0"/>
                <a:cs typeface="Times New Roman" pitchFamily="18" charset="0"/>
              </a:rPr>
              <a:t> D- Latch</a:t>
            </a:r>
          </a:p>
          <a:p>
            <a:pPr marL="363538" lvl="2" indent="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900" b="1" dirty="0">
                <a:solidFill>
                  <a:srgbClr val="005024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9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Flip Flops</a:t>
            </a:r>
          </a:p>
          <a:p>
            <a:pPr marL="637858" lvl="3" indent="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9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S-R Flip Flop</a:t>
            </a:r>
          </a:p>
          <a:p>
            <a:pPr marL="637858" lvl="3" indent="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9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D Flip Flop</a:t>
            </a:r>
          </a:p>
          <a:p>
            <a:pPr marL="637858" lvl="3" indent="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9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J-K Flip Flop</a:t>
            </a:r>
          </a:p>
          <a:p>
            <a:pPr marL="637858" lvl="3" indent="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9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T Flip Flop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200" b="1" dirty="0">
              <a:solidFill>
                <a:srgbClr val="005024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200" b="1" dirty="0">
              <a:solidFill>
                <a:srgbClr val="005024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200" b="1" dirty="0">
              <a:solidFill>
                <a:srgbClr val="005024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200" b="1" dirty="0">
              <a:solidFill>
                <a:srgbClr val="005024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200" b="1" dirty="0">
              <a:solidFill>
                <a:srgbClr val="005024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200" b="1" dirty="0">
              <a:solidFill>
                <a:srgbClr val="005024"/>
              </a:solidFill>
              <a:latin typeface="Times New Roman" pitchFamily="18" charset="0"/>
              <a:cs typeface="Times New Roman" pitchFamily="18" charset="0"/>
            </a:endParaRPr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5" name="AutoShape 2" descr="The illogical death of a brilliant logician: George Boole - Gonit S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685800"/>
            <a:ext cx="8458200" cy="5867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/>
              <a:t>Generally, </a:t>
            </a:r>
            <a:r>
              <a:rPr lang="en-US" b="1" dirty="0">
                <a:solidFill>
                  <a:srgbClr val="0000CC"/>
                </a:solidFill>
              </a:rPr>
              <a:t>latches are transparent </a:t>
            </a:r>
            <a:r>
              <a:rPr lang="en-US" dirty="0"/>
              <a:t>i.e. the </a:t>
            </a:r>
            <a:r>
              <a:rPr lang="en-US" b="1" dirty="0">
                <a:solidFill>
                  <a:srgbClr val="0000CC"/>
                </a:solidFill>
              </a:rPr>
              <a:t>output changes </a:t>
            </a:r>
            <a:r>
              <a:rPr lang="en-US" dirty="0"/>
              <a:t>immediately when there is a </a:t>
            </a:r>
            <a:r>
              <a:rPr lang="en-US" b="1" dirty="0">
                <a:solidFill>
                  <a:srgbClr val="FF0066"/>
                </a:solidFill>
              </a:rPr>
              <a:t>change in the input</a:t>
            </a:r>
            <a:r>
              <a:rPr lang="en-US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But for many applications, it is desirable to have an isolated period where the </a:t>
            </a:r>
            <a:r>
              <a:rPr lang="en-US" b="1" dirty="0">
                <a:solidFill>
                  <a:srgbClr val="0000CC"/>
                </a:solidFill>
              </a:rPr>
              <a:t>output doesn’t change </a:t>
            </a:r>
            <a:r>
              <a:rPr lang="en-US" dirty="0"/>
              <a:t>even when </a:t>
            </a:r>
            <a:r>
              <a:rPr lang="en-US" b="1" dirty="0">
                <a:solidFill>
                  <a:srgbClr val="FF0000"/>
                </a:solidFill>
              </a:rPr>
              <a:t>there is a change in the input.</a:t>
            </a:r>
            <a:r>
              <a:rPr lang="en-US" dirty="0"/>
              <a:t> 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During this period, the outputs are said to be </a:t>
            </a:r>
            <a:r>
              <a:rPr lang="en-US" b="1" dirty="0">
                <a:solidFill>
                  <a:srgbClr val="FF0000"/>
                </a:solidFill>
              </a:rPr>
              <a:t>truly ‘latched’. 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This can be achieved with the use of an </a:t>
            </a:r>
            <a:r>
              <a:rPr lang="en-US" b="1" dirty="0">
                <a:solidFill>
                  <a:srgbClr val="FF0000"/>
                </a:solidFill>
              </a:rPr>
              <a:t>extra input </a:t>
            </a:r>
            <a:r>
              <a:rPr lang="en-US" dirty="0"/>
              <a:t>(</a:t>
            </a:r>
            <a:r>
              <a:rPr lang="en-US" b="1" dirty="0">
                <a:solidFill>
                  <a:srgbClr val="0000FF"/>
                </a:solidFill>
              </a:rPr>
              <a:t>enable or clock or gate).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22238"/>
            <a:ext cx="8458200" cy="4873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Gated S-R LATCH</a:t>
            </a:r>
            <a:r>
              <a:rPr lang="en-US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(S-R Flip-flop) </a:t>
            </a:r>
            <a:endParaRPr lang="en-IN" sz="32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87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" name="AutoShape 2" descr="The illogical death of a brilliant logician: George Boole - Gonit S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685800"/>
            <a:ext cx="8458200" cy="5867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/>
              <a:t>In order to use this extra signal, </a:t>
            </a:r>
            <a:r>
              <a:rPr lang="en-US" b="1" dirty="0">
                <a:solidFill>
                  <a:srgbClr val="669900"/>
                </a:solidFill>
              </a:rPr>
              <a:t>additional logic should be added. </a:t>
            </a:r>
            <a:r>
              <a:rPr lang="en-US" dirty="0"/>
              <a:t>These circuits are called </a:t>
            </a:r>
            <a:r>
              <a:rPr lang="en-US" b="1" dirty="0">
                <a:solidFill>
                  <a:srgbClr val="FF0000"/>
                </a:solidFill>
              </a:rPr>
              <a:t>Gated or Clocked Latches.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The logical circuit of a </a:t>
            </a:r>
            <a:r>
              <a:rPr lang="en-US" b="1" dirty="0"/>
              <a:t>Gated SR Latch or Clocked SR Flip-Flop</a:t>
            </a:r>
            <a:r>
              <a:rPr lang="en-US" dirty="0"/>
              <a:t> is shown below.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22238"/>
            <a:ext cx="8458200" cy="4873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Contd..</a:t>
            </a:r>
            <a:endParaRPr lang="en-IN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530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AutoShape 2" descr="The illogical death of a brilliant logician: George Boole - Gonit S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22238"/>
            <a:ext cx="8458200" cy="4873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Contd..</a:t>
            </a:r>
            <a:endParaRPr lang="en-IN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035504"/>
            <a:ext cx="3590925" cy="23717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657600"/>
            <a:ext cx="5057775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5496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AutoShape 2" descr="The illogical death of a brilliant logician: George Boole - Gonit S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22238"/>
            <a:ext cx="8458200" cy="4873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Contd..</a:t>
            </a:r>
            <a:endParaRPr lang="en-IN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086" y="788027"/>
            <a:ext cx="3810000" cy="24305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105400" y="1295400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Dotted Lines are called     </a:t>
            </a:r>
            <a:r>
              <a:rPr lang="en-US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S- R Latch</a:t>
            </a:r>
            <a:endParaRPr lang="en-IN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3476171"/>
            <a:ext cx="6781800" cy="3124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315200" y="3962400"/>
            <a:ext cx="1676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Complete Circuit    </a:t>
            </a:r>
          </a:p>
          <a:p>
            <a:pPr algn="just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called </a:t>
            </a:r>
          </a:p>
          <a:p>
            <a:pPr algn="just"/>
            <a:r>
              <a:rPr lang="en-US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S-R Flip-Flop</a:t>
            </a:r>
            <a:endParaRPr lang="en-IN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532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5" name="AutoShape 2" descr="The illogical death of a brilliant logician: George Boole - Gonit S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22238"/>
            <a:ext cx="8458200" cy="4873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Contd..</a:t>
            </a:r>
            <a:endParaRPr lang="en-IN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7974" y="838200"/>
            <a:ext cx="845502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consists of the </a:t>
            </a:r>
            <a:r>
              <a:rPr lang="en-US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basic </a:t>
            </a:r>
            <a:r>
              <a:rPr lang="en-US" sz="24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SR </a:t>
            </a:r>
            <a:r>
              <a:rPr lang="en-US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latch and two additional NAND gates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control input </a:t>
            </a:r>
            <a:r>
              <a:rPr lang="en-US" sz="24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acts as an </a:t>
            </a:r>
            <a:r>
              <a:rPr lang="en-US" sz="2400" b="1" i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enable </a:t>
            </a:r>
            <a:r>
              <a:rPr lang="en-US" sz="24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signal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the other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inputs. Ie, here we have taken the control input .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Because we </a:t>
            </a:r>
            <a:r>
              <a:rPr lang="en-US" sz="24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don’t want our input to change accidentally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So that’s why we have taken the </a:t>
            </a:r>
            <a:r>
              <a:rPr 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Control Input (</a:t>
            </a:r>
            <a:r>
              <a:rPr lang="en-US" sz="24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outputs of the NAND gates stay at the logic-1 level as long as the enable signal remains at 0.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43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5" name="AutoShape 2" descr="The illogical death of a brilliant logician: George Boole - Gonit S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22238"/>
            <a:ext cx="8458200" cy="4873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Contd..</a:t>
            </a:r>
            <a:endParaRPr lang="en-IN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7974" y="838200"/>
            <a:ext cx="8455026" cy="113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So, Here first we c an find out the </a:t>
            </a:r>
            <a:r>
              <a:rPr 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S* and R*.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990308"/>
            <a:ext cx="4764087" cy="220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3611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5" name="AutoShape 2" descr="The illogical death of a brilliant logician: George Boole - Gonit S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22238"/>
            <a:ext cx="8458200" cy="4873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Contd..</a:t>
            </a:r>
            <a:endParaRPr lang="en-IN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7974" y="838200"/>
            <a:ext cx="845502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Whole Circuit is our </a:t>
            </a:r>
            <a:r>
              <a:rPr 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S- R Flip-Flop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the </a:t>
            </a:r>
            <a:r>
              <a:rPr 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Clock 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 to its </a:t>
            </a:r>
            <a:r>
              <a:rPr lang="en-US" sz="24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edge triggered.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In a </a:t>
            </a:r>
            <a:r>
              <a:rPr lang="en-US" sz="2400" dirty="0">
                <a:hlinkClick r:id="rId2"/>
              </a:rPr>
              <a:t>sequential circuit</a:t>
            </a:r>
            <a:r>
              <a:rPr lang="en-US" sz="2400" dirty="0"/>
              <a:t>, the output changes depending on the </a:t>
            </a:r>
            <a:r>
              <a:rPr lang="en-US" sz="2400" b="1" dirty="0">
                <a:solidFill>
                  <a:srgbClr val="FF0066"/>
                </a:solidFill>
              </a:rPr>
              <a:t>triggering.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edge triggering,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b="1" dirty="0">
                <a:solidFill>
                  <a:srgbClr val="66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of the sequential circuit changes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 the </a:t>
            </a:r>
            <a:r>
              <a:rPr lang="en-US" sz="24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 voltage period or low voltage period.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IN" sz="2400" b="1" dirty="0">
              <a:solidFill>
                <a:srgbClr val="FF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4191000"/>
            <a:ext cx="2219325" cy="23907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651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5" name="AutoShape 2" descr="The illogical death of a brilliant logician: George Boole - Gonit S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22238"/>
            <a:ext cx="8458200" cy="48736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Truth Table of S-R Flip- Flop</a:t>
            </a:r>
            <a:endParaRPr lang="en-IN" sz="32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7974" y="838200"/>
            <a:ext cx="84550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sz="2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Clk</a:t>
            </a:r>
            <a:r>
              <a:rPr lang="en-US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=0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 value of </a:t>
            </a:r>
            <a:r>
              <a:rPr lang="en-US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S* =1, R*=1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IN" sz="2400" b="1" dirty="0">
              <a:solidFill>
                <a:srgbClr val="FF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025" y="838200"/>
            <a:ext cx="2466975" cy="22479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038529"/>
            <a:ext cx="4383424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473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5" name="AutoShape 2" descr="The illogical death of a brilliant logician: George Boole - Gonit S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22238"/>
            <a:ext cx="8458200" cy="4873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Contd..</a:t>
            </a:r>
            <a:endParaRPr lang="en-IN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7974" y="838200"/>
            <a:ext cx="84550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sz="2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Clk</a:t>
            </a:r>
            <a:r>
              <a:rPr lang="en-US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 value of</a:t>
            </a:r>
            <a:endParaRPr lang="en-US" sz="2400" b="1" dirty="0">
              <a:solidFill>
                <a:srgbClr val="FF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Now , The value of </a:t>
            </a:r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S=0 and R=0</a:t>
            </a: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then the value of </a:t>
            </a:r>
            <a:r>
              <a:rPr lang="en-US" sz="2400" b="1" u="sng" dirty="0">
                <a:solidFill>
                  <a:srgbClr val="8705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S*=1, R*=1.  </a:t>
            </a:r>
          </a:p>
          <a:p>
            <a:pPr algn="just">
              <a:lnSpc>
                <a:spcPct val="150000"/>
              </a:lnSpc>
            </a:pPr>
            <a:endParaRPr lang="en-IN" sz="2400" b="1" dirty="0">
              <a:solidFill>
                <a:srgbClr val="FF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025" y="838200"/>
            <a:ext cx="2466975" cy="22479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6715" y="1060726"/>
            <a:ext cx="1241234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399" y="2895600"/>
            <a:ext cx="3803137" cy="3140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008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5" name="AutoShape 2" descr="The illogical death of a brilliant logician: George Boole - Gonit S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22238"/>
            <a:ext cx="8458200" cy="4873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Contd..</a:t>
            </a:r>
            <a:endParaRPr lang="en-IN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7974" y="838200"/>
            <a:ext cx="84550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sz="2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Clk</a:t>
            </a:r>
            <a:r>
              <a:rPr lang="en-US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 value of</a:t>
            </a:r>
            <a:endParaRPr lang="en-US" sz="2400" b="1" dirty="0">
              <a:solidFill>
                <a:srgbClr val="FF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Now , The value of </a:t>
            </a:r>
          </a:p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S=0 and R=1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then the value of </a:t>
            </a:r>
            <a:r>
              <a:rPr lang="en-US" sz="2400" b="1" u="sng" dirty="0">
                <a:solidFill>
                  <a:srgbClr val="8705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S*=1, R*=0</a:t>
            </a:r>
            <a:r>
              <a:rPr lang="en-US" sz="2400" b="1" dirty="0">
                <a:solidFill>
                  <a:srgbClr val="8705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pPr algn="just">
              <a:lnSpc>
                <a:spcPct val="150000"/>
              </a:lnSpc>
            </a:pPr>
            <a:endParaRPr lang="en-IN" sz="2400" b="1" dirty="0">
              <a:solidFill>
                <a:srgbClr val="FF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025" y="838200"/>
            <a:ext cx="2466975" cy="22479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35424"/>
            <a:ext cx="360045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0823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5" name="AutoShape 2" descr="The illogical death of a brilliant logician: George Boole - Gonit S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22238"/>
            <a:ext cx="8458200" cy="4873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Contd..</a:t>
            </a:r>
            <a:endParaRPr lang="en-IN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7974" y="838200"/>
            <a:ext cx="84550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sz="2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Clk</a:t>
            </a:r>
            <a:r>
              <a:rPr lang="en-US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 value of</a:t>
            </a:r>
            <a:endParaRPr lang="en-US" sz="2400" b="1" dirty="0">
              <a:solidFill>
                <a:srgbClr val="FF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Now , The value of </a:t>
            </a:r>
          </a:p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S=1 and R=0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then the value of </a:t>
            </a:r>
            <a:r>
              <a:rPr lang="en-US" sz="2400" b="1" u="sng" dirty="0">
                <a:solidFill>
                  <a:srgbClr val="8705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S*=0, R*=1</a:t>
            </a:r>
            <a:r>
              <a:rPr lang="en-US" sz="2400" b="1" dirty="0">
                <a:solidFill>
                  <a:srgbClr val="8705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pPr algn="just">
              <a:lnSpc>
                <a:spcPct val="150000"/>
              </a:lnSpc>
            </a:pPr>
            <a:endParaRPr lang="en-IN" sz="2400" b="1" dirty="0">
              <a:solidFill>
                <a:srgbClr val="FF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025" y="838200"/>
            <a:ext cx="2466975" cy="22479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276600"/>
            <a:ext cx="3562350" cy="3033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556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5" name="AutoShape 2" descr="The illogical death of a brilliant logician: George Boole - Gonit S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22238"/>
            <a:ext cx="8458200" cy="4873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Contd..</a:t>
            </a:r>
            <a:endParaRPr lang="en-IN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7974" y="838200"/>
            <a:ext cx="84550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sz="2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Clk</a:t>
            </a:r>
            <a:r>
              <a:rPr lang="en-US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 value of</a:t>
            </a:r>
            <a:endParaRPr lang="en-US" sz="2400" b="1" dirty="0">
              <a:solidFill>
                <a:srgbClr val="FF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Now , The value of </a:t>
            </a:r>
          </a:p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S=1 and R=1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then the value of </a:t>
            </a:r>
            <a:r>
              <a:rPr lang="en-US" sz="2400" b="1" u="sng" dirty="0">
                <a:solidFill>
                  <a:srgbClr val="8705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S*=0, R*=0</a:t>
            </a:r>
            <a:r>
              <a:rPr lang="en-US" sz="2400" b="1" dirty="0">
                <a:solidFill>
                  <a:srgbClr val="8705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pPr algn="just">
              <a:lnSpc>
                <a:spcPct val="150000"/>
              </a:lnSpc>
            </a:pPr>
            <a:endParaRPr lang="en-IN" sz="2400" b="1" dirty="0">
              <a:solidFill>
                <a:srgbClr val="FF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025" y="838200"/>
            <a:ext cx="2466975" cy="22479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194" y="3373665"/>
            <a:ext cx="3638550" cy="31260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 flipH="1">
            <a:off x="4542744" y="3700522"/>
            <a:ext cx="715056" cy="33807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900272" y="4038600"/>
            <a:ext cx="3862728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very important , based on this S- R Flip Flop we will find the 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 Table.</a:t>
            </a:r>
            <a:endParaRPr lang="en-IN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976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5" name="AutoShape 2" descr="The illogical death of a brilliant logician: George Boole - Gonit S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762000"/>
            <a:ext cx="8458200" cy="57912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/>
              <a:t>Characteristic table of Flip- Flop show the </a:t>
            </a:r>
            <a:r>
              <a:rPr lang="en-US" b="1" u="sng" dirty="0">
                <a:solidFill>
                  <a:srgbClr val="FF0000"/>
                </a:solidFill>
              </a:rPr>
              <a:t>Next State, </a:t>
            </a:r>
            <a:r>
              <a:rPr lang="en-US" u="sng" dirty="0"/>
              <a:t>when </a:t>
            </a:r>
            <a:r>
              <a:rPr lang="en-US" b="1" u="sng" dirty="0">
                <a:solidFill>
                  <a:srgbClr val="870581"/>
                </a:solidFill>
              </a:rPr>
              <a:t>input and output states are known</a:t>
            </a:r>
            <a:r>
              <a:rPr lang="en-US" u="sng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 It can be determined by the </a:t>
            </a:r>
            <a:r>
              <a:rPr lang="en-US" b="1" dirty="0">
                <a:solidFill>
                  <a:srgbClr val="870581"/>
                </a:solidFill>
              </a:rPr>
              <a:t>Truth Table  of any circuit</a:t>
            </a:r>
            <a:r>
              <a:rPr lang="en-US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 Here we have taken </a:t>
            </a:r>
            <a:r>
              <a:rPr lang="en-US" b="1" dirty="0">
                <a:solidFill>
                  <a:srgbClr val="FF0000"/>
                </a:solidFill>
              </a:rPr>
              <a:t>Q</a:t>
            </a:r>
            <a:r>
              <a:rPr lang="en-US" b="1" baseline="-25000" dirty="0">
                <a:solidFill>
                  <a:srgbClr val="FF0000"/>
                </a:solidFill>
              </a:rPr>
              <a:t>n, </a:t>
            </a:r>
            <a:r>
              <a:rPr lang="en-US" b="1" dirty="0">
                <a:solidFill>
                  <a:srgbClr val="FF0000"/>
                </a:solidFill>
              </a:rPr>
              <a:t> S, R are the inputs </a:t>
            </a:r>
            <a:r>
              <a:rPr lang="en-US" b="1" dirty="0"/>
              <a:t>and </a:t>
            </a:r>
            <a:r>
              <a:rPr lang="en-US" b="1" dirty="0">
                <a:solidFill>
                  <a:srgbClr val="FF0000"/>
                </a:solidFill>
              </a:rPr>
              <a:t>Q</a:t>
            </a:r>
            <a:r>
              <a:rPr lang="en-US" b="1" baseline="-25000" dirty="0">
                <a:solidFill>
                  <a:srgbClr val="FF0000"/>
                </a:solidFill>
              </a:rPr>
              <a:t>n+1</a:t>
            </a:r>
            <a:r>
              <a:rPr lang="en-US" b="1" dirty="0">
                <a:solidFill>
                  <a:srgbClr val="FF0000"/>
                </a:solidFill>
              </a:rPr>
              <a:t>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dirty="0">
                <a:solidFill>
                  <a:srgbClr val="FF0000"/>
                </a:solidFill>
              </a:rPr>
              <a:t>    as the outputs.</a:t>
            </a:r>
            <a:endParaRPr lang="en-US" dirty="0"/>
          </a:p>
          <a:p>
            <a:pPr algn="just">
              <a:lnSpc>
                <a:spcPct val="150000"/>
              </a:lnSpc>
            </a:pP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While dealing with Characteristic Table , The </a:t>
            </a:r>
            <a:r>
              <a:rPr lang="en-US" b="1" dirty="0">
                <a:solidFill>
                  <a:srgbClr val="0000FF"/>
                </a:solidFill>
              </a:rPr>
              <a:t>Clock is High for all cases. </a:t>
            </a:r>
            <a:r>
              <a:rPr lang="en-US" b="1" dirty="0" err="1">
                <a:solidFill>
                  <a:srgbClr val="0000FF"/>
                </a:solidFill>
              </a:rPr>
              <a:t>i.e</a:t>
            </a:r>
            <a:r>
              <a:rPr lang="en-US" b="1" dirty="0">
                <a:solidFill>
                  <a:srgbClr val="0000FF"/>
                </a:solidFill>
              </a:rPr>
              <a:t>, </a:t>
            </a:r>
            <a:r>
              <a:rPr lang="en-US" b="1" dirty="0">
                <a:solidFill>
                  <a:srgbClr val="669900"/>
                </a:solidFill>
              </a:rPr>
              <a:t>CLK=1</a:t>
            </a:r>
            <a:r>
              <a:rPr lang="en-US" b="1" dirty="0">
                <a:solidFill>
                  <a:srgbClr val="0000FF"/>
                </a:solidFill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b="1" dirty="0">
              <a:solidFill>
                <a:schemeClr val="tx1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IN" dirty="0"/>
          </a:p>
          <a:p>
            <a:pPr algn="just">
              <a:lnSpc>
                <a:spcPct val="150000"/>
              </a:lnSpc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22238"/>
            <a:ext cx="8458200" cy="4873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66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 Table of S-R Flip- Flop</a:t>
            </a:r>
            <a:endParaRPr lang="en-IN" sz="3200" b="1" dirty="0">
              <a:solidFill>
                <a:srgbClr val="66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920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5" name="AutoShape 2" descr="The illogical death of a brilliant logician: George Boole - Gonit S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3142" y="5257800"/>
            <a:ext cx="3166533" cy="1295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33804" y="160338"/>
            <a:ext cx="456882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400" b="1" dirty="0">
                <a:solidFill>
                  <a:srgbClr val="FF0000"/>
                </a:solidFill>
              </a:rPr>
              <a:t>Characteristic Table: </a:t>
            </a:r>
          </a:p>
          <a:p>
            <a:pPr>
              <a:lnSpc>
                <a:spcPct val="200000"/>
              </a:lnSpc>
            </a:pPr>
            <a:r>
              <a:rPr lang="en-US" sz="2000" b="1" dirty="0">
                <a:solidFill>
                  <a:srgbClr val="C00000"/>
                </a:solidFill>
              </a:rPr>
              <a:t>LHS=&gt;</a:t>
            </a:r>
            <a:r>
              <a:rPr lang="en-US" sz="2000" b="1" dirty="0">
                <a:solidFill>
                  <a:srgbClr val="870581"/>
                </a:solidFill>
              </a:rPr>
              <a:t> FF Inputs, PS(Present State); </a:t>
            </a:r>
          </a:p>
          <a:p>
            <a:pPr>
              <a:lnSpc>
                <a:spcPct val="200000"/>
              </a:lnSpc>
            </a:pPr>
            <a:r>
              <a:rPr lang="en-US" sz="2000" b="1" dirty="0">
                <a:solidFill>
                  <a:srgbClr val="C00000"/>
                </a:solidFill>
              </a:rPr>
              <a:t>RHS column</a:t>
            </a:r>
            <a:r>
              <a:rPr lang="en-US" sz="2000" b="1" dirty="0">
                <a:solidFill>
                  <a:srgbClr val="870581"/>
                </a:solidFill>
              </a:rPr>
              <a:t>=&gt; NS(New State)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399" y="2743200"/>
            <a:ext cx="3343275" cy="22460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04" y="2099330"/>
            <a:ext cx="4971596" cy="44538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215" y="536516"/>
            <a:ext cx="3038475" cy="168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8308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5" name="AutoShape 2" descr="The illogical death of a brilliant logician: George Boole - Gonit S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762000"/>
            <a:ext cx="8458200" cy="57912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/>
              <a:t>The Excitation Table is determined by the </a:t>
            </a:r>
            <a:r>
              <a:rPr lang="en-US" b="1" dirty="0">
                <a:solidFill>
                  <a:srgbClr val="C00000"/>
                </a:solidFill>
              </a:rPr>
              <a:t>Characteristics Table.</a:t>
            </a:r>
          </a:p>
          <a:p>
            <a:pPr algn="just">
              <a:lnSpc>
                <a:spcPct val="150000"/>
              </a:lnSpc>
            </a:pPr>
            <a:endParaRPr lang="en-US" b="1" dirty="0">
              <a:solidFill>
                <a:srgbClr val="C00000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b="1" dirty="0">
              <a:solidFill>
                <a:schemeClr val="tx1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IN" dirty="0"/>
          </a:p>
          <a:p>
            <a:pPr algn="just">
              <a:lnSpc>
                <a:spcPct val="150000"/>
              </a:lnSpc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22238"/>
            <a:ext cx="8458200" cy="4873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Excitation Table of S-R Flip- Flop</a:t>
            </a:r>
            <a:endParaRPr lang="en-IN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61" y="3124200"/>
            <a:ext cx="7315200" cy="13316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89404" y="2286000"/>
            <a:ext cx="8197396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IN" b="1" dirty="0"/>
              <a:t>Excitation Table:</a:t>
            </a:r>
            <a:r>
              <a:rPr lang="en-IN" b="1" dirty="0">
                <a:solidFill>
                  <a:srgbClr val="0000FF"/>
                </a:solidFill>
              </a:rPr>
              <a:t> LHS columns=&gt;PS,NS; </a:t>
            </a:r>
            <a:r>
              <a:rPr lang="en-IN" b="1" dirty="0"/>
              <a:t>RHS column</a:t>
            </a:r>
            <a:r>
              <a:rPr lang="en-IN" b="1" dirty="0">
                <a:solidFill>
                  <a:srgbClr val="0000FF"/>
                </a:solidFill>
              </a:rPr>
              <a:t>=&gt; FF Inputs</a:t>
            </a:r>
          </a:p>
        </p:txBody>
      </p:sp>
    </p:spTree>
    <p:extLst>
      <p:ext uri="{BB962C8B-B14F-4D97-AF65-F5344CB8AC3E}">
        <p14:creationId xmlns:p14="http://schemas.microsoft.com/office/powerpoint/2010/main" val="4029004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5" name="AutoShape 2" descr="The illogical death of a brilliant logician: George Boole - Gonit S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22238"/>
            <a:ext cx="8458200" cy="4873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Contd..</a:t>
            </a:r>
            <a:endParaRPr lang="en-IN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990600"/>
            <a:ext cx="7997825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303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5" name="AutoShape 2" descr="The illogical death of a brilliant logician: George Boole - Gonit S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0"/>
            <a:ext cx="8458200" cy="1447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 Equation </a:t>
            </a:r>
            <a:b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b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S-R Flip- Flop</a:t>
            </a:r>
            <a:endParaRPr lang="en-IN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514600"/>
            <a:ext cx="3730625" cy="41490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382000" cy="762000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Based on the Characteristic Equation , we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draw the K- Map</a:t>
            </a:r>
            <a:r>
              <a:rPr lang="en-US" dirty="0"/>
              <a:t>.</a:t>
            </a:r>
            <a:endParaRPr lang="en-IN" dirty="0"/>
          </a:p>
        </p:txBody>
      </p:sp>
      <p:pic>
        <p:nvPicPr>
          <p:cNvPr id="6146" name="Picture 2" descr="https://www.gatevidyalay.com/wp-content/uploads/2018/06/Characteristic-Equation-For-SR-Flip-Flo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500086"/>
            <a:ext cx="4219575" cy="20288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4038600" y="4800600"/>
            <a:ext cx="5105399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N" b="1" dirty="0"/>
              <a:t>Q</a:t>
            </a:r>
            <a:r>
              <a:rPr lang="en-IN" b="1" baseline="-25000" dirty="0"/>
              <a:t>n+1</a:t>
            </a:r>
            <a:r>
              <a:rPr lang="en-IN" b="1" dirty="0"/>
              <a:t> =</a:t>
            </a:r>
            <a:r>
              <a:rPr lang="en-IN" dirty="0"/>
              <a:t> </a:t>
            </a:r>
          </a:p>
          <a:p>
            <a:pPr>
              <a:lnSpc>
                <a:spcPct val="150000"/>
              </a:lnSpc>
            </a:pPr>
            <a:r>
              <a:rPr lang="en-IN" dirty="0"/>
              <a:t>    </a:t>
            </a:r>
            <a:r>
              <a:rPr lang="en-IN" b="1" dirty="0">
                <a:solidFill>
                  <a:srgbClr val="0000CC"/>
                </a:solidFill>
              </a:rPr>
              <a:t>( SR + SR’ ) ( Q</a:t>
            </a:r>
            <a:r>
              <a:rPr lang="en-IN" b="1" baseline="-25000" dirty="0">
                <a:solidFill>
                  <a:srgbClr val="0000CC"/>
                </a:solidFill>
              </a:rPr>
              <a:t>n</a:t>
            </a:r>
            <a:r>
              <a:rPr lang="en-IN" b="1" dirty="0">
                <a:solidFill>
                  <a:srgbClr val="0000CC"/>
                </a:solidFill>
              </a:rPr>
              <a:t> + Q’</a:t>
            </a:r>
            <a:r>
              <a:rPr lang="en-IN" b="1" baseline="-25000" dirty="0">
                <a:solidFill>
                  <a:srgbClr val="0000CC"/>
                </a:solidFill>
              </a:rPr>
              <a:t>n</a:t>
            </a:r>
            <a:r>
              <a:rPr lang="en-IN" b="1" dirty="0">
                <a:solidFill>
                  <a:srgbClr val="0000CC"/>
                </a:solidFill>
              </a:rPr>
              <a:t> ) + Q</a:t>
            </a:r>
            <a:r>
              <a:rPr lang="en-IN" b="1" baseline="-25000" dirty="0">
                <a:solidFill>
                  <a:srgbClr val="0000CC"/>
                </a:solidFill>
              </a:rPr>
              <a:t>n</a:t>
            </a:r>
            <a:r>
              <a:rPr lang="en-IN" b="1" dirty="0">
                <a:solidFill>
                  <a:srgbClr val="0000CC"/>
                </a:solidFill>
              </a:rPr>
              <a:t> ( S’R’ + SR’ )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736" y="6134100"/>
            <a:ext cx="1947863" cy="5295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7785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5" name="AutoShape 2" descr="The illogical death of a brilliant logician: George Boole - Gonit S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762000"/>
            <a:ext cx="8458200" cy="57912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/>
              <a:t> </a:t>
            </a:r>
            <a:r>
              <a:rPr lang="en-US" b="1" dirty="0">
                <a:solidFill>
                  <a:srgbClr val="7030A0"/>
                </a:solidFill>
              </a:rPr>
              <a:t>D latch is like an S-R latch </a:t>
            </a:r>
            <a:r>
              <a:rPr lang="en-US" dirty="0"/>
              <a:t>with only </a:t>
            </a:r>
            <a:r>
              <a:rPr lang="en-US" b="1" dirty="0">
                <a:solidFill>
                  <a:srgbClr val="0000FF"/>
                </a:solidFill>
              </a:rPr>
              <a:t>one input</a:t>
            </a:r>
            <a:r>
              <a:rPr lang="en-US" dirty="0"/>
              <a:t>: the </a:t>
            </a:r>
            <a:r>
              <a:rPr lang="en-US" b="1" dirty="0">
                <a:solidFill>
                  <a:srgbClr val="FF0066"/>
                </a:solidFill>
              </a:rPr>
              <a:t>“D” input.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A </a:t>
            </a:r>
            <a:r>
              <a:rPr lang="en-US" b="1" dirty="0">
                <a:solidFill>
                  <a:srgbClr val="870581"/>
                </a:solidFill>
              </a:rPr>
              <a:t>D Flip Flop (also known as a D Latch or a ‘data’ or ‘delay’ flip-flop</a:t>
            </a:r>
            <a:r>
              <a:rPr lang="en-US" b="1" dirty="0">
                <a:solidFill>
                  <a:srgbClr val="005024"/>
                </a:solidFill>
              </a:rPr>
              <a:t>) </a:t>
            </a:r>
            <a:r>
              <a:rPr lang="en-US" dirty="0"/>
              <a:t>is a type of </a:t>
            </a:r>
            <a:r>
              <a:rPr lang="en-US" dirty="0">
                <a:hlinkClick r:id="rId2"/>
              </a:rPr>
              <a:t>flip flop</a:t>
            </a:r>
            <a:r>
              <a:rPr lang="en-US" dirty="0"/>
              <a:t> that tracks the input, making transitions with match those of the input D. 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The D stands for </a:t>
            </a:r>
            <a:r>
              <a:rPr lang="en-US" b="1" dirty="0">
                <a:solidFill>
                  <a:srgbClr val="FF0000"/>
                </a:solidFill>
              </a:rPr>
              <a:t>‘data’; </a:t>
            </a:r>
            <a:r>
              <a:rPr lang="en-US" dirty="0"/>
              <a:t>this flip-flop stores the value that is on the </a:t>
            </a:r>
            <a:r>
              <a:rPr lang="en-US" b="1" dirty="0">
                <a:solidFill>
                  <a:srgbClr val="FF0000"/>
                </a:solidFill>
              </a:rPr>
              <a:t>data line</a:t>
            </a:r>
            <a:r>
              <a:rPr lang="en-US" dirty="0"/>
              <a:t>. It can be thought of as a </a:t>
            </a:r>
            <a:r>
              <a:rPr lang="en-US" b="1" dirty="0">
                <a:solidFill>
                  <a:srgbClr val="0000FF"/>
                </a:solidFill>
              </a:rPr>
              <a:t>basic memory cell.</a:t>
            </a:r>
            <a:endParaRPr lang="en-US" b="1" dirty="0">
              <a:solidFill>
                <a:srgbClr val="FF0066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22238"/>
            <a:ext cx="8458200" cy="4873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 – LATCH</a:t>
            </a:r>
            <a:r>
              <a:rPr lang="en-US" sz="3200" b="1" dirty="0">
                <a:solidFill>
                  <a:srgbClr val="8705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(Transparent Latch)</a:t>
            </a:r>
            <a:endParaRPr lang="en-IN" sz="3200" b="1" dirty="0">
              <a:solidFill>
                <a:srgbClr val="87058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188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5" name="AutoShape 2" descr="The illogical death of a brilliant logician: George Boole - Gonit S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762000"/>
            <a:ext cx="8458200" cy="57912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/>
              <a:t>In an </a:t>
            </a:r>
            <a:r>
              <a:rPr lang="en-US" b="1" u="sng" dirty="0">
                <a:solidFill>
                  <a:srgbClr val="870581"/>
                </a:solidFill>
              </a:rPr>
              <a:t>active high </a:t>
            </a:r>
            <a:r>
              <a:rPr lang="en-US" dirty="0">
                <a:hlinkClick r:id="rId2"/>
              </a:rPr>
              <a:t>SR Flip Flop</a:t>
            </a:r>
            <a:r>
              <a:rPr lang="en-US" dirty="0"/>
              <a:t> is when </a:t>
            </a:r>
            <a:r>
              <a:rPr lang="en-US" b="1" dirty="0">
                <a:solidFill>
                  <a:srgbClr val="0000FF"/>
                </a:solidFill>
              </a:rPr>
              <a:t>S (Set) and R (Reset) both are 0, </a:t>
            </a:r>
            <a:r>
              <a:rPr lang="en-US" dirty="0"/>
              <a:t>there will be </a:t>
            </a:r>
            <a:r>
              <a:rPr lang="en-US" b="1" dirty="0">
                <a:solidFill>
                  <a:srgbClr val="FF0000"/>
                </a:solidFill>
              </a:rPr>
              <a:t>no change </a:t>
            </a:r>
            <a:r>
              <a:rPr lang="en-US" dirty="0"/>
              <a:t>in the output of the latch, and </a:t>
            </a:r>
            <a:r>
              <a:rPr lang="en-US" b="1" dirty="0">
                <a:solidFill>
                  <a:srgbClr val="FF0000"/>
                </a:solidFill>
              </a:rPr>
              <a:t>when both S and R are 1 the output</a:t>
            </a:r>
            <a:r>
              <a:rPr lang="en-US" dirty="0"/>
              <a:t> of the latch is </a:t>
            </a:r>
            <a:r>
              <a:rPr lang="en-US" b="1" dirty="0">
                <a:solidFill>
                  <a:srgbClr val="870581"/>
                </a:solidFill>
              </a:rPr>
              <a:t>totally unpredictable. 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In an </a:t>
            </a:r>
            <a:r>
              <a:rPr lang="en-US" b="1" dirty="0">
                <a:hlinkClick r:id="rId3"/>
              </a:rPr>
              <a:t>active low SR Flip Flop</a:t>
            </a:r>
            <a:r>
              <a:rPr lang="en-US" b="1" dirty="0"/>
              <a:t> </a:t>
            </a:r>
            <a:r>
              <a:rPr lang="en-US" dirty="0"/>
              <a:t>when </a:t>
            </a:r>
            <a:r>
              <a:rPr lang="en-US" b="1" dirty="0">
                <a:solidFill>
                  <a:srgbClr val="0000FF"/>
                </a:solidFill>
              </a:rPr>
              <a:t>S and R both are 1,</a:t>
            </a:r>
            <a:r>
              <a:rPr lang="en-US" dirty="0"/>
              <a:t> there will be </a:t>
            </a:r>
            <a:r>
              <a:rPr lang="en-US" b="1" dirty="0">
                <a:solidFill>
                  <a:srgbClr val="FF0066"/>
                </a:solidFill>
              </a:rPr>
              <a:t>no change </a:t>
            </a:r>
            <a:r>
              <a:rPr lang="en-US" dirty="0"/>
              <a:t>in the output of the latch, and when </a:t>
            </a:r>
            <a:r>
              <a:rPr lang="en-US" b="1" dirty="0">
                <a:solidFill>
                  <a:srgbClr val="FF0066"/>
                </a:solidFill>
              </a:rPr>
              <a:t>both S and R are 0 the output </a:t>
            </a:r>
            <a:r>
              <a:rPr lang="en-US" dirty="0"/>
              <a:t>of the latch is </a:t>
            </a:r>
            <a:r>
              <a:rPr lang="en-US" b="1" dirty="0">
                <a:solidFill>
                  <a:srgbClr val="870581"/>
                </a:solidFill>
              </a:rPr>
              <a:t>totally unpredictable.</a:t>
            </a:r>
          </a:p>
          <a:p>
            <a:pPr algn="just">
              <a:lnSpc>
                <a:spcPct val="150000"/>
              </a:lnSpc>
            </a:pPr>
            <a:endParaRPr lang="en-US" b="1" dirty="0">
              <a:solidFill>
                <a:srgbClr val="FF0066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22238"/>
            <a:ext cx="8458200" cy="4873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Contd..</a:t>
            </a:r>
            <a:endParaRPr lang="en-IN" sz="3200" b="1" dirty="0">
              <a:solidFill>
                <a:srgbClr val="87058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417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5" name="AutoShape 2" descr="The illogical death of a brilliant logician: George Boole - Gonit S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762000"/>
            <a:ext cx="8458200" cy="57912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/>
              <a:t>So if both inputs of the flip-flop are the </a:t>
            </a:r>
            <a:r>
              <a:rPr lang="en-US" b="1" dirty="0">
                <a:solidFill>
                  <a:srgbClr val="870581"/>
                </a:solidFill>
              </a:rPr>
              <a:t>same</a:t>
            </a:r>
            <a:r>
              <a:rPr lang="en-US" dirty="0"/>
              <a:t> there will </a:t>
            </a:r>
            <a:r>
              <a:rPr lang="en-US" b="1" dirty="0">
                <a:solidFill>
                  <a:srgbClr val="FF0066"/>
                </a:solidFill>
              </a:rPr>
              <a:t>either be a </a:t>
            </a:r>
            <a:r>
              <a:rPr lang="en-US" b="1" i="1" dirty="0">
                <a:solidFill>
                  <a:srgbClr val="FF0066"/>
                </a:solidFill>
              </a:rPr>
              <a:t>No Change</a:t>
            </a:r>
            <a:r>
              <a:rPr lang="en-US" b="1" dirty="0">
                <a:solidFill>
                  <a:srgbClr val="FF0066"/>
                </a:solidFill>
              </a:rPr>
              <a:t> or </a:t>
            </a:r>
            <a:r>
              <a:rPr lang="en-US" b="1" i="1" dirty="0">
                <a:solidFill>
                  <a:srgbClr val="FF0066"/>
                </a:solidFill>
              </a:rPr>
              <a:t>Invalid</a:t>
            </a:r>
            <a:r>
              <a:rPr lang="en-US" b="1" dirty="0">
                <a:solidFill>
                  <a:srgbClr val="FF0066"/>
                </a:solidFill>
              </a:rPr>
              <a:t> output condition</a:t>
            </a:r>
            <a:r>
              <a:rPr lang="en-US" dirty="0"/>
              <a:t>. 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If we </a:t>
            </a:r>
            <a:r>
              <a:rPr lang="en-US" b="1" dirty="0">
                <a:solidFill>
                  <a:srgbClr val="0000FF"/>
                </a:solidFill>
              </a:rPr>
              <a:t>avoid these conditions of inputs,</a:t>
            </a:r>
            <a:r>
              <a:rPr lang="en-US" dirty="0"/>
              <a:t> there will be </a:t>
            </a:r>
            <a:r>
              <a:rPr lang="en-US" b="1" dirty="0">
                <a:solidFill>
                  <a:srgbClr val="870581"/>
                </a:solidFill>
              </a:rPr>
              <a:t>either SET or RESET conditions</a:t>
            </a:r>
            <a:r>
              <a:rPr lang="en-US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There are many applications, where only SET and RESET conditions of the latch are required. In these applications, we can </a:t>
            </a:r>
            <a:r>
              <a:rPr lang="en-US" b="1" dirty="0">
                <a:solidFill>
                  <a:srgbClr val="870581"/>
                </a:solidFill>
              </a:rPr>
              <a:t>use inputs (S and R) which are always the </a:t>
            </a:r>
            <a:r>
              <a:rPr lang="en-US" b="1" dirty="0">
                <a:solidFill>
                  <a:srgbClr val="FF0000"/>
                </a:solidFill>
              </a:rPr>
              <a:t>complement</a:t>
            </a:r>
            <a:r>
              <a:rPr lang="en-US" b="1" dirty="0">
                <a:solidFill>
                  <a:srgbClr val="870581"/>
                </a:solidFill>
              </a:rPr>
              <a:t> of each other.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22238"/>
            <a:ext cx="8458200" cy="4873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Contd..</a:t>
            </a:r>
            <a:endParaRPr lang="en-IN" sz="3200" b="1" dirty="0">
              <a:solidFill>
                <a:srgbClr val="87058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981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5" name="AutoShape 2" descr="The illogical death of a brilliant logician: George Boole - Gonit S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762000"/>
            <a:ext cx="8458200" cy="57912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/>
              <a:t>This can be designed by a </a:t>
            </a:r>
            <a:r>
              <a:rPr lang="en-US" b="1" dirty="0">
                <a:solidFill>
                  <a:srgbClr val="FF0000"/>
                </a:solidFill>
              </a:rPr>
              <a:t>single input (S) </a:t>
            </a:r>
            <a:r>
              <a:rPr lang="en-US" b="1" dirty="0">
                <a:solidFill>
                  <a:srgbClr val="0000FF"/>
                </a:solidFill>
              </a:rPr>
              <a:t>to the latch </a:t>
            </a:r>
            <a:r>
              <a:rPr lang="en-US" dirty="0"/>
              <a:t>and the </a:t>
            </a:r>
            <a:r>
              <a:rPr lang="en-US" b="1" dirty="0">
                <a:solidFill>
                  <a:srgbClr val="870581"/>
                </a:solidFill>
              </a:rPr>
              <a:t>R input achieved by inverting this S.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This single input is called </a:t>
            </a:r>
            <a:r>
              <a:rPr lang="en-US" b="1" dirty="0">
                <a:solidFill>
                  <a:srgbClr val="870581"/>
                </a:solidFill>
              </a:rPr>
              <a:t>data input</a:t>
            </a:r>
            <a:r>
              <a:rPr lang="en-US" dirty="0">
                <a:solidFill>
                  <a:srgbClr val="870581"/>
                </a:solidFill>
              </a:rPr>
              <a:t> </a:t>
            </a:r>
            <a:r>
              <a:rPr lang="en-US" dirty="0"/>
              <a:t>and it is </a:t>
            </a:r>
            <a:r>
              <a:rPr lang="en-US" b="1" dirty="0">
                <a:solidFill>
                  <a:srgbClr val="0000FF"/>
                </a:solidFill>
              </a:rPr>
              <a:t>labeled with D.</a:t>
            </a:r>
          </a:p>
          <a:p>
            <a:pPr algn="just">
              <a:lnSpc>
                <a:spcPct val="150000"/>
              </a:lnSpc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dirty="0"/>
              <a:t>This type of single input Flip flop is known as a </a:t>
            </a:r>
            <a:r>
              <a:rPr lang="en-US" b="1" dirty="0">
                <a:solidFill>
                  <a:srgbClr val="0000FF"/>
                </a:solidFill>
              </a:rPr>
              <a:t>D-Flip Flop or D Latch.</a:t>
            </a:r>
            <a:r>
              <a:rPr lang="en-US" dirty="0"/>
              <a:t> 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The basic logical representation (i.e. circuit diagram) of a </a:t>
            </a:r>
            <a:r>
              <a:rPr lang="en-US" b="1" dirty="0"/>
              <a:t>D-flip flop is shown below</a:t>
            </a:r>
            <a:r>
              <a:rPr lang="en-US" dirty="0"/>
              <a:t>.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22238"/>
            <a:ext cx="8458200" cy="4873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Contd..</a:t>
            </a:r>
            <a:endParaRPr lang="en-IN" sz="3200" b="1" dirty="0">
              <a:solidFill>
                <a:srgbClr val="87058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35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5" name="AutoShape 2" descr="The illogical death of a brilliant logician: George Boole - Gonit S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22238"/>
            <a:ext cx="8458200" cy="4873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Contd..</a:t>
            </a:r>
            <a:endParaRPr lang="en-IN" sz="3200" b="1" dirty="0">
              <a:solidFill>
                <a:srgbClr val="87058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762000"/>
            <a:ext cx="8378825" cy="586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9572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5" name="AutoShape 2" descr="The illogical death of a brilliant logician: George Boole - Gonit S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22238"/>
            <a:ext cx="8458200" cy="4873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Contd..</a:t>
            </a:r>
            <a:endParaRPr lang="en-IN" sz="3200" b="1" dirty="0">
              <a:solidFill>
                <a:srgbClr val="87058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0375" y="838200"/>
            <a:ext cx="4873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Gated D- Latch or D- Flip-Flop</a:t>
            </a:r>
            <a:endParaRPr lang="en-IN" b="1" u="sng" dirty="0"/>
          </a:p>
        </p:txBody>
      </p:sp>
      <p:pic>
        <p:nvPicPr>
          <p:cNvPr id="16388" name="Picture 4" descr="Lightbo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133600"/>
            <a:ext cx="5791200" cy="3276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216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5" name="AutoShape 2" descr="The illogical death of a brilliant logician: George Boole - Gonit S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22238"/>
            <a:ext cx="8458200" cy="4873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66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 Table of D- Flip- Flop</a:t>
            </a:r>
            <a:endParaRPr lang="en-IN" sz="3200" b="1" dirty="0">
              <a:solidFill>
                <a:srgbClr val="66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066800"/>
            <a:ext cx="7086600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962400"/>
            <a:ext cx="1905001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7016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5" name="AutoShape 2" descr="The illogical death of a brilliant logician: George Boole - Gonit S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22238"/>
            <a:ext cx="8458200" cy="4873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66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Excited  Table of D- Flip- Flop</a:t>
            </a:r>
            <a:endParaRPr lang="en-IN" sz="3200" b="1" dirty="0">
              <a:solidFill>
                <a:srgbClr val="66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914400"/>
            <a:ext cx="7772400" cy="4419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191000"/>
            <a:ext cx="3352800" cy="99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560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5" name="AutoShape 2" descr="The illogical death of a brilliant logician: George Boole - Gonit S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762000"/>
            <a:ext cx="8305800" cy="57912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/>
              <a:t> The </a:t>
            </a:r>
            <a:r>
              <a:rPr lang="en-US" b="1" dirty="0"/>
              <a:t>JK Flip Flop</a:t>
            </a:r>
            <a:r>
              <a:rPr lang="en-US" dirty="0"/>
              <a:t> is the most widely used flip flop. 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It is considered to be a </a:t>
            </a:r>
            <a:r>
              <a:rPr lang="en-US" b="1" dirty="0">
                <a:solidFill>
                  <a:srgbClr val="FF0066"/>
                </a:solidFill>
              </a:rPr>
              <a:t>universal flip-flop circuit</a:t>
            </a:r>
            <a:r>
              <a:rPr lang="en-US" dirty="0"/>
              <a:t>. The sequential operation of the JK Flip Flop is the same as for the </a:t>
            </a:r>
            <a:r>
              <a:rPr lang="en-US" b="1" dirty="0">
                <a:solidFill>
                  <a:srgbClr val="FF0066"/>
                </a:solidFill>
              </a:rPr>
              <a:t>S-R flip-flop with the same SET and RESET input.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The two inputs labelled “J” and “K” are </a:t>
            </a:r>
            <a:r>
              <a:rPr lang="en-US" b="1" dirty="0">
                <a:solidFill>
                  <a:srgbClr val="0000FF"/>
                </a:solidFill>
              </a:rPr>
              <a:t>not shortened </a:t>
            </a:r>
            <a:r>
              <a:rPr lang="en-US" dirty="0"/>
              <a:t>abbreviated letters of other words, such as “S” for Set and “R” for Reset, but are themselves autonomous letters chosen by its inventor </a:t>
            </a:r>
            <a:r>
              <a:rPr lang="en-US" b="1" dirty="0">
                <a:solidFill>
                  <a:srgbClr val="0000FF"/>
                </a:solidFill>
              </a:rPr>
              <a:t>Jack </a:t>
            </a:r>
            <a:r>
              <a:rPr lang="en-US" b="1" dirty="0" err="1">
                <a:solidFill>
                  <a:srgbClr val="0000FF"/>
                </a:solidFill>
              </a:rPr>
              <a:t>Kilby</a:t>
            </a: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dirty="0"/>
              <a:t>to distinguish the flip-flop design from other types.</a:t>
            </a:r>
            <a:endParaRPr lang="en-US" b="1" dirty="0">
              <a:solidFill>
                <a:srgbClr val="FF0066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22238"/>
            <a:ext cx="8458200" cy="4873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J-K Flip-Flop( or) </a:t>
            </a:r>
            <a:r>
              <a:rPr lang="en-US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Master-Slave Flip Flop</a:t>
            </a:r>
            <a:endParaRPr lang="en-IN" sz="32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914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5" name="AutoShape 2" descr="The illogical death of a brilliant logician: George Boole - Gonit S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762000"/>
            <a:ext cx="8305800" cy="57912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dirty="0"/>
              <a:t> J-K Flip Flop is the </a:t>
            </a:r>
            <a:r>
              <a:rPr lang="en-US" b="1" dirty="0">
                <a:solidFill>
                  <a:srgbClr val="870581"/>
                </a:solidFill>
              </a:rPr>
              <a:t>Clocked refinement of S-R Flip Flop</a:t>
            </a:r>
            <a:r>
              <a:rPr lang="en-US" dirty="0"/>
              <a:t>, to solved the </a:t>
            </a:r>
            <a:r>
              <a:rPr lang="en-US" b="1" dirty="0">
                <a:solidFill>
                  <a:srgbClr val="FF0000"/>
                </a:solidFill>
              </a:rPr>
              <a:t>problem of Indeterminent State</a:t>
            </a:r>
            <a:r>
              <a:rPr lang="en-US" dirty="0"/>
              <a:t>. ( When the both inputs are High)(</a:t>
            </a:r>
            <a:r>
              <a:rPr lang="en-US" dirty="0" err="1"/>
              <a:t>i.e</a:t>
            </a:r>
            <a:r>
              <a:rPr lang="en-US" dirty="0"/>
              <a:t> , S=1, R=1)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 To solve this problem we introduce this </a:t>
            </a:r>
            <a:r>
              <a:rPr lang="en-US" b="1" dirty="0">
                <a:solidFill>
                  <a:srgbClr val="FF0000"/>
                </a:solidFill>
              </a:rPr>
              <a:t>J- K Flip  Flop</a:t>
            </a:r>
            <a:r>
              <a:rPr lang="en-US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The JK flip flops work as </a:t>
            </a:r>
            <a:r>
              <a:rPr lang="en-US" b="1" dirty="0">
                <a:solidFill>
                  <a:srgbClr val="0000FF"/>
                </a:solidFill>
              </a:rPr>
              <a:t>storage devices, control circuits, and counters. 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These flip flops have </a:t>
            </a:r>
            <a:r>
              <a:rPr lang="en-US" b="1" dirty="0"/>
              <a:t>complicated wiring </a:t>
            </a:r>
            <a:r>
              <a:rPr lang="en-US" dirty="0"/>
              <a:t>and can only be used when the </a:t>
            </a:r>
            <a:r>
              <a:rPr lang="en-US" b="1" dirty="0">
                <a:solidFill>
                  <a:srgbClr val="0000FF"/>
                </a:solidFill>
              </a:rPr>
              <a:t>clock is set at high </a:t>
            </a:r>
            <a:r>
              <a:rPr lang="en-US" dirty="0"/>
              <a:t>to </a:t>
            </a:r>
            <a:r>
              <a:rPr lang="en-US" b="1" dirty="0">
                <a:solidFill>
                  <a:srgbClr val="FF0066"/>
                </a:solidFill>
              </a:rPr>
              <a:t>get it activated.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22238"/>
            <a:ext cx="8458200" cy="4873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Contd..</a:t>
            </a:r>
            <a:endParaRPr lang="en-IN" sz="3200" b="1" dirty="0">
              <a:solidFill>
                <a:srgbClr val="87058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043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5" name="AutoShape 2" descr="The illogical death of a brilliant logician: George Boole - Gonit S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762000"/>
            <a:ext cx="8305800" cy="57912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/>
              <a:t> </a:t>
            </a:r>
            <a:r>
              <a:rPr lang="en-US" b="1" dirty="0">
                <a:solidFill>
                  <a:srgbClr val="FF0066"/>
                </a:solidFill>
              </a:rPr>
              <a:t>Graphical Symbol </a:t>
            </a:r>
            <a:r>
              <a:rPr lang="en-US" dirty="0"/>
              <a:t>of J-K Flip Flop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22238"/>
            <a:ext cx="8458200" cy="4873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Contd..</a:t>
            </a:r>
            <a:endParaRPr lang="en-IN" sz="3200" b="1" dirty="0">
              <a:solidFill>
                <a:srgbClr val="87058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752600"/>
            <a:ext cx="5410200" cy="3733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4820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5" name="AutoShape 2" descr="The illogical death of a brilliant logician: George Boole - Gonit S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22238"/>
            <a:ext cx="8458200" cy="4873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Contd..</a:t>
            </a:r>
            <a:endParaRPr lang="en-IN" sz="3200" b="1" dirty="0">
              <a:solidFill>
                <a:srgbClr val="87058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0375" y="838200"/>
            <a:ext cx="4873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Circuit Diagram for J-K Flip Flop</a:t>
            </a:r>
            <a:endParaRPr lang="en-IN" b="1" u="sng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397000"/>
            <a:ext cx="8400596" cy="518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4435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5" name="AutoShape 2" descr="The illogical death of a brilliant logician: George Boole - Gonit S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762000"/>
            <a:ext cx="8305800" cy="57912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b="1" u="sng" dirty="0"/>
              <a:t>Truth Table of J-K Flip Flop: 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22238"/>
            <a:ext cx="8458200" cy="4873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Contd..</a:t>
            </a:r>
            <a:endParaRPr lang="en-IN" sz="3200" b="1" dirty="0">
              <a:solidFill>
                <a:srgbClr val="87058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752600"/>
            <a:ext cx="4027714" cy="2819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599" y="2061170"/>
            <a:ext cx="3232603" cy="22022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953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sp>
        <p:nvSpPr>
          <p:cNvPr id="5" name="AutoShape 2" descr="The illogical death of a brilliant logician: George Boole - Gonit S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22238"/>
            <a:ext cx="8458200" cy="4873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Contd..</a:t>
            </a:r>
            <a:endParaRPr lang="en-IN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7974" y="838200"/>
            <a:ext cx="845502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sz="2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Clk</a:t>
            </a:r>
            <a:r>
              <a:rPr lang="en-US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 value of</a:t>
            </a:r>
            <a:endParaRPr lang="en-US" sz="2400" b="1" dirty="0">
              <a:solidFill>
                <a:srgbClr val="FF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Now , The value of </a:t>
            </a:r>
          </a:p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J=1 and K=1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Assume Q=0, Q’=1</a:t>
            </a:r>
            <a:endParaRPr lang="en-IN" sz="2400" b="1" dirty="0">
              <a:solidFill>
                <a:srgbClr val="FF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50457"/>
            <a:ext cx="6400800" cy="3886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7838" y="591413"/>
            <a:ext cx="2196137" cy="20011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7959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5" name="AutoShape 2" descr="The illogical death of a brilliant logician: George Boole - Gonit S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22238"/>
            <a:ext cx="8458200" cy="4873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Contd..</a:t>
            </a:r>
            <a:endParaRPr lang="en-IN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7974" y="838200"/>
            <a:ext cx="845502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sz="24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Clk</a:t>
            </a:r>
            <a:r>
              <a:rPr lang="en-US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 value of</a:t>
            </a:r>
            <a:endParaRPr lang="en-US" sz="2400" b="1" dirty="0">
              <a:solidFill>
                <a:srgbClr val="FF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Now , The value of </a:t>
            </a:r>
          </a:p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J=1 and K=1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Assume Q=1, Q’=0</a:t>
            </a:r>
            <a:endParaRPr lang="en-IN" sz="2400" b="1" dirty="0">
              <a:solidFill>
                <a:srgbClr val="FF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591413"/>
            <a:ext cx="2466975" cy="22479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2882856"/>
            <a:ext cx="5980050" cy="36916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8837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5" name="AutoShape 2" descr="The illogical death of a brilliant logician: George Boole - Gonit S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22238"/>
            <a:ext cx="8458200" cy="4873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66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 Table of J-K Flip- Flop</a:t>
            </a:r>
            <a:endParaRPr lang="en-IN" sz="3200" b="1" dirty="0">
              <a:solidFill>
                <a:srgbClr val="66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632" y="1143000"/>
            <a:ext cx="8422368" cy="563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4526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5" name="AutoShape 2" descr="The illogical death of a brilliant logician: George Boole - Gonit S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22238"/>
            <a:ext cx="8458200" cy="4873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66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Excited  Table of JK Flip- Flop</a:t>
            </a:r>
            <a:endParaRPr lang="en-IN" sz="3200" b="1" dirty="0">
              <a:solidFill>
                <a:srgbClr val="66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19200"/>
            <a:ext cx="3429000" cy="4191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1714" y="1600200"/>
            <a:ext cx="3048000" cy="2895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 flipV="1">
            <a:off x="4191000" y="3048000"/>
            <a:ext cx="1143000" cy="533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178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sp>
        <p:nvSpPr>
          <p:cNvPr id="5" name="AutoShape 2" descr="The illogical death of a brilliant logician: George Boole - Gonit S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0"/>
            <a:ext cx="8458200" cy="1447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 Equation </a:t>
            </a:r>
            <a:b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b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J-K Flip- Flop</a:t>
            </a:r>
            <a:endParaRPr lang="en-IN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382000" cy="762000"/>
          </a:xfrm>
        </p:spPr>
        <p:txBody>
          <a:bodyPr>
            <a:normAutofit fontScale="92500"/>
          </a:bodyPr>
          <a:lstStyle/>
          <a:p>
            <a:pPr>
              <a:lnSpc>
                <a:spcPct val="16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Based on the Characteristic Equation , we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draw the K- Map</a:t>
            </a:r>
            <a:r>
              <a:rPr lang="en-US" dirty="0"/>
              <a:t>.</a:t>
            </a:r>
            <a:endParaRPr lang="en-IN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362200"/>
            <a:ext cx="3124200" cy="3276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9" name="Picture 5" descr="https://www.gatevidyalay.com/wp-content/uploads/2018/06/Characteristic-Equation-For-JK-Flip-Flo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362200"/>
            <a:ext cx="4210050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4350657" y="5105400"/>
            <a:ext cx="4156972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IN" b="1" dirty="0">
                <a:solidFill>
                  <a:srgbClr val="0000CC"/>
                </a:solidFill>
              </a:rPr>
              <a:t>Q</a:t>
            </a:r>
            <a:r>
              <a:rPr lang="en-IN" b="1" baseline="-25000" dirty="0">
                <a:solidFill>
                  <a:srgbClr val="0000CC"/>
                </a:solidFill>
              </a:rPr>
              <a:t>n+1</a:t>
            </a:r>
            <a:r>
              <a:rPr lang="en-IN" b="1" dirty="0">
                <a:solidFill>
                  <a:srgbClr val="0000CC"/>
                </a:solidFill>
              </a:rPr>
              <a:t> = Q’</a:t>
            </a:r>
            <a:r>
              <a:rPr lang="en-IN" b="1" baseline="-25000" dirty="0">
                <a:solidFill>
                  <a:srgbClr val="0000CC"/>
                </a:solidFill>
              </a:rPr>
              <a:t>n</a:t>
            </a:r>
            <a:r>
              <a:rPr lang="en-IN" b="1" dirty="0">
                <a:solidFill>
                  <a:srgbClr val="0000CC"/>
                </a:solidFill>
              </a:rPr>
              <a:t> (JK + JK’) + Q</a:t>
            </a:r>
            <a:r>
              <a:rPr lang="en-IN" b="1" baseline="-25000" dirty="0">
                <a:solidFill>
                  <a:srgbClr val="0000CC"/>
                </a:solidFill>
              </a:rPr>
              <a:t>n</a:t>
            </a:r>
            <a:r>
              <a:rPr lang="en-IN" b="1" dirty="0">
                <a:solidFill>
                  <a:srgbClr val="0000CC"/>
                </a:solidFill>
              </a:rPr>
              <a:t> (J’K’ + JK’)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53000" y="5791200"/>
            <a:ext cx="2773516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IN" sz="2400" b="1" dirty="0">
                <a:solidFill>
                  <a:srgbClr val="8705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IN" sz="2400" b="1" baseline="-25000" dirty="0">
                <a:solidFill>
                  <a:srgbClr val="8705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n+1</a:t>
            </a:r>
            <a:r>
              <a:rPr lang="en-IN" sz="2400" b="1" dirty="0">
                <a:solidFill>
                  <a:srgbClr val="8705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= </a:t>
            </a:r>
            <a:r>
              <a:rPr lang="en-IN" sz="2400" b="1" dirty="0" err="1">
                <a:solidFill>
                  <a:srgbClr val="8705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Q’</a:t>
            </a:r>
            <a:r>
              <a:rPr lang="en-IN" sz="2400" b="1" baseline="-25000" dirty="0" err="1">
                <a:solidFill>
                  <a:srgbClr val="8705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IN" sz="2400" b="1" dirty="0" err="1">
                <a:solidFill>
                  <a:srgbClr val="8705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IN" sz="2400" b="1" dirty="0">
                <a:solidFill>
                  <a:srgbClr val="8705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IN" sz="2400" b="1" dirty="0" err="1">
                <a:solidFill>
                  <a:srgbClr val="8705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IN" sz="2400" b="1" baseline="-25000" dirty="0" err="1">
                <a:solidFill>
                  <a:srgbClr val="8705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IN" sz="2400" b="1" dirty="0" err="1">
                <a:solidFill>
                  <a:srgbClr val="8705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IN" sz="2400" b="1" dirty="0">
                <a:solidFill>
                  <a:srgbClr val="8705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endParaRPr lang="en-IN" sz="2400" dirty="0">
              <a:solidFill>
                <a:srgbClr val="87058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866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sp>
        <p:nvSpPr>
          <p:cNvPr id="5" name="AutoShape 2" descr="The illogical death of a brilliant logician: George Boole - Gonit S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762000"/>
            <a:ext cx="8305800" cy="57912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dirty="0"/>
              <a:t> T flip flop, </a:t>
            </a:r>
            <a:r>
              <a:rPr lang="en-US" b="1" dirty="0">
                <a:solidFill>
                  <a:srgbClr val="FF0000"/>
                </a:solidFill>
              </a:rPr>
              <a:t>"T"</a:t>
            </a:r>
            <a:r>
              <a:rPr lang="en-US" dirty="0"/>
              <a:t> defines the term </a:t>
            </a:r>
            <a:r>
              <a:rPr lang="en-US" b="1" dirty="0">
                <a:solidFill>
                  <a:srgbClr val="FF0000"/>
                </a:solidFill>
              </a:rPr>
              <a:t>"Toggle“.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Now, this flip-flop work as a </a:t>
            </a:r>
            <a:r>
              <a:rPr lang="en-US" b="1" dirty="0">
                <a:solidFill>
                  <a:srgbClr val="0000CC"/>
                </a:solidFill>
              </a:rPr>
              <a:t>Toggle switch</a:t>
            </a:r>
            <a:r>
              <a:rPr lang="en-US" dirty="0"/>
              <a:t>. The </a:t>
            </a:r>
            <a:r>
              <a:rPr lang="en-US" b="1" dirty="0">
                <a:solidFill>
                  <a:srgbClr val="005024"/>
                </a:solidFill>
              </a:rPr>
              <a:t>next output state is changed</a:t>
            </a:r>
            <a:r>
              <a:rPr lang="en-US" dirty="0"/>
              <a:t> with the </a:t>
            </a:r>
            <a:r>
              <a:rPr lang="en-US" b="1" dirty="0">
                <a:solidFill>
                  <a:srgbClr val="FF0066"/>
                </a:solidFill>
              </a:rPr>
              <a:t>complement of the present state output</a:t>
            </a:r>
            <a:r>
              <a:rPr lang="en-US" dirty="0"/>
              <a:t>. This process is known as </a:t>
            </a:r>
            <a:r>
              <a:rPr lang="en-US" b="1" dirty="0">
                <a:solidFill>
                  <a:srgbClr val="870581"/>
                </a:solidFill>
              </a:rPr>
              <a:t>"Toggling"'.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We can construct the </a:t>
            </a:r>
            <a:r>
              <a:rPr lang="en-US" b="1" dirty="0">
                <a:solidFill>
                  <a:srgbClr val="0000FF"/>
                </a:solidFill>
              </a:rPr>
              <a:t>"T Flip Flop" </a:t>
            </a:r>
            <a:r>
              <a:rPr lang="en-US" dirty="0"/>
              <a:t>by making changes in the </a:t>
            </a:r>
            <a:r>
              <a:rPr lang="en-US" b="1" dirty="0">
                <a:solidFill>
                  <a:srgbClr val="870581"/>
                </a:solidFill>
              </a:rPr>
              <a:t>"JK Flip Flop". 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The "T Flip Flop" has only </a:t>
            </a:r>
            <a:r>
              <a:rPr lang="en-US" b="1" dirty="0">
                <a:solidFill>
                  <a:srgbClr val="870581"/>
                </a:solidFill>
              </a:rPr>
              <a:t>one input, </a:t>
            </a:r>
            <a:r>
              <a:rPr lang="en-US" dirty="0"/>
              <a:t>which is constructed by connecting the input of </a:t>
            </a:r>
            <a:r>
              <a:rPr lang="en-US" dirty="0">
                <a:hlinkClick r:id="rId2"/>
              </a:rPr>
              <a:t>JK flip flop</a:t>
            </a:r>
            <a:r>
              <a:rPr lang="en-US" dirty="0"/>
              <a:t>. 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In simple words, we can construct the "T Flip Flop" by converting a "JK Flip Flop".</a:t>
            </a:r>
            <a:endParaRPr lang="en-US" b="1" dirty="0">
              <a:solidFill>
                <a:srgbClr val="FF0066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22238"/>
            <a:ext cx="8458200" cy="4873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 Flip-Flop</a:t>
            </a:r>
            <a:endParaRPr lang="en-IN" sz="32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782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  <p:sp>
        <p:nvSpPr>
          <p:cNvPr id="5" name="AutoShape 2" descr="The illogical death of a brilliant logician: George Boole - Gonit S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762000"/>
            <a:ext cx="8305800" cy="57912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/>
              <a:t> </a:t>
            </a:r>
            <a:r>
              <a:rPr lang="en-US" b="1" dirty="0">
                <a:solidFill>
                  <a:srgbClr val="870581"/>
                </a:solidFill>
              </a:rPr>
              <a:t>Block diagram of the "T-Flip Flop</a:t>
            </a:r>
            <a:r>
              <a:rPr lang="en-US" dirty="0"/>
              <a:t>" is given where T defines the </a:t>
            </a:r>
            <a:r>
              <a:rPr lang="en-US" b="1" dirty="0">
                <a:solidFill>
                  <a:srgbClr val="0000FF"/>
                </a:solidFill>
              </a:rPr>
              <a:t>"Toggle input", </a:t>
            </a:r>
            <a:r>
              <a:rPr lang="en-US" dirty="0"/>
              <a:t>and </a:t>
            </a:r>
            <a:r>
              <a:rPr lang="en-US" b="1" dirty="0">
                <a:solidFill>
                  <a:srgbClr val="005024"/>
                </a:solidFill>
              </a:rPr>
              <a:t>CLK</a:t>
            </a:r>
            <a:r>
              <a:rPr lang="en-US" dirty="0"/>
              <a:t> defines the clock signal input.</a:t>
            </a:r>
            <a:endParaRPr lang="en-US" b="1" dirty="0">
              <a:solidFill>
                <a:srgbClr val="FF0066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22238"/>
            <a:ext cx="8458200" cy="4873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Contd..</a:t>
            </a:r>
            <a:endParaRPr lang="en-IN" sz="32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2" name="Picture 4" descr="T Flip Flo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895600"/>
            <a:ext cx="4876800" cy="3200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8631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sp>
        <p:nvSpPr>
          <p:cNvPr id="5" name="AutoShape 2" descr="The illogical death of a brilliant logician: George Boole - Gonit S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762000"/>
            <a:ext cx="8305800" cy="57912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/>
              <a:t> </a:t>
            </a:r>
            <a:r>
              <a:rPr lang="en-US" b="1" dirty="0">
                <a:solidFill>
                  <a:srgbClr val="870581"/>
                </a:solidFill>
              </a:rPr>
              <a:t>Logic Circuit Diagram:</a:t>
            </a:r>
            <a:endParaRPr lang="en-US" b="1" dirty="0">
              <a:solidFill>
                <a:srgbClr val="FF0066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22238"/>
            <a:ext cx="8458200" cy="4873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Contd..</a:t>
            </a:r>
            <a:endParaRPr lang="en-IN" sz="32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T Flip Flo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032000"/>
            <a:ext cx="5181600" cy="3733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1882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  <p:sp>
        <p:nvSpPr>
          <p:cNvPr id="5" name="AutoShape 2" descr="The illogical death of a brilliant logician: George Boole - Gonit S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762000"/>
            <a:ext cx="8305800" cy="57912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/>
              <a:t> </a:t>
            </a:r>
            <a:r>
              <a:rPr lang="en-US" b="1" dirty="0">
                <a:solidFill>
                  <a:srgbClr val="870581"/>
                </a:solidFill>
              </a:rPr>
              <a:t>Truth Table:</a:t>
            </a:r>
            <a:r>
              <a:rPr lang="en-US" dirty="0"/>
              <a:t>.</a:t>
            </a:r>
            <a:endParaRPr lang="en-US" b="1" dirty="0">
              <a:solidFill>
                <a:srgbClr val="FF0066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22238"/>
            <a:ext cx="8458200" cy="4873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Contd..</a:t>
            </a:r>
            <a:endParaRPr lang="en-IN" sz="32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828800"/>
            <a:ext cx="2981325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926090"/>
            <a:ext cx="2502527" cy="240574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6943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  <p:sp>
        <p:nvSpPr>
          <p:cNvPr id="5" name="AutoShape 2" descr="The illogical death of a brilliant logician: George Boole - Gonit S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22238"/>
            <a:ext cx="8458200" cy="4873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66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 Table of T- Flip- Flop</a:t>
            </a:r>
            <a:endParaRPr lang="en-IN" sz="3200" b="1" dirty="0">
              <a:solidFill>
                <a:srgbClr val="66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295400"/>
            <a:ext cx="2502527" cy="240574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164772"/>
            <a:ext cx="3048000" cy="2667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349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  <p:sp>
        <p:nvSpPr>
          <p:cNvPr id="5" name="AutoShape 2" descr="The illogical death of a brilliant logician: George Boole - Gonit S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22238"/>
            <a:ext cx="8458200" cy="4873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66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Excited  Table of JK Flip- Flop</a:t>
            </a:r>
            <a:endParaRPr lang="en-IN" sz="3200" b="1" dirty="0">
              <a:solidFill>
                <a:srgbClr val="66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4191000" y="3048000"/>
            <a:ext cx="1143000" cy="533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00" y="1124857"/>
            <a:ext cx="6324600" cy="384628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5943600"/>
            <a:ext cx="2362200" cy="68579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9600" y="5334000"/>
            <a:ext cx="571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Characteristic Equation of T – Flip Flop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371972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  <p:sp>
        <p:nvSpPr>
          <p:cNvPr id="5" name="AutoShape 2" descr="The illogical death of a brilliant logician: George Boole - Gonit S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pic>
        <p:nvPicPr>
          <p:cNvPr id="12290" name="Picture 2" descr="Business Thank-You Letter Examp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18" y="457200"/>
            <a:ext cx="8382000" cy="6287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0304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30738</TotalTime>
  <Words>1669</Words>
  <Application>Microsoft Office PowerPoint</Application>
  <PresentationFormat>On-screen Show (4:3)</PresentationFormat>
  <Paragraphs>190</Paragraphs>
  <Slides>44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4" baseType="lpstr">
      <vt:lpstr>Arial</vt:lpstr>
      <vt:lpstr>Baskerville Old Face</vt:lpstr>
      <vt:lpstr>Book Antiqua</vt:lpstr>
      <vt:lpstr>Calibri</vt:lpstr>
      <vt:lpstr>Century Schoolbook</vt:lpstr>
      <vt:lpstr>Cooper Black</vt:lpstr>
      <vt:lpstr>Times New Roman</vt:lpstr>
      <vt:lpstr>Wingdings</vt:lpstr>
      <vt:lpstr>Wingdings 2</vt:lpstr>
      <vt:lpstr>Oriel</vt:lpstr>
      <vt:lpstr>                UNIT- II (LATCHES  and  Flip Flops)</vt:lpstr>
      <vt:lpstr>Contents</vt:lpstr>
      <vt:lpstr>Gated S-R LATCH(S-R Flip-flop) </vt:lpstr>
      <vt:lpstr>Contd..</vt:lpstr>
      <vt:lpstr>Contd..</vt:lpstr>
      <vt:lpstr>Contd..</vt:lpstr>
      <vt:lpstr>Contd..</vt:lpstr>
      <vt:lpstr>Contd..</vt:lpstr>
      <vt:lpstr>Contd..</vt:lpstr>
      <vt:lpstr>Truth Table of S-R Flip- Flop</vt:lpstr>
      <vt:lpstr>Contd..</vt:lpstr>
      <vt:lpstr>Contd..</vt:lpstr>
      <vt:lpstr>Contd..</vt:lpstr>
      <vt:lpstr>Contd..</vt:lpstr>
      <vt:lpstr>Characteristics Table of S-R Flip- Flop</vt:lpstr>
      <vt:lpstr>PowerPoint Presentation</vt:lpstr>
      <vt:lpstr>Excitation Table of S-R Flip- Flop</vt:lpstr>
      <vt:lpstr>Contd..</vt:lpstr>
      <vt:lpstr>Characteristic Equation  of  S-R Flip- Flop</vt:lpstr>
      <vt:lpstr>D – LATCH(Transparent Latch)</vt:lpstr>
      <vt:lpstr>Contd..</vt:lpstr>
      <vt:lpstr>Contd..</vt:lpstr>
      <vt:lpstr>Contd..</vt:lpstr>
      <vt:lpstr>Contd..</vt:lpstr>
      <vt:lpstr>Contd..</vt:lpstr>
      <vt:lpstr>Characteristics Table of D- Flip- Flop</vt:lpstr>
      <vt:lpstr>Excited  Table of D- Flip- Flop</vt:lpstr>
      <vt:lpstr>J-K Flip-Flop( or) Master-Slave Flip Flop</vt:lpstr>
      <vt:lpstr>Contd..</vt:lpstr>
      <vt:lpstr>Contd..</vt:lpstr>
      <vt:lpstr>Contd..</vt:lpstr>
      <vt:lpstr>Contd..</vt:lpstr>
      <vt:lpstr>Contd..</vt:lpstr>
      <vt:lpstr>Contd..</vt:lpstr>
      <vt:lpstr>Characteristics Table of J-K Flip- Flop</vt:lpstr>
      <vt:lpstr>Excited  Table of JK Flip- Flop</vt:lpstr>
      <vt:lpstr>Characteristic Equation  of  J-K Flip- Flop</vt:lpstr>
      <vt:lpstr>T Flip-Flop</vt:lpstr>
      <vt:lpstr>Contd..</vt:lpstr>
      <vt:lpstr>Contd..</vt:lpstr>
      <vt:lpstr>Contd..</vt:lpstr>
      <vt:lpstr>Characteristics Table of T- Flip- Flop</vt:lpstr>
      <vt:lpstr>Excited  Table of JK Flip- Flop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Surekha-Vanam</dc:creator>
  <cp:lastModifiedBy>T.Sri Lakshmi</cp:lastModifiedBy>
  <cp:revision>2281</cp:revision>
  <dcterms:created xsi:type="dcterms:W3CDTF">2013-11-07T06:07:38Z</dcterms:created>
  <dcterms:modified xsi:type="dcterms:W3CDTF">2026-08-27T08:29:14Z</dcterms:modified>
</cp:coreProperties>
</file>