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51"/>
  </p:notesMasterIdLst>
  <p:handoutMasterIdLst>
    <p:handoutMasterId r:id="rId52"/>
  </p:handoutMasterIdLst>
  <p:sldIdLst>
    <p:sldId id="256" r:id="rId2"/>
    <p:sldId id="876" r:id="rId3"/>
    <p:sldId id="846" r:id="rId4"/>
    <p:sldId id="847" r:id="rId5"/>
    <p:sldId id="848" r:id="rId6"/>
    <p:sldId id="852" r:id="rId7"/>
    <p:sldId id="849" r:id="rId8"/>
    <p:sldId id="877" r:id="rId9"/>
    <p:sldId id="850" r:id="rId10"/>
    <p:sldId id="851" r:id="rId11"/>
    <p:sldId id="869" r:id="rId12"/>
    <p:sldId id="880" r:id="rId13"/>
    <p:sldId id="881" r:id="rId14"/>
    <p:sldId id="879" r:id="rId15"/>
    <p:sldId id="870" r:id="rId16"/>
    <p:sldId id="853" r:id="rId17"/>
    <p:sldId id="854" r:id="rId18"/>
    <p:sldId id="855" r:id="rId19"/>
    <p:sldId id="856" r:id="rId20"/>
    <p:sldId id="857" r:id="rId21"/>
    <p:sldId id="860" r:id="rId22"/>
    <p:sldId id="868" r:id="rId23"/>
    <p:sldId id="861" r:id="rId24"/>
    <p:sldId id="862" r:id="rId25"/>
    <p:sldId id="863" r:id="rId26"/>
    <p:sldId id="864" r:id="rId27"/>
    <p:sldId id="865" r:id="rId28"/>
    <p:sldId id="866" r:id="rId29"/>
    <p:sldId id="867" r:id="rId30"/>
    <p:sldId id="871" r:id="rId31"/>
    <p:sldId id="872" r:id="rId32"/>
    <p:sldId id="873" r:id="rId33"/>
    <p:sldId id="874" r:id="rId34"/>
    <p:sldId id="875" r:id="rId35"/>
    <p:sldId id="878" r:id="rId36"/>
    <p:sldId id="882" r:id="rId37"/>
    <p:sldId id="883" r:id="rId38"/>
    <p:sldId id="884" r:id="rId39"/>
    <p:sldId id="885" r:id="rId40"/>
    <p:sldId id="886" r:id="rId41"/>
    <p:sldId id="887" r:id="rId42"/>
    <p:sldId id="888" r:id="rId43"/>
    <p:sldId id="889" r:id="rId44"/>
    <p:sldId id="890" r:id="rId45"/>
    <p:sldId id="891" r:id="rId46"/>
    <p:sldId id="892" r:id="rId47"/>
    <p:sldId id="893" r:id="rId48"/>
    <p:sldId id="894" r:id="rId49"/>
    <p:sldId id="895" r:id="rId5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009900"/>
    <a:srgbClr val="870581"/>
    <a:srgbClr val="0000FF"/>
    <a:srgbClr val="FF0066"/>
    <a:srgbClr val="0000CC"/>
    <a:srgbClr val="CC0000"/>
    <a:srgbClr val="005024"/>
    <a:srgbClr val="FF33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86380" autoAdjust="0"/>
  </p:normalViewPr>
  <p:slideViewPr>
    <p:cSldViewPr>
      <p:cViewPr>
        <p:scale>
          <a:sx n="69" d="100"/>
          <a:sy n="69" d="100"/>
        </p:scale>
        <p:origin x="-132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318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318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982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9828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318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8/6/2025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8077199" cy="28956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8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8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UNIT-II</a:t>
            </a:r>
            <a:br>
              <a:rPr lang="en-US" sz="5400" dirty="0" smtClean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4400" dirty="0">
                <a:solidFill>
                  <a:srgbClr val="0000FF"/>
                </a:solidFill>
                <a:latin typeface="Arial Black" pitchFamily="34" charset="0"/>
              </a:rPr>
              <a:t>Part – I </a:t>
            </a:r>
            <a:r>
              <a:rPr lang="en-US" sz="4400" dirty="0" smtClean="0">
                <a:solidFill>
                  <a:srgbClr val="0000FF"/>
                </a:solidFill>
                <a:latin typeface="Arial Black" pitchFamily="34" charset="0"/>
              </a:rPr>
              <a:t/>
            </a:r>
            <a:br>
              <a:rPr lang="en-US" sz="4400" dirty="0" smtClean="0">
                <a:solidFill>
                  <a:srgbClr val="0000FF"/>
                </a:solidFill>
                <a:latin typeface="Arial Black" pitchFamily="34" charset="0"/>
              </a:rPr>
            </a:br>
            <a:r>
              <a:rPr lang="en-US" sz="4800" dirty="0" smtClean="0">
                <a:solidFill>
                  <a:srgbClr val="870581"/>
                </a:solidFill>
                <a:latin typeface="Baskerville Old Face" pitchFamily="18" charset="0"/>
              </a:rPr>
              <a:t>Building </a:t>
            </a:r>
            <a:r>
              <a:rPr lang="en-US" sz="4800" dirty="0">
                <a:solidFill>
                  <a:srgbClr val="870581"/>
                </a:solidFill>
                <a:latin typeface="Baskerville Old Face" pitchFamily="18" charset="0"/>
              </a:rPr>
              <a:t>Blocks of Deep Learning</a:t>
            </a:r>
            <a:endParaRPr lang="en-US" sz="4800" dirty="0">
              <a:solidFill>
                <a:srgbClr val="870581"/>
              </a:solidFill>
              <a:latin typeface="Baskerville Old Face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438400" y="3505200"/>
            <a:ext cx="5791200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9900"/>
                </a:solidFill>
                <a:latin typeface="Algerian" pitchFamily="82" charset="0"/>
                <a:cs typeface="Times New Roman" pitchFamily="18" charset="0"/>
              </a:rPr>
              <a:t>Auto Encoders</a:t>
            </a:r>
            <a:endParaRPr lang="en-US" sz="5400" b="1" dirty="0">
              <a:solidFill>
                <a:srgbClr val="009900"/>
              </a:solidFill>
              <a:latin typeface="Algerian" pitchFamily="82" charset="0"/>
              <a:cs typeface="Times New Roman" pitchFamily="18" charset="0"/>
            </a:endParaRPr>
          </a:p>
        </p:txBody>
      </p:sp>
      <p:pic>
        <p:nvPicPr>
          <p:cNvPr id="4098" name="Picture 2" descr="논문리뷰] Adversarial Latent Autoencoder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72000"/>
            <a:ext cx="7886700" cy="22002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467600" cy="5334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4000" b="1" dirty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Contents</a:t>
            </a:r>
            <a:endParaRPr lang="en-IN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838200"/>
            <a:ext cx="7924800" cy="5867400"/>
          </a:xfrm>
        </p:spPr>
        <p:txBody>
          <a:bodyPr>
            <a:normAutofit fontScale="47500" lnSpcReduction="2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5900" b="1" dirty="0" smtClean="0">
                <a:solidFill>
                  <a:srgbClr val="FF0000"/>
                </a:solidFill>
                <a:latin typeface="Baskerville Old Face" pitchFamily="18" charset="0"/>
              </a:rPr>
              <a:t>Introduction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5900" b="1" dirty="0" smtClean="0">
                <a:solidFill>
                  <a:srgbClr val="870581"/>
                </a:solidFill>
                <a:latin typeface="Baskerville Old Face" pitchFamily="18" charset="0"/>
              </a:rPr>
              <a:t>Architecture of Autoencoder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5900" b="1" dirty="0" smtClean="0">
                <a:solidFill>
                  <a:srgbClr val="009900"/>
                </a:solidFill>
                <a:latin typeface="Baskerville Old Face" pitchFamily="18" charset="0"/>
              </a:rPr>
              <a:t>Mathematical representation of Autoencoder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5900" b="1" dirty="0" smtClean="0">
                <a:solidFill>
                  <a:srgbClr val="CC0000"/>
                </a:solidFill>
                <a:latin typeface="Baskerville Old Face" pitchFamily="18" charset="0"/>
              </a:rPr>
              <a:t>Example of Autoencoder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5900" b="1" dirty="0" smtClean="0">
                <a:solidFill>
                  <a:srgbClr val="0000FF"/>
                </a:solidFill>
                <a:latin typeface="Baskerville Old Face" pitchFamily="18" charset="0"/>
              </a:rPr>
              <a:t>Properties of Autoencoder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5900" b="1" dirty="0" smtClean="0">
                <a:solidFill>
                  <a:srgbClr val="FF0066"/>
                </a:solidFill>
                <a:latin typeface="Baskerville Old Face" pitchFamily="18" charset="0"/>
              </a:rPr>
              <a:t>Hyper parameters of Autoencoder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5900" b="1" dirty="0" smtClean="0">
                <a:solidFill>
                  <a:srgbClr val="870581"/>
                </a:solidFill>
                <a:latin typeface="Baskerville Old Face" pitchFamily="18" charset="0"/>
              </a:rPr>
              <a:t>Training of Autoencoder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5900" b="1" dirty="0" smtClean="0">
                <a:solidFill>
                  <a:srgbClr val="990000"/>
                </a:solidFill>
                <a:latin typeface="Baskerville Old Face" pitchFamily="18" charset="0"/>
              </a:rPr>
              <a:t>Applications of Autoencoder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5900" b="1" dirty="0" smtClean="0">
                <a:solidFill>
                  <a:srgbClr val="0000FF"/>
                </a:solidFill>
                <a:latin typeface="Baskerville Old Face" pitchFamily="18" charset="0"/>
              </a:rPr>
              <a:t>Use case and </a:t>
            </a:r>
            <a:r>
              <a:rPr lang="en-US" sz="5900" b="1" dirty="0" smtClean="0">
                <a:solidFill>
                  <a:srgbClr val="009900"/>
                </a:solidFill>
                <a:latin typeface="Baskerville Old Face" pitchFamily="18" charset="0"/>
              </a:rPr>
              <a:t>Limitations of Autoencoders</a:t>
            </a:r>
          </a:p>
          <a:p>
            <a:endParaRPr lang="en-US" dirty="0" smtClean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88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09600"/>
            <a:ext cx="8610600" cy="61722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An autoencoder is a type of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neural network </a:t>
            </a:r>
            <a:r>
              <a:rPr lang="en-US" dirty="0">
                <a:latin typeface="Baskerville Old Face" pitchFamily="18" charset="0"/>
              </a:rPr>
              <a:t>used for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unsupervised learning</a:t>
            </a:r>
            <a:r>
              <a:rPr lang="en-US" dirty="0">
                <a:latin typeface="Baskerville Old Face" pitchFamily="18" charset="0"/>
              </a:rPr>
              <a:t> of efficient representations of data, often used for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dimensionality reduction, 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Feature Extraction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, Denoising,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anomaly detection, 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 or </a:t>
            </a:r>
            <a:r>
              <a:rPr lang="en-US" b="1" dirty="0" smtClean="0">
                <a:solidFill>
                  <a:srgbClr val="FF0000"/>
                </a:solidFill>
                <a:latin typeface="Baskerville Old Face" pitchFamily="18" charset="0"/>
              </a:rPr>
              <a:t>generative tasks </a:t>
            </a:r>
            <a:r>
              <a:rPr lang="en-US" b="1" dirty="0" smtClean="0">
                <a:latin typeface="Baskerville Old Face" pitchFamily="18" charset="0"/>
              </a:rPr>
              <a:t>and also 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compressed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representation </a:t>
            </a:r>
            <a:r>
              <a:rPr lang="en-US" b="1" dirty="0">
                <a:latin typeface="Baskerville Old Face" pitchFamily="18" charset="0"/>
              </a:rPr>
              <a:t>of the data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automatically </a:t>
            </a:r>
            <a:r>
              <a:rPr lang="en-US" dirty="0">
                <a:latin typeface="Baskerville Old Face" pitchFamily="18" charset="0"/>
              </a:rPr>
              <a:t>from the </a:t>
            </a:r>
            <a:r>
              <a:rPr lang="en-US" b="1" dirty="0">
                <a:solidFill>
                  <a:srgbClr val="CC0000"/>
                </a:solidFill>
                <a:latin typeface="Baskerville Old Face" pitchFamily="18" charset="0"/>
              </a:rPr>
              <a:t>input data without labels</a:t>
            </a:r>
            <a:r>
              <a:rPr lang="en-US" b="1" dirty="0" smtClean="0">
                <a:solidFill>
                  <a:srgbClr val="CC0000"/>
                </a:solidFill>
                <a:latin typeface="Baskerville Old Face" pitchFamily="18" charset="0"/>
              </a:rPr>
              <a:t>.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 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Here, input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data 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is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image, video, text, speech, etc..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latin typeface="Baskerville Old Face" pitchFamily="18" charset="0"/>
              </a:rPr>
              <a:t>In 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Autoencoders Name</a:t>
            </a:r>
            <a:r>
              <a:rPr lang="en-US" b="1" dirty="0" smtClean="0">
                <a:latin typeface="Baskerville Old Face" pitchFamily="18" charset="0"/>
              </a:rPr>
              <a:t>, 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  <a:latin typeface="Baskerville Old Face" pitchFamily="18" charset="0"/>
              </a:rPr>
              <a:t>AUTO </a:t>
            </a:r>
            <a:r>
              <a:rPr lang="en-US" sz="2000" b="1" dirty="0" smtClean="0">
                <a:latin typeface="Baskerville Old Face" pitchFamily="18" charset="0"/>
              </a:rPr>
              <a:t>means =</a:t>
            </a:r>
            <a:r>
              <a:rPr lang="en-US" sz="2000" b="1" dirty="0" smtClean="0">
                <a:solidFill>
                  <a:srgbClr val="0000CC"/>
                </a:solidFill>
                <a:latin typeface="Baskerville Old Face" pitchFamily="18" charset="0"/>
              </a:rPr>
              <a:t>self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  <a:latin typeface="Baskerville Old Face" pitchFamily="18" charset="0"/>
              </a:rPr>
              <a:t>ENCODERS</a:t>
            </a:r>
            <a:r>
              <a:rPr lang="en-US" sz="2000" b="1" dirty="0" smtClean="0">
                <a:latin typeface="Baskerville Old Face" pitchFamily="18" charset="0"/>
              </a:rPr>
              <a:t> means- </a:t>
            </a:r>
            <a:r>
              <a:rPr lang="en-US" sz="2000" b="1" dirty="0">
                <a:solidFill>
                  <a:srgbClr val="0000CC"/>
                </a:solidFill>
                <a:latin typeface="Baskerville Old Face" pitchFamily="18" charset="0"/>
              </a:rPr>
              <a:t>Convert into different form (reduced Dimensions</a:t>
            </a:r>
            <a:r>
              <a:rPr lang="en-US" sz="2000" b="1" dirty="0" smtClean="0">
                <a:solidFill>
                  <a:srgbClr val="0000CC"/>
                </a:solidFill>
                <a:latin typeface="Baskerville Old Face" pitchFamily="18" charset="0"/>
              </a:rPr>
              <a:t>)</a:t>
            </a:r>
            <a:endParaRPr lang="en-US" sz="2000" b="1" dirty="0">
              <a:solidFill>
                <a:srgbClr val="0000CC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00FF"/>
                </a:solidFill>
                <a:latin typeface="Baskerville Old Face" pitchFamily="18" charset="0"/>
              </a:rPr>
              <a:t>Autoencoders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(AEs)</a:t>
            </a:r>
            <a:r>
              <a:rPr lang="en-US" dirty="0">
                <a:latin typeface="Baskerville Old Face" pitchFamily="18" charset="0"/>
              </a:rPr>
              <a:t> are a type of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neural network architecture </a:t>
            </a:r>
            <a:r>
              <a:rPr lang="en-US" dirty="0">
                <a:latin typeface="Baskerville Old Face" pitchFamily="18" charset="0"/>
              </a:rPr>
              <a:t>that </a:t>
            </a:r>
            <a:r>
              <a:rPr lang="en-US" dirty="0" smtClean="0">
                <a:latin typeface="Baskerville Old Face" pitchFamily="18" charset="0"/>
              </a:rPr>
              <a:t>They </a:t>
            </a:r>
            <a:r>
              <a:rPr lang="en-US" dirty="0">
                <a:latin typeface="Baskerville Old Face" pitchFamily="18" charset="0"/>
              </a:rPr>
              <a:t>became a popular solution for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reducing noisy data</a:t>
            </a:r>
            <a:r>
              <a:rPr lang="en-US" b="1" dirty="0" smtClean="0">
                <a:solidFill>
                  <a:srgbClr val="FF0066"/>
                </a:solidFill>
              </a:rPr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Autoencoders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8159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en-US" b="1" dirty="0" smtClean="0">
                <a:latin typeface="Baskerville Old Face" pitchFamily="18" charset="0"/>
              </a:rPr>
              <a:t>Autoencoders</a:t>
            </a:r>
            <a:r>
              <a:rPr lang="en-US" dirty="0" smtClean="0">
                <a:latin typeface="Baskerville Old Face" pitchFamily="18" charset="0"/>
              </a:rPr>
              <a:t> </a:t>
            </a:r>
            <a:r>
              <a:rPr lang="en-US" dirty="0">
                <a:latin typeface="Baskerville Old Face" pitchFamily="18" charset="0"/>
              </a:rPr>
              <a:t>are used to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reduce the size of our inputs </a:t>
            </a:r>
            <a:r>
              <a:rPr lang="en-US" dirty="0">
                <a:latin typeface="Baskerville Old Face" pitchFamily="18" charset="0"/>
              </a:rPr>
              <a:t>into a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smaller representation</a:t>
            </a:r>
            <a:r>
              <a:rPr lang="en-US" dirty="0">
                <a:latin typeface="Baskerville Old Face" pitchFamily="18" charset="0"/>
              </a:rPr>
              <a:t>. If anyone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needs the original data</a:t>
            </a:r>
            <a:r>
              <a:rPr lang="en-US" dirty="0">
                <a:latin typeface="Baskerville Old Face" pitchFamily="18" charset="0"/>
              </a:rPr>
              <a:t>, they can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reconstruct it from the compressed data</a:t>
            </a:r>
            <a:r>
              <a:rPr lang="en-US" dirty="0" smtClean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70000"/>
              </a:lnSpc>
            </a:pPr>
            <a:r>
              <a:rPr lang="en-US" dirty="0">
                <a:latin typeface="Baskerville Old Face" pitchFamily="18" charset="0"/>
              </a:rPr>
              <a:t>The autoencoder learns to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compress data </a:t>
            </a:r>
            <a:r>
              <a:rPr lang="en-US" dirty="0">
                <a:latin typeface="Baskerville Old Face" pitchFamily="18" charset="0"/>
              </a:rPr>
              <a:t>from the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input layer </a:t>
            </a:r>
            <a:r>
              <a:rPr lang="en-US" dirty="0">
                <a:latin typeface="Baskerville Old Face" pitchFamily="18" charset="0"/>
              </a:rPr>
              <a:t>into a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latent-space representation (encoding</a:t>
            </a:r>
            <a:r>
              <a:rPr lang="en-US" dirty="0">
                <a:latin typeface="Baskerville Old Face" pitchFamily="18" charset="0"/>
              </a:rPr>
              <a:t>) and then </a:t>
            </a:r>
            <a:r>
              <a:rPr lang="en-US" b="1" dirty="0">
                <a:latin typeface="Baskerville Old Face" pitchFamily="18" charset="0"/>
              </a:rPr>
              <a:t>reconstruct the output from this representation (decoding</a:t>
            </a:r>
            <a:r>
              <a:rPr lang="en-US" b="1" dirty="0" smtClean="0">
                <a:latin typeface="Baskerville Old Face" pitchFamily="18" charset="0"/>
              </a:rPr>
              <a:t>).</a:t>
            </a:r>
            <a:endParaRPr lang="en-US" b="1" dirty="0"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6035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Architecture of Autoencoders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152400" y="685800"/>
            <a:ext cx="8610600" cy="601980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>
                <a:latin typeface="Baskerville Old Face" pitchFamily="18" charset="0"/>
              </a:rPr>
              <a:t>Autoencoders consist of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3 parts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: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solidFill>
                <a:srgbClr val="870581"/>
              </a:solidFill>
              <a:latin typeface="Baskerville Old Face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25600"/>
            <a:ext cx="7620000" cy="325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7200" y="5029200"/>
            <a:ext cx="8153400" cy="1699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askerville Old Face" pitchFamily="18" charset="0"/>
              </a:rPr>
              <a:t>An autoencoder replicates the data from the </a:t>
            </a:r>
            <a:r>
              <a:rPr lang="en-US" sz="2400" b="1" dirty="0">
                <a:latin typeface="Baskerville Old Face" pitchFamily="18" charset="0"/>
              </a:rPr>
              <a:t>input to the output </a:t>
            </a:r>
            <a:r>
              <a:rPr lang="en-US" sz="2400" dirty="0">
                <a:latin typeface="Baskerville Old Face" pitchFamily="18" charset="0"/>
              </a:rPr>
              <a:t>in an </a:t>
            </a:r>
            <a:r>
              <a:rPr lang="en-US" sz="2400" b="1" dirty="0">
                <a:latin typeface="Baskerville Old Face" pitchFamily="18" charset="0"/>
              </a:rPr>
              <a:t>unsupervised manner </a:t>
            </a:r>
            <a:r>
              <a:rPr lang="en-US" sz="2400" dirty="0">
                <a:latin typeface="Baskerville Old Face" pitchFamily="18" charset="0"/>
              </a:rPr>
              <a:t>and is therefore sometimes referred to as a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replicator neural network</a:t>
            </a:r>
            <a:r>
              <a:rPr lang="en-US" sz="2400" b="1" dirty="0" smtClean="0">
                <a:solidFill>
                  <a:srgbClr val="870581"/>
                </a:solidFill>
                <a:latin typeface="Baskerville Old Face" pitchFamily="18" charset="0"/>
              </a:rPr>
              <a:t>.</a:t>
            </a:r>
            <a:endParaRPr lang="en-US" sz="2400" b="1" dirty="0">
              <a:solidFill>
                <a:srgbClr val="87058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48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152400" y="685800"/>
            <a:ext cx="8610600" cy="6019800"/>
          </a:xfrm>
          <a:prstGeom prst="rect">
            <a:avLst/>
          </a:prstGeom>
        </p:spPr>
        <p:txBody>
          <a:bodyPr vert="horz">
            <a:no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0000"/>
              <a:buFont typeface="Wingdings"/>
              <a:buChar char="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7432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8872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182880" algn="l" rtl="0" eaLnBrk="1" latinLnBrk="0" hangingPunct="1">
              <a:spcBef>
                <a:spcPct val="20000"/>
              </a:spcBef>
              <a:buClr>
                <a:schemeClr val="accent2">
                  <a:tint val="60000"/>
                </a:schemeClr>
              </a:buClr>
              <a:buSzPct val="68000"/>
              <a:buFont typeface="Wingdings 2"/>
              <a:buChar char="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rtl="0" eaLnBrk="1" latinLnBrk="0" hangingPunct="1">
              <a:spcBef>
                <a:spcPct val="20000"/>
              </a:spcBef>
              <a:buClr>
                <a:schemeClr val="accent1"/>
              </a:buClr>
              <a:buChar char="•"/>
              <a:defRPr kumimoji="0"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rtl="0" eaLnBrk="1" latinLnBrk="0" hangingPunct="1">
              <a:spcBef>
                <a:spcPct val="20000"/>
              </a:spcBef>
              <a:buClr>
                <a:schemeClr val="accent1">
                  <a:tint val="60000"/>
                </a:schemeClr>
              </a:buClr>
              <a:buSzPct val="60000"/>
              <a:buFont typeface="Wingdings"/>
              <a:buChar char="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286000" indent="-182880" algn="l" rtl="0" eaLnBrk="1" latinLnBrk="0" hangingPunct="1">
              <a:spcBef>
                <a:spcPct val="20000"/>
              </a:spcBef>
              <a:buClr>
                <a:schemeClr val="accent2"/>
              </a:buClr>
              <a:buChar char="•"/>
              <a:defRPr kumimoji="0" sz="1400" kern="1200" cap="sm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560320" indent="-182880" algn="l" rtl="0" eaLnBrk="1" latinLnBrk="0" hangingPunct="1">
              <a:spcBef>
                <a:spcPct val="20000"/>
              </a:spcBef>
              <a:buClr>
                <a:schemeClr val="accent1">
                  <a:shade val="75000"/>
                </a:schemeClr>
              </a:buClr>
              <a:buChar char="•"/>
              <a:defRPr kumimoji="0"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endParaRPr lang="en-US" b="1" dirty="0">
              <a:solidFill>
                <a:srgbClr val="870581"/>
              </a:solidFill>
              <a:latin typeface="Baskerville Old Face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80108" y="838200"/>
            <a:ext cx="8506691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+mn-lt"/>
              </a:rPr>
              <a:t>A generic way to </a:t>
            </a:r>
            <a:r>
              <a:rPr lang="en-US" sz="2200" b="1" dirty="0">
                <a:solidFill>
                  <a:srgbClr val="009900"/>
                </a:solidFill>
                <a:latin typeface="+mn-lt"/>
              </a:rPr>
              <a:t>define an autoencoder </a:t>
            </a:r>
            <a:r>
              <a:rPr lang="en-US" sz="2200" dirty="0">
                <a:latin typeface="+mn-lt"/>
              </a:rPr>
              <a:t>using a </a:t>
            </a:r>
            <a:r>
              <a:rPr lang="en-US" sz="2200" b="1" dirty="0">
                <a:solidFill>
                  <a:srgbClr val="FF0000"/>
                </a:solidFill>
                <a:latin typeface="+mn-lt"/>
              </a:rPr>
              <a:t>mathematical notional </a:t>
            </a:r>
            <a:r>
              <a:rPr lang="en-US" sz="2200" dirty="0">
                <a:latin typeface="+mn-lt"/>
              </a:rPr>
              <a:t>will be </a:t>
            </a:r>
            <a:r>
              <a:rPr lang="en-US" sz="2200" b="1" dirty="0">
                <a:solidFill>
                  <a:srgbClr val="870581"/>
                </a:solidFill>
                <a:latin typeface="+mn-lt"/>
              </a:rPr>
              <a:t>f(x) = h</a:t>
            </a:r>
            <a:r>
              <a:rPr lang="en-US" sz="2200" dirty="0">
                <a:latin typeface="+mn-lt"/>
              </a:rPr>
              <a:t>, </a:t>
            </a:r>
            <a:endParaRPr lang="en-US" sz="2200" dirty="0" smtClean="0">
              <a:latin typeface="+mn-lt"/>
            </a:endParaRP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+mn-lt"/>
              </a:rPr>
              <a:t>where </a:t>
            </a:r>
            <a:r>
              <a:rPr lang="en-US" sz="2200" b="1" dirty="0">
                <a:solidFill>
                  <a:srgbClr val="990000"/>
                </a:solidFill>
                <a:latin typeface="+mn-lt"/>
              </a:rPr>
              <a:t>x is the input data </a:t>
            </a:r>
            <a:r>
              <a:rPr lang="en-US" sz="2200" dirty="0">
                <a:latin typeface="+mn-lt"/>
              </a:rPr>
              <a:t>and </a:t>
            </a:r>
            <a:r>
              <a:rPr lang="en-US" sz="2200" b="1" dirty="0">
                <a:solidFill>
                  <a:srgbClr val="009900"/>
                </a:solidFill>
                <a:latin typeface="+mn-lt"/>
              </a:rPr>
              <a:t>h is the latent variables </a:t>
            </a:r>
            <a:r>
              <a:rPr lang="en-US" sz="2200" dirty="0">
                <a:latin typeface="+mn-lt"/>
              </a:rPr>
              <a:t>in the </a:t>
            </a:r>
            <a:r>
              <a:rPr lang="en-US" sz="2200" b="1" dirty="0">
                <a:solidFill>
                  <a:srgbClr val="FF0000"/>
                </a:solidFill>
                <a:latin typeface="+mn-lt"/>
              </a:rPr>
              <a:t>information bottleneck</a:t>
            </a:r>
            <a:r>
              <a:rPr lang="en-US" sz="2200" dirty="0">
                <a:latin typeface="+mn-lt"/>
              </a:rPr>
              <a:t>. This formula denotes the </a:t>
            </a:r>
            <a:r>
              <a:rPr lang="en-US" sz="2200" b="1" dirty="0">
                <a:solidFill>
                  <a:srgbClr val="870581"/>
                </a:solidFill>
                <a:latin typeface="+mn-lt"/>
              </a:rPr>
              <a:t>encoder part </a:t>
            </a:r>
            <a:r>
              <a:rPr lang="en-US" sz="2200" dirty="0">
                <a:latin typeface="+mn-lt"/>
              </a:rPr>
              <a:t>of the </a:t>
            </a:r>
            <a:r>
              <a:rPr lang="en-US" sz="2200" dirty="0" smtClean="0">
                <a:latin typeface="+mn-lt"/>
              </a:rPr>
              <a:t>network</a:t>
            </a:r>
          </a:p>
          <a:p>
            <a:pPr marL="800100" lvl="1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+mn-lt"/>
              </a:rPr>
              <a:t>The </a:t>
            </a:r>
            <a:r>
              <a:rPr lang="en-US" sz="2200" dirty="0">
                <a:latin typeface="+mn-lt"/>
              </a:rPr>
              <a:t>basic </a:t>
            </a:r>
            <a:r>
              <a:rPr lang="en-US" sz="2200" b="1" dirty="0">
                <a:solidFill>
                  <a:srgbClr val="990000"/>
                </a:solidFill>
                <a:latin typeface="+mn-lt"/>
              </a:rPr>
              <a:t>goal of an autoencoder </a:t>
            </a:r>
            <a:r>
              <a:rPr lang="en-US" sz="2200" dirty="0">
                <a:latin typeface="+mn-lt"/>
              </a:rPr>
              <a:t>is to make the </a:t>
            </a:r>
            <a:r>
              <a:rPr lang="en-US" sz="2200" b="1" dirty="0">
                <a:solidFill>
                  <a:srgbClr val="009900"/>
                </a:solidFill>
                <a:latin typeface="+mn-lt"/>
              </a:rPr>
              <a:t>output x as close to the input x as possible</a:t>
            </a:r>
            <a:r>
              <a:rPr lang="en-US" sz="2200" b="1" dirty="0">
                <a:latin typeface="+mn-lt"/>
              </a:rPr>
              <a:t>. </a:t>
            </a:r>
            <a:endParaRPr lang="en-US" sz="2200" b="1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035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sz="2200" b="1" u="sng" dirty="0">
                <a:solidFill>
                  <a:srgbClr val="FF0000"/>
                </a:solidFill>
              </a:rPr>
              <a:t>Encoder:</a:t>
            </a:r>
            <a:r>
              <a:rPr lang="en-US" sz="2200" dirty="0"/>
              <a:t> An encoder is a </a:t>
            </a:r>
            <a:r>
              <a:rPr lang="en-US" sz="2200" b="1" dirty="0">
                <a:solidFill>
                  <a:srgbClr val="0000FF"/>
                </a:solidFill>
              </a:rPr>
              <a:t>feed forward, fully connected neural network.</a:t>
            </a:r>
          </a:p>
          <a:p>
            <a:pPr algn="just">
              <a:lnSpc>
                <a:spcPct val="150000"/>
              </a:lnSpc>
            </a:pPr>
            <a:r>
              <a:rPr lang="en-US" sz="2200" dirty="0"/>
              <a:t>The </a:t>
            </a:r>
            <a:r>
              <a:rPr lang="en-US" sz="2200" b="1" dirty="0"/>
              <a:t>encoder</a:t>
            </a:r>
            <a:r>
              <a:rPr lang="en-US" sz="2200" dirty="0"/>
              <a:t> is the </a:t>
            </a:r>
            <a:r>
              <a:rPr lang="en-US" sz="2200" b="1" dirty="0"/>
              <a:t>first part of the autoencoder </a:t>
            </a:r>
            <a:r>
              <a:rPr lang="en-US" sz="2200" dirty="0"/>
              <a:t>and is responsible for t</a:t>
            </a:r>
            <a:r>
              <a:rPr lang="en-US" sz="2200" b="1" dirty="0">
                <a:solidFill>
                  <a:srgbClr val="870581"/>
                </a:solidFill>
              </a:rPr>
              <a:t>ransforming the input data into a compressed representation</a:t>
            </a:r>
            <a:r>
              <a:rPr lang="en-US" sz="2200" dirty="0"/>
              <a:t>. This compressed representation is often referred to as the </a:t>
            </a:r>
            <a:r>
              <a:rPr lang="en-US" sz="2200" b="1" dirty="0">
                <a:solidFill>
                  <a:srgbClr val="FF0066"/>
                </a:solidFill>
              </a:rPr>
              <a:t>latent space or bottleneck.</a:t>
            </a:r>
          </a:p>
          <a:p>
            <a:pPr algn="just">
              <a:lnSpc>
                <a:spcPct val="150000"/>
              </a:lnSpc>
            </a:pPr>
            <a:r>
              <a:rPr lang="en-US" sz="2200" dirty="0"/>
              <a:t>The encoder consists of </a:t>
            </a:r>
            <a:r>
              <a:rPr lang="en-US" sz="2200" b="1" dirty="0">
                <a:solidFill>
                  <a:srgbClr val="0000FF"/>
                </a:solidFill>
              </a:rPr>
              <a:t>one or more layers of neurons, </a:t>
            </a:r>
            <a:r>
              <a:rPr lang="en-US" sz="2200" dirty="0"/>
              <a:t>typically implementing </a:t>
            </a:r>
            <a:r>
              <a:rPr lang="en-US" sz="2200" b="1" dirty="0">
                <a:solidFill>
                  <a:srgbClr val="990000"/>
                </a:solidFill>
              </a:rPr>
              <a:t>non-linear activation functions like ReLU (Rectified Linear Unit)</a:t>
            </a:r>
            <a:r>
              <a:rPr lang="en-US" sz="2200" dirty="0"/>
              <a:t> to capture complex patterns in the input data</a:t>
            </a:r>
            <a:r>
              <a:rPr lang="en-US" sz="2200" dirty="0" smtClean="0"/>
              <a:t>.</a:t>
            </a:r>
            <a:endParaRPr lang="en-US" sz="22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4701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32" name="Picture 8" descr="C:\Users\Y.Surekha\Pictures\Screenshots\Screenshot 2025-07-28 1520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14400"/>
            <a:ext cx="86106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68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  <a:cs typeface="Times New Roman" pitchFamily="18" charset="0"/>
              </a:rPr>
              <a:t>Decoder</a:t>
            </a: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  <a:cs typeface="Times New Roman" pitchFamily="18" charset="0"/>
              </a:rPr>
              <a:t>:</a:t>
            </a:r>
            <a:r>
              <a:rPr lang="en-US" dirty="0">
                <a:latin typeface="Baskerville Old Face" pitchFamily="18" charset="0"/>
                <a:cs typeface="Times New Roman" pitchFamily="18" charset="0"/>
              </a:rPr>
              <a:t> </a:t>
            </a:r>
            <a:r>
              <a:rPr lang="en-US" dirty="0"/>
              <a:t>The decoder is another neural network that </a:t>
            </a:r>
            <a:r>
              <a:rPr lang="en-US" b="1" dirty="0"/>
              <a:t>reconstructs</a:t>
            </a:r>
            <a:r>
              <a:rPr lang="en-US" dirty="0"/>
              <a:t> the input data from the compressed latent </a:t>
            </a:r>
            <a:r>
              <a:rPr lang="en-US" dirty="0" smtClean="0"/>
              <a:t>representation.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It maps the </a:t>
            </a:r>
            <a:r>
              <a:rPr lang="en-US" b="1" dirty="0">
                <a:solidFill>
                  <a:srgbClr val="009900"/>
                </a:solidFill>
              </a:rPr>
              <a:t>latent vector </a:t>
            </a:r>
            <a:r>
              <a:rPr lang="en-US" b="1" dirty="0" smtClean="0">
                <a:solidFill>
                  <a:srgbClr val="009900"/>
                </a:solidFill>
              </a:rPr>
              <a:t>Z </a:t>
            </a:r>
            <a:r>
              <a:rPr lang="en-US" dirty="0" smtClean="0"/>
              <a:t>back </a:t>
            </a:r>
            <a:r>
              <a:rPr lang="en-US" dirty="0"/>
              <a:t>to an </a:t>
            </a:r>
            <a:r>
              <a:rPr lang="en-US" b="1" dirty="0">
                <a:solidFill>
                  <a:srgbClr val="870581"/>
                </a:solidFill>
              </a:rPr>
              <a:t>output </a:t>
            </a:r>
            <a:r>
              <a:rPr lang="en-US" b="1" dirty="0" smtClean="0">
                <a:solidFill>
                  <a:srgbClr val="870581"/>
                </a:solidFill>
              </a:rPr>
              <a:t>x′</a:t>
            </a:r>
            <a:r>
              <a:rPr lang="en-US" dirty="0" smtClean="0"/>
              <a:t> </a:t>
            </a:r>
            <a:r>
              <a:rPr lang="en-US" dirty="0"/>
              <a:t>that </a:t>
            </a:r>
            <a:r>
              <a:rPr lang="en-US" b="1" dirty="0">
                <a:solidFill>
                  <a:srgbClr val="0000FF"/>
                </a:solidFill>
              </a:rPr>
              <a:t>resembles the input </a:t>
            </a:r>
            <a:r>
              <a:rPr lang="en-US" b="1" dirty="0" smtClean="0">
                <a:solidFill>
                  <a:srgbClr val="0000FF"/>
                </a:solidFill>
              </a:rPr>
              <a:t>x.</a:t>
            </a:r>
            <a:endParaRPr lang="en-US" b="1" dirty="0">
              <a:solidFill>
                <a:srgbClr val="0000FF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It </a:t>
            </a:r>
            <a:r>
              <a:rPr lang="en-US" dirty="0">
                <a:latin typeface="Baskerville Old Face" pitchFamily="18" charset="0"/>
              </a:rPr>
              <a:t>has a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smaller number of neurons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compared to the input and output layers,</a:t>
            </a:r>
            <a:r>
              <a:rPr lang="en-US" dirty="0">
                <a:latin typeface="Baskerville Old Face" pitchFamily="18" charset="0"/>
              </a:rPr>
              <a:t> effectively 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reducing the dimensionality of the data</a:t>
            </a:r>
            <a:r>
              <a:rPr lang="en-US" b="1" dirty="0" smtClean="0">
                <a:solidFill>
                  <a:srgbClr val="FF0066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rgbClr val="0000FF"/>
                </a:solidFill>
                <a:latin typeface="Book Antiqua" pitchFamily="18" charset="0"/>
                <a:cs typeface="Times New Roman" pitchFamily="18" charset="0"/>
              </a:rPr>
              <a:t>Mathematically, </a:t>
            </a:r>
          </a:p>
          <a:p>
            <a:pPr algn="just">
              <a:lnSpc>
                <a:spcPct val="150000"/>
              </a:lnSpc>
            </a:pPr>
            <a:endParaRPr lang="en-US" b="1" dirty="0">
              <a:solidFill>
                <a:srgbClr val="0000FF"/>
              </a:solidFill>
              <a:latin typeface="Book Antiqua" pitchFamily="18" charset="0"/>
              <a:cs typeface="Times New Roman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4953000"/>
            <a:ext cx="1894609" cy="771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5724878"/>
            <a:ext cx="5943600" cy="714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956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6" name="AutoShape 6" descr="architecture-of-autoencod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8" descr="architecture-of-autoencod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6" name="Picture 2" descr="The figure shows the basic AutoEncoder structur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1066800"/>
            <a:ext cx="8460305" cy="56007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06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>
                <a:latin typeface="Baskerville Old Face" pitchFamily="18" charset="0"/>
              </a:rPr>
              <a:t>Essentially, we split the </a:t>
            </a:r>
            <a:r>
              <a:rPr lang="en-US" b="1" dirty="0">
                <a:solidFill>
                  <a:srgbClr val="FF0000"/>
                </a:solidFill>
                <a:latin typeface="Baskerville Old Face" pitchFamily="18" charset="0"/>
              </a:rPr>
              <a:t>network into two segments</a:t>
            </a:r>
            <a:r>
              <a:rPr lang="en-US" dirty="0">
                <a:latin typeface="Baskerville Old Face" pitchFamily="18" charset="0"/>
              </a:rPr>
              <a:t>, the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encoder, and the decoder</a:t>
            </a:r>
            <a:r>
              <a:rPr lang="en-US" dirty="0">
                <a:latin typeface="Baskerville Old Face" pitchFamily="18" charset="0"/>
              </a:rPr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Mathematical Representation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6" name="Picture 2" descr="https://miro.medium.com/v2/resize:fit:678/1*gznHzPgOqmR4JDC5KN0tKQ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28800"/>
            <a:ext cx="6629400" cy="121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" y="3124200"/>
            <a:ext cx="85344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The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encoder functio</a:t>
            </a:r>
            <a:r>
              <a:rPr lang="en-US" sz="2400" dirty="0">
                <a:latin typeface="Baskerville Old Face" pitchFamily="18" charset="0"/>
              </a:rPr>
              <a:t>n, denoted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by </a:t>
            </a:r>
            <a:r>
              <a:rPr lang="en-US" sz="2400" b="1" i="1" dirty="0">
                <a:solidFill>
                  <a:srgbClr val="FF0066"/>
                </a:solidFill>
                <a:latin typeface="Baskerville Old Face" pitchFamily="18" charset="0"/>
              </a:rPr>
              <a:t>ϕ, </a:t>
            </a:r>
            <a:r>
              <a:rPr lang="en-US" sz="2400" dirty="0">
                <a:latin typeface="Baskerville Old Face" pitchFamily="18" charset="0"/>
              </a:rPr>
              <a:t>maps the 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original data X, </a:t>
            </a:r>
            <a:r>
              <a:rPr lang="en-US" sz="2400" dirty="0">
                <a:latin typeface="Baskerville Old Face" pitchFamily="18" charset="0"/>
              </a:rPr>
              <a:t>to a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latent space F, </a:t>
            </a:r>
            <a:r>
              <a:rPr lang="en-US" sz="2400" dirty="0">
                <a:latin typeface="Baskerville Old Face" pitchFamily="18" charset="0"/>
              </a:rPr>
              <a:t>which is present at the </a:t>
            </a:r>
            <a:r>
              <a:rPr lang="en-US" sz="2400" b="1" dirty="0">
                <a:solidFill>
                  <a:srgbClr val="FF0000"/>
                </a:solidFill>
                <a:latin typeface="Baskerville Old Face" pitchFamily="18" charset="0"/>
              </a:rPr>
              <a:t>bottleneck. </a:t>
            </a:r>
            <a:endParaRPr lang="en-US" sz="24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The </a:t>
            </a:r>
            <a:r>
              <a:rPr lang="en-US" sz="2400" b="1" dirty="0">
                <a:solidFill>
                  <a:srgbClr val="C00000"/>
                </a:solidFill>
                <a:latin typeface="Baskerville Old Face" pitchFamily="18" charset="0"/>
              </a:rPr>
              <a:t>decoder function</a:t>
            </a:r>
            <a:r>
              <a:rPr lang="en-US" sz="2400" dirty="0">
                <a:latin typeface="Baskerville Old Face" pitchFamily="18" charset="0"/>
              </a:rPr>
              <a:t>,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denoted by ψ</a:t>
            </a:r>
            <a:r>
              <a:rPr lang="en-US" sz="2400" dirty="0">
                <a:latin typeface="Baskerville Old Face" pitchFamily="18" charset="0"/>
              </a:rPr>
              <a:t>, maps the 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latent space F </a:t>
            </a:r>
            <a:r>
              <a:rPr lang="en-US" sz="2400" dirty="0">
                <a:latin typeface="Baskerville Old Face" pitchFamily="18" charset="0"/>
              </a:rPr>
              <a:t>at the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bottleneck to the output. </a:t>
            </a:r>
            <a:endParaRPr lang="en-US" sz="2400" b="1" dirty="0" smtClean="0">
              <a:solidFill>
                <a:srgbClr val="009900"/>
              </a:solidFill>
              <a:latin typeface="Baskerville Old Face" pitchFamily="18" charset="0"/>
            </a:endParaRPr>
          </a:p>
          <a:p>
            <a:pPr marL="457200" indent="-4572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Baskerville Old Face" pitchFamily="18" charset="0"/>
              </a:rPr>
              <a:t>The </a:t>
            </a:r>
            <a:r>
              <a:rPr lang="en-US" sz="2000" b="1" dirty="0">
                <a:solidFill>
                  <a:srgbClr val="C00000"/>
                </a:solidFill>
                <a:latin typeface="Baskerville Old Face" pitchFamily="18" charset="0"/>
              </a:rPr>
              <a:t>output,</a:t>
            </a:r>
            <a:r>
              <a:rPr lang="en-US" sz="2000" dirty="0">
                <a:latin typeface="Baskerville Old Face" pitchFamily="18" charset="0"/>
              </a:rPr>
              <a:t> in this case, is the </a:t>
            </a:r>
            <a:r>
              <a:rPr lang="en-US" sz="2000" b="1" dirty="0">
                <a:solidFill>
                  <a:srgbClr val="0000CC"/>
                </a:solidFill>
                <a:latin typeface="Baskerville Old Face" pitchFamily="18" charset="0"/>
              </a:rPr>
              <a:t>same as the input function</a:t>
            </a:r>
            <a:r>
              <a:rPr lang="en-US" sz="2000" dirty="0">
                <a:latin typeface="Baskerville Old Face" pitchFamily="18" charset="0"/>
              </a:rPr>
              <a:t>. Thus, we are basically </a:t>
            </a:r>
            <a:r>
              <a:rPr lang="en-US" sz="2000" b="1" dirty="0">
                <a:solidFill>
                  <a:srgbClr val="990000"/>
                </a:solidFill>
                <a:latin typeface="Baskerville Old Face" pitchFamily="18" charset="0"/>
              </a:rPr>
              <a:t>trying to recreate the original image </a:t>
            </a:r>
            <a:r>
              <a:rPr lang="en-US" sz="2000" dirty="0">
                <a:latin typeface="Baskerville Old Face" pitchFamily="18" charset="0"/>
              </a:rPr>
              <a:t>after some </a:t>
            </a:r>
            <a:r>
              <a:rPr lang="en-US" sz="2000" b="1" dirty="0">
                <a:solidFill>
                  <a:srgbClr val="870581"/>
                </a:solidFill>
                <a:latin typeface="Baskerville Old Face" pitchFamily="18" charset="0"/>
              </a:rPr>
              <a:t>generalized non-linear compression</a:t>
            </a:r>
            <a:r>
              <a:rPr lang="en-US" sz="2400" b="1" dirty="0" smtClean="0">
                <a:solidFill>
                  <a:srgbClr val="870581"/>
                </a:solidFill>
                <a:latin typeface="Baskerville Old Face" pitchFamily="18" charset="0"/>
              </a:rPr>
              <a:t>.</a:t>
            </a:r>
            <a:endParaRPr lang="en-US" sz="2400" b="1" dirty="0">
              <a:solidFill>
                <a:srgbClr val="FF0000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777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907473"/>
            <a:ext cx="83058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The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encoding network </a:t>
            </a:r>
            <a:r>
              <a:rPr lang="en-US" sz="2400" dirty="0">
                <a:latin typeface="Baskerville Old Face" pitchFamily="18" charset="0"/>
              </a:rPr>
              <a:t>can be represented by the </a:t>
            </a:r>
            <a:r>
              <a:rPr lang="en-US" sz="2400" b="1" dirty="0">
                <a:solidFill>
                  <a:srgbClr val="009900"/>
                </a:solidFill>
                <a:latin typeface="Baskerville Old Face" pitchFamily="18" charset="0"/>
              </a:rPr>
              <a:t>standard neural network function</a:t>
            </a:r>
            <a:r>
              <a:rPr lang="en-US" sz="2400" dirty="0">
                <a:latin typeface="Baskerville Old Face" pitchFamily="18" charset="0"/>
              </a:rPr>
              <a:t>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passed through 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an activation function</a:t>
            </a:r>
            <a:r>
              <a:rPr lang="en-US" sz="2400" dirty="0">
                <a:latin typeface="Baskerville Old Face" pitchFamily="18" charset="0"/>
              </a:rPr>
              <a:t>, where 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z is the latent </a:t>
            </a:r>
            <a:r>
              <a:rPr lang="en-US" sz="2400" b="1" dirty="0" smtClean="0">
                <a:solidFill>
                  <a:srgbClr val="FF0066"/>
                </a:solidFill>
                <a:latin typeface="Baskerville Old Face" pitchFamily="18" charset="0"/>
              </a:rPr>
              <a:t>dimension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askerville Old Face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askerville Old Face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askerville Old Face" pitchFamily="18" charset="0"/>
              </a:rPr>
              <a:t>Similarly</a:t>
            </a:r>
            <a:r>
              <a:rPr lang="en-US" sz="2400" dirty="0">
                <a:latin typeface="Baskerville Old Face" pitchFamily="18" charset="0"/>
              </a:rPr>
              <a:t>, the </a:t>
            </a:r>
            <a:r>
              <a:rPr lang="en-US" sz="2400" b="1" dirty="0">
                <a:solidFill>
                  <a:srgbClr val="7030A0"/>
                </a:solidFill>
                <a:latin typeface="Baskerville Old Face" pitchFamily="18" charset="0"/>
              </a:rPr>
              <a:t>decoding network </a:t>
            </a:r>
            <a:r>
              <a:rPr lang="en-US" sz="2400" dirty="0">
                <a:latin typeface="Baskerville Old Face" pitchFamily="18" charset="0"/>
              </a:rPr>
              <a:t>can be </a:t>
            </a:r>
            <a:r>
              <a:rPr lang="en-US" sz="2400" b="1" dirty="0">
                <a:latin typeface="Baskerville Old Face" pitchFamily="18" charset="0"/>
              </a:rPr>
              <a:t>represented in the same fashion,</a:t>
            </a:r>
            <a:r>
              <a:rPr lang="en-US" sz="2400" dirty="0">
                <a:latin typeface="Baskerville Old Face" pitchFamily="18" charset="0"/>
              </a:rPr>
              <a:t> but with </a:t>
            </a:r>
            <a:r>
              <a:rPr lang="en-US" sz="2400" b="1" dirty="0">
                <a:solidFill>
                  <a:srgbClr val="C00000"/>
                </a:solidFill>
                <a:latin typeface="Baskerville Old Face" pitchFamily="18" charset="0"/>
              </a:rPr>
              <a:t>different weight, bias, </a:t>
            </a:r>
            <a:r>
              <a:rPr lang="en-US" sz="2400" dirty="0">
                <a:latin typeface="Baskerville Old Face" pitchFamily="18" charset="0"/>
              </a:rPr>
              <a:t>and 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potentially activation functions being used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itchFamily="18" charset="0"/>
              </a:rPr>
              <a:t>.</a:t>
            </a:r>
            <a:endParaRPr lang="en-US" sz="2400" b="1" dirty="0">
              <a:solidFill>
                <a:srgbClr val="0000FF"/>
              </a:solidFill>
              <a:latin typeface="Baskerville Old Face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askerville Old Fac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318" y="2667000"/>
            <a:ext cx="3063587" cy="91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318" y="5486400"/>
            <a:ext cx="3448050" cy="99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10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907473"/>
            <a:ext cx="83058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askerville Old Face" pitchFamily="18" charset="0"/>
              </a:rPr>
              <a:t>The 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loss function </a:t>
            </a:r>
            <a:r>
              <a:rPr lang="en-US" sz="2400" dirty="0">
                <a:latin typeface="Baskerville Old Face" pitchFamily="18" charset="0"/>
              </a:rPr>
              <a:t>can then be written in terms of </a:t>
            </a:r>
            <a:r>
              <a:rPr lang="en-US" sz="2400" b="1" dirty="0">
                <a:solidFill>
                  <a:srgbClr val="FF0066"/>
                </a:solidFill>
                <a:latin typeface="Baskerville Old Face" pitchFamily="18" charset="0"/>
              </a:rPr>
              <a:t>these network functions,</a:t>
            </a:r>
            <a:r>
              <a:rPr lang="en-US" sz="2400" dirty="0">
                <a:latin typeface="Baskerville Old Face" pitchFamily="18" charset="0"/>
              </a:rPr>
              <a:t> and it is this </a:t>
            </a:r>
            <a:r>
              <a:rPr lang="en-US" sz="2400" b="1" dirty="0">
                <a:latin typeface="Baskerville Old Face" pitchFamily="18" charset="0"/>
              </a:rPr>
              <a:t>loss function that we will </a:t>
            </a:r>
            <a:r>
              <a:rPr lang="en-US" sz="2400" b="1" dirty="0">
                <a:solidFill>
                  <a:srgbClr val="990000"/>
                </a:solidFill>
                <a:latin typeface="Baskerville Old Face" pitchFamily="18" charset="0"/>
              </a:rPr>
              <a:t>use to train the neural network</a:t>
            </a:r>
            <a:r>
              <a:rPr lang="en-US" sz="2400" dirty="0">
                <a:latin typeface="Baskerville Old Face" pitchFamily="18" charset="0"/>
              </a:rPr>
              <a:t> through the standard 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itchFamily="18" charset="0"/>
              </a:rPr>
              <a:t>back propagation </a:t>
            </a:r>
            <a:r>
              <a:rPr lang="en-US" sz="2400" b="1" dirty="0">
                <a:solidFill>
                  <a:srgbClr val="0000FF"/>
                </a:solidFill>
                <a:latin typeface="Baskerville Old Face" pitchFamily="18" charset="0"/>
              </a:rPr>
              <a:t>procedure</a:t>
            </a:r>
            <a:r>
              <a:rPr lang="en-US" sz="2400" b="1" dirty="0" smtClean="0">
                <a:solidFill>
                  <a:srgbClr val="0000FF"/>
                </a:solidFill>
                <a:latin typeface="Baskerville Old Face" pitchFamily="18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askerville Old Face" pitchFamily="18" charset="0"/>
              </a:rPr>
              <a:t>The Common Loss Function is </a:t>
            </a:r>
            <a:r>
              <a:rPr lang="en-US" sz="2400" b="1" dirty="0" smtClean="0">
                <a:solidFill>
                  <a:srgbClr val="990000"/>
                </a:solidFill>
                <a:latin typeface="Baskerville Old Face" pitchFamily="18" charset="0"/>
              </a:rPr>
              <a:t>Mean Square Error(MSE)</a:t>
            </a:r>
            <a:endParaRPr lang="en-US" sz="2400" b="1" dirty="0">
              <a:solidFill>
                <a:srgbClr val="990000"/>
              </a:solidFill>
              <a:latin typeface="Baskerville Old Face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 smtClean="0">
              <a:latin typeface="Baskerville Old Face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askerville Old Fac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5" y="3994905"/>
            <a:ext cx="7486650" cy="80168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34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066800"/>
            <a:ext cx="78486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405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Example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762000"/>
            <a:ext cx="7763958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4800" y="3124200"/>
            <a:ext cx="8382000" cy="364715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In this example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, you can observe the </a:t>
            </a: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following steps: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input </a:t>
            </a:r>
            <a:r>
              <a:rPr lang="en-US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a digit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into the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autoencoder.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encoder </a:t>
            </a:r>
            <a:r>
              <a:rPr lang="en-US" sz="22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sub network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generates a </a:t>
            </a:r>
            <a:r>
              <a:rPr lang="en-US" sz="22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latent representation of the digit </a:t>
            </a:r>
            <a:r>
              <a:rPr lang="en-US" sz="22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which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is considerably </a:t>
            </a:r>
            <a:r>
              <a:rPr lang="en-US" sz="2200" b="1" dirty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smaller in dimensionality than the input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200" b="1" dirty="0">
                <a:latin typeface="Times New Roman" pitchFamily="18" charset="0"/>
                <a:cs typeface="Times New Roman" pitchFamily="18" charset="0"/>
              </a:rPr>
              <a:t>decoder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sub network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reconstructs the original digit 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using the </a:t>
            </a: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latent representation.</a:t>
            </a:r>
          </a:p>
        </p:txBody>
      </p:sp>
    </p:spTree>
    <p:extLst>
      <p:ext uri="{BB962C8B-B14F-4D97-AF65-F5344CB8AC3E}">
        <p14:creationId xmlns:p14="http://schemas.microsoft.com/office/powerpoint/2010/main" val="252136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 lnSpcReduction="10000"/>
          </a:bodyPr>
          <a:lstStyle/>
          <a:p>
            <a:pPr algn="just" fontAlgn="base">
              <a:lnSpc>
                <a:spcPct val="150000"/>
              </a:lnSpc>
            </a:pPr>
            <a:r>
              <a:rPr lang="en-US" sz="2600" b="1" u="sng" dirty="0" smtClean="0">
                <a:solidFill>
                  <a:srgbClr val="FF0000"/>
                </a:solidFill>
                <a:latin typeface="Baskerville Old Face" pitchFamily="18" charset="0"/>
                <a:cs typeface="Times New Roman" pitchFamily="18" charset="0"/>
              </a:rPr>
              <a:t>1. Unsupervised Leaning: </a:t>
            </a:r>
            <a:r>
              <a:rPr lang="en-US" sz="2600" dirty="0">
                <a:latin typeface="Baskerville Old Face" pitchFamily="18" charset="0"/>
              </a:rPr>
              <a:t>Autoenoders are considered as </a:t>
            </a:r>
            <a:r>
              <a:rPr lang="en-US" sz="2600" b="1" dirty="0">
                <a:solidFill>
                  <a:srgbClr val="0000CC"/>
                </a:solidFill>
                <a:latin typeface="Baskerville Old Face" pitchFamily="18" charset="0"/>
              </a:rPr>
              <a:t>unsupervised learning technique</a:t>
            </a:r>
            <a:r>
              <a:rPr lang="en-US" sz="2600" dirty="0">
                <a:latin typeface="Baskerville Old Face" pitchFamily="18" charset="0"/>
              </a:rPr>
              <a:t>. Since they </a:t>
            </a:r>
            <a:r>
              <a:rPr lang="en-US" sz="2600" b="1" dirty="0">
                <a:latin typeface="Baskerville Old Face" pitchFamily="18" charset="0"/>
              </a:rPr>
              <a:t>don’t need explicit labels to train on. </a:t>
            </a:r>
            <a:endParaRPr lang="en-US" sz="2600" b="1" dirty="0" smtClean="0">
              <a:latin typeface="Baskerville Old Face" pitchFamily="18" charset="0"/>
            </a:endParaRPr>
          </a:p>
          <a:p>
            <a:pPr algn="just" fontAlgn="base">
              <a:lnSpc>
                <a:spcPct val="150000"/>
              </a:lnSpc>
            </a:pPr>
            <a:r>
              <a:rPr lang="en-US" sz="2600" b="1" u="sng" dirty="0">
                <a:solidFill>
                  <a:srgbClr val="FF0000"/>
                </a:solidFill>
                <a:latin typeface="Baskerville Old Face" pitchFamily="18" charset="0"/>
                <a:cs typeface="Times New Roman" pitchFamily="18" charset="0"/>
              </a:rPr>
              <a:t>2. Data-specific: </a:t>
            </a:r>
            <a:r>
              <a:rPr lang="en-US" sz="2600" dirty="0">
                <a:latin typeface="Baskerville Old Face" pitchFamily="18" charset="0"/>
              </a:rPr>
              <a:t>Autoencoders are only able to </a:t>
            </a:r>
            <a:r>
              <a:rPr lang="en-US" sz="2600" b="1" dirty="0">
                <a:solidFill>
                  <a:srgbClr val="009900"/>
                </a:solidFill>
                <a:latin typeface="Baskerville Old Face" pitchFamily="18" charset="0"/>
              </a:rPr>
              <a:t>compress data </a:t>
            </a:r>
            <a:r>
              <a:rPr lang="en-US" sz="2600" dirty="0">
                <a:latin typeface="Baskerville Old Face" pitchFamily="18" charset="0"/>
              </a:rPr>
              <a:t>similar to </a:t>
            </a:r>
            <a:r>
              <a:rPr lang="en-US" sz="2600" b="1" dirty="0">
                <a:solidFill>
                  <a:srgbClr val="870581"/>
                </a:solidFill>
                <a:latin typeface="Baskerville Old Face" pitchFamily="18" charset="0"/>
              </a:rPr>
              <a:t>what they have been trained on</a:t>
            </a:r>
            <a:r>
              <a:rPr lang="en-US" sz="2600" dirty="0" smtClean="0"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600" b="1" u="sng" dirty="0" smtClean="0">
                <a:solidFill>
                  <a:srgbClr val="FF0000"/>
                </a:solidFill>
                <a:latin typeface="Baskerville Old Face" pitchFamily="18" charset="0"/>
              </a:rPr>
              <a:t>3. </a:t>
            </a:r>
            <a:r>
              <a:rPr lang="en-US" sz="2600" b="1" u="sng" dirty="0" err="1" smtClean="0">
                <a:solidFill>
                  <a:srgbClr val="FF0000"/>
                </a:solidFill>
                <a:latin typeface="Baskerville Old Face" pitchFamily="18" charset="0"/>
              </a:rPr>
              <a:t>Lossy</a:t>
            </a:r>
            <a:r>
              <a:rPr lang="en-US" sz="2600" b="1" u="sng" dirty="0">
                <a:solidFill>
                  <a:srgbClr val="FF0000"/>
                </a:solidFill>
                <a:latin typeface="Baskerville Old Face" pitchFamily="18" charset="0"/>
              </a:rPr>
              <a:t>:</a:t>
            </a:r>
            <a:r>
              <a:rPr lang="en-US" sz="2600" dirty="0">
                <a:latin typeface="Baskerville Old Face" pitchFamily="18" charset="0"/>
              </a:rPr>
              <a:t> The </a:t>
            </a:r>
            <a:r>
              <a:rPr lang="en-US" sz="2600" b="1" dirty="0">
                <a:solidFill>
                  <a:srgbClr val="0000CC"/>
                </a:solidFill>
                <a:latin typeface="Baskerville Old Face" pitchFamily="18" charset="0"/>
              </a:rPr>
              <a:t>decompressed outputs </a:t>
            </a:r>
            <a:r>
              <a:rPr lang="en-US" sz="2600" dirty="0">
                <a:latin typeface="Baskerville Old Face" pitchFamily="18" charset="0"/>
              </a:rPr>
              <a:t>will </a:t>
            </a:r>
            <a:r>
              <a:rPr lang="en-US" sz="2600" b="1" dirty="0">
                <a:solidFill>
                  <a:srgbClr val="005024"/>
                </a:solidFill>
                <a:latin typeface="Baskerville Old Face" pitchFamily="18" charset="0"/>
              </a:rPr>
              <a:t>be degraded compared </a:t>
            </a:r>
            <a:r>
              <a:rPr lang="en-US" sz="2600" dirty="0">
                <a:latin typeface="Baskerville Old Face" pitchFamily="18" charset="0"/>
              </a:rPr>
              <a:t>to the </a:t>
            </a:r>
            <a:r>
              <a:rPr lang="en-US" sz="2600" b="1" dirty="0">
                <a:solidFill>
                  <a:srgbClr val="7030A0"/>
                </a:solidFill>
                <a:latin typeface="Baskerville Old Face" pitchFamily="18" charset="0"/>
              </a:rPr>
              <a:t>original inputs.</a:t>
            </a:r>
          </a:p>
          <a:p>
            <a:pPr algn="just">
              <a:lnSpc>
                <a:spcPct val="150000"/>
              </a:lnSpc>
            </a:pPr>
            <a:r>
              <a:rPr lang="en-US" sz="2600" b="1" u="sng" dirty="0">
                <a:solidFill>
                  <a:srgbClr val="FF0000"/>
                </a:solidFill>
                <a:latin typeface="Baskerville Old Face" pitchFamily="18" charset="0"/>
              </a:rPr>
              <a:t>4. Learned automatically from examples:</a:t>
            </a:r>
            <a:r>
              <a:rPr lang="en-US" sz="2600" dirty="0">
                <a:latin typeface="Baskerville Old Face" pitchFamily="18" charset="0"/>
              </a:rPr>
              <a:t> It is </a:t>
            </a:r>
            <a:r>
              <a:rPr lang="en-US" sz="2600" b="1" dirty="0">
                <a:solidFill>
                  <a:srgbClr val="7030A0"/>
                </a:solidFill>
                <a:latin typeface="Baskerville Old Face" pitchFamily="18" charset="0"/>
              </a:rPr>
              <a:t>easy to train specialized instances of the algorithm </a:t>
            </a:r>
            <a:r>
              <a:rPr lang="en-US" sz="2600" dirty="0">
                <a:latin typeface="Baskerville Old Face" pitchFamily="18" charset="0"/>
              </a:rPr>
              <a:t>that will perform well on a </a:t>
            </a:r>
            <a:r>
              <a:rPr lang="en-US" sz="2600" b="1" dirty="0">
                <a:latin typeface="Baskerville Old Face" pitchFamily="18" charset="0"/>
              </a:rPr>
              <a:t>specific type of input.</a:t>
            </a:r>
          </a:p>
          <a:p>
            <a:pPr algn="just" fontAlgn="base">
              <a:lnSpc>
                <a:spcPct val="150000"/>
              </a:lnSpc>
            </a:pPr>
            <a:endParaRPr lang="en-US" dirty="0"/>
          </a:p>
          <a:p>
            <a:pPr algn="just" fontAlgn="base">
              <a:lnSpc>
                <a:spcPct val="150000"/>
              </a:lnSpc>
            </a:pPr>
            <a:endParaRPr lang="en-US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Properties of Autoencoders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39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parameters  of Autoencoders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124" name="Picture 4" descr="Autoencoders Tutorial - Hyperparamet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133600"/>
            <a:ext cx="5562600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4800" y="810490"/>
            <a:ext cx="8305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itchFamily="18" charset="0"/>
              </a:rPr>
              <a:t>here are 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4 hyperparameters </a:t>
            </a:r>
            <a:r>
              <a:rPr lang="en-US" sz="2400" dirty="0">
                <a:latin typeface="Book Antiqua" pitchFamily="18" charset="0"/>
              </a:rPr>
              <a:t>that we need to set before </a:t>
            </a:r>
            <a:r>
              <a:rPr lang="en-US" sz="2400" b="1" dirty="0">
                <a:solidFill>
                  <a:srgbClr val="005024"/>
                </a:solidFill>
                <a:latin typeface="Book Antiqua" pitchFamily="18" charset="0"/>
              </a:rPr>
              <a:t>training an autoencoder</a:t>
            </a:r>
            <a:r>
              <a:rPr lang="en-US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595846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Code size: </a:t>
            </a:r>
            <a:r>
              <a:rPr lang="en-US" dirty="0">
                <a:latin typeface="Baskerville Old Face" pitchFamily="18" charset="0"/>
              </a:rPr>
              <a:t>It represents the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number of nodes in the middle layer.</a:t>
            </a:r>
            <a:r>
              <a:rPr lang="en-US" dirty="0">
                <a:latin typeface="Baskerville Old Face" pitchFamily="18" charset="0"/>
              </a:rPr>
              <a:t> Smaller size results in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more compression.</a:t>
            </a:r>
          </a:p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Number of layers: </a:t>
            </a:r>
            <a:r>
              <a:rPr lang="en-US" dirty="0">
                <a:latin typeface="Baskerville Old Face" pitchFamily="18" charset="0"/>
              </a:rPr>
              <a:t>The autoencoder can consist of as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many layers as we want</a:t>
            </a:r>
            <a:r>
              <a:rPr lang="en-US" b="1" dirty="0" smtClean="0">
                <a:solidFill>
                  <a:srgbClr val="009900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Number of nodes per layer: </a:t>
            </a:r>
            <a:r>
              <a:rPr lang="en-US" dirty="0">
                <a:latin typeface="Baskerville Old Face" pitchFamily="18" charset="0"/>
              </a:rPr>
              <a:t>The number of nodes per layer </a:t>
            </a:r>
            <a:r>
              <a:rPr lang="en-US" b="1" dirty="0">
                <a:latin typeface="Baskerville Old Face" pitchFamily="18" charset="0"/>
              </a:rPr>
              <a:t>decreases with each subsequent layer of the encoder</a:t>
            </a:r>
            <a:r>
              <a:rPr lang="en-US" dirty="0">
                <a:latin typeface="Baskerville Old Face" pitchFamily="18" charset="0"/>
              </a:rPr>
              <a:t>, and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increases back in the decoder.</a:t>
            </a:r>
            <a:r>
              <a:rPr lang="en-US" dirty="0">
                <a:latin typeface="Baskerville Old Face" pitchFamily="18" charset="0"/>
              </a:rPr>
              <a:t> The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decoder is symmetric to the encoder </a:t>
            </a:r>
            <a:r>
              <a:rPr lang="en-US" dirty="0">
                <a:latin typeface="Baskerville Old Face" pitchFamily="18" charset="0"/>
              </a:rPr>
              <a:t>in terms of the 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layer structure.</a:t>
            </a:r>
          </a:p>
          <a:p>
            <a:pPr marL="0" indent="0" algn="just"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6957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Loss function:</a:t>
            </a:r>
            <a:r>
              <a:rPr lang="en-US" dirty="0"/>
              <a:t> We either use </a:t>
            </a:r>
            <a:r>
              <a:rPr lang="en-US" b="1" dirty="0">
                <a:solidFill>
                  <a:srgbClr val="0000CC"/>
                </a:solidFill>
              </a:rPr>
              <a:t>mean squared error </a:t>
            </a:r>
            <a:r>
              <a:rPr lang="en-US" dirty="0"/>
              <a:t>or </a:t>
            </a:r>
            <a:r>
              <a:rPr lang="en-US" b="1" dirty="0">
                <a:solidFill>
                  <a:srgbClr val="0000CC"/>
                </a:solidFill>
              </a:rPr>
              <a:t>binary cross-entropy. </a:t>
            </a:r>
            <a:r>
              <a:rPr lang="en-US" dirty="0"/>
              <a:t>If the input values are in the </a:t>
            </a:r>
            <a:r>
              <a:rPr lang="en-US" b="1" dirty="0">
                <a:solidFill>
                  <a:srgbClr val="870581"/>
                </a:solidFill>
              </a:rPr>
              <a:t>range [0, 1] </a:t>
            </a:r>
            <a:r>
              <a:rPr lang="en-US" dirty="0"/>
              <a:t>then we typically use </a:t>
            </a:r>
            <a:r>
              <a:rPr lang="en-US" b="1" dirty="0">
                <a:solidFill>
                  <a:srgbClr val="870581"/>
                </a:solidFill>
              </a:rPr>
              <a:t>cross-entropy</a:t>
            </a:r>
            <a:r>
              <a:rPr lang="en-US" dirty="0"/>
              <a:t>, otherwise, we use the </a:t>
            </a:r>
            <a:r>
              <a:rPr lang="en-US" b="1" dirty="0">
                <a:solidFill>
                  <a:srgbClr val="005024"/>
                </a:solidFill>
              </a:rPr>
              <a:t>mean squared error.</a:t>
            </a:r>
          </a:p>
          <a:p>
            <a:pPr algn="just">
              <a:lnSpc>
                <a:spcPct val="150000"/>
              </a:lnSpc>
            </a:pP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05784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Training  of Autoencoders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09" y="762000"/>
            <a:ext cx="8534400" cy="5583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035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46" y="838200"/>
            <a:ext cx="8853054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237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423" y="3048000"/>
            <a:ext cx="3981450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04800" y="838200"/>
            <a:ext cx="8382000" cy="2616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Step-1: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WE start </a:t>
            </a:r>
            <a:r>
              <a:rPr lang="en-US" sz="2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with an Array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where </a:t>
            </a:r>
            <a:r>
              <a:rPr lang="en-US" sz="22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the lines(the observations)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correspond to the </a:t>
            </a:r>
            <a:r>
              <a:rPr lang="en-US" sz="22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users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and the </a:t>
            </a:r>
            <a:r>
              <a:rPr lang="en-US" sz="2200" b="1" dirty="0" smtClean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columns(the Features)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corresponds to </a:t>
            </a:r>
            <a:r>
              <a:rPr lang="en-US" sz="2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the Movie.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Each </a:t>
            </a:r>
            <a:r>
              <a:rPr lang="en-US" sz="2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Cell (</a:t>
            </a:r>
            <a:r>
              <a:rPr lang="en-US" sz="2200" b="1" dirty="0" err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u,i</a:t>
            </a:r>
            <a:r>
              <a:rPr lang="en-US" sz="2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) contains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the  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rating  from 1 to 5 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2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0 has no rating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of the </a:t>
            </a:r>
            <a:r>
              <a:rPr lang="en-US" sz="2200" b="1" dirty="0" smtClean="0">
                <a:solidFill>
                  <a:srgbClr val="005024"/>
                </a:solidFill>
                <a:latin typeface="Times New Roman" pitchFamily="18" charset="0"/>
                <a:cs typeface="Times New Roman" pitchFamily="18" charset="0"/>
              </a:rPr>
              <a:t>movie i by the user u</a:t>
            </a:r>
            <a:endParaRPr lang="en-US" sz="2200" b="1" dirty="0">
              <a:solidFill>
                <a:srgbClr val="005024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778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0" y="838200"/>
            <a:ext cx="8382000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Step-2: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37649"/>
            <a:ext cx="8534400" cy="5435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2133599"/>
            <a:ext cx="5902470" cy="43713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93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3687" y="457200"/>
            <a:ext cx="8382000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Step-3: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84" y="1981201"/>
            <a:ext cx="8106569" cy="45442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1" y="1069879"/>
            <a:ext cx="8610600" cy="60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72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3687" y="457200"/>
            <a:ext cx="8382000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Step-4: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8" y="1037167"/>
            <a:ext cx="8382000" cy="486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76400"/>
            <a:ext cx="8305800" cy="4800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25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3687" y="457200"/>
            <a:ext cx="8382000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Step-5: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79546"/>
            <a:ext cx="7151687" cy="463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469" y="1447800"/>
            <a:ext cx="8361218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627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3687" y="457200"/>
            <a:ext cx="8382000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Step-6: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476" y="2036618"/>
            <a:ext cx="8345993" cy="42879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72477"/>
            <a:ext cx="8523287" cy="527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301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3687" y="457200"/>
            <a:ext cx="8382000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Step-7: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33" y="1044094"/>
            <a:ext cx="8749867" cy="784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66" y="2209800"/>
            <a:ext cx="7467600" cy="4114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81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3687" y="457200"/>
            <a:ext cx="8382000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Step-8: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7848600" cy="3962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687" y="1098214"/>
            <a:ext cx="8382000" cy="5781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4859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1. Image Coloring: </a:t>
            </a:r>
            <a:r>
              <a:rPr lang="en-US" dirty="0" smtClean="0"/>
              <a:t>Autoencoders convert </a:t>
            </a:r>
            <a:r>
              <a:rPr lang="en-US" b="1" dirty="0" smtClean="0">
                <a:solidFill>
                  <a:srgbClr val="870581"/>
                </a:solidFill>
              </a:rPr>
              <a:t>any black and white image into a colored image</a:t>
            </a:r>
            <a:r>
              <a:rPr lang="en-US" dirty="0" smtClean="0">
                <a:solidFill>
                  <a:srgbClr val="870581"/>
                </a:solidFill>
              </a:rPr>
              <a:t>.</a:t>
            </a:r>
            <a:r>
              <a:rPr lang="en-US" dirty="0" smtClean="0"/>
              <a:t> Depending on what is in the </a:t>
            </a:r>
            <a:r>
              <a:rPr lang="en-US" b="1" dirty="0" smtClean="0"/>
              <a:t>picture</a:t>
            </a:r>
            <a:r>
              <a:rPr lang="en-US" dirty="0" smtClean="0"/>
              <a:t> , it is </a:t>
            </a:r>
            <a:r>
              <a:rPr lang="en-US" b="1" dirty="0" smtClean="0">
                <a:solidFill>
                  <a:srgbClr val="870581"/>
                </a:solidFill>
              </a:rPr>
              <a:t>possible to tell what the colour should be</a:t>
            </a:r>
          </a:p>
          <a:p>
            <a:pPr algn="just" fontAlgn="base">
              <a:lnSpc>
                <a:spcPct val="150000"/>
              </a:lnSpc>
            </a:pPr>
            <a:endParaRPr lang="en-US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Applications of Autoencoders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950730"/>
            <a:ext cx="7543800" cy="299287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66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2. Feature Variations: </a:t>
            </a:r>
            <a:r>
              <a:rPr lang="en-US" dirty="0" smtClean="0"/>
              <a:t>Autoencoders </a:t>
            </a:r>
            <a:r>
              <a:rPr lang="en-US" b="1" dirty="0" smtClean="0">
                <a:solidFill>
                  <a:srgbClr val="870581"/>
                </a:solidFill>
              </a:rPr>
              <a:t>extract required features</a:t>
            </a:r>
            <a:r>
              <a:rPr lang="en-US" dirty="0" smtClean="0"/>
              <a:t> from the </a:t>
            </a:r>
            <a:r>
              <a:rPr lang="en-US" b="1" dirty="0" smtClean="0">
                <a:solidFill>
                  <a:srgbClr val="005024"/>
                </a:solidFill>
              </a:rPr>
              <a:t>original input image </a:t>
            </a:r>
            <a:r>
              <a:rPr lang="en-US" dirty="0" smtClean="0"/>
              <a:t>and then </a:t>
            </a:r>
            <a:r>
              <a:rPr lang="en-US" b="1" dirty="0" smtClean="0">
                <a:solidFill>
                  <a:srgbClr val="990000"/>
                </a:solidFill>
              </a:rPr>
              <a:t>generate noise free output image.</a:t>
            </a:r>
            <a:endParaRPr lang="en-US" b="1" dirty="0">
              <a:solidFill>
                <a:srgbClr val="99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590800"/>
            <a:ext cx="79248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033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3</a:t>
            </a: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. Dimensionality Reduction: </a:t>
            </a:r>
            <a:r>
              <a:rPr lang="en-US" dirty="0" smtClean="0"/>
              <a:t>The </a:t>
            </a:r>
            <a:r>
              <a:rPr lang="en-US" b="1" dirty="0" smtClean="0">
                <a:solidFill>
                  <a:srgbClr val="870581"/>
                </a:solidFill>
              </a:rPr>
              <a:t>reconstructed image </a:t>
            </a:r>
            <a:r>
              <a:rPr lang="en-US" dirty="0" smtClean="0"/>
              <a:t>is the </a:t>
            </a:r>
            <a:r>
              <a:rPr lang="en-US" b="1" dirty="0" smtClean="0">
                <a:solidFill>
                  <a:srgbClr val="0000FF"/>
                </a:solidFill>
              </a:rPr>
              <a:t>same as our input but reduced dimensions</a:t>
            </a:r>
            <a:r>
              <a:rPr lang="en-US" dirty="0" smtClean="0"/>
              <a:t>. It helps in providing the </a:t>
            </a:r>
            <a:r>
              <a:rPr lang="en-US" b="1" dirty="0" smtClean="0">
                <a:solidFill>
                  <a:srgbClr val="005024"/>
                </a:solidFill>
              </a:rPr>
              <a:t>similar image with a reduced Pixel value.</a:t>
            </a:r>
            <a:endParaRPr lang="en-US" b="1" dirty="0">
              <a:solidFill>
                <a:srgbClr val="005024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048000"/>
            <a:ext cx="6148388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67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4. Denoising Image: </a:t>
            </a:r>
            <a:r>
              <a:rPr lang="en-US" dirty="0" smtClean="0"/>
              <a:t>A denoising autoencoder is trained to </a:t>
            </a:r>
            <a:r>
              <a:rPr lang="en-US" b="1" dirty="0" smtClean="0">
                <a:solidFill>
                  <a:srgbClr val="870581"/>
                </a:solidFill>
              </a:rPr>
              <a:t>reproduce the clean image </a:t>
            </a:r>
            <a:r>
              <a:rPr lang="en-US" dirty="0" smtClean="0"/>
              <a:t>from the </a:t>
            </a:r>
            <a:r>
              <a:rPr lang="en-US" b="1" dirty="0" smtClean="0">
                <a:solidFill>
                  <a:srgbClr val="0000FF"/>
                </a:solidFill>
              </a:rPr>
              <a:t>corrupted/noisy version.</a:t>
            </a:r>
            <a:endParaRPr lang="en-US" b="1" dirty="0">
              <a:solidFill>
                <a:srgbClr val="0000FF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7650" name="Picture 2" descr="https://lh3.googleusercontent.com/beahzeQ6LEjsijH61Wzivqc9_w-VX21EvzZEwZ6TZgFkA40XeSOU9vSyuUULtG2EZwGhO8vKzdY7qRytOpZNa7dn5pSLWi5Xoy1EgXJo778AsLObB2WpPk09Uh8V0vKtxPl_BzR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8418" y="2590800"/>
            <a:ext cx="72390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364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b="1" u="sng" dirty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5</a:t>
            </a:r>
            <a:r>
              <a:rPr lang="en-US" b="1" u="sng" dirty="0" smtClean="0">
                <a:solidFill>
                  <a:srgbClr val="FF0000"/>
                </a:solidFill>
                <a:latin typeface="Book Antiqua" pitchFamily="18" charset="0"/>
                <a:cs typeface="Times New Roman" pitchFamily="18" charset="0"/>
              </a:rPr>
              <a:t>. Watermark Removal: </a:t>
            </a:r>
            <a:r>
              <a:rPr lang="en-US" dirty="0"/>
              <a:t>It is also used for </a:t>
            </a:r>
            <a:r>
              <a:rPr lang="en-US" b="1" dirty="0">
                <a:solidFill>
                  <a:srgbClr val="0000FF"/>
                </a:solidFill>
              </a:rPr>
              <a:t>removing watermarks from images</a:t>
            </a:r>
            <a:r>
              <a:rPr lang="en-US" dirty="0"/>
              <a:t> or to </a:t>
            </a:r>
            <a:r>
              <a:rPr lang="en-US" b="1" dirty="0">
                <a:solidFill>
                  <a:srgbClr val="870581"/>
                </a:solidFill>
              </a:rPr>
              <a:t>remove any object </a:t>
            </a:r>
            <a:r>
              <a:rPr lang="en-US" dirty="0"/>
              <a:t>while </a:t>
            </a:r>
            <a:r>
              <a:rPr lang="en-US" b="1" dirty="0">
                <a:solidFill>
                  <a:srgbClr val="009900"/>
                </a:solidFill>
              </a:rPr>
              <a:t>filming a video or a movie</a:t>
            </a:r>
            <a:r>
              <a:rPr lang="en-US" b="1" dirty="0" smtClean="0">
                <a:solidFill>
                  <a:srgbClr val="009900"/>
                </a:solidFill>
              </a:rPr>
              <a:t>.</a:t>
            </a:r>
            <a:endParaRPr lang="en-US" b="1" dirty="0">
              <a:solidFill>
                <a:srgbClr val="0099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740024"/>
            <a:ext cx="6553200" cy="244157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1760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rmAutofit/>
          </a:bodyPr>
          <a:lstStyle/>
          <a:p>
            <a:pPr algn="just"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Autoencoder </a:t>
            </a:r>
            <a:r>
              <a:rPr lang="en-US" dirty="0">
                <a:latin typeface="Baskerville Old Face" pitchFamily="18" charset="0"/>
              </a:rPr>
              <a:t>models are commonly used for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image processing tasks</a:t>
            </a:r>
            <a:r>
              <a:rPr lang="en-US" dirty="0">
                <a:latin typeface="Baskerville Old Face" pitchFamily="18" charset="0"/>
              </a:rPr>
              <a:t> in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computer vision. </a:t>
            </a:r>
            <a:endParaRPr lang="en-US" b="1" dirty="0" smtClean="0">
              <a:solidFill>
                <a:srgbClr val="0000FF"/>
              </a:solidFill>
              <a:latin typeface="Baskerville Old Face" pitchFamily="18" charset="0"/>
            </a:endParaRPr>
          </a:p>
          <a:p>
            <a:pPr fontAlgn="base">
              <a:lnSpc>
                <a:spcPct val="150000"/>
              </a:lnSpc>
            </a:pPr>
            <a:r>
              <a:rPr lang="en-US" dirty="0" smtClean="0">
                <a:latin typeface="Baskerville Old Face" pitchFamily="18" charset="0"/>
              </a:rPr>
              <a:t>In </a:t>
            </a:r>
            <a:r>
              <a:rPr lang="en-US" dirty="0">
                <a:latin typeface="Baskerville Old Face" pitchFamily="18" charset="0"/>
              </a:rPr>
              <a:t>this </a:t>
            </a:r>
            <a:r>
              <a:rPr lang="en-US" b="1" dirty="0">
                <a:latin typeface="Baskerville Old Face" pitchFamily="18" charset="0"/>
              </a:rPr>
              <a:t>use case</a:t>
            </a:r>
            <a:r>
              <a:rPr lang="en-US" dirty="0">
                <a:latin typeface="Baskerville Old Face" pitchFamily="18" charset="0"/>
              </a:rPr>
              <a:t>, the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input is an image </a:t>
            </a:r>
            <a:r>
              <a:rPr lang="en-US" dirty="0">
                <a:latin typeface="Baskerville Old Face" pitchFamily="18" charset="0"/>
              </a:rPr>
              <a:t>and the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output is a reconstructed image</a:t>
            </a:r>
            <a:r>
              <a:rPr lang="en-US" dirty="0">
                <a:latin typeface="Baskerville Old Face" pitchFamily="18" charset="0"/>
              </a:rPr>
              <a:t>. The model learns </a:t>
            </a:r>
            <a:r>
              <a:rPr lang="en-US" b="1" dirty="0" smtClean="0">
                <a:latin typeface="Baskerville Old Face" pitchFamily="18" charset="0"/>
              </a:rPr>
              <a:t>to encode the image into a compressed representation</a:t>
            </a:r>
            <a:r>
              <a:rPr lang="en-US" dirty="0">
                <a:latin typeface="Baskerville Old Face" pitchFamily="18" charset="0"/>
              </a:rPr>
              <a:t/>
            </a:r>
            <a:br>
              <a:rPr lang="en-US" dirty="0">
                <a:latin typeface="Baskerville Old Face" pitchFamily="18" charset="0"/>
              </a:rPr>
            </a:br>
            <a:endParaRPr lang="en-US" b="1" dirty="0">
              <a:solidFill>
                <a:srgbClr val="00990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How Autoencoder Works in Computer Vision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678382"/>
            <a:ext cx="8458200" cy="29510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8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let's </a:t>
            </a:r>
            <a:r>
              <a:rPr lang="en-US" dirty="0"/>
              <a:t>suppose we've trained an </a:t>
            </a:r>
            <a:r>
              <a:rPr lang="en-US" b="1" dirty="0">
                <a:solidFill>
                  <a:srgbClr val="FF0000"/>
                </a:solidFill>
              </a:rPr>
              <a:t>autoencoder model </a:t>
            </a:r>
            <a:r>
              <a:rPr lang="en-US" dirty="0"/>
              <a:t>on a </a:t>
            </a:r>
            <a:r>
              <a:rPr lang="en-US" b="1" dirty="0">
                <a:solidFill>
                  <a:srgbClr val="870581"/>
                </a:solidFill>
              </a:rPr>
              <a:t>large dataset of faces</a:t>
            </a:r>
            <a:r>
              <a:rPr lang="en-US" dirty="0">
                <a:solidFill>
                  <a:srgbClr val="870581"/>
                </a:solidFill>
              </a:rPr>
              <a:t> </a:t>
            </a:r>
            <a:r>
              <a:rPr lang="en-US" dirty="0"/>
              <a:t>with </a:t>
            </a:r>
            <a:r>
              <a:rPr lang="en-US" b="1" dirty="0">
                <a:solidFill>
                  <a:srgbClr val="C00000"/>
                </a:solidFill>
              </a:rPr>
              <a:t>a encoding dimension of 6</a:t>
            </a:r>
            <a:r>
              <a:rPr lang="en-US" dirty="0">
                <a:solidFill>
                  <a:srgbClr val="C00000"/>
                </a:solidFill>
              </a:rPr>
              <a:t>. </a:t>
            </a:r>
            <a:endParaRPr lang="en-US" dirty="0" smtClean="0">
              <a:solidFill>
                <a:srgbClr val="C00000"/>
              </a:solidFill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An </a:t>
            </a:r>
            <a:r>
              <a:rPr lang="en-US" dirty="0"/>
              <a:t>ideal autoencoder will learn </a:t>
            </a:r>
            <a:r>
              <a:rPr lang="en-US" b="1" dirty="0">
                <a:solidFill>
                  <a:srgbClr val="FF0000"/>
                </a:solidFill>
              </a:rPr>
              <a:t>descriptive attributes </a:t>
            </a:r>
            <a:r>
              <a:rPr lang="en-US" dirty="0"/>
              <a:t>of faces </a:t>
            </a:r>
            <a:r>
              <a:rPr lang="en-US" b="1" dirty="0">
                <a:solidFill>
                  <a:srgbClr val="0000CC"/>
                </a:solidFill>
              </a:rPr>
              <a:t>such as skin color, whether or not the person is wearing glasses, </a:t>
            </a:r>
            <a:r>
              <a:rPr lang="en-US" b="1" dirty="0"/>
              <a:t>etc. </a:t>
            </a:r>
            <a:r>
              <a:rPr lang="en-US" dirty="0"/>
              <a:t>in an attempt to describe an observation in </a:t>
            </a:r>
            <a:r>
              <a:rPr lang="en-US" b="1" dirty="0">
                <a:solidFill>
                  <a:srgbClr val="990000"/>
                </a:solidFill>
              </a:rPr>
              <a:t>some compressed representation</a:t>
            </a:r>
            <a:r>
              <a:rPr lang="en-US" b="1" dirty="0" smtClean="0">
                <a:solidFill>
                  <a:srgbClr val="990000"/>
                </a:solidFill>
              </a:rPr>
              <a:t>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Limitations of Autoencoders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9860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18" y="762000"/>
            <a:ext cx="8534400" cy="586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129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In </a:t>
            </a:r>
            <a:r>
              <a:rPr lang="en-US" b="1" dirty="0"/>
              <a:t>the example above</a:t>
            </a:r>
            <a:r>
              <a:rPr lang="en-US" dirty="0"/>
              <a:t>, we've described the input image in terms of its </a:t>
            </a:r>
            <a:r>
              <a:rPr lang="en-US" b="1" dirty="0">
                <a:solidFill>
                  <a:srgbClr val="990000"/>
                </a:solidFill>
              </a:rPr>
              <a:t>latent attributes using a single value </a:t>
            </a:r>
            <a:r>
              <a:rPr lang="en-US" dirty="0"/>
              <a:t>to </a:t>
            </a:r>
            <a:r>
              <a:rPr lang="en-US" b="1" dirty="0">
                <a:solidFill>
                  <a:srgbClr val="0000CC"/>
                </a:solidFill>
              </a:rPr>
              <a:t>describe each attribute</a:t>
            </a:r>
            <a:r>
              <a:rPr lang="en-US" dirty="0"/>
              <a:t>. </a:t>
            </a:r>
            <a:endParaRPr lang="en-US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However</a:t>
            </a:r>
            <a:r>
              <a:rPr lang="en-US" dirty="0"/>
              <a:t>, we may prefer to represent </a:t>
            </a:r>
            <a:r>
              <a:rPr lang="en-US" b="1" dirty="0">
                <a:solidFill>
                  <a:srgbClr val="870581"/>
                </a:solidFill>
              </a:rPr>
              <a:t>each latent attribute</a:t>
            </a:r>
            <a:r>
              <a:rPr lang="en-US" dirty="0"/>
              <a:t> as </a:t>
            </a:r>
            <a:r>
              <a:rPr lang="en-US" b="1" dirty="0">
                <a:solidFill>
                  <a:srgbClr val="FF3300"/>
                </a:solidFill>
              </a:rPr>
              <a:t>a range of possible values</a:t>
            </a:r>
            <a:r>
              <a:rPr lang="en-US" dirty="0"/>
              <a:t>. </a:t>
            </a:r>
            <a:endParaRPr lang="en-US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Using </a:t>
            </a:r>
            <a:r>
              <a:rPr lang="en-US" dirty="0"/>
              <a:t>a variational autoencoder, we can describe </a:t>
            </a:r>
            <a:r>
              <a:rPr lang="en-US" b="1" i="1" u="sng" dirty="0">
                <a:solidFill>
                  <a:srgbClr val="0000CC"/>
                </a:solidFill>
              </a:rPr>
              <a:t>latent attributes in probabilistic terms.</a:t>
            </a:r>
            <a:endParaRPr lang="en-US" b="1" i="1" u="sng" dirty="0" smtClean="0">
              <a:solidFill>
                <a:srgbClr val="0000CC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9579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3076" name="Picture 4" descr="Screen-Shot-2018-06-20-at-2.46.16-P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1" y="609600"/>
            <a:ext cx="8839199" cy="609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846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With this approach, </a:t>
            </a:r>
            <a:r>
              <a:rPr lang="en-US" dirty="0" smtClean="0"/>
              <a:t>we will </a:t>
            </a:r>
            <a:r>
              <a:rPr lang="en-US" dirty="0"/>
              <a:t>now represent </a:t>
            </a:r>
            <a:r>
              <a:rPr lang="en-US" b="1" i="1" dirty="0">
                <a:solidFill>
                  <a:srgbClr val="FF0000"/>
                </a:solidFill>
              </a:rPr>
              <a:t>each latent attribute</a:t>
            </a:r>
            <a:r>
              <a:rPr lang="en-US" dirty="0"/>
              <a:t> for a </a:t>
            </a:r>
            <a:r>
              <a:rPr lang="en-US" b="1" dirty="0"/>
              <a:t>given input </a:t>
            </a:r>
            <a:r>
              <a:rPr lang="en-US" dirty="0"/>
              <a:t>as a </a:t>
            </a:r>
            <a:r>
              <a:rPr lang="en-US" b="1" i="1" dirty="0">
                <a:solidFill>
                  <a:srgbClr val="870581"/>
                </a:solidFill>
              </a:rPr>
              <a:t>probability distribution</a:t>
            </a:r>
            <a:r>
              <a:rPr lang="en-US" dirty="0"/>
              <a:t>. </a:t>
            </a:r>
            <a:endParaRPr lang="en-US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When </a:t>
            </a:r>
            <a:r>
              <a:rPr lang="en-US" b="1" dirty="0">
                <a:solidFill>
                  <a:srgbClr val="0000CC"/>
                </a:solidFill>
              </a:rPr>
              <a:t>decoding from the latent state</a:t>
            </a:r>
            <a:r>
              <a:rPr lang="en-US" dirty="0"/>
              <a:t>, </a:t>
            </a:r>
            <a:r>
              <a:rPr lang="en-US" dirty="0" smtClean="0"/>
              <a:t>we will </a:t>
            </a:r>
            <a:r>
              <a:rPr lang="en-US" b="1" dirty="0">
                <a:solidFill>
                  <a:srgbClr val="FF3300"/>
                </a:solidFill>
              </a:rPr>
              <a:t>randomly sample from each latent state distribution </a:t>
            </a:r>
            <a:r>
              <a:rPr lang="en-US" dirty="0"/>
              <a:t>to </a:t>
            </a:r>
            <a:r>
              <a:rPr lang="en-US" b="1" dirty="0">
                <a:solidFill>
                  <a:srgbClr val="870581"/>
                </a:solidFill>
              </a:rPr>
              <a:t>generate a vector as input </a:t>
            </a:r>
            <a:r>
              <a:rPr lang="en-US" dirty="0"/>
              <a:t>for </a:t>
            </a:r>
            <a:r>
              <a:rPr lang="en-US" b="1" dirty="0">
                <a:solidFill>
                  <a:srgbClr val="0000CC"/>
                </a:solidFill>
              </a:rPr>
              <a:t>our decoder model</a:t>
            </a:r>
            <a:r>
              <a:rPr lang="en-US" b="1" dirty="0" smtClean="0">
                <a:solidFill>
                  <a:srgbClr val="0000CC"/>
                </a:solidFill>
              </a:rPr>
              <a:t>.</a:t>
            </a:r>
            <a:endParaRPr lang="en-US" b="1" i="1" u="sng" dirty="0" smtClean="0">
              <a:solidFill>
                <a:srgbClr val="0000CC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40207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27075"/>
            <a:ext cx="8915400" cy="4225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28600" y="5029200"/>
            <a:ext cx="8610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Note: </a:t>
            </a:r>
            <a:r>
              <a:rPr lang="en-US" sz="2400" dirty="0">
                <a:latin typeface="Baskerville Old Face" pitchFamily="18" charset="0"/>
              </a:rPr>
              <a:t>For </a:t>
            </a:r>
            <a:r>
              <a:rPr lang="en-US" sz="2400" b="1" dirty="0">
                <a:solidFill>
                  <a:srgbClr val="0000CC"/>
                </a:solidFill>
                <a:latin typeface="Baskerville Old Face" pitchFamily="18" charset="0"/>
              </a:rPr>
              <a:t>variational autoencoders</a:t>
            </a:r>
            <a:r>
              <a:rPr lang="en-US" sz="2400" dirty="0">
                <a:latin typeface="Baskerville Old Face" pitchFamily="18" charset="0"/>
              </a:rPr>
              <a:t>, the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encoder mode</a:t>
            </a:r>
            <a:r>
              <a:rPr lang="en-US" sz="2400" dirty="0">
                <a:latin typeface="Baskerville Old Face" pitchFamily="18" charset="0"/>
              </a:rPr>
              <a:t>l is sometimes referred to as the </a:t>
            </a:r>
            <a:r>
              <a:rPr lang="en-US" sz="2400" b="1" dirty="0">
                <a:solidFill>
                  <a:srgbClr val="FF3300"/>
                </a:solidFill>
                <a:latin typeface="Baskerville Old Face" pitchFamily="18" charset="0"/>
              </a:rPr>
              <a:t>recognition model</a:t>
            </a:r>
            <a:r>
              <a:rPr lang="en-US" sz="2400" dirty="0">
                <a:latin typeface="Baskerville Old Face" pitchFamily="18" charset="0"/>
              </a:rPr>
              <a:t> whereas the </a:t>
            </a:r>
            <a:r>
              <a:rPr lang="en-US" sz="2400" b="1" dirty="0">
                <a:solidFill>
                  <a:srgbClr val="870581"/>
                </a:solidFill>
                <a:latin typeface="Baskerville Old Face" pitchFamily="18" charset="0"/>
              </a:rPr>
              <a:t>decoder model </a:t>
            </a:r>
            <a:r>
              <a:rPr lang="en-US" sz="2400" dirty="0">
                <a:latin typeface="Baskerville Old Face" pitchFamily="18" charset="0"/>
              </a:rPr>
              <a:t>is sometimes referred to as the </a:t>
            </a:r>
            <a:r>
              <a:rPr lang="en-US" sz="2400" b="1" dirty="0">
                <a:solidFill>
                  <a:srgbClr val="FF3300"/>
                </a:solidFill>
                <a:latin typeface="Baskerville Old Face" pitchFamily="18" charset="0"/>
              </a:rPr>
              <a:t>generative model.</a:t>
            </a:r>
          </a:p>
        </p:txBody>
      </p:sp>
    </p:spTree>
    <p:extLst>
      <p:ext uri="{BB962C8B-B14F-4D97-AF65-F5344CB8AC3E}">
        <p14:creationId xmlns:p14="http://schemas.microsoft.com/office/powerpoint/2010/main" val="379862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At this point, </a:t>
            </a:r>
            <a:r>
              <a:rPr lang="en-US" b="1" dirty="0">
                <a:solidFill>
                  <a:srgbClr val="FF3300"/>
                </a:solidFill>
              </a:rPr>
              <a:t>a natural question </a:t>
            </a:r>
            <a:r>
              <a:rPr lang="en-US" dirty="0"/>
              <a:t>that comes in mind is “</a:t>
            </a:r>
            <a:r>
              <a:rPr lang="en-US" b="1" i="1" u="sng" dirty="0">
                <a:solidFill>
                  <a:srgbClr val="870581"/>
                </a:solidFill>
              </a:rPr>
              <a:t>what is the link between autoencoders and content generation?”.</a:t>
            </a:r>
            <a:r>
              <a:rPr lang="en-US" dirty="0"/>
              <a:t> </a:t>
            </a:r>
            <a:endParaRPr lang="en-US" dirty="0" smtClean="0"/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990000"/>
                </a:solidFill>
              </a:rPr>
              <a:t> 1. Poor Generalization: </a:t>
            </a:r>
            <a:r>
              <a:rPr lang="en-US" dirty="0" smtClean="0"/>
              <a:t>Autoencoders </a:t>
            </a:r>
            <a:r>
              <a:rPr lang="en-US" dirty="0"/>
              <a:t>are trained to </a:t>
            </a:r>
            <a:r>
              <a:rPr lang="en-US" b="1" dirty="0">
                <a:solidFill>
                  <a:srgbClr val="0000FF"/>
                </a:solidFill>
              </a:rPr>
              <a:t>reconstruct the input data</a:t>
            </a:r>
            <a:r>
              <a:rPr lang="en-US" dirty="0">
                <a:solidFill>
                  <a:srgbClr val="0000FF"/>
                </a:solidFill>
              </a:rPr>
              <a:t>, </a:t>
            </a:r>
            <a:r>
              <a:rPr lang="en-US" b="1" dirty="0">
                <a:solidFill>
                  <a:srgbClr val="009900"/>
                </a:solidFill>
              </a:rPr>
              <a:t>not to generalize to unseen data</a:t>
            </a:r>
            <a:r>
              <a:rPr lang="en-US" b="1" dirty="0" smtClean="0">
                <a:solidFill>
                  <a:srgbClr val="009900"/>
                </a:solidFill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If the </a:t>
            </a:r>
            <a:r>
              <a:rPr lang="en-US" b="1" dirty="0"/>
              <a:t>test data distribution differs </a:t>
            </a:r>
            <a:r>
              <a:rPr lang="en-US" dirty="0"/>
              <a:t>from the </a:t>
            </a:r>
            <a:r>
              <a:rPr lang="en-US" b="1" dirty="0">
                <a:solidFill>
                  <a:srgbClr val="870581"/>
                </a:solidFill>
              </a:rPr>
              <a:t>training data, performance degrades significantly.</a:t>
            </a:r>
            <a:endParaRPr lang="en-US" b="1" dirty="0" smtClean="0">
              <a:solidFill>
                <a:srgbClr val="870581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Limitations of Autoencoder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8012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2. Risk of Learning Identity Function: </a:t>
            </a:r>
            <a:r>
              <a:rPr lang="en-US" dirty="0">
                <a:latin typeface="Baskerville Old Face" pitchFamily="18" charset="0"/>
              </a:rPr>
              <a:t>If the model has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too many parameters (i.e., large hidden layers),</a:t>
            </a:r>
            <a:r>
              <a:rPr lang="en-US" dirty="0">
                <a:latin typeface="Baskerville Old Face" pitchFamily="18" charset="0"/>
              </a:rPr>
              <a:t> it may si</a:t>
            </a:r>
            <a:r>
              <a:rPr lang="en-US" b="1" dirty="0">
                <a:latin typeface="Baskerville Old Face" pitchFamily="18" charset="0"/>
              </a:rPr>
              <a:t>mply copy the input to output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without learning meaningful </a:t>
            </a:r>
            <a:r>
              <a:rPr lang="en-US" b="1" dirty="0" smtClean="0">
                <a:solidFill>
                  <a:srgbClr val="870581"/>
                </a:solidFill>
                <a:latin typeface="Baskerville Old Face" pitchFamily="18" charset="0"/>
              </a:rPr>
              <a:t>features.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latin typeface="Baskerville Old Face" pitchFamily="18" charset="0"/>
              </a:rPr>
              <a:t>This </a:t>
            </a:r>
            <a:r>
              <a:rPr lang="en-US" dirty="0">
                <a:latin typeface="Baskerville Old Face" pitchFamily="18" charset="0"/>
              </a:rPr>
              <a:t>is </a:t>
            </a:r>
            <a:r>
              <a:rPr lang="en-US" b="1" dirty="0">
                <a:latin typeface="Baskerville Old Face" pitchFamily="18" charset="0"/>
              </a:rPr>
              <a:t>especially true </a:t>
            </a:r>
            <a:r>
              <a:rPr lang="en-US" dirty="0">
                <a:latin typeface="Baskerville Old Face" pitchFamily="18" charset="0"/>
              </a:rPr>
              <a:t>when the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latent space is large or the model </a:t>
            </a:r>
            <a:r>
              <a:rPr lang="en-US" dirty="0">
                <a:latin typeface="Baskerville Old Face" pitchFamily="18" charset="0"/>
              </a:rPr>
              <a:t>is </a:t>
            </a:r>
            <a:r>
              <a:rPr lang="en-US" b="1" dirty="0">
                <a:solidFill>
                  <a:srgbClr val="0000FF"/>
                </a:solidFill>
                <a:latin typeface="Baskerville Old Face" pitchFamily="18" charset="0"/>
              </a:rPr>
              <a:t>not properly regularized.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itchFamily="18" charset="0"/>
              </a:rPr>
              <a:t>3. Reconstruction Quality May Be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itchFamily="18" charset="0"/>
              </a:rPr>
              <a:t>Poor: </a:t>
            </a:r>
            <a:r>
              <a:rPr lang="en-US" dirty="0">
                <a:latin typeface="Baskerville Old Face" pitchFamily="18" charset="0"/>
              </a:rPr>
              <a:t>If the l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atent space is too small</a:t>
            </a:r>
            <a:r>
              <a:rPr lang="en-US" dirty="0">
                <a:latin typeface="Baskerville Old Face" pitchFamily="18" charset="0"/>
              </a:rPr>
              <a:t> or if the </a:t>
            </a:r>
            <a:r>
              <a:rPr lang="en-US" b="1" dirty="0">
                <a:latin typeface="Baskerville Old Face" pitchFamily="18" charset="0"/>
              </a:rPr>
              <a:t>training is insufficient</a:t>
            </a:r>
            <a:r>
              <a:rPr lang="en-US" dirty="0">
                <a:latin typeface="Baskerville Old Face" pitchFamily="18" charset="0"/>
              </a:rPr>
              <a:t>, the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model may lose important features during encoding,</a:t>
            </a:r>
            <a:r>
              <a:rPr lang="en-US" dirty="0">
                <a:latin typeface="Baskerville Old Face" pitchFamily="18" charset="0"/>
              </a:rPr>
              <a:t> leading to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blurry or incorrect reconstructions.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98248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>
                <a:latin typeface="Baskerville Old Face" pitchFamily="18" charset="0"/>
              </a:rPr>
              <a:t>This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limitation is a challenge in applications </a:t>
            </a:r>
            <a:r>
              <a:rPr lang="en-US" dirty="0">
                <a:latin typeface="Baskerville Old Face" pitchFamily="18" charset="0"/>
              </a:rPr>
              <a:t>where the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model must perform well on data</a:t>
            </a:r>
            <a:r>
              <a:rPr lang="en-US" b="1" dirty="0">
                <a:latin typeface="Baskerville Old Face" pitchFamily="18" charset="0"/>
              </a:rPr>
              <a:t> that is significantly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different from the training set</a:t>
            </a: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990000"/>
                </a:solidFill>
                <a:latin typeface="Baskerville Old Face" pitchFamily="18" charset="0"/>
              </a:rPr>
              <a:t>Misunderstanding import variables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0000CC"/>
                </a:solidFill>
                <a:latin typeface="Baskerville Old Face" pitchFamily="18" charset="0"/>
              </a:rPr>
              <a:t>Insufficient Training Data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66"/>
                </a:solidFill>
                <a:latin typeface="Baskerville Old Face" pitchFamily="18" charset="0"/>
              </a:rPr>
              <a:t>Imperfect decoding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7030A0"/>
                </a:solidFill>
                <a:latin typeface="Baskerville Old Face" pitchFamily="18" charset="0"/>
              </a:rPr>
              <a:t>Generative Modeling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solidFill>
                <a:srgbClr val="7030A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62999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0000"/>
                </a:solidFill>
              </a:rPr>
              <a:t>Another Real Time Example: </a:t>
            </a:r>
            <a:r>
              <a:rPr lang="en-US" dirty="0">
                <a:latin typeface="Baskerville Old Face" pitchFamily="18" charset="0"/>
              </a:rPr>
              <a:t>Using </a:t>
            </a:r>
            <a:r>
              <a:rPr lang="en-US" b="1" dirty="0">
                <a:solidFill>
                  <a:srgbClr val="009900"/>
                </a:solidFill>
                <a:latin typeface="Baskerville Old Face" pitchFamily="18" charset="0"/>
              </a:rPr>
              <a:t>an autoencoder </a:t>
            </a:r>
            <a:r>
              <a:rPr lang="en-US" dirty="0">
                <a:latin typeface="Baskerville Old Face" pitchFamily="18" charset="0"/>
              </a:rPr>
              <a:t>that </a:t>
            </a:r>
            <a:r>
              <a:rPr lang="en-US" b="1" dirty="0">
                <a:latin typeface="Baskerville Old Face" pitchFamily="18" charset="0"/>
              </a:rPr>
              <a:t>compresses </a:t>
            </a:r>
            <a:r>
              <a:rPr lang="en-US" dirty="0">
                <a:latin typeface="Baskerville Old Face" pitchFamily="18" charset="0"/>
              </a:rPr>
              <a:t>the famous </a:t>
            </a:r>
            <a:r>
              <a:rPr lang="en-US" b="1" dirty="0">
                <a:solidFill>
                  <a:srgbClr val="870581"/>
                </a:solidFill>
                <a:latin typeface="Baskerville Old Face" pitchFamily="18" charset="0"/>
              </a:rPr>
              <a:t>MNIST 28 × 28 handwritten digits dataset</a:t>
            </a:r>
            <a:r>
              <a:rPr lang="en-US" dirty="0">
                <a:latin typeface="Baskerville Old Face" pitchFamily="18" charset="0"/>
              </a:rPr>
              <a:t>. We use the following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neural network architecture</a:t>
            </a:r>
            <a:r>
              <a:rPr lang="en-US" dirty="0">
                <a:latin typeface="Baskerville Old Face" pitchFamily="18" charset="0"/>
              </a:rPr>
              <a:t>, which </a:t>
            </a: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has a two</a:t>
            </a:r>
            <a:r>
              <a:rPr lang="en-US" b="1" dirty="0" smtClean="0">
                <a:solidFill>
                  <a:srgbClr val="990000"/>
                </a:solidFill>
              </a:rPr>
              <a:t>-dimensional </a:t>
            </a:r>
            <a:r>
              <a:rPr lang="en-US" b="1" dirty="0">
                <a:solidFill>
                  <a:srgbClr val="990000"/>
                </a:solidFill>
              </a:rPr>
              <a:t>latent space:</a:t>
            </a:r>
            <a:endParaRPr lang="en-US" b="1" i="1" u="sng" dirty="0" smtClean="0">
              <a:solidFill>
                <a:srgbClr val="990000"/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971800"/>
            <a:ext cx="7239000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622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dirty="0">
                <a:solidFill>
                  <a:srgbClr val="990000"/>
                </a:solidFill>
                <a:latin typeface="Baskerville Old Face" pitchFamily="18" charset="0"/>
              </a:rPr>
              <a:t>After training our autoencoder </a:t>
            </a:r>
            <a:r>
              <a:rPr lang="en-US" dirty="0">
                <a:latin typeface="Baskerville Old Face" pitchFamily="18" charset="0"/>
              </a:rPr>
              <a:t>(</a:t>
            </a:r>
            <a:r>
              <a:rPr lang="en-US" b="1" dirty="0">
                <a:solidFill>
                  <a:srgbClr val="0000CC"/>
                </a:solidFill>
                <a:latin typeface="Baskerville Old Face" pitchFamily="18" charset="0"/>
              </a:rPr>
              <a:t>by minimizing its loss function via stochastic gradient descent)</a:t>
            </a:r>
            <a:r>
              <a:rPr lang="en-US" dirty="0">
                <a:latin typeface="Baskerville Old Face" pitchFamily="18" charset="0"/>
              </a:rPr>
              <a:t>, we find these </a:t>
            </a:r>
            <a:r>
              <a:rPr lang="en-US" b="1" dirty="0">
                <a:latin typeface="Baskerville Old Face" pitchFamily="18" charset="0"/>
              </a:rPr>
              <a:t>encodings of the handwritten digits in </a:t>
            </a:r>
            <a:r>
              <a:rPr lang="en-US" b="1" dirty="0" smtClean="0">
                <a:latin typeface="Baskerville Old Face" pitchFamily="18" charset="0"/>
              </a:rPr>
              <a:t>our </a:t>
            </a:r>
            <a:r>
              <a:rPr lang="en-US" b="1" dirty="0">
                <a:latin typeface="Baskerville Old Face" pitchFamily="18" charset="0"/>
              </a:rPr>
              <a:t>validation set,</a:t>
            </a:r>
            <a:r>
              <a:rPr lang="en-US" dirty="0">
                <a:latin typeface="Baskerville Old Face" pitchFamily="18" charset="0"/>
              </a:rPr>
              <a:t> </a:t>
            </a:r>
            <a:r>
              <a:rPr lang="en-US" b="1" dirty="0">
                <a:solidFill>
                  <a:srgbClr val="FF0066"/>
                </a:solidFill>
                <a:latin typeface="Baskerville Old Face" pitchFamily="18" charset="0"/>
              </a:rPr>
              <a:t>grouped by their labels 0–9: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743200"/>
            <a:ext cx="54102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769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685800"/>
            <a:ext cx="8610600" cy="6019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and </a:t>
            </a:r>
            <a:r>
              <a:rPr lang="en-US" b="1" dirty="0">
                <a:solidFill>
                  <a:srgbClr val="FF0066"/>
                </a:solidFill>
              </a:rPr>
              <a:t>pass the vector at each latt</a:t>
            </a:r>
            <a:r>
              <a:rPr lang="en-US" dirty="0"/>
              <a:t>ice site through the </a:t>
            </a:r>
            <a:r>
              <a:rPr lang="en-US" b="1" dirty="0">
                <a:solidFill>
                  <a:srgbClr val="0000CC"/>
                </a:solidFill>
              </a:rPr>
              <a:t>decoder</a:t>
            </a:r>
            <a:r>
              <a:rPr lang="en-US" dirty="0"/>
              <a:t>, then we </a:t>
            </a:r>
            <a:r>
              <a:rPr lang="en-US" b="1" dirty="0">
                <a:solidFill>
                  <a:srgbClr val="870581"/>
                </a:solidFill>
              </a:rPr>
              <a:t>generate</a:t>
            </a:r>
            <a:r>
              <a:rPr lang="en-US" dirty="0"/>
              <a:t> the following </a:t>
            </a:r>
            <a:r>
              <a:rPr lang="en-US" b="1" dirty="0">
                <a:solidFill>
                  <a:srgbClr val="990000"/>
                </a:solidFill>
              </a:rPr>
              <a:t>“fake” handwritten digits:</a:t>
            </a:r>
            <a:endParaRPr lang="en-US" b="1" dirty="0">
              <a:solidFill>
                <a:srgbClr val="990000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40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40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  <p:pic>
        <p:nvPicPr>
          <p:cNvPr id="4098" name="Picture 2" descr="https://www.compthree.com/images/blog/ae/ae_mnist_digit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2362200"/>
            <a:ext cx="57912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141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457200"/>
            <a:ext cx="8610600" cy="6400800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/>
              <a:t>While </a:t>
            </a:r>
            <a:r>
              <a:rPr lang="en-US" b="1" dirty="0">
                <a:solidFill>
                  <a:srgbClr val="0000CC"/>
                </a:solidFill>
              </a:rPr>
              <a:t>many images </a:t>
            </a:r>
            <a:r>
              <a:rPr lang="en-US" dirty="0"/>
              <a:t>have </a:t>
            </a:r>
            <a:r>
              <a:rPr lang="en-US" b="1" dirty="0">
                <a:solidFill>
                  <a:srgbClr val="990000"/>
                </a:solidFill>
              </a:rPr>
              <a:t>good quality, </a:t>
            </a:r>
            <a:r>
              <a:rPr lang="en-US" dirty="0"/>
              <a:t>others are </a:t>
            </a:r>
            <a:r>
              <a:rPr lang="en-US" b="1" dirty="0">
                <a:solidFill>
                  <a:srgbClr val="870581"/>
                </a:solidFill>
              </a:rPr>
              <a:t>blurry or incomplete </a:t>
            </a:r>
            <a:r>
              <a:rPr lang="en-US" dirty="0"/>
              <a:t>because </a:t>
            </a:r>
            <a:r>
              <a:rPr lang="en-US" b="1" dirty="0"/>
              <a:t>their sites are far from the point cloud</a:t>
            </a:r>
            <a:r>
              <a:rPr lang="en-US" b="1" dirty="0" smtClean="0"/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b="1" u="sng" dirty="0" smtClean="0">
                <a:solidFill>
                  <a:srgbClr val="FF0066"/>
                </a:solidFill>
              </a:rPr>
              <a:t>Drawback is :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The </a:t>
            </a:r>
            <a:r>
              <a:rPr lang="en-US" b="1" dirty="0">
                <a:solidFill>
                  <a:srgbClr val="0000CC"/>
                </a:solidFill>
              </a:rPr>
              <a:t>quality of the generated handwritten digits</a:t>
            </a:r>
            <a:r>
              <a:rPr lang="en-US" dirty="0"/>
              <a:t> is </a:t>
            </a:r>
            <a:r>
              <a:rPr lang="en-US" b="1" dirty="0">
                <a:solidFill>
                  <a:srgbClr val="990000"/>
                </a:solidFill>
              </a:rPr>
              <a:t>worse than in the two-dimensional case</a:t>
            </a:r>
            <a:r>
              <a:rPr lang="en-US" dirty="0"/>
              <a:t>. </a:t>
            </a:r>
            <a:endParaRPr lang="en-US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dirty="0" smtClean="0"/>
              <a:t>Because </a:t>
            </a:r>
            <a:r>
              <a:rPr lang="en-US" b="1" dirty="0">
                <a:solidFill>
                  <a:srgbClr val="870581"/>
                </a:solidFill>
              </a:rPr>
              <a:t>two-dimensions is usually too small </a:t>
            </a:r>
            <a:r>
              <a:rPr lang="en-US" dirty="0"/>
              <a:t>to </a:t>
            </a:r>
            <a:r>
              <a:rPr lang="en-US" b="1" dirty="0">
                <a:solidFill>
                  <a:srgbClr val="FF0066"/>
                </a:solidFill>
              </a:rPr>
              <a:t>capture the nuances of complicated data</a:t>
            </a:r>
            <a:r>
              <a:rPr lang="en-US" dirty="0"/>
              <a:t>, </a:t>
            </a:r>
            <a:r>
              <a:rPr lang="en-US" b="1" dirty="0">
                <a:solidFill>
                  <a:srgbClr val="0000CC"/>
                </a:solidFill>
              </a:rPr>
              <a:t>this is not good news</a:t>
            </a:r>
            <a:r>
              <a:rPr lang="en-US" b="1" dirty="0" smtClean="0">
                <a:solidFill>
                  <a:srgbClr val="0000CC"/>
                </a:solidFill>
              </a:rPr>
              <a:t>.</a:t>
            </a:r>
          </a:p>
          <a:p>
            <a:pPr algn="just">
              <a:buFont typeface="Wingdings" pitchFamily="2" charset="2"/>
              <a:buChar char="Ø"/>
            </a:pPr>
            <a:r>
              <a:rPr lang="en-US" b="1" dirty="0">
                <a:latin typeface="Baskerville Old Face" pitchFamily="18" charset="0"/>
              </a:rPr>
              <a:t>So we can introduced the advanced Topic </a:t>
            </a:r>
            <a:r>
              <a:rPr lang="en-US" sz="2800" b="1" u="sng" dirty="0">
                <a:solidFill>
                  <a:srgbClr val="0000CC"/>
                </a:solidFill>
                <a:latin typeface="Baskerville Old Face" pitchFamily="18" charset="0"/>
              </a:rPr>
              <a:t>Variational Autoencoder.</a:t>
            </a:r>
            <a:endParaRPr lang="en-US" b="1" u="sng" dirty="0">
              <a:solidFill>
                <a:srgbClr val="0000CC"/>
              </a:solidFill>
              <a:latin typeface="Baskerville Old Face" pitchFamily="18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endParaRPr lang="en-US" b="1" dirty="0">
              <a:solidFill>
                <a:srgbClr val="0000CC"/>
              </a:solidFill>
              <a:latin typeface="Baskerville Old Face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76200"/>
            <a:ext cx="85344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200" dirty="0" smtClean="0">
                <a:solidFill>
                  <a:srgbClr val="0000CC"/>
                </a:solidFill>
              </a:rPr>
              <a:t/>
            </a:r>
            <a:br>
              <a:rPr lang="en-US" sz="3200" dirty="0" smtClean="0">
                <a:solidFill>
                  <a:srgbClr val="0000CC"/>
                </a:solidFill>
              </a:rPr>
            </a:br>
            <a:r>
              <a:rPr lang="en-US" sz="2800" b="1" dirty="0" smtClean="0">
                <a:solidFill>
                  <a:srgbClr val="0000CC"/>
                </a:solidFill>
                <a:latin typeface="Cooper Black" pitchFamily="18" charset="0"/>
                <a:ea typeface="Calibri"/>
                <a:cs typeface="Times New Roman"/>
              </a:rPr>
              <a:t>Contd..</a:t>
            </a:r>
            <a:endParaRPr lang="en-US" sz="2800" b="1" dirty="0">
              <a:solidFill>
                <a:srgbClr val="0000CC"/>
              </a:solidFill>
              <a:latin typeface="Cooper Black" pitchFamily="18" charset="0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052370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deas Customizab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07" y="249382"/>
            <a:ext cx="8811491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64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28195</TotalTime>
  <Words>1283</Words>
  <Application>Microsoft Office PowerPoint</Application>
  <PresentationFormat>On-screen Show (4:3)</PresentationFormat>
  <Paragraphs>151</Paragraphs>
  <Slides>49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Oriel</vt:lpstr>
      <vt:lpstr>  UNIT-II Part – I  Building Blocks of Deep Learning</vt:lpstr>
      <vt:lpstr>Contents</vt:lpstr>
      <vt:lpstr> Autoencoders</vt:lpstr>
      <vt:lpstr> Contd..</vt:lpstr>
      <vt:lpstr> Architecture of Autoencoders</vt:lpstr>
      <vt:lpstr> Contd..</vt:lpstr>
      <vt:lpstr> Contd..</vt:lpstr>
      <vt:lpstr> Contd..</vt:lpstr>
      <vt:lpstr> Contd..</vt:lpstr>
      <vt:lpstr> Contd..</vt:lpstr>
      <vt:lpstr> Mathematical Representation</vt:lpstr>
      <vt:lpstr> Contd..</vt:lpstr>
      <vt:lpstr> Contd..</vt:lpstr>
      <vt:lpstr> Contd..</vt:lpstr>
      <vt:lpstr> Example</vt:lpstr>
      <vt:lpstr> Properties of Autoencoders</vt:lpstr>
      <vt:lpstr> parameters  of Autoencoders</vt:lpstr>
      <vt:lpstr> Contd..</vt:lpstr>
      <vt:lpstr> Contd..</vt:lpstr>
      <vt:lpstr> Training  of Autoencoders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Contd..</vt:lpstr>
      <vt:lpstr> Applications of Autoencoders</vt:lpstr>
      <vt:lpstr> Contd..</vt:lpstr>
      <vt:lpstr> Contd..</vt:lpstr>
      <vt:lpstr> Contd..</vt:lpstr>
      <vt:lpstr> Contd..</vt:lpstr>
      <vt:lpstr> How Autoencoder Works in Computer Vision</vt:lpstr>
      <vt:lpstr> Limitations of Autoencoders</vt:lpstr>
      <vt:lpstr> Contd..</vt:lpstr>
      <vt:lpstr> Contd..</vt:lpstr>
      <vt:lpstr> Contd..</vt:lpstr>
      <vt:lpstr> Contd..</vt:lpstr>
      <vt:lpstr> Contd..</vt:lpstr>
      <vt:lpstr> Limitations of Autoencoder</vt:lpstr>
      <vt:lpstr> Contd..</vt:lpstr>
      <vt:lpstr> Contd..</vt:lpstr>
      <vt:lpstr> Contd..</vt:lpstr>
      <vt:lpstr> Contd..</vt:lpstr>
      <vt:lpstr> Contd..</vt:lpstr>
      <vt:lpstr> Contd..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2084</cp:revision>
  <dcterms:created xsi:type="dcterms:W3CDTF">2013-11-07T06:07:38Z</dcterms:created>
  <dcterms:modified xsi:type="dcterms:W3CDTF">2025-08-06T04:41:34Z</dcterms:modified>
</cp:coreProperties>
</file>