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94" r:id="rId1"/>
  </p:sldMasterIdLst>
  <p:notesMasterIdLst>
    <p:notesMasterId r:id="rId17"/>
  </p:notesMasterIdLst>
  <p:handoutMasterIdLst>
    <p:handoutMasterId r:id="rId18"/>
  </p:handoutMasterIdLst>
  <p:sldIdLst>
    <p:sldId id="256" r:id="rId2"/>
    <p:sldId id="367" r:id="rId3"/>
    <p:sldId id="661" r:id="rId4"/>
    <p:sldId id="709" r:id="rId5"/>
    <p:sldId id="713" r:id="rId6"/>
    <p:sldId id="710" r:id="rId7"/>
    <p:sldId id="711" r:id="rId8"/>
    <p:sldId id="712" r:id="rId9"/>
    <p:sldId id="714" r:id="rId10"/>
    <p:sldId id="715" r:id="rId11"/>
    <p:sldId id="716" r:id="rId12"/>
    <p:sldId id="717" r:id="rId13"/>
    <p:sldId id="718" r:id="rId14"/>
    <p:sldId id="719" r:id="rId15"/>
    <p:sldId id="72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581"/>
    <a:srgbClr val="9900FF"/>
    <a:srgbClr val="005024"/>
    <a:srgbClr val="0000CC"/>
    <a:srgbClr val="FF0066"/>
    <a:srgbClr val="7166FC"/>
    <a:srgbClr val="EF73E0"/>
    <a:srgbClr val="0000FF"/>
    <a:srgbClr val="FF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6172200" cy="265906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UNIT-V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FF0066"/>
                </a:solidFill>
                <a:latin typeface="Book Antiqua" pitchFamily="18" charset="0"/>
                <a:ea typeface="+mn-ea"/>
                <a:cs typeface="Arial" pitchFamily="34" charset="0"/>
              </a:rPr>
              <a:t>(Deep Learning Applications)</a:t>
            </a:r>
            <a:endParaRPr lang="en-US" dirty="0">
              <a:solidFill>
                <a:srgbClr val="FF0066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AutoShape 2" descr="5 Deep Learning Trends that will Rule 201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AutoShape 4" descr="5 Deep Learning Trends that will Rule 2019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" name="AutoShape 6" descr="5 Deep Learning Trends that will Rule 2019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371600"/>
            <a:ext cx="2952509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914400"/>
            <a:ext cx="8382000" cy="56388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What is Decision Making in DL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Example : Self Driving Car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marL="109728" indent="0">
              <a:lnSpc>
                <a:spcPct val="150000"/>
              </a:lnSpc>
              <a:buNone/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09600"/>
          </a:xfrm>
        </p:spPr>
        <p:txBody>
          <a:bodyPr>
            <a:noAutofit/>
          </a:bodyPr>
          <a:lstStyle/>
          <a:p>
            <a:pPr algn="ctr"/>
            <a:r>
              <a:rPr lang="en-IN" sz="4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Deep Learning Applications</a:t>
            </a:r>
            <a:endParaRPr lang="en-US" sz="4800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184666"/>
            <a:ext cx="8527467" cy="4104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What  is Decision Making?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838200"/>
            <a:ext cx="8654468" cy="57246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Decision Making is the </a:t>
            </a:r>
            <a:r>
              <a:rPr lang="en-US" sz="2400" b="1" dirty="0">
                <a:solidFill>
                  <a:srgbClr val="9900FF"/>
                </a:solidFill>
                <a:latin typeface="Book Antiqua" panose="02040602050305030304" pitchFamily="18" charset="0"/>
              </a:rPr>
              <a:t>process of making </a:t>
            </a:r>
            <a:r>
              <a:rPr lang="en-US" sz="2400" b="1" dirty="0" smtClean="0">
                <a:solidFill>
                  <a:srgbClr val="9900FF"/>
                </a:solidFill>
                <a:latin typeface="Book Antiqua" panose="02040602050305030304" pitchFamily="18" charset="0"/>
              </a:rPr>
              <a:t>choices </a:t>
            </a:r>
            <a:r>
              <a:rPr lang="en-US" sz="2400" dirty="0">
                <a:latin typeface="Book Antiqua" panose="02040602050305030304" pitchFamily="18" charset="0"/>
              </a:rPr>
              <a:t>by identifying a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decision, gathering information and assessing alternative solutions</a:t>
            </a:r>
            <a:r>
              <a:rPr lang="en-US" sz="2400" b="1" dirty="0" smtClean="0">
                <a:solidFill>
                  <a:srgbClr val="7166FC"/>
                </a:solidFill>
                <a:latin typeface="Book Antiqua" panose="0204060205030503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</a:rPr>
              <a:t>Decision Making applied in Deep Leaning by using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CNN,RNN </a:t>
            </a:r>
            <a:r>
              <a:rPr lang="en-US" sz="2400" dirty="0" smtClean="0">
                <a:latin typeface="Book Antiqua" panose="02040602050305030304" pitchFamily="18" charset="0"/>
              </a:rPr>
              <a:t>etc.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</a:rPr>
              <a:t>Decision making is applied in several areas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b="1" dirty="0">
                <a:solidFill>
                  <a:srgbClr val="870581"/>
                </a:solidFill>
                <a:latin typeface="Book Antiqua" panose="02040602050305030304" pitchFamily="18" charset="0"/>
              </a:rPr>
              <a:t>Self Driving Car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870581"/>
                </a:solidFill>
                <a:latin typeface="Book Antiqua" panose="02040602050305030304" pitchFamily="18" charset="0"/>
              </a:rPr>
              <a:t>Facial Recognition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870581"/>
                </a:solidFill>
                <a:latin typeface="Book Antiqua" panose="02040602050305030304" pitchFamily="18" charset="0"/>
              </a:rPr>
              <a:t>Handwritten Digit Recognition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870581"/>
                </a:solidFill>
                <a:latin typeface="Book Antiqua" panose="02040602050305030304" pitchFamily="18" charset="0"/>
              </a:rPr>
              <a:t>Smart Home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870581"/>
                </a:solidFill>
                <a:latin typeface="Book Antiqua" panose="02040602050305030304" pitchFamily="18" charset="0"/>
              </a:rPr>
              <a:t>Healthcare etc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</a:rPr>
              <a:t>.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33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351566"/>
            <a:ext cx="8527467" cy="41043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Example :  </a:t>
            </a:r>
            <a:r>
              <a:rPr lang="en-US" sz="4000" dirty="0" smtClean="0">
                <a:solidFill>
                  <a:srgbClr val="C00000"/>
                </a:solidFill>
                <a:latin typeface="Book Antiqua" pitchFamily="18" charset="0"/>
                <a:ea typeface="+mn-ea"/>
                <a:cs typeface="Arial" pitchFamily="34" charset="0"/>
              </a:rPr>
              <a:t>Self Driving Car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37132" y="1190685"/>
            <a:ext cx="8654468" cy="45243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Self-driving vehicles are cars or trucks in which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</a:rPr>
              <a:t>human drivers are never required </a:t>
            </a:r>
            <a:r>
              <a:rPr lang="en-US" sz="2400" dirty="0">
                <a:latin typeface="Book Antiqua" panose="02040602050305030304" pitchFamily="18" charset="0"/>
              </a:rPr>
              <a:t>to </a:t>
            </a:r>
            <a:r>
              <a:rPr lang="en-US" sz="2400" b="1" dirty="0">
                <a:latin typeface="Book Antiqua" panose="02040602050305030304" pitchFamily="18" charset="0"/>
              </a:rPr>
              <a:t>take control to safely operate the vehicle.</a:t>
            </a:r>
            <a:r>
              <a:rPr lang="en-US" sz="2400" dirty="0">
                <a:latin typeface="Book Antiqua" panose="02040602050305030304" pitchFamily="18" charset="0"/>
              </a:rPr>
              <a:t> Also known as autonomous or “driverless” cars, they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combine sensors and software to control, navigate, and drive the vehicle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</a:rPr>
              <a:t>Autonomous Driving System can be generally divided in to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4 blocks.ie</a:t>
            </a:r>
            <a:r>
              <a:rPr lang="en-US" sz="2400" dirty="0">
                <a:latin typeface="Book Antiqua" panose="02040602050305030304" pitchFamily="18" charset="0"/>
              </a:rPr>
              <a:t>, </a:t>
            </a:r>
            <a:r>
              <a:rPr lang="en-US" sz="2400" b="1" dirty="0">
                <a:solidFill>
                  <a:srgbClr val="0070C0"/>
                </a:solidFill>
                <a:latin typeface="Book Antiqua" panose="02040602050305030304" pitchFamily="18" charset="0"/>
              </a:rPr>
              <a:t>Sensors, Perception subsystem, planning subsystem, and control of the </a:t>
            </a:r>
            <a:r>
              <a:rPr lang="en-US" sz="24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vehicle</a:t>
            </a:r>
            <a:endParaRPr lang="en-US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6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84666"/>
            <a:ext cx="8527467" cy="41043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Example :  </a:t>
            </a:r>
            <a:r>
              <a:rPr lang="en-US" sz="4000" dirty="0" smtClean="0">
                <a:solidFill>
                  <a:srgbClr val="C00000"/>
                </a:solidFill>
                <a:latin typeface="Book Antiqua" pitchFamily="18" charset="0"/>
                <a:ea typeface="+mn-ea"/>
                <a:cs typeface="Arial" pitchFamily="34" charset="0"/>
              </a:rPr>
              <a:t>Self Driving Car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43" y="1078468"/>
            <a:ext cx="8458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76400" y="6031468"/>
            <a:ext cx="67598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 smtClean="0">
                <a:solidFill>
                  <a:srgbClr val="FF0066"/>
                </a:solidFill>
              </a:rPr>
              <a:t>Figure: Autonomous </a:t>
            </a:r>
            <a:r>
              <a:rPr lang="en-IN" sz="2000" b="1" dirty="0">
                <a:solidFill>
                  <a:srgbClr val="FF0066"/>
                </a:solidFill>
              </a:rPr>
              <a:t>vehicle system block diagram</a:t>
            </a:r>
            <a:r>
              <a:rPr lang="en-IN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703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84666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654468" cy="618630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The vehicle is sensing the </a:t>
            </a:r>
            <a:r>
              <a:rPr lang="en-US" sz="2400" dirty="0" smtClean="0">
                <a:latin typeface="Book Antiqua" panose="02040602050305030304" pitchFamily="18" charset="0"/>
              </a:rPr>
              <a:t>world using </a:t>
            </a:r>
            <a:r>
              <a:rPr lang="en-US" sz="2400" dirty="0">
                <a:latin typeface="Book Antiqua" panose="02040602050305030304" pitchFamily="18" charset="0"/>
              </a:rPr>
              <a:t>many different sensors mounted on the vehicle. The information from the sensors is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processed in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a perception block</a:t>
            </a:r>
            <a:r>
              <a:rPr lang="en-US" sz="2400" dirty="0">
                <a:latin typeface="Book Antiqua" panose="02040602050305030304" pitchFamily="18" charset="0"/>
              </a:rPr>
              <a:t>, whose components combine sensor data into meaningful information. 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The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planning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subsystem </a:t>
            </a:r>
            <a:r>
              <a:rPr lang="en-US" sz="2400" dirty="0">
                <a:latin typeface="Book Antiqua" panose="02040602050305030304" pitchFamily="18" charset="0"/>
              </a:rPr>
              <a:t>uses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output from the perception block for behavior planning and for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both short-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and long-range path planning. </a:t>
            </a: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control module </a:t>
            </a:r>
            <a:r>
              <a:rPr lang="en-US" sz="2400" dirty="0">
                <a:latin typeface="Book Antiqua" panose="02040602050305030304" pitchFamily="18" charset="0"/>
              </a:rPr>
              <a:t>ensures that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vehicle follows the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path provided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by the planning subsystem and sends control commands to the vehicle.</a:t>
            </a:r>
          </a:p>
        </p:txBody>
      </p:sp>
    </p:spTree>
    <p:extLst>
      <p:ext uri="{BB962C8B-B14F-4D97-AF65-F5344CB8AC3E}">
        <p14:creationId xmlns:p14="http://schemas.microsoft.com/office/powerpoint/2010/main" val="354407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84666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815876"/>
            <a:ext cx="8654468" cy="230832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An end-to-end deep </a:t>
            </a:r>
            <a:r>
              <a:rPr lang="en-US" sz="2400" dirty="0" smtClean="0">
                <a:latin typeface="Book Antiqua" panose="02040602050305030304" pitchFamily="18" charset="0"/>
              </a:rPr>
              <a:t>neural </a:t>
            </a:r>
            <a:r>
              <a:rPr lang="en-US" sz="2400" dirty="0">
                <a:latin typeface="Book Antiqua" panose="02040602050305030304" pitchFamily="18" charset="0"/>
              </a:rPr>
              <a:t>network we designed for autonomous driving uses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camera images </a:t>
            </a:r>
            <a:r>
              <a:rPr lang="en-US" sz="2400" dirty="0" smtClean="0">
                <a:latin typeface="Book Antiqua" panose="02040602050305030304" pitchFamily="18" charset="0"/>
              </a:rPr>
              <a:t>as an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input</a:t>
            </a:r>
            <a:r>
              <a:rPr lang="en-US" sz="2400" dirty="0">
                <a:latin typeface="Book Antiqua" panose="02040602050305030304" pitchFamily="18" charset="0"/>
              </a:rPr>
              <a:t>, which is a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raw signal (i.e., pixel), </a:t>
            </a:r>
            <a:r>
              <a:rPr lang="en-US" sz="2400" dirty="0">
                <a:latin typeface="Book Antiqua" panose="02040602050305030304" pitchFamily="18" charset="0"/>
              </a:rPr>
              <a:t>and </a:t>
            </a:r>
            <a:r>
              <a:rPr lang="en-US" sz="2400" b="1" dirty="0" smtClean="0">
                <a:solidFill>
                  <a:srgbClr val="7166FC"/>
                </a:solidFill>
                <a:latin typeface="Book Antiqua" panose="02040602050305030304" pitchFamily="18" charset="0"/>
              </a:rPr>
              <a:t>steering angle predictions</a:t>
            </a:r>
            <a:r>
              <a:rPr lang="en-US" sz="2400" dirty="0" smtClean="0">
                <a:latin typeface="Book Antiqua" panose="02040602050305030304" pitchFamily="18" charset="0"/>
              </a:rPr>
              <a:t> as </a:t>
            </a:r>
            <a:r>
              <a:rPr lang="en-US" sz="2400" dirty="0">
                <a:latin typeface="Book Antiqua" panose="02040602050305030304" pitchFamily="18" charset="0"/>
              </a:rPr>
              <a:t>an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output</a:t>
            </a:r>
            <a:r>
              <a:rPr lang="en-US" sz="2400" dirty="0">
                <a:latin typeface="Book Antiqua" panose="02040602050305030304" pitchFamily="18" charset="0"/>
              </a:rPr>
              <a:t> to control </a:t>
            </a:r>
            <a:r>
              <a:rPr lang="en-US" sz="2400" dirty="0" smtClean="0">
                <a:latin typeface="Book Antiqua" panose="02040602050305030304" pitchFamily="18" charset="0"/>
              </a:rPr>
              <a:t>the vehicle.</a:t>
            </a:r>
            <a:endParaRPr lang="en-US" sz="2400" dirty="0">
              <a:latin typeface="Book Antiqua" panose="0204060205030503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0"/>
            <a:ext cx="76962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78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76200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457200"/>
            <a:ext cx="8654468" cy="359329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200" dirty="0">
                <a:latin typeface="Book Antiqua" panose="02040602050305030304" pitchFamily="18" charset="0"/>
              </a:rPr>
              <a:t>The purpose of  end to end learning is the system </a:t>
            </a:r>
            <a:r>
              <a:rPr lang="en-IN" sz="2200" b="1" dirty="0">
                <a:solidFill>
                  <a:srgbClr val="870581"/>
                </a:solidFill>
                <a:latin typeface="Book Antiqua" panose="02040602050305030304" pitchFamily="18" charset="0"/>
              </a:rPr>
              <a:t>automatically learns internal representations </a:t>
            </a:r>
            <a:r>
              <a:rPr lang="en-IN" sz="2200" dirty="0">
                <a:latin typeface="Book Antiqua" panose="02040602050305030304" pitchFamily="18" charset="0"/>
              </a:rPr>
              <a:t>of the necessary processing steps, such as such as </a:t>
            </a:r>
            <a:r>
              <a:rPr lang="en-US" sz="2200" b="1" dirty="0">
                <a:solidFill>
                  <a:srgbClr val="0000CC"/>
                </a:solidFill>
                <a:latin typeface="Book Antiqua" panose="02040602050305030304" pitchFamily="18" charset="0"/>
              </a:rPr>
              <a:t>detection of useful road characteristics</a:t>
            </a:r>
            <a:r>
              <a:rPr lang="en-US" sz="2200" dirty="0">
                <a:latin typeface="Book Antiqua" panose="02040602050305030304" pitchFamily="18" charset="0"/>
              </a:rPr>
              <a:t>, based only on the 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</a:rPr>
              <a:t>input </a:t>
            </a:r>
            <a:r>
              <a:rPr lang="en-US" sz="22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signal.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</a:rPr>
              <a:t>Here The input in our autonomous driving system is only the 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</a:rPr>
              <a:t>camera image, the </a:t>
            </a:r>
            <a:r>
              <a:rPr lang="en-US" sz="22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raw pixel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</a:rPr>
              <a:t>.</a:t>
            </a:r>
            <a:r>
              <a:rPr lang="en-US" sz="2200" dirty="0">
                <a:latin typeface="Book Antiqua" panose="02040602050305030304" pitchFamily="18" charset="0"/>
              </a:rPr>
              <a:t> Output is </a:t>
            </a:r>
            <a:r>
              <a:rPr lang="en-US" sz="2200" b="1" dirty="0">
                <a:solidFill>
                  <a:srgbClr val="005024"/>
                </a:solidFill>
                <a:latin typeface="Book Antiqua" panose="02040602050305030304" pitchFamily="18" charset="0"/>
              </a:rPr>
              <a:t>steering angle prediction</a:t>
            </a:r>
            <a:r>
              <a:rPr lang="en-US" sz="2200" b="1" dirty="0">
                <a:solidFill>
                  <a:srgbClr val="005024"/>
                </a:solidFill>
              </a:rPr>
              <a:t>.</a:t>
            </a:r>
            <a:endParaRPr lang="en-US" sz="2200" b="1" dirty="0" smtClean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4038599"/>
            <a:ext cx="9051634" cy="281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78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84666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815876"/>
            <a:ext cx="8654468" cy="286232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</a:rPr>
              <a:t>1. Data Collection: </a:t>
            </a:r>
            <a:r>
              <a:rPr lang="en-US" sz="2400" dirty="0" smtClean="0">
                <a:latin typeface="Book Antiqua" panose="02040602050305030304" pitchFamily="18" charset="0"/>
              </a:rPr>
              <a:t>Here </a:t>
            </a:r>
            <a:r>
              <a:rPr lang="en-US" sz="2400" dirty="0">
                <a:latin typeface="Book Antiqua" panose="02040602050305030304" pitchFamily="18" charset="0"/>
              </a:rPr>
              <a:t>first we have to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collect the data</a:t>
            </a:r>
            <a:r>
              <a:rPr lang="en-US" sz="2400" dirty="0">
                <a:latin typeface="Book Antiqua" panose="02040602050305030304" pitchFamily="18" charset="0"/>
              </a:rPr>
              <a:t>.  The same representative track was used for driving in the autonomous driving </a:t>
            </a:r>
            <a:r>
              <a:rPr lang="en-US" sz="2400" dirty="0" smtClean="0">
                <a:latin typeface="Book Antiqua" panose="02040602050305030304" pitchFamily="18" charset="0"/>
              </a:rPr>
              <a:t>mode. where </a:t>
            </a:r>
            <a:r>
              <a:rPr lang="en-US" sz="2400" dirty="0">
                <a:latin typeface="Book Antiqua" panose="02040602050305030304" pitchFamily="18" charset="0"/>
              </a:rPr>
              <a:t>the decision about steering angle was made by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real-time image from the camera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mounted </a:t>
            </a:r>
            <a:r>
              <a:rPr lang="en-IN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on </a:t>
            </a:r>
            <a:r>
              <a:rPr lang="en-IN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the vehicle.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678198"/>
            <a:ext cx="6052394" cy="310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62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76200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60932" y="607874"/>
            <a:ext cx="8654468" cy="286232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For Example:  The model has to learn how to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handle sharp turns, different textures,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different boarders of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the road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Examples of images recorded with the central camera in different frames, which is presented in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road map characteristics.	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589939"/>
            <a:ext cx="8229599" cy="2048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87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76200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60932" y="607874"/>
            <a:ext cx="8654468" cy="175432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In order to have good quality samples, the slight difference in the filed of view per each central, left and right camera leads to better generalization of the model.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	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66" y="2590800"/>
            <a:ext cx="80772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48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76200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60932" y="457200"/>
            <a:ext cx="8654468" cy="45243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</a:rPr>
              <a:t>2. Data Preprocessing: </a:t>
            </a:r>
            <a:r>
              <a:rPr lang="en-US" sz="2400" dirty="0" smtClean="0">
                <a:latin typeface="Book Antiqua" panose="02040602050305030304" pitchFamily="18" charset="0"/>
              </a:rPr>
              <a:t>For training </a:t>
            </a:r>
            <a:r>
              <a:rPr lang="en-US" sz="2400" b="1" dirty="0" smtClean="0">
                <a:solidFill>
                  <a:srgbClr val="005024"/>
                </a:solidFill>
                <a:latin typeface="Book Antiqua" panose="02040602050305030304" pitchFamily="18" charset="0"/>
              </a:rPr>
              <a:t>Deep Neural Networks, all images are captured for training CNN</a:t>
            </a:r>
            <a:r>
              <a:rPr lang="en-US" sz="2400" dirty="0" smtClean="0">
                <a:latin typeface="Book Antiqua" panose="0204060205030503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In </a:t>
            </a:r>
            <a:r>
              <a:rPr lang="en-US" sz="2400" b="1" dirty="0" smtClean="0">
                <a:latin typeface="Book Antiqua" panose="02040602050305030304" pitchFamily="18" charset="0"/>
              </a:rPr>
              <a:t>data Preprocessing, </a:t>
            </a:r>
            <a:r>
              <a:rPr lang="en-US" sz="2400" dirty="0" smtClean="0">
                <a:latin typeface="Book Antiqua" panose="02040602050305030304" pitchFamily="18" charset="0"/>
              </a:rPr>
              <a:t>Here  </a:t>
            </a:r>
            <a:r>
              <a:rPr lang="en-US" sz="2400" b="1" dirty="0">
                <a:solidFill>
                  <a:srgbClr val="9900FF"/>
                </a:solidFill>
                <a:latin typeface="Book Antiqua" panose="02040602050305030304" pitchFamily="18" charset="0"/>
              </a:rPr>
              <a:t>Cropping was used </a:t>
            </a:r>
            <a:r>
              <a:rPr lang="en-US" sz="2400" dirty="0">
                <a:latin typeface="Book Antiqua" panose="02040602050305030304" pitchFamily="18" charset="0"/>
              </a:rPr>
              <a:t>in order to remove the parts of the image that do not have valuable </a:t>
            </a:r>
            <a:r>
              <a:rPr lang="en-US" sz="2400" dirty="0" smtClean="0">
                <a:latin typeface="Book Antiqua" panose="02040602050305030304" pitchFamily="18" charset="0"/>
              </a:rPr>
              <a:t>information for </a:t>
            </a:r>
            <a:r>
              <a:rPr lang="en-US" sz="2400" dirty="0">
                <a:latin typeface="Book Antiqua" panose="02040602050305030304" pitchFamily="18" charset="0"/>
              </a:rPr>
              <a:t>autonomous driving, so as to remove the </a:t>
            </a:r>
            <a:r>
              <a:rPr lang="en-US" sz="2400" b="1" dirty="0">
                <a:solidFill>
                  <a:srgbClr val="9900FF"/>
                </a:solidFill>
                <a:latin typeface="Book Antiqua" panose="02040602050305030304" pitchFamily="18" charset="0"/>
              </a:rPr>
              <a:t>sky threes and hills on the top of image and the part of the part of hood of the vehicle on the image bottom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An example of the image after cropping is </a:t>
            </a:r>
            <a:r>
              <a:rPr lang="en-IN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presented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53" y="4981514"/>
            <a:ext cx="4008147" cy="172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195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76200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60932" y="663476"/>
            <a:ext cx="8654468" cy="224952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The images from dataset were normalized by dividing each pixel of the image by 255, which </a:t>
            </a:r>
            <a:r>
              <a:rPr lang="en-US" sz="2400" dirty="0" smtClean="0">
                <a:latin typeface="Book Antiqua" panose="02040602050305030304" pitchFamily="18" charset="0"/>
              </a:rPr>
              <a:t>is the </a:t>
            </a:r>
            <a:r>
              <a:rPr lang="en-US" sz="2400" dirty="0">
                <a:latin typeface="Book Antiqua" panose="02040602050305030304" pitchFamily="18" charset="0"/>
              </a:rPr>
              <a:t>maximum value of an image pixel. Once the image was normalized to a range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between 0 and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1.</a:t>
            </a:r>
            <a:r>
              <a:rPr lang="en-US" sz="2400" dirty="0" smtClean="0"/>
              <a:t>.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14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76200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60932" y="381000"/>
            <a:ext cx="8654468" cy="64633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</a:rPr>
              <a:t>3. Using Convolutional Neural Network</a:t>
            </a:r>
            <a:r>
              <a:rPr lang="en-US" sz="2400" dirty="0" smtClean="0">
                <a:latin typeface="Book Antiqua" panose="02040602050305030304" pitchFamily="18" charset="0"/>
              </a:rPr>
              <a:t>: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32" y="1143000"/>
            <a:ext cx="88582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4953000"/>
            <a:ext cx="8382000" cy="11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</a:rPr>
              <a:t>By taking the quality images, Using CNN it takes the decision where we need to go to different roots.</a:t>
            </a:r>
          </a:p>
        </p:txBody>
      </p:sp>
    </p:spTree>
    <p:extLst>
      <p:ext uri="{BB962C8B-B14F-4D97-AF65-F5344CB8AC3E}">
        <p14:creationId xmlns:p14="http://schemas.microsoft.com/office/powerpoint/2010/main" val="109108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76200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60932" y="2209800"/>
            <a:ext cx="8654468" cy="193899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8000" b="1" dirty="0" smtClean="0">
                <a:solidFill>
                  <a:srgbClr val="870581"/>
                </a:solidFill>
                <a:latin typeface="Berlin Sans FB Demi" panose="020E0802020502020306" pitchFamily="34" charset="0"/>
              </a:rPr>
              <a:t>THANK YOU</a:t>
            </a:r>
            <a:endParaRPr lang="en-US" sz="8000" b="1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96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23995</TotalTime>
  <Words>601</Words>
  <Application>Microsoft Office PowerPoint</Application>
  <PresentationFormat>On-screen Show (4:3)</PresentationFormat>
  <Paragraphs>78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Concourse</vt:lpstr>
      <vt:lpstr>  UNIT-V (Deep Learning Applications)</vt:lpstr>
      <vt:lpstr>Deep Learning Applications</vt:lpstr>
      <vt:lpstr>What  is Decision Making?</vt:lpstr>
      <vt:lpstr>Example :  Self Driving Car</vt:lpstr>
      <vt:lpstr>Example :  Self Driving Car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Surekha-Vanam</cp:lastModifiedBy>
  <cp:revision>1802</cp:revision>
  <dcterms:created xsi:type="dcterms:W3CDTF">2013-11-07T06:07:38Z</dcterms:created>
  <dcterms:modified xsi:type="dcterms:W3CDTF">2021-06-09T05:25:53Z</dcterms:modified>
</cp:coreProperties>
</file>