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6" r:id="rId17"/>
    <p:sldId id="277" r:id="rId18"/>
    <p:sldId id="278" r:id="rId19"/>
    <p:sldId id="270" r:id="rId20"/>
    <p:sldId id="271" r:id="rId21"/>
    <p:sldId id="272" r:id="rId22"/>
    <p:sldId id="273" r:id="rId23"/>
    <p:sldId id="2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2A94F-368D-47A2-AC97-938DB48A788F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506A8-D8CF-4B8F-9D25-EA8A8C0461B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1035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7506A8-D8CF-4B8F-9D25-EA8A8C0461B6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1000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8490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006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8046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2399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971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463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090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7361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6299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230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263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98FED-60A8-483E-81EC-10EC4EC0C8E7}" type="datetimeFigureOut">
              <a:rPr lang="en-IN" smtClean="0"/>
              <a:t>26-02-2026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AD536-F4EB-4818-89F6-E62B336C3B1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3644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551499"/>
            <a:ext cx="10515600" cy="47466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E-waste control measures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2645" y="1828801"/>
            <a:ext cx="10494010" cy="45027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stringent health safeguards and environmental protection laws in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Extended Producers Responsibility (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waste permissions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Producer-Public-Government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Controls &amp; Engineering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monitoring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compliance of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Effective regulatory mechanism strengthened by manpower and technical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expertise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Reduction of waste at source. </a:t>
            </a:r>
            <a:endParaRPr lang="en-IN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78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330" y="101600"/>
            <a:ext cx="11014710" cy="131064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/>
            </a:r>
            <a:br>
              <a:rPr lang="en-US" sz="2800" b="1" dirty="0" smtClean="0">
                <a:solidFill>
                  <a:schemeClr val="tx1"/>
                </a:solidFill>
              </a:rPr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for stringent health safeguards and environmental protection laws in India</a:t>
            </a:r>
            <a:b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" y="1412240"/>
            <a:ext cx="11022330" cy="5212081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activists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opine that environment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protection laws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India are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stringent enough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address the issues relating to either domestic waste or imports of hazardous waste including e-waste.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 do not have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appropriate technology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ascertain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quantum and quality of wastes in the imported items.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it has been reported that the problem of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toxic waste imports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 be addressed properly as none of the Indian ports (except the Jawaharlal Nehru Port at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Nhava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Sheva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has scanners to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detect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actual contents of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consignments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There are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expectations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the proposed E-waste (Management and Handling) Rules, 2010 will lay down explicit laws concerning e-waste and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systematize various aspects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e-waste recycling sector.</a:t>
            </a: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40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42240"/>
            <a:ext cx="11042650" cy="799869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for stringent health safeguards and environmental protection laws in India</a:t>
            </a:r>
            <a:b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42109"/>
            <a:ext cx="11358880" cy="5680364"/>
          </a:xfrm>
        </p:spPr>
        <p:txBody>
          <a:bodyPr>
            <a:normAutofit fontScale="85000" lnSpcReduction="10000"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Government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consulted various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 governmental organizations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(NGOs) in the process of developing a dedicated set of rules, which would govern the management and handling of electronic and electrical waste.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Draft rules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e-waste management were jointly proposed and submitted to the Government by the Manufacturers’ Association for Information Technology (MAIT).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necessary that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legislation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clear in laying down the responsibility of every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shareholder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management of waste—from the producer to the consumer and the recycler.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Besides,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 legislation to be effective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requires clear specification of the mechanisms to carry out each function.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Strategies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been proposed for the effective management and handling of e-waste in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country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many of which are already in force or in consideration in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 countries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other developed countries like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U.S. and Japan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Considering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rapid growth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generation of e-waste, the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MoEF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(Ministry of Environment Forest climate change)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proposed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notify separate Rules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e-waste under the Environment (Protection) Act, 1986.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92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42240"/>
            <a:ext cx="11785600" cy="75830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for stringent health safeguards and environmental protection laws in India</a:t>
            </a:r>
            <a:b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" y="720436"/>
            <a:ext cx="11785600" cy="59851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salient features of the proposed Rules in brief, provided by the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MoEF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are as given below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1.The concept of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Extended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Producer Responsibility (EPR)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been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enshrined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proposed Rules.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2.The rules propose to extend producers’ responsibility to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post-consumer stage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product life cycle and fix their responsibility for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collection of end of life products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to ensure that such wastes are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channelized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 handling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addition, Producers are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 to finance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organize a system to meet the costs involved in the environmentally sound management of e-waste generated from the ‘end of life’ of their own products and the historical waste available on the date from which these rules come into force.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3.Producers, as necessary, can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designate agencies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set up an effective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back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for all electrical and electronic equipment at the end of their life. </a:t>
            </a:r>
          </a:p>
          <a:p>
            <a:pPr algn="just">
              <a:lnSpc>
                <a:spcPct val="150000"/>
              </a:lnSpc>
            </a:pP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80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" y="822961"/>
            <a:ext cx="11897360" cy="21613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for stringent health safeguards and environmental protection laws in India</a:t>
            </a:r>
            <a:b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" y="822961"/>
            <a:ext cx="11816080" cy="577088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threshold limits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prescribed in EU RoHS (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Restriction of Hazardous Substances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Directive)Directive, which is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globally accepted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for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hazardous substance used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manufacture of electrical and electronics components have been adopted. </a:t>
            </a:r>
          </a:p>
          <a:p>
            <a:pPr>
              <a:lnSpc>
                <a:spcPct val="170000"/>
              </a:lnSpc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5.Rules also provide for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granting authorization and registration by the State Pollution Control Board or the Pollution Control Committee concerned, to a persons/agency engaged in collection or dismantling or recycling of e-waste; provided that the applicant possesses appropriate facilities to handle e-waste safely. This is to ensure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e-waste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an environmentally sound manner. </a:t>
            </a:r>
          </a:p>
          <a:p>
            <a:pPr>
              <a:lnSpc>
                <a:spcPct val="170000"/>
              </a:lnSpc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Collection Centres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are being run by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individuals/ jointly or by agencies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be required to take authorization from respective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Pollution Control Boards/Committees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file annual return thereafter providing details of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e-waste collected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Dismantlers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recyclers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have to obtain authorization and registration from the concerned State Pollution Control Board and file annual return regarding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e-waste handled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them.</a:t>
            </a: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25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" y="155259"/>
            <a:ext cx="11562080" cy="48205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Extended Producers Responsibility (EPR)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" y="1076960"/>
            <a:ext cx="11562080" cy="5608319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Extended Producers Responsibility (EPR):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Extended Producers Responsibility (EPR) which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underlines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current framework of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draft e-waste rules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may be an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innovative step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management of e-waste in the country.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concept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EPR aims to place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responsibility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collection of end-of-life electronic products and their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 disposal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to the producers.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would have to ensure that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polluting products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be recycled in an environmental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friendly manner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refurbishes, dismantlers or recyclers.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It would require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producers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dealers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collect e-waste by providing the consumer a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box, bin or a demarcated area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deposit e-waste.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It has been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suggested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municipal corporations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 take the responsibility of collecting e-waste directly from consumers to be handed over to a recycler.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dismantler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would also have to be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registered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the Government to ensure compliance.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apprehensions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have been expressed by some quarters that EPR may be difficult to implement. </a:t>
            </a:r>
          </a:p>
          <a:p>
            <a:pPr algn="just"/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83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3038" y="173038"/>
            <a:ext cx="11723687" cy="505835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Extended Producers Responsibility (EPR)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" y="803564"/>
            <a:ext cx="11724640" cy="5902035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instance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it may be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impossible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a producer in India to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track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an electrical or electronic item which he/she might have sold to a customer from the southern part of our country and who in turn might dispose it off to somebody else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residing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another distant region.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the Ministry of MSME has commented that it may not be practically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feasible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the producers to collect the e-waste generated at the end of life of the electrical and electronic products, because the consumers may be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located in different parts of the country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not known to the producers.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this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regard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it has been s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uggested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almost all major electronic brands have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centres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across the country and these can be used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collection points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incentive,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a customer gets to give an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 electronic good for recycling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be key to its success.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practicability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such a measure has to be examined carefully in a country like India where it would be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difficult to track electronic products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may be sold several times by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than one customer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using those products for some time.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01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3038" y="173039"/>
            <a:ext cx="11672887" cy="436562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Extended Producers Responsibility (EPR)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" y="748146"/>
            <a:ext cx="11673840" cy="591589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Moreover,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dismantlers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organizing themselves and have often tried to enter into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tie-ups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organized recyclers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carrying out precious metal recovery.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such tie ups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taken place so far because the organized recyclers are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awaiting approvals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import licenses for easier access to e-waste.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 with standing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suggestions mentioned above, the most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toxic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polluting segments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electronics industry, namely, the manufacturing and the disposal have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mostly migrated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developing countries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Therefore, it needs to be ensured that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producer responsibility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take-back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not used to justify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transboundary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movements of wastes.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per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Hazardous Wastes Rules, 2008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import of such wastes for disposal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not permitted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country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draft e-waste rules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applicable to the e-waste generated from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and telecommunication equipment and Consumer electrical and electronics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i.e. Television sets (including LCD &amp; LED), Refrigerator, Washing Machine, Air-conditioners.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5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3038" y="142875"/>
            <a:ext cx="11612562" cy="577561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Extended Producers Responsibility (EPR)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" y="720436"/>
            <a:ext cx="11612880" cy="599532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experience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implementation of EPR from the above products,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rules would be reviewed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including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categories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e-waste.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per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draft e-waste rules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Municipal Authorities are required to take responsibility of collection of e-waste generated from the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orphan products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 of e-waste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traders is also not permitted. Further, import of e-waste is permitted to actual users in the country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permission of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MoEF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licence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issued by Directorate General of Foreign Trade (DGFT)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reuse or recycling or reprocessing only.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4710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203201"/>
            <a:ext cx="11826240" cy="489526"/>
          </a:xfrm>
        </p:spPr>
        <p:txBody>
          <a:bodyPr>
            <a:normAutofit/>
          </a:bodyPr>
          <a:lstStyle/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 of </a:t>
            </a:r>
            <a:r>
              <a:rPr lang="en-I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e-waste permissions/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e-waste under license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120" y="789709"/>
            <a:ext cx="11592560" cy="5804131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Toxics Link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import of e-waste should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be allowed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we currently do not have the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infrastructure to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deal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the domestically generated e-waste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would only lead to the country becoming a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waste dump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globe with serious health and environment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Yet, there are others who call for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adequate safeguards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restrict the import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used electrical and electronic equipment in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country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ensure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 imported wastes are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reprocessed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companies under license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import e-waste 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re-sold again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per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Exim Policy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FTP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Ministry of Commerce’s (Handbook of Procedures Vol. 1 2009-14),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second hand computers including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computers/laptops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refurbished/reconditioned spares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restricted.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 of second hand computers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including personal computers/laptops and computer peripherals including printers, plotters, scanner, monitor, keyboards and storage units as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donations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certain categories of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donors was permitted earlier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959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" y="182882"/>
            <a:ext cx="11805919" cy="509846"/>
          </a:xfrm>
        </p:spPr>
        <p:txBody>
          <a:bodyPr>
            <a:normAutofit/>
          </a:bodyPr>
          <a:lstStyle/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 of e-waste permissions/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 of e-waste under license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" y="692727"/>
            <a:ext cx="11805919" cy="6040581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Directorate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Foreign Trade (DGFT)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published a Public Notice dated 13.5.2010,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in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provision has been deleted. 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per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Hazardous Wastes Rules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2008, units involved in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e-waste recycling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required to obtain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authorization and registration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Pollution Control Board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concerned.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Directions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been issued to all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Central/State Government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handover e-waste generated in their premises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authorized and registered recyclers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184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" y="142241"/>
            <a:ext cx="11826240" cy="425795"/>
          </a:xfrm>
        </p:spPr>
        <p:txBody>
          <a:bodyPr>
            <a:normAutofit/>
          </a:bodyPr>
          <a:lstStyle/>
          <a:p>
            <a:pPr algn="ctr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Producer-public-government cooperation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680" y="568037"/>
            <a:ext cx="11663680" cy="6076604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Basel Convention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 promoted the concept of developing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partnerships with industry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public sector and civil society for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reducing hazardous wastes at source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promoting their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recycling and re-use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Signatories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Convention can also take advantage of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Convention’s expanding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series of technical guidelines for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environmentally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sound management of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 kinds of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wastes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the United Nations Environment Programme’s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Environmental Technology Centre (IETC)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 produced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manuals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WEEE/e-waste to assist the member countries to develop the inventories 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e-waste management system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According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Abhishek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Pratap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Singh from Greenpeace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bringing local bodies and community organizations into the task of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collection of e-waste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as important as coordination and incorporating very specific targets.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recycling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just growing as an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emerging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  <a:endParaRPr lang="en-IN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522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223521"/>
            <a:ext cx="11775440" cy="386079"/>
          </a:xfrm>
        </p:spPr>
        <p:txBody>
          <a:bodyPr>
            <a:normAutofit/>
          </a:bodyPr>
          <a:lstStyle/>
          <a:p>
            <a:pPr algn="ctr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Producer-public-government cooperation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" y="762000"/>
            <a:ext cx="11694160" cy="5933440"/>
          </a:xfrm>
        </p:spPr>
        <p:txBody>
          <a:bodyPr>
            <a:normAutofit lnSpcReduction="10000"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Shri Ram Ramachandran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President, All India e-waste Recyclers Association has pointed out that it would be necessary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up collection and segregation in a careful manner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as, at times, the value of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recovered items after recycling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not cover even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costs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investments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setting up of proper e-waste recycling facilities are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still insufficient in India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to which most of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recycling projects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in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testing stage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Therefore, if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e-waste recycling sector is organized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and Medium Enterprises (SMEs)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come into the picture to earn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revenues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also to assist the Government in achieving its recycling goals.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develop mechanisms for segregation of recyclable wastes while ensuring that such wastes reach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relevant parties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are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dumped in landfills or illegal dump sites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per the information of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Pollution Control Board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there are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registered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e-waste recycling units in operation having recycling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capacity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about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90,000 MT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annum.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868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0" y="203202"/>
            <a:ext cx="11684000" cy="489526"/>
          </a:xfrm>
        </p:spPr>
        <p:txBody>
          <a:bodyPr>
            <a:normAutofit/>
          </a:bodyPr>
          <a:lstStyle/>
          <a:p>
            <a:pPr algn="ctr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Producer-public-government cooperation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" y="1107440"/>
            <a:ext cx="11684000" cy="55880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Ministry of Environment and Forests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implementing a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Sector Scheme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entitled “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Creation of Infrastructure for Management of Hazardous Substances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which has been revised to incorporate provisions for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providing financial assistance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setting up of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integrated e-waste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recycling facilities on a Public Private Partnership model</a:t>
            </a: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158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" y="140548"/>
            <a:ext cx="12019280" cy="441344"/>
          </a:xfrm>
        </p:spPr>
        <p:txBody>
          <a:bodyPr>
            <a:normAutofit/>
          </a:bodyPr>
          <a:lstStyle/>
          <a:p>
            <a:pPr algn="ctr"/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Controls &amp; Engineering controls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" y="1016000"/>
            <a:ext cx="12019280" cy="5588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controls and engineering controls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distinct approaches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 to manage and mitigate workplace hazards, primarily in the context of occupational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and safety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These controls are part of a broader framework known as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hierarchy of controls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which is used to prioritize and implement measures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reduce risks to workers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Here's an overview of both administrative controls and engineering controls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Controls: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Administrative controls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use of policies, procedures, and organizational practices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minimize exposure to hazards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These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controls rely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human behavior and management decisions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 risk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Some examples of administrative controls include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Workplace Policies and Procedures: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Developing and enforcing rules and guidelines for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 work practices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emergency procedures, and hazard communication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and Education: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Providing thorough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to employees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ensure they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hazards associated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their work, know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use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protective equipment, and are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proper procedures.</a:t>
            </a:r>
          </a:p>
          <a:p>
            <a:pPr algn="just">
              <a:lnSpc>
                <a:spcPct val="150000"/>
              </a:lnSpc>
            </a:pP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204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" y="203201"/>
            <a:ext cx="11866880" cy="531090"/>
          </a:xfrm>
        </p:spPr>
        <p:txBody>
          <a:bodyPr>
            <a:normAutofit/>
          </a:bodyPr>
          <a:lstStyle/>
          <a:p>
            <a:pPr algn="ctr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Controls &amp; Engineering controls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" y="1056640"/>
            <a:ext cx="11866880" cy="572008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Scheduling: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Adjusting work schedules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minimize exposure to hazards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such as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limiting the time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workers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spend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high-risk areas.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 Rotation: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Rotating workers through different tasks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reduce prolonged exposure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specific hazards.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Warning Signs and Labels: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Placing signs, labels, and posters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indicate potential hazards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remind workers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necessary precautions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 administrative controls can be effective in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promoting safe practices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they are often reliant on human compliance and may not provide physical barriers against hazards.</a:t>
            </a:r>
          </a:p>
          <a:p>
            <a:endParaRPr lang="en-IN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195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" y="201507"/>
            <a:ext cx="11694159" cy="550333"/>
          </a:xfrm>
        </p:spPr>
        <p:txBody>
          <a:bodyPr>
            <a:normAutofit/>
          </a:bodyPr>
          <a:lstStyle/>
          <a:p>
            <a:pPr algn="ctr"/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Controls &amp; Engineering controls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" y="934720"/>
            <a:ext cx="11694159" cy="5689600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Engineering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Controls: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Engineering controls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and modification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work environment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eliminate or reduce exposure to hazards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These controls are considered more effective because they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physically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workplace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mitigate risks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Examples of engineering controls include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Ventilation Systems: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Installing ventilation systems to remove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hazardous fumes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dust, or gases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the air, thereby maintaining safe air quality.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Guarding and Enclosures: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Installing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barriers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guards, or enclosures around machinery or equipment to prevent workers from coming into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with moving parts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Isolation and Segregation: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Designing work areas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isolate hazards from workers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For example, using soundproof rooms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workers from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excessive noise.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Ergonomic Design: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Creating workstations and equipment that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risk of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musculoskeletal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injuries by promoting proper posture and body mechanics.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Substitution of Hazardous Substances: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Replacing hazardous materials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 hazardous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alternatives to reduce exposure risks.</a:t>
            </a:r>
          </a:p>
          <a:p>
            <a:pPr algn="just">
              <a:lnSpc>
                <a:spcPct val="150000"/>
              </a:lnSpc>
            </a:pP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11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11667"/>
            <a:ext cx="11440160" cy="439497"/>
          </a:xfrm>
        </p:spPr>
        <p:txBody>
          <a:bodyPr>
            <a:normAutofit/>
          </a:bodyPr>
          <a:lstStyle/>
          <a:p>
            <a:pPr algn="ctr"/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Controls &amp; Engineering controls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00" y="1259840"/>
            <a:ext cx="11440159" cy="51612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Engineering controls are generally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preferred over administrative controls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they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directly address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hazards and provide more reliable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protection for workers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practice, a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combination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administrative and engineering controls, along with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protective equipment (PPE),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often used to provide a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comprehensive approach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workplace safety. The goal is to create a work environment that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minimizes risks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ensures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well-being of employees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IN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193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10067"/>
            <a:ext cx="11917680" cy="57065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 of Compliance of Rules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520" y="853440"/>
            <a:ext cx="11704320" cy="587248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State Pollution Control Boards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Committees responsible for grant of authorization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monitoring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compliance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authorization and registration conditions can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action against violations of rules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hand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Pollution Control Board (CPCB)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monitor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compliance of conditions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stipulated for granting registration.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regard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as per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draft e-waste Rules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producers, dismantlers, recyclers &amp; collection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centers,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seek authorization and registration from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Pollution Control Board (SPCB)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concerned 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annual returns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SPCBs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required to submit annual reports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CPCB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CPCB will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consolidate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information received from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SPCBs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submit an annual report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e-waste management, along with its recommendations, to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Ministry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956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" y="233681"/>
            <a:ext cx="11673839" cy="569883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regulatory mechanism strengthened by manpower and technical expertise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983673"/>
            <a:ext cx="11653520" cy="5711767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Report of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M.G.K. Menon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Committee set up by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Supreme Court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Hazardous Wastes,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 per cent of Chairpersons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percent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Member Secretaries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different State Pollution Control Boards were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qualified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enough to hold the posts.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 192nd Report,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Department-related Parliamentary Standing Committee (DRPSC)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Science and Technology, Environment and Forests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underlined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for qualified Members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Boards of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Central Pollution Control Board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State Pollution Control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Boards.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Committee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was informed that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posts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these Boards were being manned by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officers of the Indian Administrative Service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bureaucrats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who neither possessed the necessary capabilities and expertise in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properly managing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planning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pollution control activities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 had enough time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pay attention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activities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obvious reasons.</a:t>
            </a: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895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" y="181188"/>
            <a:ext cx="11856720" cy="650086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regulatory mechanism strengthened by manpower and technical expertise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" y="1300480"/>
            <a:ext cx="11856720" cy="496824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trend had led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 relegation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replacement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technically capable persons by people with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inadequate knowledge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Committee observed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it was a very disturbing trend and called for its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redressal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E-waste management along with other wastes management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as recommended by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DRPSC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rightly require stronger regulatory mechanism and further strengthening of the Central and State Boards both in terms of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manpower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expertise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MoEF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has initiated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strengthening of capacity building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CPCB and SPCBs both in terms of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 power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infrastructure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532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" y="242147"/>
            <a:ext cx="11541760" cy="40901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of waste at source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" y="762000"/>
            <a:ext cx="11541760" cy="592328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nearly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 per cent of the materials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extracted for manufacturing durable products becoming waste before the product is manufactured,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reducing waste at source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clearly promote economic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industrial competitiveness. 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economic benefits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sound waste management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 job creation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skills development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reduced clean-up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public health costs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a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setting out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incentives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tools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minimizing the generation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wastes, treating wastes as nearly as possible in the place where they were generated, 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minimizing international movements of hazardous wastes. 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wastes at source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reduce the financial incentives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drive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illegal trade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inspired the adoption of the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Basel Convention</a:t>
            </a:r>
            <a:endParaRPr lang="en-IN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76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" y="181188"/>
            <a:ext cx="11684000" cy="400703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of waste at source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" y="886691"/>
            <a:ext cx="11684000" cy="5747789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Moreover, even if there are so-called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state-of-the-art hazardous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waste recycling facilities in the country, these make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adverse impact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environment and health of workers due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release of toxins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harmful emissions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polluting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even in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optimal conditions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ultimate answer is to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minimize the generation of hazardous waste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not recycle them.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206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this regard, the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MoEF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promoting the 3 R Concept (Reduce, Reuse and Recycle)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Hazardous Waste Management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IN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241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</TotalTime>
  <Words>3138</Words>
  <Application>Microsoft Office PowerPoint</Application>
  <PresentationFormat>Custom</PresentationFormat>
  <Paragraphs>125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E-waste control measures</vt:lpstr>
      <vt:lpstr>  Need for stringent health safeguards and environmental protection laws in India </vt:lpstr>
      <vt:lpstr>Need for stringent health safeguards and environmental protection laws in India </vt:lpstr>
      <vt:lpstr>Need for stringent health safeguards and environmental protection laws in India </vt:lpstr>
      <vt:lpstr>Need for stringent health safeguards and environmental protection laws in India </vt:lpstr>
      <vt:lpstr>Extended Producers Responsibility (EPR)</vt:lpstr>
      <vt:lpstr>Extended Producers Responsibility (EPR)</vt:lpstr>
      <vt:lpstr>Extended Producers Responsibility (EPR)</vt:lpstr>
      <vt:lpstr>Extended Producers Responsibility (EPR)</vt:lpstr>
      <vt:lpstr>Import of e-waste permissions/Import of e-waste under license</vt:lpstr>
      <vt:lpstr>Import of e-waste permissions/Import of e-waste under license</vt:lpstr>
      <vt:lpstr>Producer-public-government cooperation</vt:lpstr>
      <vt:lpstr>Producer-public-government cooperation</vt:lpstr>
      <vt:lpstr>Producer-public-government cooperation</vt:lpstr>
      <vt:lpstr>Administrative Controls &amp; Engineering controls</vt:lpstr>
      <vt:lpstr>Administrative Controls &amp; Engineering controls</vt:lpstr>
      <vt:lpstr>Administrative Controls &amp; Engineering controls</vt:lpstr>
      <vt:lpstr>Administrative Controls &amp; Engineering controls</vt:lpstr>
      <vt:lpstr>Monitoring of Compliance of Rules</vt:lpstr>
      <vt:lpstr>Effective regulatory mechanism strengthened by manpower and technical expertise</vt:lpstr>
      <vt:lpstr>Effective regulatory mechanism strengthened by manpower and technical expertise</vt:lpstr>
      <vt:lpstr>Reduction of waste at source</vt:lpstr>
      <vt:lpstr>Reduction of waste at source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VSD REKHA</dc:creator>
  <cp:lastModifiedBy>Admin</cp:lastModifiedBy>
  <cp:revision>96</cp:revision>
  <dcterms:created xsi:type="dcterms:W3CDTF">2023-08-20T16:47:27Z</dcterms:created>
  <dcterms:modified xsi:type="dcterms:W3CDTF">2026-02-26T06:05:02Z</dcterms:modified>
</cp:coreProperties>
</file>