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9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7" r:id="rId26"/>
    <p:sldId id="281" r:id="rId27"/>
    <p:sldId id="286" r:id="rId28"/>
    <p:sldId id="282" r:id="rId29"/>
    <p:sldId id="283" r:id="rId30"/>
    <p:sldId id="284" r:id="rId31"/>
    <p:sldId id="288" r:id="rId32"/>
    <p:sldId id="289" r:id="rId33"/>
    <p:sldId id="285" r:id="rId34"/>
    <p:sldId id="290" r:id="rId35"/>
    <p:sldId id="291" r:id="rId36"/>
    <p:sldId id="292" r:id="rId37"/>
    <p:sldId id="293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5" r:id="rId47"/>
    <p:sldId id="294" r:id="rId48"/>
    <p:sldId id="303" r:id="rId49"/>
    <p:sldId id="306" r:id="rId50"/>
    <p:sldId id="307" r:id="rId51"/>
    <p:sldId id="308" r:id="rId52"/>
    <p:sldId id="310" r:id="rId53"/>
    <p:sldId id="309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21" r:id="rId63"/>
    <p:sldId id="319" r:id="rId64"/>
    <p:sldId id="320" r:id="rId6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53"/>
  </p:normalViewPr>
  <p:slideViewPr>
    <p:cSldViewPr snapToGrid="0">
      <p:cViewPr varScale="1">
        <p:scale>
          <a:sx n="113" d="100"/>
          <a:sy n="113" d="100"/>
        </p:scale>
        <p:origin x="5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73AF6-2894-7EAF-0F42-D29E842015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63E00D-17E5-C450-C501-CEFC5864D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02A41-1348-7B41-0DC4-73238F341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5B81-7166-044E-92FA-A5470A78AE24}" type="datetimeFigureOut">
              <a:rPr lang="en-US" smtClean="0"/>
              <a:t>3/17/26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14BB3-8CD4-FEFE-A530-A02697F8D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7C6D0-5983-E5B1-BEE9-1984D04AA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C6C24-9EA9-9744-805B-EFDF256DC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93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DFA58-037B-9710-7386-D7AB49E0B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41402-AAD8-3878-1DA9-5EB35BAD2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E6CA6-57D0-358C-D308-693A39E3A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5B81-7166-044E-92FA-A5470A78AE24}" type="datetimeFigureOut">
              <a:rPr lang="en-US" smtClean="0"/>
              <a:t>3/17/26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84818-895B-A4CA-0E4D-FA19B70E0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57E3B-E8F3-D855-A571-6B5ACEF15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C6C24-9EA9-9744-805B-EFDF256DC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2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4FEB-2262-2581-6EEA-DE4167B0C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591DA-B06C-B4D7-7CFD-A27FCF21A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8292D-DB42-4EBE-86CB-93418FFED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5B81-7166-044E-92FA-A5470A78AE24}" type="datetimeFigureOut">
              <a:rPr lang="en-US" smtClean="0"/>
              <a:t>3/17/26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17969-13CC-F712-F96A-02D5D773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2C381-94AC-A819-C3FB-2208BCE52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C6C24-9EA9-9744-805B-EFDF256DC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14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B798A-9F46-8C0E-B851-B763403B2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2B0A0-4DB1-7369-8AC5-B69B5C3A61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76590D-AC5C-EA63-AAED-DFED1F6CF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2348C1-E5B7-A5F8-61D5-5652094F8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5B81-7166-044E-92FA-A5470A78AE24}" type="datetimeFigureOut">
              <a:rPr lang="en-US" smtClean="0"/>
              <a:t>3/17/26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5CC579-BAB0-5556-F397-A7B575CDC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CD28E6-059F-D1F0-63D9-67B8DDE24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C6C24-9EA9-9744-805B-EFDF256DC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89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94491-0DB7-3579-9D0B-D9F47288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3DF947-2502-6139-7866-3B884ED19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F1A952-E0FC-FA88-59CF-019BCE14EA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B4B1A6-691D-7F47-B057-195793265D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313618-E28A-4964-C9A5-B6EA87AACD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8EA769-813A-02E2-13ED-D7E4B6E12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5B81-7166-044E-92FA-A5470A78AE24}" type="datetimeFigureOut">
              <a:rPr lang="en-US" smtClean="0"/>
              <a:t>3/17/26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2B1E21-A82E-A2EE-CB2B-5A627C7F2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1D3AF0-AA49-E431-A5AC-0AD491ED5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C6C24-9EA9-9744-805B-EFDF256DC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074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3038D-E173-C197-A4E5-6AD77FF05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4DC8B9-4E7A-CBD5-4D26-9FE2C4BB5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5B81-7166-044E-92FA-A5470A78AE24}" type="datetimeFigureOut">
              <a:rPr lang="en-US" smtClean="0"/>
              <a:t>3/17/26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39FA9-9E09-4AF4-478E-BD942C26B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121090-1B14-506C-7248-1CBAB218D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C6C24-9EA9-9744-805B-EFDF256DC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607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15DFBA-E76A-1B40-ABB8-3DBF949AB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5B81-7166-044E-92FA-A5470A78AE24}" type="datetimeFigureOut">
              <a:rPr lang="en-US" smtClean="0"/>
              <a:t>3/17/26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B6B3AF-FAC1-A1A3-8BBA-0BFF5C70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242FC-D445-BB3F-135E-17949969E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C6C24-9EA9-9744-805B-EFDF256DC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18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C1B5A-A387-9293-F73E-F85127ABC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0B428-11D8-C7EF-96FE-AB535A674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9BE294-8BBB-470E-91BD-A47337318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C8DBB3-F740-8232-DABE-B37A05C5A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5B81-7166-044E-92FA-A5470A78AE24}" type="datetimeFigureOut">
              <a:rPr lang="en-US" smtClean="0"/>
              <a:t>3/17/26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6DD10-82FE-2207-071F-B4C9372CB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662C55-132B-D348-9CC7-DB464C775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C6C24-9EA9-9744-805B-EFDF256DC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50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ABD83-E4A7-547D-6464-FF8CF8A39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566006-F57F-96C7-06F1-4A07B1EB81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21100-A066-116C-7A78-4A2BEB946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E2FDB5-14FB-59D1-9FFA-65497EA85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5B81-7166-044E-92FA-A5470A78AE24}" type="datetimeFigureOut">
              <a:rPr lang="en-US" smtClean="0"/>
              <a:t>3/17/26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E48D04-A6C8-E564-0F43-E1AFE6DF4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E2900-2834-2E14-1D63-799DE193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C6C24-9EA9-9744-805B-EFDF256DC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52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CD0A5-8332-194B-32F8-3954E8131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3C6D5E-31D8-6795-1894-98D3FBA58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F0639-CFEB-AC62-003C-B4E92DB0F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5B81-7166-044E-92FA-A5470A78AE24}" type="datetimeFigureOut">
              <a:rPr lang="en-US" smtClean="0"/>
              <a:t>3/17/26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7E7C3-E1D8-A7B5-2210-DF3883100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05F3F-5939-E810-52C9-0E5B45DDC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C6C24-9EA9-9744-805B-EFDF256DC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17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B5B9BA-743A-1F26-015C-BBBCC47DE5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64A7AC-3F74-F48A-0953-D5A0823220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FBD4E-369C-5EC7-B23E-A3BB2B4B3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05B81-7166-044E-92FA-A5470A78AE24}" type="datetimeFigureOut">
              <a:rPr lang="en-US" smtClean="0"/>
              <a:t>3/17/26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B55E8-EB60-DF05-3434-7B9F7C97F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14FAB-3EE5-E117-E08E-478B69898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C6C24-9EA9-9744-805B-EFDF256DC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768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8E9223-C3C7-1721-3AF9-69A00A8D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FC343-F0C8-7D16-553A-A49EF2783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E796-2E96-E931-B1CC-E42FA084DF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05B81-7166-044E-92FA-A5470A78AE24}" type="datetimeFigureOut">
              <a:rPr lang="en-US" smtClean="0"/>
              <a:t>3/17/26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8DC4B-6A06-3825-4245-886ADD447A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4DDA4-E02D-E7C9-5C84-2888A295B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C6C24-9EA9-9744-805B-EFDF256DC3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814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B344C-3E78-B7A3-4F75-9C5E946E2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887DF-9EF1-5F3E-771E-3B1498AE7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506"/>
            <a:ext cx="10515600" cy="5939457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Cloud Computing Security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Fundamentals Of Computer Security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Cloud Security Architecture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Cloud Shared Responsibility Model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Security In Cloud Deployment Models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597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Introduction to Computer Security</a:t>
            </a:r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06DD4-039A-F385-F7A4-1E586A68F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034"/>
            <a:ext cx="10515600" cy="5622965"/>
          </a:xfrm>
        </p:spPr>
        <p:txBody>
          <a:bodyPr>
            <a:normAutofit fontScale="925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Today the </a:t>
            </a:r>
            <a:r>
              <a:rPr lang="en-IN" b="1" dirty="0">
                <a:latin typeface="Gill Sans MT" panose="020B0502020104020203" pitchFamily="34" charset="77"/>
              </a:rPr>
              <a:t>Internet has become a basic necessity</a:t>
            </a:r>
            <a:r>
              <a:rPr lang="en-IN" dirty="0">
                <a:latin typeface="Gill Sans MT" panose="020B0502020104020203" pitchFamily="34" charset="77"/>
              </a:rPr>
              <a:t>, just like </a:t>
            </a:r>
            <a:r>
              <a:rPr lang="en-IN" b="1" dirty="0">
                <a:latin typeface="Gill Sans MT" panose="020B0502020104020203" pitchFamily="34" charset="77"/>
              </a:rPr>
              <a:t>water and electricity</a:t>
            </a:r>
            <a:r>
              <a:rPr lang="en-IN" dirty="0">
                <a:latin typeface="Gill Sans MT" panose="020B0502020104020203" pitchFamily="34" charset="77"/>
              </a:rPr>
              <a:t>. People use the Internet for: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Social media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Online shopping (e-commerce)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Online gaming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Multimedia platforms (videos, streaming)</a:t>
            </a:r>
          </a:p>
          <a:p>
            <a:r>
              <a:rPr lang="en-IN" dirty="0">
                <a:latin typeface="Gill Sans MT" panose="020B0502020104020203" pitchFamily="34" charset="77"/>
              </a:rPr>
              <a:t>Because of technologies like </a:t>
            </a:r>
            <a:r>
              <a:rPr lang="en-IN" b="1" dirty="0">
                <a:latin typeface="Gill Sans MT" panose="020B0502020104020203" pitchFamily="34" charset="77"/>
              </a:rPr>
              <a:t>5G, </a:t>
            </a:r>
            <a:r>
              <a:rPr lang="en-IN" b="1" dirty="0" err="1">
                <a:latin typeface="Gill Sans MT" panose="020B0502020104020203" pitchFamily="34" charset="77"/>
              </a:rPr>
              <a:t>WiFi</a:t>
            </a:r>
            <a:r>
              <a:rPr lang="en-IN" b="1" dirty="0">
                <a:latin typeface="Gill Sans MT" panose="020B0502020104020203" pitchFamily="34" charset="77"/>
              </a:rPr>
              <a:t>, and mobile devices</a:t>
            </a:r>
            <a:r>
              <a:rPr lang="en-IN" dirty="0">
                <a:latin typeface="Gill Sans MT" panose="020B0502020104020203" pitchFamily="34" charset="77"/>
              </a:rPr>
              <a:t>, Internet usage has increased rapidly.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An average user spends </a:t>
            </a:r>
            <a:r>
              <a:rPr lang="en-IN" b="1" dirty="0">
                <a:latin typeface="Gill Sans MT" panose="020B0502020104020203" pitchFamily="34" charset="77"/>
              </a:rPr>
              <a:t>more than 3 hours daily on social media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Around </a:t>
            </a:r>
            <a:r>
              <a:rPr lang="en-IN" b="1" dirty="0">
                <a:latin typeface="Gill Sans MT" panose="020B0502020104020203" pitchFamily="34" charset="77"/>
              </a:rPr>
              <a:t>87% of online shoppers depend on social media</a:t>
            </a:r>
            <a:r>
              <a:rPr lang="en-IN" dirty="0">
                <a:latin typeface="Gill Sans MT" panose="020B0502020104020203" pitchFamily="34" charset="77"/>
              </a:rPr>
              <a:t> for buying decisions.</a:t>
            </a:r>
          </a:p>
          <a:p>
            <a:r>
              <a:rPr lang="en-IN" dirty="0">
                <a:latin typeface="Gill Sans MT" panose="020B0502020104020203" pitchFamily="34" charset="77"/>
              </a:rPr>
              <a:t>Since people store and share </a:t>
            </a:r>
            <a:r>
              <a:rPr lang="en-IN" b="1" dirty="0">
                <a:latin typeface="Gill Sans MT" panose="020B0502020104020203" pitchFamily="34" charset="77"/>
              </a:rPr>
              <a:t>large amounts of personal and business data online</a:t>
            </a:r>
            <a:r>
              <a:rPr lang="en-IN" dirty="0">
                <a:latin typeface="Gill Sans MT" panose="020B0502020104020203" pitchFamily="34" charset="77"/>
              </a:rPr>
              <a:t>, </a:t>
            </a:r>
            <a:r>
              <a:rPr lang="en-IN" b="1" dirty="0">
                <a:latin typeface="Gill Sans MT" panose="020B0502020104020203" pitchFamily="34" charset="77"/>
              </a:rPr>
              <a:t>protecting this data becomes very important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736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Need for Computer Security</a:t>
            </a:r>
            <a:endParaRPr lang="en-US" b="1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06DD4-039A-F385-F7A4-1E586A68F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9398"/>
            <a:ext cx="10515600" cy="6038602"/>
          </a:xfrm>
        </p:spPr>
        <p:txBody>
          <a:bodyPr>
            <a:normAutofit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Computers and mobile devices are used in: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Personal activities.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Business operations.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Online banking.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E-commerce.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Social networking.</a:t>
            </a:r>
          </a:p>
          <a:p>
            <a:r>
              <a:rPr lang="en-IN" dirty="0">
                <a:latin typeface="Gill Sans MT" panose="020B0502020104020203" pitchFamily="34" charset="77"/>
              </a:rPr>
              <a:t>Because of this, </a:t>
            </a:r>
            <a:r>
              <a:rPr lang="en-IN" b="1" dirty="0">
                <a:latin typeface="Gill Sans MT" panose="020B0502020104020203" pitchFamily="34" charset="77"/>
              </a:rPr>
              <a:t>hackers and cyber criminals try to steal or damage data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dirty="0">
                <a:latin typeface="Gill Sans MT" panose="020B0502020104020203" pitchFamily="34" charset="77"/>
              </a:rPr>
              <a:t>Organizations must implement </a:t>
            </a:r>
            <a:r>
              <a:rPr lang="en-IN" b="1" dirty="0">
                <a:latin typeface="Gill Sans MT" panose="020B0502020104020203" pitchFamily="34" charset="77"/>
              </a:rPr>
              <a:t>computer security measures</a:t>
            </a:r>
            <a:r>
              <a:rPr lang="en-IN" dirty="0">
                <a:latin typeface="Gill Sans MT" panose="020B0502020104020203" pitchFamily="34" charset="77"/>
              </a:rPr>
              <a:t> to protect: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Sensitive information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Business data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User privacy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32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What is Computer Security?</a:t>
            </a:r>
            <a:endParaRPr lang="en-US" b="1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06DD4-039A-F385-F7A4-1E586A68F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9398"/>
            <a:ext cx="10515600" cy="6038602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latin typeface="Gill Sans MT" panose="020B0502020104020203" pitchFamily="34" charset="77"/>
              </a:rPr>
              <a:t>Computer security means </a:t>
            </a:r>
            <a:r>
              <a:rPr lang="en-IN" b="1" dirty="0">
                <a:latin typeface="Gill Sans MT" panose="020B0502020104020203" pitchFamily="34" charset="77"/>
              </a:rPr>
              <a:t>protecting computer systems, networks, and data from unauthorized access, damage, or theft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 algn="just"/>
            <a:r>
              <a:rPr lang="en-IN" dirty="0">
                <a:latin typeface="Gill Sans MT" panose="020B0502020104020203" pitchFamily="34" charset="77"/>
              </a:rPr>
              <a:t>It ensures that information is safe from:</a:t>
            </a:r>
          </a:p>
          <a:p>
            <a:pPr lvl="1" algn="just"/>
            <a:r>
              <a:rPr lang="en-IN" dirty="0">
                <a:latin typeface="Gill Sans MT" panose="020B0502020104020203" pitchFamily="34" charset="77"/>
              </a:rPr>
              <a:t>Hackers</a:t>
            </a:r>
          </a:p>
          <a:p>
            <a:pPr lvl="1" algn="just"/>
            <a:r>
              <a:rPr lang="en-IN" dirty="0">
                <a:latin typeface="Gill Sans MT" panose="020B0502020104020203" pitchFamily="34" charset="77"/>
              </a:rPr>
              <a:t>Malware</a:t>
            </a:r>
          </a:p>
          <a:p>
            <a:pPr lvl="1" algn="just"/>
            <a:r>
              <a:rPr lang="en-IN" dirty="0">
                <a:latin typeface="Gill Sans MT" panose="020B0502020104020203" pitchFamily="34" charset="77"/>
              </a:rPr>
              <a:t>Unauthorized users</a:t>
            </a:r>
          </a:p>
          <a:p>
            <a:pPr lvl="1" algn="just"/>
            <a:r>
              <a:rPr lang="en-IN" dirty="0">
                <a:latin typeface="Gill Sans MT" panose="020B0502020104020203" pitchFamily="34" charset="77"/>
              </a:rPr>
              <a:t>Cyber attacks</a:t>
            </a:r>
          </a:p>
          <a:p>
            <a:pPr algn="just"/>
            <a:r>
              <a:rPr lang="en-IN" dirty="0">
                <a:latin typeface="Gill Sans MT" panose="020B0502020104020203" pitchFamily="34" charset="77"/>
              </a:rPr>
              <a:t>Computer security protects both:</a:t>
            </a:r>
          </a:p>
          <a:p>
            <a:pPr lvl="1" algn="just"/>
            <a:r>
              <a:rPr lang="en-IN" b="1" dirty="0">
                <a:latin typeface="Gill Sans MT" panose="020B0502020104020203" pitchFamily="34" charset="77"/>
              </a:rPr>
              <a:t>Data stored in computers</a:t>
            </a:r>
            <a:endParaRPr lang="en-IN" dirty="0">
              <a:latin typeface="Gill Sans MT" panose="020B0502020104020203" pitchFamily="34" charset="77"/>
            </a:endParaRPr>
          </a:p>
          <a:p>
            <a:pPr lvl="1" algn="just"/>
            <a:r>
              <a:rPr lang="en-IN" b="1" dirty="0">
                <a:latin typeface="Gill Sans MT" panose="020B0502020104020203" pitchFamily="34" charset="77"/>
              </a:rPr>
              <a:t>Hardware and systems</a:t>
            </a:r>
            <a:endParaRPr lang="en-IN" dirty="0">
              <a:latin typeface="Gill Sans MT" panose="020B0502020104020203" pitchFamily="34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84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What is Computer Security?</a:t>
            </a:r>
            <a:endParaRPr lang="en-US" b="1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06DD4-039A-F385-F7A4-1E586A68F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9398"/>
            <a:ext cx="10515600" cy="6038602"/>
          </a:xfrm>
        </p:spPr>
        <p:txBody>
          <a:bodyPr>
            <a:normAutofit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According to </a:t>
            </a:r>
            <a:r>
              <a:rPr lang="en-IN" b="1" dirty="0">
                <a:latin typeface="Gill Sans MT" panose="020B0502020104020203" pitchFamily="34" charset="77"/>
              </a:rPr>
              <a:t>NIST (National Institute of Standards and Technology)</a:t>
            </a:r>
            <a:r>
              <a:rPr lang="en-IN" dirty="0">
                <a:latin typeface="Gill Sans MT" panose="020B0502020104020203" pitchFamily="34" charset="77"/>
              </a:rPr>
              <a:t>:</a:t>
            </a:r>
          </a:p>
          <a:p>
            <a:r>
              <a:rPr lang="en-IN" dirty="0">
                <a:latin typeface="Gill Sans MT" panose="020B0502020104020203" pitchFamily="34" charset="77"/>
              </a:rPr>
              <a:t>Computer security means: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Preventing damage to computer systems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Protecting information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Restoring systems after attacks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Ensuring secure communication</a:t>
            </a:r>
          </a:p>
          <a:p>
            <a:r>
              <a:rPr lang="en-IN" dirty="0">
                <a:latin typeface="Gill Sans MT" panose="020B0502020104020203" pitchFamily="34" charset="77"/>
              </a:rPr>
              <a:t>The goal is to guarantee:</a:t>
            </a:r>
          </a:p>
          <a:p>
            <a:pPr lvl="1"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Availability</a:t>
            </a:r>
            <a:endParaRPr lang="en-IN" dirty="0">
              <a:latin typeface="Gill Sans MT" panose="020B0502020104020203" pitchFamily="34" charset="77"/>
            </a:endParaRPr>
          </a:p>
          <a:p>
            <a:pPr lvl="1"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Integrity</a:t>
            </a:r>
            <a:endParaRPr lang="en-IN" dirty="0">
              <a:latin typeface="Gill Sans MT" panose="020B0502020104020203" pitchFamily="34" charset="77"/>
            </a:endParaRPr>
          </a:p>
          <a:p>
            <a:pPr lvl="1"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Confidentiality</a:t>
            </a:r>
            <a:endParaRPr lang="en-IN" dirty="0">
              <a:latin typeface="Gill Sans MT" panose="020B0502020104020203" pitchFamily="34" charset="77"/>
            </a:endParaRPr>
          </a:p>
          <a:p>
            <a:pPr lvl="1"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Authentication</a:t>
            </a:r>
            <a:endParaRPr lang="en-IN" dirty="0">
              <a:latin typeface="Gill Sans MT" panose="020B0502020104020203" pitchFamily="34" charset="77"/>
            </a:endParaRPr>
          </a:p>
          <a:p>
            <a:pPr lvl="1"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Non-repudiation</a:t>
            </a:r>
            <a:endParaRPr lang="en-IN" dirty="0">
              <a:latin typeface="Gill Sans MT" panose="020B0502020104020203" pitchFamily="34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413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Growth of Cyber Threats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06DD4-039A-F385-F7A4-1E586A68F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9398"/>
            <a:ext cx="10515600" cy="6038602"/>
          </a:xfrm>
        </p:spPr>
        <p:txBody>
          <a:bodyPr>
            <a:normAutofit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As online applications increase, </a:t>
            </a:r>
            <a:r>
              <a:rPr lang="en-IN" b="1" dirty="0">
                <a:latin typeface="Gill Sans MT" panose="020B0502020104020203" pitchFamily="34" charset="77"/>
              </a:rPr>
              <a:t>cyber crimes also increase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dirty="0">
                <a:latin typeface="Gill Sans MT" panose="020B0502020104020203" pitchFamily="34" charset="77"/>
              </a:rPr>
              <a:t>Cybercriminals earn </a:t>
            </a:r>
            <a:r>
              <a:rPr lang="en-IN" b="1" dirty="0">
                <a:latin typeface="Gill Sans MT" panose="020B0502020104020203" pitchFamily="34" charset="77"/>
              </a:rPr>
              <a:t>billions of dollars every year</a:t>
            </a:r>
            <a:r>
              <a:rPr lang="en-IN" dirty="0">
                <a:latin typeface="Gill Sans MT" panose="020B0502020104020203" pitchFamily="34" charset="77"/>
              </a:rPr>
              <a:t> by: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Exploiting software vulnerabilities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Stealing data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Performing frauds</a:t>
            </a:r>
          </a:p>
          <a:p>
            <a:r>
              <a:rPr lang="en-IN" dirty="0">
                <a:latin typeface="Gill Sans MT" panose="020B0502020104020203" pitchFamily="34" charset="77"/>
              </a:rPr>
              <a:t>Therefore, </a:t>
            </a:r>
            <a:r>
              <a:rPr lang="en-IN" b="1" dirty="0">
                <a:latin typeface="Gill Sans MT" panose="020B0502020104020203" pitchFamily="34" charset="77"/>
              </a:rPr>
              <a:t>cybersecurity is needed to protect data, services, and applications on the network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850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What is Cloud Security?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06DD4-039A-F385-F7A4-1E586A68F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9398"/>
            <a:ext cx="10515600" cy="6038602"/>
          </a:xfrm>
        </p:spPr>
        <p:txBody>
          <a:bodyPr>
            <a:normAutofit lnSpcReduction="1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Cloud security refers to </a:t>
            </a:r>
            <a:r>
              <a:rPr lang="en-IN" b="1" dirty="0">
                <a:latin typeface="Gill Sans MT" panose="020B0502020104020203" pitchFamily="34" charset="77"/>
              </a:rPr>
              <a:t>methods used to protect cloud data, applications, and infrastructure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dirty="0">
                <a:latin typeface="Gill Sans MT" panose="020B0502020104020203" pitchFamily="34" charset="77"/>
              </a:rPr>
              <a:t>It protects: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Cloud data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Cloud applications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Cloud servers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Cloud networks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Examples of Cloud Security Measures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Firewalls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Network Access Control (NAC)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Virtual Private Networks (VPN)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Encryption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Identity authentication</a:t>
            </a:r>
          </a:p>
          <a:p>
            <a:r>
              <a:rPr lang="en-IN" dirty="0">
                <a:latin typeface="Gill Sans MT" panose="020B0502020104020203" pitchFamily="34" charset="77"/>
              </a:rPr>
              <a:t>Many cloud providers offer </a:t>
            </a:r>
            <a:r>
              <a:rPr lang="en-IN" b="1" dirty="0">
                <a:latin typeface="Gill Sans MT" panose="020B0502020104020203" pitchFamily="34" charset="77"/>
              </a:rPr>
              <a:t>additional security services</a:t>
            </a:r>
            <a:r>
              <a:rPr lang="en-IN" dirty="0">
                <a:latin typeface="Gill Sans MT" panose="020B0502020104020203" pitchFamily="34" charset="77"/>
              </a:rPr>
              <a:t> to protect users.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264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/>
          <a:lstStyle/>
          <a:p>
            <a:r>
              <a:rPr lang="en-IN" dirty="0">
                <a:latin typeface="Gill Sans MT" panose="020B0502020104020203" pitchFamily="34" charset="77"/>
              </a:rPr>
              <a:t>Fundamentals of Computer Security</a:t>
            </a:r>
            <a:endParaRPr lang="en-IN" b="1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06DD4-039A-F385-F7A4-1E586A68F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19398"/>
            <a:ext cx="10515600" cy="603860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The main goal is to ensure three important properties called </a:t>
            </a:r>
            <a:r>
              <a:rPr lang="en-IN" b="1" dirty="0">
                <a:latin typeface="Gill Sans MT" panose="020B0502020104020203" pitchFamily="34" charset="77"/>
              </a:rPr>
              <a:t>CIA Triad</a:t>
            </a:r>
            <a:r>
              <a:rPr lang="en-IN" dirty="0">
                <a:latin typeface="Gill Sans MT" panose="020B0502020104020203" pitchFamily="34" charset="77"/>
              </a:rPr>
              <a:t>:</a:t>
            </a:r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1. Confidentiality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Only authorized users can access the data.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Example:</a:t>
            </a:r>
            <a:br>
              <a:rPr lang="en-IN" dirty="0">
                <a:latin typeface="Gill Sans MT" panose="020B0502020104020203" pitchFamily="34" charset="77"/>
              </a:rPr>
            </a:br>
            <a:r>
              <a:rPr lang="en-IN" dirty="0">
                <a:latin typeface="Gill Sans MT" panose="020B0502020104020203" pitchFamily="34" charset="77"/>
              </a:rPr>
              <a:t>Bank account information should be visible </a:t>
            </a:r>
            <a:r>
              <a:rPr lang="en-IN" b="1" dirty="0">
                <a:latin typeface="Gill Sans MT" panose="020B0502020104020203" pitchFamily="34" charset="77"/>
              </a:rPr>
              <a:t>only to the account holder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2. Integrity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Data should </a:t>
            </a:r>
            <a:r>
              <a:rPr lang="en-IN" b="1" dirty="0">
                <a:latin typeface="Gill Sans MT" panose="020B0502020104020203" pitchFamily="34" charset="77"/>
              </a:rPr>
              <a:t>not be altered or modified without permission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Example:</a:t>
            </a:r>
            <a:br>
              <a:rPr lang="en-IN" dirty="0">
                <a:latin typeface="Gill Sans MT" panose="020B0502020104020203" pitchFamily="34" charset="77"/>
              </a:rPr>
            </a:br>
            <a:r>
              <a:rPr lang="en-IN" dirty="0">
                <a:latin typeface="Gill Sans MT" panose="020B0502020104020203" pitchFamily="34" charset="77"/>
              </a:rPr>
              <a:t>A hacker should not change a student's marks in a university database.</a:t>
            </a:r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3. Availability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Information and systems should be </a:t>
            </a:r>
            <a:r>
              <a:rPr lang="en-IN" b="1" dirty="0">
                <a:latin typeface="Gill Sans MT" panose="020B0502020104020203" pitchFamily="34" charset="77"/>
              </a:rPr>
              <a:t>available when needed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Example:</a:t>
            </a:r>
            <a:br>
              <a:rPr lang="en-IN" dirty="0">
                <a:latin typeface="Gill Sans MT" panose="020B0502020104020203" pitchFamily="34" charset="77"/>
              </a:rPr>
            </a:br>
            <a:r>
              <a:rPr lang="en-IN" dirty="0">
                <a:latin typeface="Gill Sans MT" panose="020B0502020104020203" pitchFamily="34" charset="77"/>
              </a:rPr>
              <a:t>Online banking services should be accessible anytime.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926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>
            <a:normAutofit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Categories of Computer Security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5D85D1-B3CD-5EB8-219F-31CE2D58BD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6250" y="828675"/>
            <a:ext cx="6159500" cy="5785881"/>
          </a:xfrm>
        </p:spPr>
      </p:pic>
    </p:spTree>
    <p:extLst>
      <p:ext uri="{BB962C8B-B14F-4D97-AF65-F5344CB8AC3E}">
        <p14:creationId xmlns:p14="http://schemas.microsoft.com/office/powerpoint/2010/main" val="4205784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>
            <a:normAutofit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Categories of Computer Security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0D3F821-8450-8366-E4A1-BEBB363805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2145504"/>
              </p:ext>
            </p:extLst>
          </p:nvPr>
        </p:nvGraphicFramePr>
        <p:xfrm>
          <a:off x="1277587" y="1899362"/>
          <a:ext cx="9267702" cy="3870960"/>
        </p:xfrm>
        <a:graphic>
          <a:graphicData uri="http://schemas.openxmlformats.org/drawingml/2006/table">
            <a:tbl>
              <a:tblPr/>
              <a:tblGrid>
                <a:gridCol w="4633851">
                  <a:extLst>
                    <a:ext uri="{9D8B030D-6E8A-4147-A177-3AD203B41FA5}">
                      <a16:colId xmlns:a16="http://schemas.microsoft.com/office/drawing/2014/main" val="24882826"/>
                    </a:ext>
                  </a:extLst>
                </a:gridCol>
                <a:gridCol w="4633851">
                  <a:extLst>
                    <a:ext uri="{9D8B030D-6E8A-4147-A177-3AD203B41FA5}">
                      <a16:colId xmlns:a16="http://schemas.microsoft.com/office/drawing/2014/main" val="10044137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sz="3200" b="1" dirty="0">
                          <a:latin typeface="Gill Sans MT" panose="020B0502020104020203" pitchFamily="34" charset="77"/>
                        </a:rPr>
                        <a:t>Security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3200" b="1" dirty="0">
                          <a:latin typeface="Gill Sans MT" panose="020B0502020104020203" pitchFamily="34" charset="77"/>
                        </a:rPr>
                        <a:t>What it Protects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76388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3200" dirty="0">
                          <a:latin typeface="Gill Sans MT" panose="020B0502020104020203" pitchFamily="34" charset="77"/>
                        </a:rPr>
                        <a:t>Information Security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3200">
                          <a:latin typeface="Gill Sans MT" panose="020B0502020104020203" pitchFamily="34" charset="77"/>
                        </a:rPr>
                        <a:t>Data and information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540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3200" dirty="0">
                          <a:latin typeface="Gill Sans MT" panose="020B0502020104020203" pitchFamily="34" charset="77"/>
                        </a:rPr>
                        <a:t>Application Security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3200" dirty="0">
                          <a:latin typeface="Gill Sans MT" panose="020B0502020104020203" pitchFamily="34" charset="77"/>
                        </a:rPr>
                        <a:t>Software and apps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2142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3200" dirty="0">
                          <a:latin typeface="Gill Sans MT" panose="020B0502020104020203" pitchFamily="34" charset="77"/>
                        </a:rPr>
                        <a:t>Network Security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3200" dirty="0">
                          <a:latin typeface="Gill Sans MT" panose="020B0502020104020203" pitchFamily="34" charset="77"/>
                        </a:rPr>
                        <a:t>Data moving across networks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891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3200" dirty="0">
                          <a:latin typeface="Gill Sans MT" panose="020B0502020104020203" pitchFamily="34" charset="77"/>
                        </a:rPr>
                        <a:t>Endpoint Security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3200" dirty="0">
                          <a:latin typeface="Gill Sans MT" panose="020B0502020104020203" pitchFamily="34" charset="77"/>
                        </a:rPr>
                        <a:t>Devices like laptops and mobiles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1376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2771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>
            <a:normAutofit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Categories of Computer Security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8774"/>
            <a:ext cx="10515600" cy="529818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1. Information Security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Protects </a:t>
            </a:r>
            <a:r>
              <a:rPr lang="en-IN" b="1" dirty="0">
                <a:latin typeface="Gill Sans MT" panose="020B0502020104020203" pitchFamily="34" charset="77"/>
              </a:rPr>
              <a:t>data and information</a:t>
            </a:r>
            <a:r>
              <a:rPr lang="en-IN" dirty="0">
                <a:latin typeface="Gill Sans MT" panose="020B0502020104020203" pitchFamily="34" charset="77"/>
              </a:rPr>
              <a:t> from unauthorized access or misuse.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Example: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Protecting customer data in a company database.</a:t>
            </a:r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2. Application Security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Protects </a:t>
            </a:r>
            <a:r>
              <a:rPr lang="en-IN" b="1" dirty="0">
                <a:latin typeface="Gill Sans MT" panose="020B0502020104020203" pitchFamily="34" charset="77"/>
              </a:rPr>
              <a:t>software applications</a:t>
            </a:r>
            <a:r>
              <a:rPr lang="en-IN" dirty="0">
                <a:latin typeface="Gill Sans MT" panose="020B0502020104020203" pitchFamily="34" charset="77"/>
              </a:rPr>
              <a:t> from attacks and vulnerabilities.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Examples: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Web application security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API security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Cloud-native application security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Common risks: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Injection attacks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Weak authentication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Misconfiguration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092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>
            <a:normAutofit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Categories of Computer Security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8774"/>
            <a:ext cx="10515600" cy="5298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3. Network Security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Protects </a:t>
            </a:r>
            <a:r>
              <a:rPr lang="en-IN" b="1" dirty="0">
                <a:latin typeface="Gill Sans MT" panose="020B0502020104020203" pitchFamily="34" charset="77"/>
              </a:rPr>
              <a:t>data traveling through networks</a:t>
            </a:r>
            <a:r>
              <a:rPr lang="en-IN" dirty="0">
                <a:latin typeface="Gill Sans MT" panose="020B0502020104020203" pitchFamily="34" charset="77"/>
              </a:rPr>
              <a:t> from cyber attacks.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It prevents: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Unauthorized network access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Data theft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Cyber attacks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Examples of network security tools: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Firewalls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Intrusion Detection Systems (IDS)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VPNs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988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>
            <a:normAutofit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Categories of Computer Security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8774"/>
            <a:ext cx="10515600" cy="5298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4. Endpoint Security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Protects </a:t>
            </a:r>
            <a:r>
              <a:rPr lang="en-IN" b="1" dirty="0">
                <a:latin typeface="Gill Sans MT" panose="020B0502020104020203" pitchFamily="34" charset="77"/>
              </a:rPr>
              <a:t>end devices</a:t>
            </a:r>
            <a:r>
              <a:rPr lang="en-IN" dirty="0">
                <a:latin typeface="Gill Sans MT" panose="020B0502020104020203" pitchFamily="34" charset="77"/>
              </a:rPr>
              <a:t> such as: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Computers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Laptops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Mobile phones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Tablets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Example:</a:t>
            </a:r>
            <a:br>
              <a:rPr lang="en-IN" dirty="0">
                <a:latin typeface="Gill Sans MT" panose="020B0502020104020203" pitchFamily="34" charset="77"/>
              </a:rPr>
            </a:br>
            <a:r>
              <a:rPr lang="en-IN" dirty="0">
                <a:latin typeface="Gill Sans MT" panose="020B0502020104020203" pitchFamily="34" charset="77"/>
              </a:rPr>
              <a:t>Installing </a:t>
            </a:r>
            <a:r>
              <a:rPr lang="en-IN" b="1" dirty="0">
                <a:latin typeface="Gill Sans MT" panose="020B0502020104020203" pitchFamily="34" charset="77"/>
              </a:rPr>
              <a:t>antivirus software</a:t>
            </a:r>
            <a:r>
              <a:rPr lang="en-IN" dirty="0">
                <a:latin typeface="Gill Sans MT" panose="020B0502020104020203" pitchFamily="34" charset="77"/>
              </a:rPr>
              <a:t> on a laptop.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192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Vulnerability, Threat (Possible Attack), Risk (Chance of Damage)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7527"/>
            <a:ext cx="10515600" cy="51794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A </a:t>
            </a:r>
            <a:r>
              <a:rPr lang="en-IN" b="1" dirty="0">
                <a:latin typeface="Gill Sans MT" panose="020B0502020104020203" pitchFamily="34" charset="77"/>
              </a:rPr>
              <a:t>vulnerability</a:t>
            </a:r>
            <a:r>
              <a:rPr lang="en-IN" dirty="0">
                <a:latin typeface="Gill Sans MT" panose="020B0502020104020203" pitchFamily="34" charset="77"/>
              </a:rPr>
              <a:t> is a </a:t>
            </a:r>
            <a:r>
              <a:rPr lang="en-IN" b="1" dirty="0">
                <a:latin typeface="Gill Sans MT" panose="020B0502020104020203" pitchFamily="34" charset="77"/>
              </a:rPr>
              <a:t>weak point or flaw in a system</a:t>
            </a:r>
            <a:r>
              <a:rPr lang="en-IN" dirty="0">
                <a:latin typeface="Gill Sans MT" panose="020B0502020104020203" pitchFamily="34" charset="77"/>
              </a:rPr>
              <a:t> that attackers can use.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It can be: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A </a:t>
            </a:r>
            <a:r>
              <a:rPr lang="en-IN" b="1" dirty="0">
                <a:latin typeface="Gill Sans MT" panose="020B0502020104020203" pitchFamily="34" charset="77"/>
              </a:rPr>
              <a:t>software bug</a:t>
            </a:r>
            <a:endParaRPr lang="en-IN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	Wrong configuration</a:t>
            </a:r>
            <a:endParaRPr lang="en-IN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	Weak password</a:t>
            </a:r>
            <a:endParaRPr lang="en-IN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	Human mistake</a:t>
            </a:r>
            <a:endParaRPr lang="en-IN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 Example</a:t>
            </a:r>
            <a:br>
              <a:rPr lang="en-IN" dirty="0">
                <a:latin typeface="Gill Sans MT" panose="020B0502020104020203" pitchFamily="34" charset="77"/>
              </a:rPr>
            </a:br>
            <a:r>
              <a:rPr lang="en-IN" dirty="0">
                <a:latin typeface="Gill Sans MT" panose="020B0502020104020203" pitchFamily="34" charset="77"/>
              </a:rPr>
              <a:t>Leaving your </a:t>
            </a:r>
            <a:r>
              <a:rPr lang="en-IN" b="1" dirty="0">
                <a:latin typeface="Gill Sans MT" panose="020B0502020104020203" pitchFamily="34" charset="77"/>
              </a:rPr>
              <a:t>car unlocked</a:t>
            </a:r>
            <a:r>
              <a:rPr lang="en-IN" dirty="0">
                <a:latin typeface="Gill Sans MT" panose="020B0502020104020203" pitchFamily="34" charset="77"/>
              </a:rPr>
              <a:t> in a parking lot.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The </a:t>
            </a:r>
            <a:r>
              <a:rPr lang="en-IN" b="1" dirty="0">
                <a:latin typeface="Gill Sans MT" panose="020B0502020104020203" pitchFamily="34" charset="77"/>
              </a:rPr>
              <a:t>unlocked door = vulnerability</a:t>
            </a:r>
            <a:r>
              <a:rPr lang="en-IN" dirty="0">
                <a:latin typeface="Gill Sans MT" panose="020B0502020104020203" pitchFamily="34" charset="77"/>
              </a:rPr>
              <a:t> (a weakness).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565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Vulnerability, Threat (Possible Attack), Risk (Chance of Damage)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7527"/>
            <a:ext cx="10515600" cy="51794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Threat (Possible Attack)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A </a:t>
            </a:r>
            <a:r>
              <a:rPr lang="en-IN" b="1" dirty="0">
                <a:latin typeface="Gill Sans MT" panose="020B0502020104020203" pitchFamily="34" charset="77"/>
              </a:rPr>
              <a:t>threat</a:t>
            </a:r>
            <a:r>
              <a:rPr lang="en-IN" dirty="0">
                <a:latin typeface="Gill Sans MT" panose="020B0502020104020203" pitchFamily="34" charset="77"/>
              </a:rPr>
              <a:t> is something that </a:t>
            </a:r>
            <a:r>
              <a:rPr lang="en-IN" b="1" dirty="0">
                <a:latin typeface="Gill Sans MT" panose="020B0502020104020203" pitchFamily="34" charset="77"/>
              </a:rPr>
              <a:t>tries to exploit the vulnerability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 It can be: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Hacker attack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Malware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Ransomware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Phishing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	Insider misuse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 Example</a:t>
            </a:r>
            <a:br>
              <a:rPr lang="en-IN" dirty="0">
                <a:latin typeface="Gill Sans MT" panose="020B0502020104020203" pitchFamily="34" charset="77"/>
              </a:rPr>
            </a:br>
            <a:r>
              <a:rPr lang="en-IN" dirty="0">
                <a:latin typeface="Gill Sans MT" panose="020B0502020104020203" pitchFamily="34" charset="77"/>
              </a:rPr>
              <a:t>A </a:t>
            </a:r>
            <a:r>
              <a:rPr lang="en-IN" b="1" dirty="0">
                <a:latin typeface="Gill Sans MT" panose="020B0502020104020203" pitchFamily="34" charset="77"/>
              </a:rPr>
              <a:t>car thief seeing the unlocked car and trying to steal it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817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Vulnerability, Threat (Possible Attack), Risk (Chance of Damage)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1175657"/>
            <a:ext cx="10515600" cy="5179436"/>
          </a:xfrm>
        </p:spPr>
        <p:txBody>
          <a:bodyPr>
            <a:normAutofit/>
          </a:bodyPr>
          <a:lstStyle/>
          <a:p>
            <a:r>
              <a:rPr lang="en-IN" b="1" dirty="0">
                <a:latin typeface="Gill Sans MT" panose="020B0502020104020203" pitchFamily="34" charset="77"/>
              </a:rPr>
              <a:t>Risk (Chance of Damage)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Risk</a:t>
            </a:r>
            <a:r>
              <a:rPr lang="en-IN" dirty="0">
                <a:latin typeface="Gill Sans MT" panose="020B0502020104020203" pitchFamily="34" charset="77"/>
              </a:rPr>
              <a:t> is the </a:t>
            </a:r>
            <a:r>
              <a:rPr lang="en-IN" b="1" dirty="0">
                <a:latin typeface="Gill Sans MT" panose="020B0502020104020203" pitchFamily="34" charset="77"/>
              </a:rPr>
              <a:t>possible loss or damage if the threat successfully exploits the vulnerability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dirty="0">
                <a:latin typeface="Gill Sans MT" panose="020B0502020104020203" pitchFamily="34" charset="77"/>
              </a:rPr>
              <a:t> Example</a:t>
            </a:r>
            <a:br>
              <a:rPr lang="en-IN" dirty="0">
                <a:latin typeface="Gill Sans MT" panose="020B0502020104020203" pitchFamily="34" charset="77"/>
              </a:rPr>
            </a:br>
            <a:r>
              <a:rPr lang="en-IN" dirty="0">
                <a:latin typeface="Gill Sans MT" panose="020B0502020104020203" pitchFamily="34" charset="77"/>
              </a:rPr>
              <a:t>If the thief steals your car: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Loss of car = risk</a:t>
            </a:r>
            <a:endParaRPr lang="en-IN" dirty="0">
              <a:latin typeface="Gill Sans MT" panose="020B0502020104020203" pitchFamily="34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741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>
            <a:normAutofit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Computer Security Risk Plan and Mitigation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1175657"/>
            <a:ext cx="10515600" cy="51794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A </a:t>
            </a:r>
            <a:r>
              <a:rPr lang="en-IN" b="1" dirty="0">
                <a:latin typeface="Gill Sans MT" panose="020B0502020104020203" pitchFamily="34" charset="77"/>
              </a:rPr>
              <a:t>Risk Mitigation Plan</a:t>
            </a:r>
            <a:r>
              <a:rPr lang="en-IN" dirty="0">
                <a:latin typeface="Gill Sans MT" panose="020B0502020104020203" pitchFamily="34" charset="77"/>
              </a:rPr>
              <a:t> means </a:t>
            </a:r>
            <a:r>
              <a:rPr lang="en-IN" b="1" dirty="0">
                <a:latin typeface="Gill Sans MT" panose="020B0502020104020203" pitchFamily="34" charset="77"/>
              </a:rPr>
              <a:t>reducing or controlling security risks</a:t>
            </a:r>
            <a:r>
              <a:rPr lang="en-IN" dirty="0">
                <a:latin typeface="Gill Sans MT" panose="020B0502020104020203" pitchFamily="34" charset="77"/>
              </a:rPr>
              <a:t> in an organization.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Security teams usually do </a:t>
            </a:r>
            <a:r>
              <a:rPr lang="en-IN" b="1" dirty="0">
                <a:latin typeface="Gill Sans MT" panose="020B0502020104020203" pitchFamily="34" charset="77"/>
              </a:rPr>
              <a:t>three main steps</a:t>
            </a:r>
            <a:r>
              <a:rPr lang="en-IN" dirty="0">
                <a:latin typeface="Gill Sans MT" panose="020B0502020104020203" pitchFamily="34" charset="77"/>
              </a:rPr>
              <a:t>:</a:t>
            </a:r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1. Estimate Attack Chances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They check </a:t>
            </a:r>
            <a:r>
              <a:rPr lang="en-IN" b="1" dirty="0">
                <a:latin typeface="Gill Sans MT" panose="020B0502020104020203" pitchFamily="34" charset="77"/>
              </a:rPr>
              <a:t>how often attackers may try to exploit a vulnerability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Example:</a:t>
            </a:r>
            <a:br>
              <a:rPr lang="en-IN" dirty="0">
                <a:latin typeface="Gill Sans MT" panose="020B0502020104020203" pitchFamily="34" charset="77"/>
              </a:rPr>
            </a:br>
            <a:r>
              <a:rPr lang="en-IN" dirty="0">
                <a:latin typeface="Gill Sans MT" panose="020B0502020104020203" pitchFamily="34" charset="77"/>
              </a:rPr>
              <a:t>If a website has weak security, hackers may try to attack frequently.</a:t>
            </a:r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2. </a:t>
            </a:r>
            <a:r>
              <a:rPr lang="en-IN" b="1" dirty="0" err="1">
                <a:latin typeface="Gill Sans MT" panose="020B0502020104020203" pitchFamily="34" charset="77"/>
              </a:rPr>
              <a:t>Analyze</a:t>
            </a:r>
            <a:r>
              <a:rPr lang="en-IN" b="1" dirty="0">
                <a:latin typeface="Gill Sans MT" panose="020B0502020104020203" pitchFamily="34" charset="77"/>
              </a:rPr>
              <a:t> Current Security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They study the </a:t>
            </a:r>
            <a:r>
              <a:rPr lang="en-IN" b="1" dirty="0">
                <a:latin typeface="Gill Sans MT" panose="020B0502020104020203" pitchFamily="34" charset="77"/>
              </a:rPr>
              <a:t>existing systems, processes, and security controls</a:t>
            </a:r>
            <a:r>
              <a:rPr lang="en-IN" dirty="0">
                <a:latin typeface="Gill Sans MT" panose="020B0502020104020203" pitchFamily="34" charset="77"/>
              </a:rPr>
              <a:t> to see whether they can stop attacks.</a:t>
            </a:r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3. Determine Impact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They estimate </a:t>
            </a:r>
            <a:r>
              <a:rPr lang="en-IN" b="1" dirty="0">
                <a:latin typeface="Gill Sans MT" panose="020B0502020104020203" pitchFamily="34" charset="77"/>
              </a:rPr>
              <a:t>how much damage will happen if an attack succeeds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Example:</a:t>
            </a:r>
            <a:br>
              <a:rPr lang="en-IN" dirty="0">
                <a:latin typeface="Gill Sans MT" panose="020B0502020104020203" pitchFamily="34" charset="77"/>
              </a:rPr>
            </a:br>
            <a:r>
              <a:rPr lang="en-IN" dirty="0">
                <a:latin typeface="Gill Sans MT" panose="020B0502020104020203" pitchFamily="34" charset="77"/>
              </a:rPr>
              <a:t>Data loss, financial loss, or service interruption.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29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>
            <a:normAutofit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Computer Security Risk Plan and Mitigation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824088"/>
            <a:ext cx="10515600" cy="60339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sz="2100" b="1" dirty="0">
                <a:latin typeface="Gill Sans MT" panose="020B0502020104020203" pitchFamily="34" charset="77"/>
              </a:rPr>
              <a:t>1. Priority of Risks</a:t>
            </a:r>
          </a:p>
          <a:p>
            <a:pPr marL="0" indent="0">
              <a:buNone/>
            </a:pPr>
            <a:r>
              <a:rPr lang="en-IN" sz="2100" dirty="0">
                <a:latin typeface="Gill Sans MT" panose="020B0502020104020203" pitchFamily="34" charset="77"/>
              </a:rPr>
              <a:t>Not all vulnerabilities are equally dangerous.</a:t>
            </a:r>
          </a:p>
          <a:p>
            <a:pPr marL="0" indent="0">
              <a:buNone/>
            </a:pPr>
            <a:r>
              <a:rPr lang="en-IN" sz="2100" dirty="0">
                <a:latin typeface="Gill Sans MT" panose="020B0502020104020203" pitchFamily="34" charset="77"/>
              </a:rPr>
              <a:t>Some vulnerabilities → </a:t>
            </a:r>
            <a:r>
              <a:rPr lang="en-IN" sz="2100" b="1" dirty="0">
                <a:latin typeface="Gill Sans MT" panose="020B0502020104020203" pitchFamily="34" charset="77"/>
              </a:rPr>
              <a:t>low risk</a:t>
            </a:r>
            <a:endParaRPr lang="en-IN" sz="2100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IN" sz="2100" dirty="0">
                <a:latin typeface="Gill Sans MT" panose="020B0502020104020203" pitchFamily="34" charset="77"/>
              </a:rPr>
              <a:t>Some vulnerabilities → </a:t>
            </a:r>
            <a:r>
              <a:rPr lang="en-IN" sz="2100" b="1" dirty="0">
                <a:latin typeface="Gill Sans MT" panose="020B0502020104020203" pitchFamily="34" charset="77"/>
              </a:rPr>
              <a:t>high risk</a:t>
            </a:r>
            <a:endParaRPr lang="en-IN" sz="2100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IN" sz="2100" dirty="0">
                <a:latin typeface="Gill Sans MT" panose="020B0502020104020203" pitchFamily="34" charset="77"/>
              </a:rPr>
              <a:t>Organizations must </a:t>
            </a:r>
            <a:r>
              <a:rPr lang="en-IN" sz="2100" b="1" dirty="0">
                <a:latin typeface="Gill Sans MT" panose="020B0502020104020203" pitchFamily="34" charset="77"/>
              </a:rPr>
              <a:t>fix high-risk problems first</a:t>
            </a:r>
            <a:r>
              <a:rPr lang="en-IN" sz="21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2100" b="1" dirty="0">
                <a:latin typeface="Gill Sans MT" panose="020B0502020104020203" pitchFamily="34" charset="77"/>
              </a:rPr>
              <a:t>2. Risk Tolerance Level</a:t>
            </a:r>
          </a:p>
          <a:p>
            <a:pPr marL="0" indent="0">
              <a:buNone/>
            </a:pPr>
            <a:r>
              <a:rPr lang="en-IN" sz="2100" dirty="0">
                <a:latin typeface="Gill Sans MT" panose="020B0502020104020203" pitchFamily="34" charset="77"/>
              </a:rPr>
              <a:t>This means </a:t>
            </a:r>
            <a:r>
              <a:rPr lang="en-IN" sz="2100" b="1" dirty="0">
                <a:latin typeface="Gill Sans MT" panose="020B0502020104020203" pitchFamily="34" charset="77"/>
              </a:rPr>
              <a:t>how much risk an organization can accept</a:t>
            </a:r>
            <a:r>
              <a:rPr lang="en-IN" sz="21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2100" dirty="0">
                <a:latin typeface="Gill Sans MT" panose="020B0502020104020203" pitchFamily="34" charset="77"/>
              </a:rPr>
              <a:t>Example:</a:t>
            </a:r>
          </a:p>
          <a:p>
            <a:pPr marL="0" indent="0">
              <a:buNone/>
            </a:pPr>
            <a:r>
              <a:rPr lang="en-IN" sz="2100" dirty="0">
                <a:latin typeface="Gill Sans MT" panose="020B0502020104020203" pitchFamily="34" charset="77"/>
              </a:rPr>
              <a:t>A bank → very low tolerance for risk</a:t>
            </a:r>
          </a:p>
          <a:p>
            <a:pPr marL="0" indent="0">
              <a:buNone/>
            </a:pPr>
            <a:r>
              <a:rPr lang="en-IN" sz="2100" dirty="0">
                <a:latin typeface="Gill Sans MT" panose="020B0502020104020203" pitchFamily="34" charset="77"/>
              </a:rPr>
              <a:t>A small blog website → may accept small risks</a:t>
            </a:r>
          </a:p>
          <a:p>
            <a:pPr marL="0" indent="0">
              <a:buNone/>
            </a:pPr>
            <a:r>
              <a:rPr lang="en-IN" sz="2100" b="1" dirty="0">
                <a:latin typeface="Gill Sans MT" panose="020B0502020104020203" pitchFamily="34" charset="77"/>
              </a:rPr>
              <a:t>3. Knowledge of Vulnerability</a:t>
            </a:r>
          </a:p>
          <a:p>
            <a:pPr marL="0" indent="0">
              <a:buNone/>
            </a:pPr>
            <a:r>
              <a:rPr lang="en-IN" sz="2100" dirty="0">
                <a:latin typeface="Gill Sans MT" panose="020B0502020104020203" pitchFamily="34" charset="77"/>
              </a:rPr>
              <a:t>Organizations must:</a:t>
            </a:r>
          </a:p>
          <a:p>
            <a:pPr marL="0" indent="0">
              <a:buNone/>
            </a:pPr>
            <a:r>
              <a:rPr lang="en-IN" sz="2100" dirty="0">
                <a:latin typeface="Gill Sans MT" panose="020B0502020104020203" pitchFamily="34" charset="77"/>
              </a:rPr>
              <a:t>	Identify vulnerabilities</a:t>
            </a:r>
          </a:p>
          <a:p>
            <a:pPr marL="0" indent="0">
              <a:buNone/>
            </a:pPr>
            <a:r>
              <a:rPr lang="en-IN" sz="2100" dirty="0">
                <a:latin typeface="Gill Sans MT" panose="020B0502020104020203" pitchFamily="34" charset="77"/>
              </a:rPr>
              <a:t>	Classify them</a:t>
            </a:r>
          </a:p>
          <a:p>
            <a:pPr marL="0" indent="0">
              <a:buNone/>
            </a:pPr>
            <a:r>
              <a:rPr lang="en-IN" sz="2100" dirty="0">
                <a:latin typeface="Gill Sans MT" panose="020B0502020104020203" pitchFamily="34" charset="77"/>
              </a:rPr>
              <a:t>	Prioritize them</a:t>
            </a:r>
          </a:p>
          <a:p>
            <a:pPr marL="0" indent="0">
              <a:buNone/>
            </a:pPr>
            <a:r>
              <a:rPr lang="en-IN" sz="2100" dirty="0">
                <a:latin typeface="Gill Sans MT" panose="020B0502020104020203" pitchFamily="34" charset="77"/>
              </a:rPr>
              <a:t>This helps them </a:t>
            </a:r>
            <a:r>
              <a:rPr lang="en-IN" sz="2100" b="1" dirty="0">
                <a:latin typeface="Gill Sans MT" panose="020B0502020104020203" pitchFamily="34" charset="77"/>
              </a:rPr>
              <a:t>understand security weaknesses clearly</a:t>
            </a:r>
            <a:r>
              <a:rPr lang="en-IN" sz="21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>
              <a:latin typeface="Gill Sans MT" panose="020B0502020104020203" pitchFamily="34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521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Concepts of Computer Security – Cryptography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824088"/>
            <a:ext cx="10515600" cy="603391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>
              <a:latin typeface="Gill Sans MT" panose="020B0502020104020203" pitchFamily="34" charset="77"/>
            </a:endParaRPr>
          </a:p>
          <a:p>
            <a:r>
              <a:rPr lang="en-IN" b="1" dirty="0">
                <a:latin typeface="Gill Sans MT" panose="020B0502020104020203" pitchFamily="34" charset="77"/>
              </a:rPr>
              <a:t>Cryptography</a:t>
            </a:r>
            <a:r>
              <a:rPr lang="en-IN" dirty="0">
                <a:latin typeface="Gill Sans MT" panose="020B0502020104020203" pitchFamily="34" charset="77"/>
              </a:rPr>
              <a:t> is a technique used to </a:t>
            </a:r>
            <a:r>
              <a:rPr lang="en-IN" b="1" dirty="0">
                <a:latin typeface="Gill Sans MT" panose="020B0502020104020203" pitchFamily="34" charset="77"/>
              </a:rPr>
              <a:t>protect information using codes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dirty="0">
                <a:latin typeface="Gill Sans MT" panose="020B0502020104020203" pitchFamily="34" charset="77"/>
              </a:rPr>
              <a:t>It converts </a:t>
            </a:r>
            <a:r>
              <a:rPr lang="en-IN" b="1" dirty="0">
                <a:latin typeface="Gill Sans MT" panose="020B0502020104020203" pitchFamily="34" charset="77"/>
              </a:rPr>
              <a:t>readable data into secret form</a:t>
            </a:r>
            <a:r>
              <a:rPr lang="en-IN" dirty="0">
                <a:latin typeface="Gill Sans MT" panose="020B0502020104020203" pitchFamily="34" charset="77"/>
              </a:rPr>
              <a:t> so attackers cannot understand it.</a:t>
            </a:r>
          </a:p>
          <a:p>
            <a:r>
              <a:rPr lang="en-IN" dirty="0">
                <a:latin typeface="Gill Sans MT" panose="020B0502020104020203" pitchFamily="34" charset="77"/>
              </a:rPr>
              <a:t>Example: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Password protection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Secure websites (HTTPS)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Online banking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Cryptocurrencies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626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Concepts of Computer Security – Cryptography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824088"/>
            <a:ext cx="10515600" cy="603391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IN" sz="3600" b="1" dirty="0">
                <a:latin typeface="Gill Sans MT" panose="020B0502020104020203" pitchFamily="34" charset="77"/>
              </a:rPr>
              <a:t>Main Features of Cryptography</a:t>
            </a:r>
          </a:p>
          <a:p>
            <a:pPr marL="0" indent="0">
              <a:buNone/>
            </a:pPr>
            <a:r>
              <a:rPr lang="en-IN" sz="3600" b="1" dirty="0">
                <a:latin typeface="Gill Sans MT" panose="020B0502020104020203" pitchFamily="34" charset="77"/>
              </a:rPr>
              <a:t>1. Confidentiality</a:t>
            </a:r>
          </a:p>
          <a:p>
            <a:pPr marL="0" indent="0">
              <a:buNone/>
            </a:pPr>
            <a:r>
              <a:rPr lang="en-IN" sz="3600" dirty="0">
                <a:latin typeface="Gill Sans MT" panose="020B0502020104020203" pitchFamily="34" charset="77"/>
              </a:rPr>
              <a:t>Only </a:t>
            </a:r>
            <a:r>
              <a:rPr lang="en-IN" sz="3600" b="1" dirty="0">
                <a:latin typeface="Gill Sans MT" panose="020B0502020104020203" pitchFamily="34" charset="77"/>
              </a:rPr>
              <a:t>authorized users can access data</a:t>
            </a:r>
            <a:r>
              <a:rPr lang="en-IN" sz="36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3600" dirty="0">
                <a:latin typeface="Gill Sans MT" panose="020B0502020104020203" pitchFamily="34" charset="77"/>
              </a:rPr>
              <a:t>Example:</a:t>
            </a:r>
            <a:br>
              <a:rPr lang="en-IN" sz="3600" dirty="0">
                <a:latin typeface="Gill Sans MT" panose="020B0502020104020203" pitchFamily="34" charset="77"/>
              </a:rPr>
            </a:br>
            <a:r>
              <a:rPr lang="en-IN" sz="3600" dirty="0">
                <a:latin typeface="Gill Sans MT" panose="020B0502020104020203" pitchFamily="34" charset="77"/>
              </a:rPr>
              <a:t>Your email password protects your email.</a:t>
            </a:r>
          </a:p>
          <a:p>
            <a:pPr marL="0" indent="0">
              <a:buNone/>
            </a:pPr>
            <a:r>
              <a:rPr lang="en-IN" sz="3600" b="1" dirty="0">
                <a:latin typeface="Gill Sans MT" panose="020B0502020104020203" pitchFamily="34" charset="77"/>
              </a:rPr>
              <a:t>2. Integrity</a:t>
            </a:r>
          </a:p>
          <a:p>
            <a:pPr marL="0" indent="0">
              <a:buNone/>
            </a:pPr>
            <a:r>
              <a:rPr lang="en-IN" sz="3600" dirty="0">
                <a:latin typeface="Gill Sans MT" panose="020B0502020104020203" pitchFamily="34" charset="77"/>
              </a:rPr>
              <a:t>Data </a:t>
            </a:r>
            <a:r>
              <a:rPr lang="en-IN" sz="3600" b="1" dirty="0">
                <a:latin typeface="Gill Sans MT" panose="020B0502020104020203" pitchFamily="34" charset="77"/>
              </a:rPr>
              <a:t>should not be changed during transmission</a:t>
            </a:r>
            <a:r>
              <a:rPr lang="en-IN" sz="36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3600" dirty="0">
                <a:latin typeface="Gill Sans MT" panose="020B0502020104020203" pitchFamily="34" charset="77"/>
              </a:rPr>
              <a:t>Example:</a:t>
            </a:r>
            <a:br>
              <a:rPr lang="en-IN" sz="3600" dirty="0">
                <a:latin typeface="Gill Sans MT" panose="020B0502020104020203" pitchFamily="34" charset="77"/>
              </a:rPr>
            </a:br>
            <a:r>
              <a:rPr lang="en-IN" sz="3600" dirty="0">
                <a:latin typeface="Gill Sans MT" panose="020B0502020104020203" pitchFamily="34" charset="77"/>
              </a:rPr>
              <a:t>If someone modifies a message, the system detects it.</a:t>
            </a:r>
          </a:p>
          <a:p>
            <a:pPr marL="0" indent="0">
              <a:buNone/>
            </a:pPr>
            <a:r>
              <a:rPr lang="en-IN" sz="3600" b="1" dirty="0">
                <a:latin typeface="Gill Sans MT" panose="020B0502020104020203" pitchFamily="34" charset="77"/>
              </a:rPr>
              <a:t>3. Non-Repudiation</a:t>
            </a:r>
          </a:p>
          <a:p>
            <a:pPr marL="0" indent="0">
              <a:buNone/>
            </a:pPr>
            <a:r>
              <a:rPr lang="en-IN" sz="3600" dirty="0">
                <a:latin typeface="Gill Sans MT" panose="020B0502020104020203" pitchFamily="34" charset="77"/>
              </a:rPr>
              <a:t>A person </a:t>
            </a:r>
            <a:r>
              <a:rPr lang="en-IN" sz="3600" b="1" dirty="0">
                <a:latin typeface="Gill Sans MT" panose="020B0502020104020203" pitchFamily="34" charset="77"/>
              </a:rPr>
              <a:t>cannot deny sending a message</a:t>
            </a:r>
            <a:r>
              <a:rPr lang="en-IN" sz="36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3600" dirty="0">
                <a:latin typeface="Gill Sans MT" panose="020B0502020104020203" pitchFamily="34" charset="77"/>
              </a:rPr>
              <a:t>Example:</a:t>
            </a:r>
            <a:br>
              <a:rPr lang="en-IN" sz="3600" dirty="0">
                <a:latin typeface="Gill Sans MT" panose="020B0502020104020203" pitchFamily="34" charset="77"/>
              </a:rPr>
            </a:br>
            <a:r>
              <a:rPr lang="en-IN" sz="3600" dirty="0">
                <a:latin typeface="Gill Sans MT" panose="020B0502020104020203" pitchFamily="34" charset="77"/>
              </a:rPr>
              <a:t>Digital signatures in online transactions.</a:t>
            </a:r>
          </a:p>
          <a:p>
            <a:pPr marL="0" indent="0">
              <a:buNone/>
            </a:pPr>
            <a:r>
              <a:rPr lang="en-IN" sz="3600" b="1" dirty="0">
                <a:latin typeface="Gill Sans MT" panose="020B0502020104020203" pitchFamily="34" charset="77"/>
              </a:rPr>
              <a:t>4. Authentication</a:t>
            </a:r>
          </a:p>
          <a:p>
            <a:pPr marL="0" indent="0">
              <a:buNone/>
            </a:pPr>
            <a:r>
              <a:rPr lang="en-IN" sz="3600" dirty="0">
                <a:latin typeface="Gill Sans MT" panose="020B0502020104020203" pitchFamily="34" charset="77"/>
              </a:rPr>
              <a:t>Verifies the </a:t>
            </a:r>
            <a:r>
              <a:rPr lang="en-IN" sz="3600" b="1" dirty="0">
                <a:latin typeface="Gill Sans MT" panose="020B0502020104020203" pitchFamily="34" charset="77"/>
              </a:rPr>
              <a:t>identity of sender and receiver</a:t>
            </a:r>
            <a:r>
              <a:rPr lang="en-IN" sz="36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3600" dirty="0">
                <a:latin typeface="Gill Sans MT" panose="020B0502020104020203" pitchFamily="34" charset="77"/>
              </a:rPr>
              <a:t>Example:</a:t>
            </a:r>
            <a:br>
              <a:rPr lang="en-IN" sz="3600" dirty="0">
                <a:latin typeface="Gill Sans MT" panose="020B0502020104020203" pitchFamily="34" charset="77"/>
              </a:rPr>
            </a:br>
            <a:r>
              <a:rPr lang="en-IN" sz="3600" dirty="0">
                <a:latin typeface="Gill Sans MT" panose="020B0502020104020203" pitchFamily="34" charset="77"/>
              </a:rPr>
              <a:t>Logging into a website with username and password.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520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Concepts of Computer Security – Cryptography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824088"/>
            <a:ext cx="10515600" cy="60339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sz="2400" b="1" dirty="0">
                <a:latin typeface="Gill Sans MT" panose="020B0502020104020203" pitchFamily="34" charset="77"/>
              </a:rPr>
              <a:t>Encryption and Decryption</a:t>
            </a:r>
          </a:p>
          <a:p>
            <a:pPr marL="0" indent="0">
              <a:buNone/>
            </a:pPr>
            <a:r>
              <a:rPr lang="en-IN" sz="2400" b="1" dirty="0">
                <a:latin typeface="Gill Sans MT" panose="020B0502020104020203" pitchFamily="34" charset="77"/>
              </a:rPr>
              <a:t>Plaintext</a:t>
            </a:r>
          </a:p>
          <a:p>
            <a:pPr marL="0" indent="0">
              <a:buNone/>
            </a:pPr>
            <a:r>
              <a:rPr lang="en-IN" sz="2400" dirty="0">
                <a:latin typeface="Gill Sans MT" panose="020B0502020104020203" pitchFamily="34" charset="77"/>
              </a:rPr>
              <a:t>Original readable message.</a:t>
            </a:r>
          </a:p>
          <a:p>
            <a:pPr marL="0" indent="0">
              <a:buNone/>
            </a:pPr>
            <a:r>
              <a:rPr lang="en-IN" sz="2400" dirty="0">
                <a:latin typeface="Gill Sans MT" panose="020B0502020104020203" pitchFamily="34" charset="77"/>
              </a:rPr>
              <a:t>Example:</a:t>
            </a:r>
          </a:p>
          <a:p>
            <a:pPr marL="0" indent="0" rtl="0">
              <a:buNone/>
            </a:pPr>
            <a:r>
              <a:rPr lang="en-IN" sz="2400" dirty="0">
                <a:latin typeface="Gill Sans MT" panose="020B0502020104020203" pitchFamily="34" charset="77"/>
              </a:rPr>
              <a:t>John is arriving at 10 a.m.</a:t>
            </a:r>
          </a:p>
          <a:p>
            <a:pPr marL="0" indent="0">
              <a:buNone/>
            </a:pPr>
            <a:r>
              <a:rPr lang="en-IN" sz="2400" b="1" dirty="0">
                <a:latin typeface="Gill Sans MT" panose="020B0502020104020203" pitchFamily="34" charset="77"/>
              </a:rPr>
              <a:t>Encryption</a:t>
            </a:r>
          </a:p>
          <a:p>
            <a:pPr marL="0" indent="0">
              <a:buNone/>
            </a:pPr>
            <a:r>
              <a:rPr lang="en-IN" sz="2400" dirty="0">
                <a:latin typeface="Gill Sans MT" panose="020B0502020104020203" pitchFamily="34" charset="77"/>
              </a:rPr>
              <a:t>Converting plaintext into </a:t>
            </a:r>
            <a:r>
              <a:rPr lang="en-IN" sz="2400" b="1" dirty="0">
                <a:latin typeface="Gill Sans MT" panose="020B0502020104020203" pitchFamily="34" charset="77"/>
              </a:rPr>
              <a:t>secret code (ciphertext)</a:t>
            </a:r>
            <a:r>
              <a:rPr lang="en-IN" sz="24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2400" dirty="0">
                <a:latin typeface="Gill Sans MT" panose="020B0502020104020203" pitchFamily="34" charset="77"/>
              </a:rPr>
              <a:t>Example:</a:t>
            </a:r>
          </a:p>
          <a:p>
            <a:pPr marL="0" indent="0" rtl="0">
              <a:buNone/>
            </a:pPr>
            <a:r>
              <a:rPr lang="en-IN" sz="2400" dirty="0">
                <a:latin typeface="Gill Sans MT" panose="020B0502020104020203" pitchFamily="34" charset="77"/>
              </a:rPr>
              <a:t>KPMOWISJQN SLSMSJISI</a:t>
            </a:r>
          </a:p>
          <a:p>
            <a:pPr marL="0" indent="0">
              <a:buNone/>
            </a:pPr>
            <a:r>
              <a:rPr lang="en-IN" sz="2400" b="1" dirty="0">
                <a:latin typeface="Gill Sans MT" panose="020B0502020104020203" pitchFamily="34" charset="77"/>
              </a:rPr>
              <a:t>Ciphertext</a:t>
            </a:r>
          </a:p>
          <a:p>
            <a:pPr marL="0" indent="0">
              <a:buNone/>
            </a:pPr>
            <a:r>
              <a:rPr lang="en-IN" sz="2400" dirty="0">
                <a:latin typeface="Gill Sans MT" panose="020B0502020104020203" pitchFamily="34" charset="77"/>
              </a:rPr>
              <a:t>The </a:t>
            </a:r>
            <a:r>
              <a:rPr lang="en-IN" sz="2400" b="1" dirty="0">
                <a:latin typeface="Gill Sans MT" panose="020B0502020104020203" pitchFamily="34" charset="77"/>
              </a:rPr>
              <a:t>coded message</a:t>
            </a:r>
            <a:r>
              <a:rPr lang="en-IN" sz="2400" dirty="0">
                <a:latin typeface="Gill Sans MT" panose="020B0502020104020203" pitchFamily="34" charset="77"/>
              </a:rPr>
              <a:t> that attackers cannot understand.</a:t>
            </a:r>
          </a:p>
          <a:p>
            <a:pPr marL="0" indent="0">
              <a:buNone/>
            </a:pPr>
            <a:r>
              <a:rPr lang="en-IN" sz="2400" b="1" dirty="0">
                <a:latin typeface="Gill Sans MT" panose="020B0502020104020203" pitchFamily="34" charset="77"/>
              </a:rPr>
              <a:t>Decryption</a:t>
            </a:r>
          </a:p>
          <a:p>
            <a:pPr marL="0" indent="0">
              <a:buNone/>
            </a:pPr>
            <a:r>
              <a:rPr lang="en-IN" sz="2400" dirty="0">
                <a:latin typeface="Gill Sans MT" panose="020B0502020104020203" pitchFamily="34" charset="77"/>
              </a:rPr>
              <a:t>Converting </a:t>
            </a:r>
            <a:r>
              <a:rPr lang="en-IN" sz="2400" b="1" dirty="0">
                <a:latin typeface="Gill Sans MT" panose="020B0502020104020203" pitchFamily="34" charset="77"/>
              </a:rPr>
              <a:t>ciphertext back to plaintext</a:t>
            </a:r>
            <a:r>
              <a:rPr lang="en-IN" sz="2400" dirty="0">
                <a:latin typeface="Gill Sans MT" panose="020B0502020104020203" pitchFamily="34" charset="77"/>
              </a:rPr>
              <a:t> using a </a:t>
            </a:r>
            <a:r>
              <a:rPr lang="en-IN" sz="2400" b="1" dirty="0">
                <a:latin typeface="Gill Sans MT" panose="020B0502020104020203" pitchFamily="34" charset="77"/>
              </a:rPr>
              <a:t>key</a:t>
            </a:r>
            <a:r>
              <a:rPr lang="en-IN" sz="2400" dirty="0">
                <a:latin typeface="Gill Sans MT" panose="020B0502020104020203" pitchFamily="34" charset="77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69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-237066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Concepts of Computer Security – Cryptography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293511"/>
            <a:ext cx="10515600" cy="7066845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IN" sz="3500" dirty="0"/>
          </a:p>
          <a:p>
            <a:pPr marL="0" indent="0">
              <a:buNone/>
            </a:pPr>
            <a:r>
              <a:rPr lang="en-IN" sz="4500" b="1" dirty="0">
                <a:latin typeface="Gill Sans MT" panose="020B0502020104020203" pitchFamily="34" charset="77"/>
              </a:rPr>
              <a:t>Types of Cryptography</a:t>
            </a:r>
          </a:p>
          <a:p>
            <a:pPr marL="0" indent="0">
              <a:buNone/>
            </a:pPr>
            <a:r>
              <a:rPr lang="en-IN" sz="4500" b="1" dirty="0">
                <a:latin typeface="Gill Sans MT" panose="020B0502020104020203" pitchFamily="34" charset="77"/>
              </a:rPr>
              <a:t>1. Symmetric Key Cryptography</a:t>
            </a:r>
          </a:p>
          <a:p>
            <a:pPr marL="0" indent="0">
              <a:buNone/>
            </a:pPr>
            <a:r>
              <a:rPr lang="en-IN" sz="4500" b="1" dirty="0">
                <a:latin typeface="Gill Sans MT" panose="020B0502020104020203" pitchFamily="34" charset="77"/>
              </a:rPr>
              <a:t>Same key is used for encryption and decryption</a:t>
            </a:r>
            <a:endParaRPr lang="en-IN" sz="4500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IN" sz="4500" dirty="0">
                <a:latin typeface="Gill Sans MT" panose="020B0502020104020203" pitchFamily="34" charset="77"/>
              </a:rPr>
              <a:t>Sender and receiver both use </a:t>
            </a:r>
            <a:r>
              <a:rPr lang="en-IN" sz="4500" b="1" dirty="0">
                <a:latin typeface="Gill Sans MT" panose="020B0502020104020203" pitchFamily="34" charset="77"/>
              </a:rPr>
              <a:t>one shared secret key</a:t>
            </a:r>
            <a:r>
              <a:rPr lang="en-IN" sz="45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4500" dirty="0">
                <a:latin typeface="Gill Sans MT" panose="020B0502020104020203" pitchFamily="34" charset="77"/>
              </a:rPr>
              <a:t>Example algorithms:</a:t>
            </a:r>
          </a:p>
          <a:p>
            <a:pPr marL="0" indent="0">
              <a:buNone/>
            </a:pPr>
            <a:r>
              <a:rPr lang="en-IN" sz="4500" dirty="0">
                <a:latin typeface="Gill Sans MT" panose="020B0502020104020203" pitchFamily="34" charset="77"/>
              </a:rPr>
              <a:t>DES</a:t>
            </a:r>
          </a:p>
          <a:p>
            <a:pPr marL="0" indent="0">
              <a:buNone/>
            </a:pPr>
            <a:r>
              <a:rPr lang="en-IN" sz="4500" dirty="0">
                <a:latin typeface="Gill Sans MT" panose="020B0502020104020203" pitchFamily="34" charset="77"/>
              </a:rPr>
              <a:t>AES</a:t>
            </a:r>
          </a:p>
          <a:p>
            <a:pPr marL="0" indent="0">
              <a:buNone/>
            </a:pPr>
            <a:r>
              <a:rPr lang="en-IN" sz="4500" dirty="0">
                <a:latin typeface="Gill Sans MT" panose="020B0502020104020203" pitchFamily="34" charset="77"/>
              </a:rPr>
              <a:t>✔ Faster</a:t>
            </a:r>
            <a:br>
              <a:rPr lang="en-IN" sz="4500" dirty="0">
                <a:latin typeface="Gill Sans MT" panose="020B0502020104020203" pitchFamily="34" charset="77"/>
              </a:rPr>
            </a:br>
            <a:r>
              <a:rPr lang="en-IN" sz="4500" dirty="0">
                <a:latin typeface="Gill Sans MT" panose="020B0502020104020203" pitchFamily="34" charset="77"/>
              </a:rPr>
              <a:t>❌ Key must be shared securely</a:t>
            </a:r>
          </a:p>
          <a:p>
            <a:pPr marL="0" indent="0">
              <a:buNone/>
            </a:pPr>
            <a:r>
              <a:rPr lang="en-IN" sz="4500" dirty="0">
                <a:latin typeface="Gill Sans MT" panose="020B0502020104020203" pitchFamily="34" charset="77"/>
              </a:rPr>
              <a:t>Example:</a:t>
            </a:r>
          </a:p>
          <a:p>
            <a:pPr marL="0" indent="0" rtl="0">
              <a:buNone/>
            </a:pPr>
            <a:r>
              <a:rPr lang="en-IN" sz="4500" dirty="0">
                <a:latin typeface="Gill Sans MT" panose="020B0502020104020203" pitchFamily="34" charset="77"/>
              </a:rPr>
              <a:t>Sender → encrypts using key K</a:t>
            </a:r>
            <a:br>
              <a:rPr lang="en-IN" sz="4500" dirty="0">
                <a:latin typeface="Gill Sans MT" panose="020B0502020104020203" pitchFamily="34" charset="77"/>
              </a:rPr>
            </a:br>
            <a:r>
              <a:rPr lang="en-IN" sz="4500" dirty="0">
                <a:latin typeface="Gill Sans MT" panose="020B0502020104020203" pitchFamily="34" charset="77"/>
              </a:rPr>
              <a:t>Receiver → decrypts using same key K</a:t>
            </a:r>
          </a:p>
          <a:p>
            <a:pPr marL="0" indent="0">
              <a:buNone/>
            </a:pPr>
            <a:r>
              <a:rPr lang="en-IN" sz="4500" b="1" dirty="0">
                <a:latin typeface="Gill Sans MT" panose="020B0502020104020203" pitchFamily="34" charset="77"/>
              </a:rPr>
              <a:t>2. Asymmetric Key Cryptography (Public Key)</a:t>
            </a:r>
          </a:p>
          <a:p>
            <a:pPr marL="0" indent="0">
              <a:buNone/>
            </a:pPr>
            <a:r>
              <a:rPr lang="en-IN" sz="4500" dirty="0">
                <a:latin typeface="Gill Sans MT" panose="020B0502020104020203" pitchFamily="34" charset="77"/>
              </a:rPr>
              <a:t>Uses </a:t>
            </a:r>
            <a:r>
              <a:rPr lang="en-IN" sz="4500" b="1" dirty="0">
                <a:latin typeface="Gill Sans MT" panose="020B0502020104020203" pitchFamily="34" charset="77"/>
              </a:rPr>
              <a:t>two keys</a:t>
            </a:r>
            <a:r>
              <a:rPr lang="en-IN" sz="4500" dirty="0">
                <a:latin typeface="Gill Sans MT" panose="020B0502020104020203" pitchFamily="34" charset="77"/>
              </a:rPr>
              <a:t>: </a:t>
            </a:r>
          </a:p>
          <a:p>
            <a:pPr marL="0" indent="0">
              <a:buNone/>
            </a:pPr>
            <a:r>
              <a:rPr lang="en-IN" sz="4500" b="1" dirty="0">
                <a:latin typeface="Gill Sans MT" panose="020B0502020104020203" pitchFamily="34" charset="77"/>
              </a:rPr>
              <a:t>Public Key</a:t>
            </a:r>
            <a:r>
              <a:rPr lang="en-IN" sz="4500" dirty="0">
                <a:latin typeface="Gill Sans MT" panose="020B0502020104020203" pitchFamily="34" charset="77"/>
              </a:rPr>
              <a:t> – shared with everyone</a:t>
            </a:r>
            <a:br>
              <a:rPr lang="en-IN" sz="4500" dirty="0">
                <a:latin typeface="Gill Sans MT" panose="020B0502020104020203" pitchFamily="34" charset="77"/>
              </a:rPr>
            </a:br>
            <a:r>
              <a:rPr lang="en-IN" sz="4500" b="1" dirty="0">
                <a:latin typeface="Gill Sans MT" panose="020B0502020104020203" pitchFamily="34" charset="77"/>
              </a:rPr>
              <a:t>Private Key</a:t>
            </a:r>
            <a:r>
              <a:rPr lang="en-IN" sz="4500" dirty="0">
                <a:latin typeface="Gill Sans MT" panose="020B0502020104020203" pitchFamily="34" charset="77"/>
              </a:rPr>
              <a:t> – kept secret</a:t>
            </a:r>
          </a:p>
          <a:p>
            <a:pPr marL="0" indent="0">
              <a:buNone/>
            </a:pPr>
            <a:r>
              <a:rPr lang="en-IN" sz="4500" dirty="0">
                <a:latin typeface="Gill Sans MT" panose="020B0502020104020203" pitchFamily="34" charset="77"/>
              </a:rPr>
              <a:t>Process:</a:t>
            </a:r>
          </a:p>
          <a:p>
            <a:pPr marL="0" indent="0">
              <a:buNone/>
            </a:pPr>
            <a:r>
              <a:rPr lang="en-IN" sz="4500" dirty="0">
                <a:latin typeface="Gill Sans MT" panose="020B0502020104020203" pitchFamily="34" charset="77"/>
              </a:rPr>
              <a:t>Sender encrypts message using </a:t>
            </a:r>
            <a:r>
              <a:rPr lang="en-IN" sz="4500" b="1" dirty="0">
                <a:latin typeface="Gill Sans MT" panose="020B0502020104020203" pitchFamily="34" charset="77"/>
              </a:rPr>
              <a:t>receiver's public key</a:t>
            </a:r>
            <a:endParaRPr lang="en-IN" sz="4500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IN" sz="4500" dirty="0">
                <a:latin typeface="Gill Sans MT" panose="020B0502020104020203" pitchFamily="34" charset="77"/>
              </a:rPr>
              <a:t>Receiver decrypts using </a:t>
            </a:r>
            <a:r>
              <a:rPr lang="en-IN" sz="4500" b="1" dirty="0">
                <a:latin typeface="Gill Sans MT" panose="020B0502020104020203" pitchFamily="34" charset="77"/>
              </a:rPr>
              <a:t>their private key</a:t>
            </a:r>
            <a:endParaRPr lang="en-IN" sz="4500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r>
              <a:rPr lang="en-IN" sz="4500" dirty="0">
                <a:latin typeface="Gill Sans MT" panose="020B0502020104020203" pitchFamily="34" charset="77"/>
              </a:rPr>
              <a:t>Example algorithm:</a:t>
            </a:r>
          </a:p>
          <a:p>
            <a:pPr marL="0" indent="0">
              <a:buNone/>
            </a:pPr>
            <a:r>
              <a:rPr lang="en-IN" sz="4500" dirty="0">
                <a:latin typeface="Gill Sans MT" panose="020B0502020104020203" pitchFamily="34" charset="77"/>
              </a:rPr>
              <a:t>RSA</a:t>
            </a:r>
          </a:p>
          <a:p>
            <a:pPr marL="0" indent="0">
              <a:buNone/>
            </a:pPr>
            <a:r>
              <a:rPr lang="en-IN" sz="4500" dirty="0">
                <a:latin typeface="Gill Sans MT" panose="020B0502020104020203" pitchFamily="34" charset="77"/>
              </a:rPr>
              <a:t>✔ More secure for communication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578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-237066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Concepts of Computer Security – Cryptography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760461"/>
            <a:ext cx="10515600" cy="65998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3500" dirty="0"/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Hash Functions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A </a:t>
            </a:r>
            <a:r>
              <a:rPr lang="en-IN" b="1" dirty="0">
                <a:latin typeface="Gill Sans MT" panose="020B0502020104020203" pitchFamily="34" charset="77"/>
              </a:rPr>
              <a:t>Hash Function</a:t>
            </a:r>
            <a:r>
              <a:rPr lang="en-IN" dirty="0">
                <a:latin typeface="Gill Sans MT" panose="020B0502020104020203" pitchFamily="34" charset="77"/>
              </a:rPr>
              <a:t> converts data into a </a:t>
            </a:r>
            <a:r>
              <a:rPr lang="en-IN" b="1" dirty="0">
                <a:latin typeface="Gill Sans MT" panose="020B0502020104020203" pitchFamily="34" charset="77"/>
              </a:rPr>
              <a:t>fixed-length value called hash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Example:</a:t>
            </a:r>
          </a:p>
          <a:p>
            <a:pPr marL="0" indent="0" rtl="0">
              <a:buNone/>
            </a:pPr>
            <a:r>
              <a:rPr lang="en-IN" dirty="0">
                <a:latin typeface="Gill Sans MT" panose="020B0502020104020203" pitchFamily="34" charset="77"/>
              </a:rPr>
              <a:t>Input: Hello</a:t>
            </a:r>
            <a:br>
              <a:rPr lang="en-IN" dirty="0">
                <a:latin typeface="Gill Sans MT" panose="020B0502020104020203" pitchFamily="34" charset="77"/>
              </a:rPr>
            </a:br>
            <a:r>
              <a:rPr lang="en-IN" dirty="0">
                <a:latin typeface="Gill Sans MT" panose="020B0502020104020203" pitchFamily="34" charset="77"/>
              </a:rPr>
              <a:t>Hash: 8b1a9953c4611296a827abf8c47804d7</a:t>
            </a:r>
          </a:p>
          <a:p>
            <a:pPr>
              <a:buFont typeface="Wingdings" pitchFamily="2" charset="2"/>
              <a:buChar char="Ø"/>
            </a:pPr>
            <a:r>
              <a:rPr lang="en-IN" dirty="0">
                <a:latin typeface="Gill Sans MT" panose="020B0502020104020203" pitchFamily="34" charset="77"/>
              </a:rPr>
              <a:t>Even </a:t>
            </a:r>
            <a:r>
              <a:rPr lang="en-IN" b="1" dirty="0">
                <a:latin typeface="Gill Sans MT" panose="020B0502020104020203" pitchFamily="34" charset="77"/>
              </a:rPr>
              <a:t>small change in input → completely different hash</a:t>
            </a:r>
            <a:endParaRPr lang="en-IN" dirty="0">
              <a:latin typeface="Gill Sans MT" panose="020B0502020104020203" pitchFamily="34" charset="77"/>
            </a:endParaRPr>
          </a:p>
          <a:p>
            <a:pPr>
              <a:buFont typeface="Wingdings" pitchFamily="2" charset="2"/>
              <a:buChar char="Ø"/>
            </a:pPr>
            <a:r>
              <a:rPr lang="en-IN" dirty="0">
                <a:latin typeface="Gill Sans MT" panose="020B0502020104020203" pitchFamily="34" charset="77"/>
              </a:rPr>
              <a:t>Used for </a:t>
            </a:r>
            <a:r>
              <a:rPr lang="en-IN" b="1" dirty="0">
                <a:latin typeface="Gill Sans MT" panose="020B0502020104020203" pitchFamily="34" charset="77"/>
              </a:rPr>
              <a:t>password security</a:t>
            </a:r>
            <a:endParaRPr lang="en-IN" dirty="0">
              <a:latin typeface="Gill Sans MT" panose="020B0502020104020203" pitchFamily="34" charset="77"/>
            </a:endParaRPr>
          </a:p>
          <a:p>
            <a:pPr>
              <a:buFont typeface="Wingdings" pitchFamily="2" charset="2"/>
              <a:buChar char="Ø"/>
            </a:pPr>
            <a:r>
              <a:rPr lang="en-IN" dirty="0">
                <a:latin typeface="Gill Sans MT" panose="020B0502020104020203" pitchFamily="34" charset="77"/>
              </a:rPr>
              <a:t>Used in </a:t>
            </a:r>
            <a:r>
              <a:rPr lang="en-IN" b="1" dirty="0">
                <a:latin typeface="Gill Sans MT" panose="020B0502020104020203" pitchFamily="34" charset="77"/>
              </a:rPr>
              <a:t>digital signatures</a:t>
            </a:r>
            <a:endParaRPr lang="en-IN" dirty="0">
              <a:latin typeface="Gill Sans MT" panose="020B0502020104020203" pitchFamily="34" charset="77"/>
            </a:endParaRPr>
          </a:p>
          <a:p>
            <a:pPr>
              <a:buFont typeface="Wingdings" pitchFamily="2" charset="2"/>
              <a:buChar char="Ø"/>
            </a:pPr>
            <a:r>
              <a:rPr lang="en-IN" dirty="0">
                <a:latin typeface="Gill Sans MT" panose="020B0502020104020203" pitchFamily="34" charset="77"/>
              </a:rPr>
              <a:t>Used in </a:t>
            </a:r>
            <a:r>
              <a:rPr lang="en-IN" b="1" dirty="0">
                <a:latin typeface="Gill Sans MT" panose="020B0502020104020203" pitchFamily="34" charset="77"/>
              </a:rPr>
              <a:t>cryptocurrency</a:t>
            </a:r>
            <a:endParaRPr lang="en-IN" dirty="0">
              <a:latin typeface="Gill Sans MT" panose="020B0502020104020203" pitchFamily="34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721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-237066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Concepts of Computer Security – Cryptography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760461"/>
            <a:ext cx="10515600" cy="65998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35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0FE30-456E-72D7-9B58-C01B8E66612B}"/>
              </a:ext>
            </a:extLst>
          </p:cNvPr>
          <p:cNvSpPr txBox="1"/>
          <p:nvPr/>
        </p:nvSpPr>
        <p:spPr>
          <a:xfrm>
            <a:off x="296333" y="745489"/>
            <a:ext cx="884766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latin typeface="Gill Sans MT" panose="020B0502020104020203" pitchFamily="34" charset="77"/>
              </a:rPr>
              <a:t>1. Public Key Cryptography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Public Key Cryptography</a:t>
            </a:r>
            <a:r>
              <a:rPr lang="en-IN" dirty="0">
                <a:latin typeface="Gill Sans MT" panose="020B0502020104020203" pitchFamily="34" charset="77"/>
              </a:rPr>
              <a:t> is an encryption method that uses </a:t>
            </a:r>
            <a:r>
              <a:rPr lang="en-IN" b="1" dirty="0">
                <a:latin typeface="Gill Sans MT" panose="020B0502020104020203" pitchFamily="34" charset="77"/>
              </a:rPr>
              <a:t>two keys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Public Key</a:t>
            </a:r>
            <a:endParaRPr lang="en-IN" dirty="0">
              <a:latin typeface="Gill Sans MT" panose="020B0502020104020203" pitchFamily="34" charset="77"/>
            </a:endParaRPr>
          </a:p>
          <a:p>
            <a:pPr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Private Key</a:t>
            </a:r>
            <a:endParaRPr lang="en-IN" dirty="0">
              <a:latin typeface="Gill Sans MT" panose="020B0502020104020203" pitchFamily="34" charset="77"/>
            </a:endParaRPr>
          </a:p>
          <a:p>
            <a:r>
              <a:rPr lang="en-IN" dirty="0">
                <a:latin typeface="Gill Sans MT" panose="020B0502020104020203" pitchFamily="34" charset="77"/>
              </a:rPr>
              <a:t>These two keys are </a:t>
            </a:r>
            <a:r>
              <a:rPr lang="en-IN" b="1" dirty="0">
                <a:latin typeface="Gill Sans MT" panose="020B0502020104020203" pitchFamily="34" charset="77"/>
              </a:rPr>
              <a:t>mathematically related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How it Works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The </a:t>
            </a:r>
            <a:r>
              <a:rPr lang="en-IN" b="1" dirty="0">
                <a:latin typeface="Gill Sans MT" panose="020B0502020104020203" pitchFamily="34" charset="77"/>
              </a:rPr>
              <a:t>public key</a:t>
            </a:r>
            <a:r>
              <a:rPr lang="en-IN" dirty="0">
                <a:latin typeface="Gill Sans MT" panose="020B0502020104020203" pitchFamily="34" charset="77"/>
              </a:rPr>
              <a:t> is shared with everyone.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The </a:t>
            </a:r>
            <a:r>
              <a:rPr lang="en-IN" b="1" dirty="0">
                <a:latin typeface="Gill Sans MT" panose="020B0502020104020203" pitchFamily="34" charset="77"/>
              </a:rPr>
              <a:t>private key</a:t>
            </a:r>
            <a:r>
              <a:rPr lang="en-IN" dirty="0">
                <a:latin typeface="Gill Sans MT" panose="020B0502020104020203" pitchFamily="34" charset="77"/>
              </a:rPr>
              <a:t> is kept secret by the owner.</a:t>
            </a:r>
          </a:p>
          <a:p>
            <a:r>
              <a:rPr lang="en-IN" dirty="0">
                <a:latin typeface="Gill Sans MT" panose="020B0502020104020203" pitchFamily="34" charset="77"/>
              </a:rPr>
              <a:t>If someone wants to send a secure message:</a:t>
            </a:r>
          </a:p>
          <a:p>
            <a:pPr>
              <a:buFont typeface="+mj-lt"/>
              <a:buAutoNum type="arabicPeriod"/>
            </a:pPr>
            <a:r>
              <a:rPr lang="en-IN" dirty="0">
                <a:latin typeface="Gill Sans MT" panose="020B0502020104020203" pitchFamily="34" charset="77"/>
              </a:rPr>
              <a:t>Sender encrypts the message using the </a:t>
            </a:r>
            <a:r>
              <a:rPr lang="en-IN" b="1" dirty="0">
                <a:latin typeface="Gill Sans MT" panose="020B0502020104020203" pitchFamily="34" charset="77"/>
              </a:rPr>
              <a:t>receiver's public key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IN" dirty="0">
                <a:latin typeface="Gill Sans MT" panose="020B0502020104020203" pitchFamily="34" charset="77"/>
              </a:rPr>
              <a:t>Receiver decrypts the message using their </a:t>
            </a:r>
            <a:r>
              <a:rPr lang="en-IN" b="1" dirty="0">
                <a:latin typeface="Gill Sans MT" panose="020B0502020104020203" pitchFamily="34" charset="77"/>
              </a:rPr>
              <a:t>private key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Example</a:t>
            </a:r>
          </a:p>
          <a:p>
            <a:r>
              <a:rPr lang="en-IN" dirty="0">
                <a:latin typeface="Gill Sans MT" panose="020B0502020104020203" pitchFamily="34" charset="77"/>
              </a:rPr>
              <a:t>Suppose Alice sends a message to Bob.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Bob gives his </a:t>
            </a:r>
            <a:r>
              <a:rPr lang="en-IN" b="1" dirty="0">
                <a:latin typeface="Gill Sans MT" panose="020B0502020104020203" pitchFamily="34" charset="77"/>
              </a:rPr>
              <a:t>public key</a:t>
            </a:r>
            <a:r>
              <a:rPr lang="en-IN" dirty="0">
                <a:latin typeface="Gill Sans MT" panose="020B0502020104020203" pitchFamily="34" charset="77"/>
              </a:rPr>
              <a:t> to Alice.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Alice encrypts the message using Bob's public key.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Bob decrypts the message using his </a:t>
            </a:r>
            <a:r>
              <a:rPr lang="en-IN" b="1" dirty="0">
                <a:latin typeface="Gill Sans MT" panose="020B0502020104020203" pitchFamily="34" charset="77"/>
              </a:rPr>
              <a:t>private key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Advantage</a:t>
            </a:r>
          </a:p>
          <a:p>
            <a:r>
              <a:rPr lang="en-IN" dirty="0">
                <a:latin typeface="Gill Sans MT" panose="020B0502020104020203" pitchFamily="34" charset="77"/>
              </a:rPr>
              <a:t>Even if someone intercepts the message, they </a:t>
            </a:r>
            <a:r>
              <a:rPr lang="en-IN" b="1" dirty="0">
                <a:latin typeface="Gill Sans MT" panose="020B0502020104020203" pitchFamily="34" charset="77"/>
              </a:rPr>
              <a:t>cannot decrypt it without the private key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2413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-237066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Concepts of Computer Security – Cryptography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760461"/>
            <a:ext cx="10515600" cy="65998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3500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AA0411-B654-652D-54AF-C282581CC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1384300"/>
            <a:ext cx="7772400" cy="361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985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-237066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Concepts of Computer Security – Cryptography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760461"/>
            <a:ext cx="10515600" cy="65998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35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0FE30-456E-72D7-9B58-C01B8E66612B}"/>
              </a:ext>
            </a:extLst>
          </p:cNvPr>
          <p:cNvSpPr txBox="1"/>
          <p:nvPr/>
        </p:nvSpPr>
        <p:spPr>
          <a:xfrm>
            <a:off x="296333" y="745489"/>
            <a:ext cx="8847667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latin typeface="Gill Sans MT" panose="020B0502020104020203" pitchFamily="34" charset="77"/>
              </a:rPr>
              <a:t>2. </a:t>
            </a:r>
            <a:r>
              <a:rPr lang="en-IN" sz="2000" b="1" dirty="0">
                <a:latin typeface="Gill Sans MT" panose="020B0502020104020203" pitchFamily="34" charset="77"/>
              </a:rPr>
              <a:t>Digital Signature</a:t>
            </a:r>
          </a:p>
          <a:p>
            <a:r>
              <a:rPr lang="en-IN" sz="2000" dirty="0">
                <a:latin typeface="Gill Sans MT" panose="020B0502020104020203" pitchFamily="34" charset="77"/>
              </a:rPr>
              <a:t>A </a:t>
            </a:r>
            <a:r>
              <a:rPr lang="en-IN" sz="2000" b="1" dirty="0">
                <a:latin typeface="Gill Sans MT" panose="020B0502020104020203" pitchFamily="34" charset="77"/>
              </a:rPr>
              <a:t>Digital Signature</a:t>
            </a:r>
            <a:r>
              <a:rPr lang="en-IN" sz="2000" dirty="0">
                <a:latin typeface="Gill Sans MT" panose="020B0502020104020203" pitchFamily="34" charset="77"/>
              </a:rPr>
              <a:t> is used to verify the </a:t>
            </a:r>
            <a:r>
              <a:rPr lang="en-IN" sz="2000" b="1" dirty="0">
                <a:latin typeface="Gill Sans MT" panose="020B0502020104020203" pitchFamily="34" charset="77"/>
              </a:rPr>
              <a:t>authenticity and integrity of a message</a:t>
            </a:r>
            <a:r>
              <a:rPr lang="en-IN" sz="2000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2000" dirty="0">
                <a:latin typeface="Gill Sans MT" panose="020B0502020104020203" pitchFamily="34" charset="77"/>
              </a:rPr>
              <a:t>It ensures that: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latin typeface="Gill Sans MT" panose="020B0502020104020203" pitchFamily="34" charset="77"/>
              </a:rPr>
              <a:t>The message is from the </a:t>
            </a:r>
            <a:r>
              <a:rPr lang="en-IN" sz="2000" b="1" dirty="0">
                <a:latin typeface="Gill Sans MT" panose="020B0502020104020203" pitchFamily="34" charset="77"/>
              </a:rPr>
              <a:t>correct sender</a:t>
            </a:r>
            <a:endParaRPr lang="en-IN" sz="2000" dirty="0">
              <a:latin typeface="Gill Sans MT" panose="020B0502020104020203" pitchFamily="34" charset="7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latin typeface="Gill Sans MT" panose="020B0502020104020203" pitchFamily="34" charset="77"/>
              </a:rPr>
              <a:t>The message was </a:t>
            </a:r>
            <a:r>
              <a:rPr lang="en-IN" sz="2000" b="1" dirty="0">
                <a:latin typeface="Gill Sans MT" panose="020B0502020104020203" pitchFamily="34" charset="77"/>
              </a:rPr>
              <a:t>not modified</a:t>
            </a:r>
            <a:endParaRPr lang="en-IN" sz="2000" dirty="0">
              <a:latin typeface="Gill Sans MT" panose="020B0502020104020203" pitchFamily="34" charset="77"/>
            </a:endParaRPr>
          </a:p>
          <a:p>
            <a:r>
              <a:rPr lang="en-IN" sz="2000" b="1" dirty="0">
                <a:latin typeface="Gill Sans MT" panose="020B0502020104020203" pitchFamily="34" charset="77"/>
              </a:rPr>
              <a:t>How Digital Signature Works</a:t>
            </a: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Sender creates a </a:t>
            </a:r>
            <a:r>
              <a:rPr lang="en-IN" sz="2000" b="1" dirty="0">
                <a:latin typeface="Gill Sans MT" panose="020B0502020104020203" pitchFamily="34" charset="77"/>
              </a:rPr>
              <a:t>hash of the message</a:t>
            </a:r>
            <a:r>
              <a:rPr lang="en-IN" sz="2000" dirty="0">
                <a:latin typeface="Gill Sans MT" panose="020B0502020104020203" pitchFamily="34" charset="77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The hash is encrypted using the </a:t>
            </a:r>
            <a:r>
              <a:rPr lang="en-IN" sz="2000" b="1" dirty="0">
                <a:latin typeface="Gill Sans MT" panose="020B0502020104020203" pitchFamily="34" charset="77"/>
              </a:rPr>
              <a:t>sender's private key</a:t>
            </a:r>
            <a:r>
              <a:rPr lang="en-IN" sz="2000" dirty="0">
                <a:latin typeface="Gill Sans MT" panose="020B0502020104020203" pitchFamily="34" charset="77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This encrypted hash becomes the </a:t>
            </a:r>
            <a:r>
              <a:rPr lang="en-IN" sz="2000" b="1" dirty="0">
                <a:latin typeface="Gill Sans MT" panose="020B0502020104020203" pitchFamily="34" charset="77"/>
              </a:rPr>
              <a:t>digital signature</a:t>
            </a:r>
            <a:r>
              <a:rPr lang="en-IN" sz="2000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2000" dirty="0">
                <a:latin typeface="Gill Sans MT" panose="020B0502020104020203" pitchFamily="34" charset="77"/>
              </a:rPr>
              <a:t>When the receiver gets the message:</a:t>
            </a: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The receiver decrypts the signature using the </a:t>
            </a:r>
            <a:r>
              <a:rPr lang="en-IN" sz="2000" b="1" dirty="0">
                <a:latin typeface="Gill Sans MT" panose="020B0502020104020203" pitchFamily="34" charset="77"/>
              </a:rPr>
              <a:t>sender's public key</a:t>
            </a:r>
            <a:r>
              <a:rPr lang="en-IN" sz="2000" dirty="0">
                <a:latin typeface="Gill Sans MT" panose="020B0502020104020203" pitchFamily="34" charset="77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The receiver also calculates the hash of the message.</a:t>
            </a: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If both hashes match, the message is </a:t>
            </a:r>
            <a:r>
              <a:rPr lang="en-IN" sz="2000" b="1" dirty="0">
                <a:latin typeface="Gill Sans MT" panose="020B0502020104020203" pitchFamily="34" charset="77"/>
              </a:rPr>
              <a:t>authentic</a:t>
            </a:r>
            <a:r>
              <a:rPr lang="en-IN" sz="2000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2000" b="1" dirty="0">
                <a:latin typeface="Gill Sans MT" panose="020B0502020104020203" pitchFamily="34" charset="77"/>
              </a:rPr>
              <a:t>Benefits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latin typeface="Gill Sans MT" panose="020B0502020104020203" pitchFamily="34" charset="77"/>
              </a:rPr>
              <a:t>Authentication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latin typeface="Gill Sans MT" panose="020B0502020104020203" pitchFamily="34" charset="77"/>
              </a:rPr>
              <a:t>Data integrity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latin typeface="Gill Sans MT" panose="020B0502020104020203" pitchFamily="34" charset="77"/>
              </a:rPr>
              <a:t>Non-repudiation (sender cannot deny sending the message)</a:t>
            </a:r>
          </a:p>
        </p:txBody>
      </p:sp>
    </p:spTree>
    <p:extLst>
      <p:ext uri="{BB962C8B-B14F-4D97-AF65-F5344CB8AC3E}">
        <p14:creationId xmlns:p14="http://schemas.microsoft.com/office/powerpoint/2010/main" val="42721504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-237066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Concepts of Computer Security – Cryptography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760461"/>
            <a:ext cx="10515600" cy="65998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35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0FE30-456E-72D7-9B58-C01B8E66612B}"/>
              </a:ext>
            </a:extLst>
          </p:cNvPr>
          <p:cNvSpPr txBox="1"/>
          <p:nvPr/>
        </p:nvSpPr>
        <p:spPr>
          <a:xfrm>
            <a:off x="1278466" y="1659889"/>
            <a:ext cx="88476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sz="2000" dirty="0">
              <a:latin typeface="Gill Sans MT" panose="020B0502020104020203" pitchFamily="34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C057B7-69F5-3A9B-0671-32FBED4F5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49" y="1155700"/>
            <a:ext cx="9113661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230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-237066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Concepts of Computer Security – Cryptography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760461"/>
            <a:ext cx="10515600" cy="65998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35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0FE30-456E-72D7-9B58-C01B8E66612B}"/>
              </a:ext>
            </a:extLst>
          </p:cNvPr>
          <p:cNvSpPr txBox="1"/>
          <p:nvPr/>
        </p:nvSpPr>
        <p:spPr>
          <a:xfrm>
            <a:off x="296333" y="745489"/>
            <a:ext cx="8847667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latin typeface="Gill Sans MT" panose="020B0502020104020203" pitchFamily="34" charset="77"/>
              </a:rPr>
              <a:t>3. Public Key Infrastructure (PKI)</a:t>
            </a:r>
          </a:p>
          <a:p>
            <a:r>
              <a:rPr lang="en-IN" sz="2000" b="1" dirty="0">
                <a:latin typeface="Gill Sans MT" panose="020B0502020104020203" pitchFamily="34" charset="77"/>
              </a:rPr>
              <a:t>PKI</a:t>
            </a:r>
            <a:r>
              <a:rPr lang="en-IN" sz="2000" dirty="0">
                <a:latin typeface="Gill Sans MT" panose="020B0502020104020203" pitchFamily="34" charset="77"/>
              </a:rPr>
              <a:t> is a system used to </a:t>
            </a:r>
            <a:r>
              <a:rPr lang="en-IN" sz="2000" b="1" dirty="0">
                <a:latin typeface="Gill Sans MT" panose="020B0502020104020203" pitchFamily="34" charset="77"/>
              </a:rPr>
              <a:t>manage public key cryptography and digital certificates</a:t>
            </a:r>
            <a:r>
              <a:rPr lang="en-IN" sz="2000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2000" dirty="0">
                <a:latin typeface="Gill Sans MT" panose="020B0502020104020203" pitchFamily="34" charset="77"/>
              </a:rPr>
              <a:t>It ensures that public keys </a:t>
            </a:r>
            <a:r>
              <a:rPr lang="en-IN" sz="2000" b="1" dirty="0">
                <a:latin typeface="Gill Sans MT" panose="020B0502020104020203" pitchFamily="34" charset="77"/>
              </a:rPr>
              <a:t>belong to the correct users</a:t>
            </a:r>
            <a:r>
              <a:rPr lang="en-IN" sz="2000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2000" b="1" dirty="0">
                <a:latin typeface="Gill Sans MT" panose="020B0502020104020203" pitchFamily="34" charset="77"/>
              </a:rPr>
              <a:t>Components of PKI</a:t>
            </a:r>
          </a:p>
          <a:p>
            <a:pPr>
              <a:buFont typeface="+mj-lt"/>
              <a:buAutoNum type="arabicPeriod"/>
            </a:pPr>
            <a:r>
              <a:rPr lang="en-IN" sz="2000" b="1" dirty="0">
                <a:latin typeface="Gill Sans MT" panose="020B0502020104020203" pitchFamily="34" charset="77"/>
              </a:rPr>
              <a:t>Certificate Authority (CA)</a:t>
            </a:r>
            <a:endParaRPr lang="en-IN" sz="2000" dirty="0">
              <a:latin typeface="Gill Sans MT" panose="020B0502020104020203" pitchFamily="34" charset="77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Issues digital certificates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Verifies identities</a:t>
            </a:r>
          </a:p>
          <a:p>
            <a:pPr>
              <a:buFont typeface="+mj-lt"/>
              <a:buAutoNum type="arabicPeriod"/>
            </a:pPr>
            <a:r>
              <a:rPr lang="en-IN" sz="2000" b="1" dirty="0">
                <a:latin typeface="Gill Sans MT" panose="020B0502020104020203" pitchFamily="34" charset="77"/>
              </a:rPr>
              <a:t>Registration Authority (RA)</a:t>
            </a:r>
            <a:endParaRPr lang="en-IN" sz="2000" dirty="0">
              <a:latin typeface="Gill Sans MT" panose="020B0502020104020203" pitchFamily="34" charset="77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Verifies user identity before issuing certificates</a:t>
            </a:r>
          </a:p>
          <a:p>
            <a:pPr>
              <a:buFont typeface="+mj-lt"/>
              <a:buAutoNum type="arabicPeriod"/>
            </a:pPr>
            <a:r>
              <a:rPr lang="en-IN" sz="2000" b="1" dirty="0">
                <a:latin typeface="Gill Sans MT" panose="020B0502020104020203" pitchFamily="34" charset="77"/>
              </a:rPr>
              <a:t>Digital Certificate</a:t>
            </a:r>
            <a:endParaRPr lang="en-IN" sz="2000" dirty="0">
              <a:latin typeface="Gill Sans MT" panose="020B0502020104020203" pitchFamily="34" charset="77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Contains public key and user information</a:t>
            </a:r>
          </a:p>
          <a:p>
            <a:pPr>
              <a:buFont typeface="+mj-lt"/>
              <a:buAutoNum type="arabicPeriod"/>
            </a:pPr>
            <a:r>
              <a:rPr lang="en-IN" sz="2000" b="1" dirty="0">
                <a:latin typeface="Gill Sans MT" panose="020B0502020104020203" pitchFamily="34" charset="77"/>
              </a:rPr>
              <a:t>Certificate Repository</a:t>
            </a:r>
            <a:endParaRPr lang="en-IN" sz="2000" dirty="0">
              <a:latin typeface="Gill Sans MT" panose="020B0502020104020203" pitchFamily="34" charset="77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Stores certificates</a:t>
            </a:r>
          </a:p>
          <a:p>
            <a:r>
              <a:rPr lang="en-IN" sz="2000" b="1" dirty="0">
                <a:latin typeface="Gill Sans MT" panose="020B0502020104020203" pitchFamily="34" charset="77"/>
              </a:rPr>
              <a:t>Example</a:t>
            </a:r>
          </a:p>
          <a:p>
            <a:r>
              <a:rPr lang="en-IN" sz="2000" dirty="0">
                <a:latin typeface="Gill Sans MT" panose="020B0502020104020203" pitchFamily="34" charset="77"/>
              </a:rPr>
              <a:t>When you visit a </a:t>
            </a:r>
            <a:r>
              <a:rPr lang="en-IN" sz="2000" b="1" dirty="0">
                <a:latin typeface="Gill Sans MT" panose="020B0502020104020203" pitchFamily="34" charset="77"/>
              </a:rPr>
              <a:t>secure website (HTTPS)</a:t>
            </a:r>
            <a:r>
              <a:rPr lang="en-IN" sz="2000" dirty="0">
                <a:latin typeface="Gill Sans MT" panose="020B0502020104020203" pitchFamily="34" charset="77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latin typeface="Gill Sans MT" panose="020B0502020104020203" pitchFamily="34" charset="77"/>
              </a:rPr>
              <a:t>The website sends its </a:t>
            </a:r>
            <a:r>
              <a:rPr lang="en-IN" sz="2000" b="1" dirty="0">
                <a:latin typeface="Gill Sans MT" panose="020B0502020104020203" pitchFamily="34" charset="77"/>
              </a:rPr>
              <a:t>digital certificate</a:t>
            </a:r>
            <a:endParaRPr lang="en-IN" sz="2000" dirty="0">
              <a:latin typeface="Gill Sans MT" panose="020B0502020104020203" pitchFamily="34" charset="7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latin typeface="Gill Sans MT" panose="020B0502020104020203" pitchFamily="34" charset="77"/>
              </a:rPr>
              <a:t>The browser verifies it using </a:t>
            </a:r>
            <a:r>
              <a:rPr lang="en-IN" sz="2000" b="1" dirty="0">
                <a:latin typeface="Gill Sans MT" panose="020B0502020104020203" pitchFamily="34" charset="77"/>
              </a:rPr>
              <a:t>PKI</a:t>
            </a:r>
            <a:endParaRPr lang="en-IN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417001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-237066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Concepts of Computer Security – Cryptography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760461"/>
            <a:ext cx="10515600" cy="65998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35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0FE30-456E-72D7-9B58-C01B8E66612B}"/>
              </a:ext>
            </a:extLst>
          </p:cNvPr>
          <p:cNvSpPr txBox="1"/>
          <p:nvPr/>
        </p:nvSpPr>
        <p:spPr>
          <a:xfrm>
            <a:off x="296333" y="745489"/>
            <a:ext cx="8847667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latin typeface="Gill Sans MT" panose="020B0502020104020203" pitchFamily="34" charset="77"/>
              </a:rPr>
              <a:t>4. PGP (Pretty Good Privacy)</a:t>
            </a:r>
          </a:p>
          <a:p>
            <a:r>
              <a:rPr lang="en-IN" sz="2000" b="1" dirty="0">
                <a:latin typeface="Gill Sans MT" panose="020B0502020104020203" pitchFamily="34" charset="77"/>
              </a:rPr>
              <a:t>PGP</a:t>
            </a:r>
            <a:r>
              <a:rPr lang="en-IN" sz="2000" dirty="0">
                <a:latin typeface="Gill Sans MT" panose="020B0502020104020203" pitchFamily="34" charset="77"/>
              </a:rPr>
              <a:t> is a security program used for </a:t>
            </a:r>
            <a:r>
              <a:rPr lang="en-IN" sz="2000" b="1" dirty="0">
                <a:latin typeface="Gill Sans MT" panose="020B0502020104020203" pitchFamily="34" charset="77"/>
              </a:rPr>
              <a:t>email encryption and digital signatures</a:t>
            </a:r>
            <a:r>
              <a:rPr lang="en-IN" sz="2000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2000" dirty="0">
                <a:latin typeface="Gill Sans MT" panose="020B0502020104020203" pitchFamily="34" charset="77"/>
              </a:rPr>
              <a:t>It protects email communication.</a:t>
            </a:r>
          </a:p>
          <a:p>
            <a:r>
              <a:rPr lang="en-IN" sz="2000" b="1" dirty="0">
                <a:latin typeface="Gill Sans MT" panose="020B0502020104020203" pitchFamily="34" charset="77"/>
              </a:rPr>
              <a:t>Features of PGP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latin typeface="Gill Sans MT" panose="020B0502020104020203" pitchFamily="34" charset="77"/>
              </a:rPr>
              <a:t>Email encryption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latin typeface="Gill Sans MT" panose="020B0502020104020203" pitchFamily="34" charset="77"/>
              </a:rPr>
              <a:t>Digital signatures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latin typeface="Gill Sans MT" panose="020B0502020104020203" pitchFamily="34" charset="77"/>
              </a:rPr>
              <a:t>Data compression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latin typeface="Gill Sans MT" panose="020B0502020104020203" pitchFamily="34" charset="77"/>
              </a:rPr>
              <a:t>Authentication</a:t>
            </a:r>
          </a:p>
          <a:p>
            <a:r>
              <a:rPr lang="en-IN" sz="2000" b="1" dirty="0">
                <a:latin typeface="Gill Sans MT" panose="020B0502020104020203" pitchFamily="34" charset="77"/>
              </a:rPr>
              <a:t>How PGP Works</a:t>
            </a:r>
          </a:p>
          <a:p>
            <a:r>
              <a:rPr lang="en-IN" sz="2000" dirty="0">
                <a:latin typeface="Gill Sans MT" panose="020B0502020104020203" pitchFamily="34" charset="77"/>
              </a:rPr>
              <a:t>PGP combines:</a:t>
            </a:r>
          </a:p>
          <a:p>
            <a:pPr>
              <a:buFont typeface="+mj-lt"/>
              <a:buAutoNum type="arabicPeriod"/>
            </a:pPr>
            <a:r>
              <a:rPr lang="en-IN" sz="2000" b="1" dirty="0">
                <a:latin typeface="Gill Sans MT" panose="020B0502020104020203" pitchFamily="34" charset="77"/>
              </a:rPr>
              <a:t>Symmetric encryption</a:t>
            </a:r>
            <a:r>
              <a:rPr lang="en-IN" sz="2000" dirty="0">
                <a:latin typeface="Gill Sans MT" panose="020B0502020104020203" pitchFamily="34" charset="77"/>
              </a:rPr>
              <a:t> (fast)</a:t>
            </a:r>
          </a:p>
          <a:p>
            <a:pPr>
              <a:buFont typeface="+mj-lt"/>
              <a:buAutoNum type="arabicPeriod"/>
            </a:pPr>
            <a:r>
              <a:rPr lang="en-IN" sz="2000" b="1" dirty="0">
                <a:latin typeface="Gill Sans MT" panose="020B0502020104020203" pitchFamily="34" charset="77"/>
              </a:rPr>
              <a:t>Public key encryption</a:t>
            </a:r>
            <a:r>
              <a:rPr lang="en-IN" sz="2000" dirty="0">
                <a:latin typeface="Gill Sans MT" panose="020B0502020104020203" pitchFamily="34" charset="77"/>
              </a:rPr>
              <a:t> (secure)</a:t>
            </a:r>
          </a:p>
          <a:p>
            <a:r>
              <a:rPr lang="en-IN" sz="2000" dirty="0">
                <a:latin typeface="Gill Sans MT" panose="020B0502020104020203" pitchFamily="34" charset="77"/>
              </a:rPr>
              <a:t>Process:</a:t>
            </a: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Message is encrypted using a </a:t>
            </a:r>
            <a:r>
              <a:rPr lang="en-IN" sz="2000" b="1" dirty="0">
                <a:latin typeface="Gill Sans MT" panose="020B0502020104020203" pitchFamily="34" charset="77"/>
              </a:rPr>
              <a:t>symmetric key</a:t>
            </a:r>
            <a:endParaRPr lang="en-IN" sz="2000" dirty="0">
              <a:latin typeface="Gill Sans MT" panose="020B0502020104020203" pitchFamily="34" charset="77"/>
            </a:endParaRP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The symmetric key is encrypted using the </a:t>
            </a:r>
            <a:r>
              <a:rPr lang="en-IN" sz="2000" b="1" dirty="0">
                <a:latin typeface="Gill Sans MT" panose="020B0502020104020203" pitchFamily="34" charset="77"/>
              </a:rPr>
              <a:t>receiver's public key</a:t>
            </a:r>
            <a:endParaRPr lang="en-IN" sz="2000" dirty="0">
              <a:latin typeface="Gill Sans MT" panose="020B0502020104020203" pitchFamily="34" charset="77"/>
            </a:endParaRP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Receiver decrypts the symmetric key using </a:t>
            </a:r>
            <a:r>
              <a:rPr lang="en-IN" sz="2000" b="1" dirty="0">
                <a:latin typeface="Gill Sans MT" panose="020B0502020104020203" pitchFamily="34" charset="77"/>
              </a:rPr>
              <a:t>private key</a:t>
            </a:r>
            <a:endParaRPr lang="en-IN" sz="2000" dirty="0">
              <a:latin typeface="Gill Sans MT" panose="020B0502020104020203" pitchFamily="34" charset="77"/>
            </a:endParaRP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Then decrypts the message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466632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-237066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Concepts of Computer Security – Cryptography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760461"/>
            <a:ext cx="10515600" cy="65998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35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0FE30-456E-72D7-9B58-C01B8E66612B}"/>
              </a:ext>
            </a:extLst>
          </p:cNvPr>
          <p:cNvSpPr txBox="1"/>
          <p:nvPr/>
        </p:nvSpPr>
        <p:spPr>
          <a:xfrm>
            <a:off x="296333" y="745489"/>
            <a:ext cx="11082867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latin typeface="Gill Sans MT" panose="020B0502020104020203" pitchFamily="34" charset="77"/>
              </a:rPr>
              <a:t>5. SSL (Secure Socket Layer)</a:t>
            </a:r>
          </a:p>
          <a:p>
            <a:r>
              <a:rPr lang="en-IN" sz="2000" b="1" dirty="0">
                <a:latin typeface="Gill Sans MT" panose="020B0502020104020203" pitchFamily="34" charset="77"/>
              </a:rPr>
              <a:t>SSL</a:t>
            </a:r>
            <a:r>
              <a:rPr lang="en-IN" sz="2000" dirty="0">
                <a:latin typeface="Gill Sans MT" panose="020B0502020104020203" pitchFamily="34" charset="77"/>
              </a:rPr>
              <a:t> is a protocol used to </a:t>
            </a:r>
            <a:r>
              <a:rPr lang="en-IN" sz="2000" b="1" dirty="0">
                <a:latin typeface="Gill Sans MT" panose="020B0502020104020203" pitchFamily="34" charset="77"/>
              </a:rPr>
              <a:t>secure communication over the internet</a:t>
            </a:r>
            <a:r>
              <a:rPr lang="en-IN" sz="2000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2000" dirty="0">
                <a:latin typeface="Gill Sans MT" panose="020B0502020104020203" pitchFamily="34" charset="77"/>
              </a:rPr>
              <a:t>It protects data transmitted between: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latin typeface="Gill Sans MT" panose="020B0502020104020203" pitchFamily="34" charset="77"/>
              </a:rPr>
              <a:t>Web browser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000" dirty="0">
                <a:latin typeface="Gill Sans MT" panose="020B0502020104020203" pitchFamily="34" charset="77"/>
              </a:rPr>
              <a:t>Web server</a:t>
            </a:r>
          </a:p>
          <a:p>
            <a:r>
              <a:rPr lang="en-IN" sz="2000" b="1" dirty="0">
                <a:latin typeface="Gill Sans MT" panose="020B0502020104020203" pitchFamily="34" charset="77"/>
              </a:rPr>
              <a:t>Example</a:t>
            </a:r>
          </a:p>
          <a:p>
            <a:r>
              <a:rPr lang="en-IN" sz="2000" dirty="0">
                <a:latin typeface="Gill Sans MT" panose="020B0502020104020203" pitchFamily="34" charset="77"/>
              </a:rPr>
              <a:t>When you see:</a:t>
            </a:r>
          </a:p>
          <a:p>
            <a:r>
              <a:rPr lang="en-IN" sz="2000" b="1" dirty="0">
                <a:latin typeface="Gill Sans MT" panose="020B0502020104020203" pitchFamily="34" charset="77"/>
              </a:rPr>
              <a:t>https://</a:t>
            </a:r>
            <a:r>
              <a:rPr lang="en-IN" sz="2000" dirty="0">
                <a:latin typeface="Gill Sans MT" panose="020B0502020104020203" pitchFamily="34" charset="77"/>
              </a:rPr>
              <a:t> in a website URL</a:t>
            </a:r>
          </a:p>
          <a:p>
            <a:r>
              <a:rPr lang="en-IN" sz="2000" dirty="0">
                <a:latin typeface="Gill Sans MT" panose="020B0502020104020203" pitchFamily="34" charset="77"/>
              </a:rPr>
              <a:t>It means the site uses </a:t>
            </a:r>
            <a:r>
              <a:rPr lang="en-IN" sz="2000" b="1" dirty="0">
                <a:latin typeface="Gill Sans MT" panose="020B0502020104020203" pitchFamily="34" charset="77"/>
              </a:rPr>
              <a:t>SSL/TLS encryption</a:t>
            </a:r>
            <a:r>
              <a:rPr lang="en-IN" sz="2000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2000" b="1" dirty="0">
                <a:latin typeface="Gill Sans MT" panose="020B0502020104020203" pitchFamily="34" charset="77"/>
              </a:rPr>
              <a:t>SSL Provides</a:t>
            </a:r>
          </a:p>
          <a:p>
            <a:pPr>
              <a:buFont typeface="+mj-lt"/>
              <a:buAutoNum type="arabicPeriod"/>
            </a:pPr>
            <a:r>
              <a:rPr lang="en-IN" sz="2000" b="1" dirty="0">
                <a:latin typeface="Gill Sans MT" panose="020B0502020104020203" pitchFamily="34" charset="77"/>
              </a:rPr>
              <a:t>Encryption</a:t>
            </a:r>
            <a:r>
              <a:rPr lang="en-IN" sz="2000" dirty="0">
                <a:latin typeface="Gill Sans MT" panose="020B0502020104020203" pitchFamily="34" charset="77"/>
              </a:rPr>
              <a:t> – protects data from hackers</a:t>
            </a:r>
          </a:p>
          <a:p>
            <a:pPr>
              <a:buFont typeface="+mj-lt"/>
              <a:buAutoNum type="arabicPeriod"/>
            </a:pPr>
            <a:r>
              <a:rPr lang="en-IN" sz="2000" b="1" dirty="0">
                <a:latin typeface="Gill Sans MT" panose="020B0502020104020203" pitchFamily="34" charset="77"/>
              </a:rPr>
              <a:t>Authentication</a:t>
            </a:r>
            <a:r>
              <a:rPr lang="en-IN" sz="2000" dirty="0">
                <a:latin typeface="Gill Sans MT" panose="020B0502020104020203" pitchFamily="34" charset="77"/>
              </a:rPr>
              <a:t> – verifies server identity</a:t>
            </a:r>
          </a:p>
          <a:p>
            <a:pPr>
              <a:buFont typeface="+mj-lt"/>
              <a:buAutoNum type="arabicPeriod"/>
            </a:pPr>
            <a:r>
              <a:rPr lang="en-IN" sz="2000" b="1" dirty="0">
                <a:latin typeface="Gill Sans MT" panose="020B0502020104020203" pitchFamily="34" charset="77"/>
              </a:rPr>
              <a:t>Data Integrity</a:t>
            </a:r>
            <a:r>
              <a:rPr lang="en-IN" sz="2000" dirty="0">
                <a:latin typeface="Gill Sans MT" panose="020B0502020104020203" pitchFamily="34" charset="77"/>
              </a:rPr>
              <a:t> – ensures data is not modified</a:t>
            </a:r>
          </a:p>
          <a:p>
            <a:r>
              <a:rPr lang="en-IN" sz="2000" b="1" dirty="0">
                <a:latin typeface="Gill Sans MT" panose="020B0502020104020203" pitchFamily="34" charset="77"/>
              </a:rPr>
              <a:t>SSL Working Process</a:t>
            </a: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Client connects to server</a:t>
            </a: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Server sends </a:t>
            </a:r>
            <a:r>
              <a:rPr lang="en-IN" sz="2000" b="1" dirty="0">
                <a:latin typeface="Gill Sans MT" panose="020B0502020104020203" pitchFamily="34" charset="77"/>
              </a:rPr>
              <a:t>SSL certificate</a:t>
            </a:r>
            <a:endParaRPr lang="en-IN" sz="2000" dirty="0">
              <a:latin typeface="Gill Sans MT" panose="020B0502020104020203" pitchFamily="34" charset="77"/>
            </a:endParaRP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Client verifies certificate</a:t>
            </a: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Secure encryption keys are created</a:t>
            </a:r>
          </a:p>
          <a:p>
            <a:pPr>
              <a:buFont typeface="+mj-lt"/>
              <a:buAutoNum type="arabicPeriod"/>
            </a:pPr>
            <a:r>
              <a:rPr lang="en-IN" sz="2000" dirty="0">
                <a:latin typeface="Gill Sans MT" panose="020B0502020104020203" pitchFamily="34" charset="77"/>
              </a:rPr>
              <a:t>Encrypted communication begins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69162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335DE-11E1-F59F-C82D-15DC490F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-237066"/>
            <a:ext cx="10515600" cy="997527"/>
          </a:xfrm>
        </p:spPr>
        <p:txBody>
          <a:bodyPr>
            <a:normAutofit fontScale="9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Concepts of Computer Security – Cryptography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A3354-A228-2D0C-5D29-A96B2E77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70" y="760461"/>
            <a:ext cx="10515600" cy="65998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3500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BE2937-20D4-8C2F-3931-F50EE9A1E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1714500"/>
            <a:ext cx="7772400" cy="394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121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AFB0-BDD4-4006-5C7F-7C95EF19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Gill Sans MT" panose="020B0502020104020203" pitchFamily="34" charset="77"/>
              </a:rPr>
              <a:t>AAA Architecture (Authentication, Authorization, Accounting)</a:t>
            </a:r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587D2-E00A-D12A-AC48-E3B2D7114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AAA</a:t>
            </a:r>
            <a:r>
              <a:rPr lang="en-IN" dirty="0">
                <a:latin typeface="Gill Sans MT" panose="020B0502020104020203" pitchFamily="34" charset="77"/>
              </a:rPr>
              <a:t> stands for </a:t>
            </a:r>
            <a:r>
              <a:rPr lang="en-IN" b="1" dirty="0">
                <a:latin typeface="Gill Sans MT" panose="020B0502020104020203" pitchFamily="34" charset="77"/>
              </a:rPr>
              <a:t>Authentication, Authorization, and Accounting</a:t>
            </a:r>
            <a:r>
              <a:rPr lang="en-IN" dirty="0">
                <a:latin typeface="Gill Sans MT" panose="020B0502020104020203" pitchFamily="34" charset="77"/>
              </a:rPr>
              <a:t>.</a:t>
            </a:r>
            <a:br>
              <a:rPr lang="en-IN" dirty="0">
                <a:latin typeface="Gill Sans MT" panose="020B0502020104020203" pitchFamily="34" charset="77"/>
              </a:rPr>
            </a:br>
            <a:r>
              <a:rPr lang="en-IN" dirty="0">
                <a:latin typeface="Gill Sans MT" panose="020B0502020104020203" pitchFamily="34" charset="77"/>
              </a:rPr>
              <a:t>It is a </a:t>
            </a:r>
            <a:r>
              <a:rPr lang="en-IN" b="1" dirty="0">
                <a:latin typeface="Gill Sans MT" panose="020B0502020104020203" pitchFamily="34" charset="77"/>
              </a:rPr>
              <a:t>security framework used to control and monitor access to computer systems, networks, and cloud resources.</a:t>
            </a:r>
            <a:endParaRPr lang="en-US" dirty="0">
              <a:latin typeface="Gill Sans MT" panose="020B0502020104020203" pitchFamily="34" charset="77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B5F0A41-279E-86F1-4BE5-700548C05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653" y="3522134"/>
            <a:ext cx="7538693" cy="311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3061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BE69B-62E5-AA3B-90A4-D18C77AC0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822" y="-142875"/>
            <a:ext cx="10515600" cy="1325563"/>
          </a:xfrm>
        </p:spPr>
        <p:txBody>
          <a:bodyPr>
            <a:normAutofit/>
          </a:bodyPr>
          <a:lstStyle/>
          <a:p>
            <a:r>
              <a:rPr lang="en-IN" sz="3600" dirty="0">
                <a:latin typeface="Gill Sans MT" panose="020B0502020104020203" pitchFamily="34" charset="77"/>
              </a:rPr>
              <a:t>AAA Architecture (Authentication, Authorization, Accounting)</a:t>
            </a:r>
            <a:endParaRPr lang="en-US" sz="36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4A2E7C-D197-8B0A-9E35-1E9033A50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289"/>
            <a:ext cx="10515600" cy="583071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IN" sz="3400" b="1" dirty="0">
                <a:latin typeface="Gill Sans MT" panose="020B0502020104020203" pitchFamily="34" charset="77"/>
              </a:rPr>
              <a:t>1. Authentication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Authentication means </a:t>
            </a:r>
            <a:r>
              <a:rPr lang="en-IN" sz="3400" b="1" dirty="0">
                <a:latin typeface="Gill Sans MT" panose="020B0502020104020203" pitchFamily="34" charset="77"/>
              </a:rPr>
              <a:t>verifying the identity of a user</a:t>
            </a:r>
            <a:r>
              <a:rPr lang="en-IN" sz="3400" dirty="0">
                <a:latin typeface="Gill Sans MT" panose="020B0502020104020203" pitchFamily="34" charset="77"/>
              </a:rPr>
              <a:t> before giving access to a system.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The user proves who they are using </a:t>
            </a:r>
            <a:r>
              <a:rPr lang="en-IN" sz="3400" b="1" dirty="0">
                <a:latin typeface="Gill Sans MT" panose="020B0502020104020203" pitchFamily="34" charset="77"/>
              </a:rPr>
              <a:t>login credentials</a:t>
            </a:r>
            <a:r>
              <a:rPr lang="en-IN" sz="34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Example: </a:t>
            </a:r>
            <a:r>
              <a:rPr lang="en-IN" sz="3400" b="1" dirty="0">
                <a:latin typeface="Gill Sans MT" panose="020B0502020104020203" pitchFamily="34" charset="77"/>
              </a:rPr>
              <a:t>username and password, OTP, biometric authentication</a:t>
            </a:r>
            <a:r>
              <a:rPr lang="en-IN" sz="34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➡️ Example: When you log into your email with a username and password.</a:t>
            </a:r>
          </a:p>
          <a:p>
            <a:pPr marL="0" indent="0">
              <a:buNone/>
            </a:pPr>
            <a:r>
              <a:rPr lang="en-IN" sz="3400" b="1" dirty="0">
                <a:latin typeface="Gill Sans MT" panose="020B0502020104020203" pitchFamily="34" charset="77"/>
              </a:rPr>
              <a:t>2. Authorization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Authorization means </a:t>
            </a:r>
            <a:r>
              <a:rPr lang="en-IN" sz="3400" b="1" dirty="0">
                <a:latin typeface="Gill Sans MT" panose="020B0502020104020203" pitchFamily="34" charset="77"/>
              </a:rPr>
              <a:t>deciding what resources or actions the authenticated user is allowed to access</a:t>
            </a:r>
            <a:r>
              <a:rPr lang="en-IN" sz="34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After verifying identity, the system checks </a:t>
            </a:r>
            <a:r>
              <a:rPr lang="en-IN" sz="3400" b="1" dirty="0">
                <a:latin typeface="Gill Sans MT" panose="020B0502020104020203" pitchFamily="34" charset="77"/>
              </a:rPr>
              <a:t>permissions</a:t>
            </a:r>
            <a:r>
              <a:rPr lang="en-IN" sz="34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It controls </a:t>
            </a:r>
            <a:r>
              <a:rPr lang="en-IN" sz="3400" b="1" dirty="0">
                <a:latin typeface="Gill Sans MT" panose="020B0502020104020203" pitchFamily="34" charset="77"/>
              </a:rPr>
              <a:t>which files, applications, or services the user can use</a:t>
            </a:r>
            <a:r>
              <a:rPr lang="en-IN" sz="34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➡️ Example: A student can view marks but </a:t>
            </a:r>
            <a:r>
              <a:rPr lang="en-IN" sz="3400" b="1" dirty="0">
                <a:latin typeface="Gill Sans MT" panose="020B0502020104020203" pitchFamily="34" charset="77"/>
              </a:rPr>
              <a:t>cannot modify them</a:t>
            </a:r>
            <a:r>
              <a:rPr lang="en-IN" sz="3400" dirty="0">
                <a:latin typeface="Gill Sans MT" panose="020B0502020104020203" pitchFamily="34" charset="77"/>
              </a:rPr>
              <a:t>, while a teacher can update them.</a:t>
            </a:r>
          </a:p>
          <a:p>
            <a:pPr marL="0" indent="0">
              <a:buNone/>
            </a:pPr>
            <a:r>
              <a:rPr lang="en-IN" sz="3400" b="1" dirty="0">
                <a:latin typeface="Gill Sans MT" panose="020B0502020104020203" pitchFamily="34" charset="77"/>
              </a:rPr>
              <a:t>3. Accounting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Accounting means </a:t>
            </a:r>
            <a:r>
              <a:rPr lang="en-IN" sz="3400" b="1" dirty="0">
                <a:latin typeface="Gill Sans MT" panose="020B0502020104020203" pitchFamily="34" charset="77"/>
              </a:rPr>
              <a:t>tracking and recording the activities of users in the system</a:t>
            </a:r>
            <a:r>
              <a:rPr lang="en-IN" sz="34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It keeps </a:t>
            </a:r>
            <a:r>
              <a:rPr lang="en-IN" sz="3400" b="1" dirty="0">
                <a:latin typeface="Gill Sans MT" panose="020B0502020104020203" pitchFamily="34" charset="77"/>
              </a:rPr>
              <a:t>logs of user actions</a:t>
            </a:r>
            <a:r>
              <a:rPr lang="en-IN" sz="34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Used for </a:t>
            </a:r>
            <a:r>
              <a:rPr lang="en-IN" sz="3400" b="1" dirty="0">
                <a:latin typeface="Gill Sans MT" panose="020B0502020104020203" pitchFamily="34" charset="77"/>
              </a:rPr>
              <a:t>monitoring, auditing, and security analysis</a:t>
            </a:r>
            <a:r>
              <a:rPr lang="en-IN" sz="34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➡️ Example: Recording when a user logged in, what files they accessed, and how long they used the system.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8335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A0FD9-EBB6-9314-552A-E03933E86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22" y="-221898"/>
            <a:ext cx="10515600" cy="1325563"/>
          </a:xfrm>
        </p:spPr>
        <p:txBody>
          <a:bodyPr>
            <a:normAutofit/>
          </a:bodyPr>
          <a:lstStyle/>
          <a:p>
            <a:r>
              <a:rPr lang="en-IN" sz="3600" dirty="0">
                <a:latin typeface="Gill Sans MT" panose="020B0502020104020203" pitchFamily="34" charset="77"/>
              </a:rPr>
              <a:t>Cloud Security Architecture</a:t>
            </a:r>
            <a:endParaRPr lang="en-US" sz="3600" dirty="0">
              <a:latin typeface="Gill Sans MT" panose="020B0502020104020203" pitchFamily="34" charset="77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369E80-7674-6664-2C89-43918F00F3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2975" y="2257779"/>
            <a:ext cx="8547335" cy="433687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F6912E-5D69-48F8-890C-2898C8DF91CA}"/>
              </a:ext>
            </a:extLst>
          </p:cNvPr>
          <p:cNvSpPr txBox="1"/>
          <p:nvPr/>
        </p:nvSpPr>
        <p:spPr>
          <a:xfrm>
            <a:off x="282222" y="620496"/>
            <a:ext cx="116275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Gill Sans MT" panose="020B0502020104020203" pitchFamily="34" charset="77"/>
              </a:rPr>
              <a:t>Cloud Security Architecture</a:t>
            </a:r>
            <a:r>
              <a:rPr lang="en-IN" sz="2000" dirty="0">
                <a:latin typeface="Gill Sans MT" panose="020B0502020104020203" pitchFamily="34" charset="77"/>
              </a:rPr>
              <a:t> is a framework that provides security mechanisms to protect cloud resources, applications, platforms, and infrastructure. It is built on the </a:t>
            </a:r>
            <a:r>
              <a:rPr lang="en-IN" sz="2000" b="1" dirty="0">
                <a:latin typeface="Gill Sans MT" panose="020B0502020104020203" pitchFamily="34" charset="77"/>
              </a:rPr>
              <a:t>cloud computing service model</a:t>
            </a:r>
            <a:r>
              <a:rPr lang="en-IN" sz="2000" dirty="0">
                <a:latin typeface="Gill Sans MT" panose="020B0502020104020203" pitchFamily="34" charset="77"/>
              </a:rPr>
              <a:t> which includes </a:t>
            </a:r>
            <a:r>
              <a:rPr lang="en-IN" sz="2000" b="1" dirty="0">
                <a:latin typeface="Gill Sans MT" panose="020B0502020104020203" pitchFamily="34" charset="77"/>
              </a:rPr>
              <a:t>Infrastructure as a Service (IaaS), Platform as a Service (PaaS), and Software as a Service (SaaS)</a:t>
            </a:r>
            <a:r>
              <a:rPr lang="en-IN" sz="2000" dirty="0">
                <a:latin typeface="Gill Sans MT" panose="020B0502020104020203" pitchFamily="34" charset="77"/>
              </a:rPr>
              <a:t>.</a:t>
            </a:r>
            <a:br>
              <a:rPr lang="en-IN" sz="2000" dirty="0">
                <a:latin typeface="Gill Sans MT" panose="020B0502020104020203" pitchFamily="34" charset="77"/>
              </a:rPr>
            </a:br>
            <a:r>
              <a:rPr lang="en-IN" sz="2000" dirty="0">
                <a:latin typeface="Gill Sans MT" panose="020B0502020104020203" pitchFamily="34" charset="77"/>
              </a:rPr>
              <a:t>It ensures secure access to systems, data, networks, and applications in the cloud environment.</a:t>
            </a:r>
            <a:endParaRPr lang="en-U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834948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A0FD9-EBB6-9314-552A-E03933E86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445" y="-255763"/>
            <a:ext cx="10515600" cy="1325563"/>
          </a:xfrm>
        </p:spPr>
        <p:txBody>
          <a:bodyPr/>
          <a:lstStyle/>
          <a:p>
            <a:r>
              <a:rPr lang="en-IN" dirty="0">
                <a:latin typeface="Gill Sans MT" panose="020B0502020104020203" pitchFamily="34" charset="77"/>
              </a:rPr>
              <a:t>Cloud Security Architecture</a:t>
            </a:r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3BCC50-9A04-CE40-D4EA-AD32435F2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0222"/>
            <a:ext cx="10515600" cy="5678311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Gill Sans MT" panose="020B0502020104020203" pitchFamily="34" charset="77"/>
              </a:rPr>
              <a:t>1.IaaS Security:</a:t>
            </a:r>
          </a:p>
          <a:p>
            <a:r>
              <a:rPr lang="en-IN" dirty="0">
                <a:latin typeface="Gill Sans MT" panose="020B0502020104020203" pitchFamily="34" charset="77"/>
              </a:rPr>
              <a:t>This is the </a:t>
            </a:r>
            <a:r>
              <a:rPr lang="en-IN" b="1" dirty="0">
                <a:latin typeface="Gill Sans MT" panose="020B0502020104020203" pitchFamily="34" charset="77"/>
              </a:rPr>
              <a:t>lowest layer</a:t>
            </a:r>
            <a:r>
              <a:rPr lang="en-IN" dirty="0">
                <a:latin typeface="Gill Sans MT" panose="020B0502020104020203" pitchFamily="34" charset="77"/>
              </a:rPr>
              <a:t> of cloud architecture and includes the </a:t>
            </a:r>
            <a:r>
              <a:rPr lang="en-IN" b="1" dirty="0">
                <a:latin typeface="Gill Sans MT" panose="020B0502020104020203" pitchFamily="34" charset="77"/>
              </a:rPr>
              <a:t>physical infrastructure</a:t>
            </a:r>
            <a:r>
              <a:rPr lang="en-IN" dirty="0">
                <a:latin typeface="Gill Sans MT" panose="020B0502020104020203" pitchFamily="34" charset="77"/>
              </a:rPr>
              <a:t> such as servers, storage devices, networks, racks, and cooling systems located in data </a:t>
            </a:r>
            <a:r>
              <a:rPr lang="en-IN" dirty="0" err="1">
                <a:latin typeface="Gill Sans MT" panose="020B0502020104020203" pitchFamily="34" charset="77"/>
              </a:rPr>
              <a:t>centers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dirty="0">
                <a:latin typeface="Gill Sans MT" panose="020B0502020104020203" pitchFamily="34" charset="77"/>
              </a:rPr>
              <a:t>Security measures include: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Physical security of hardware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Hardware protection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Disaster recovery mechanisms</a:t>
            </a:r>
          </a:p>
          <a:p>
            <a:r>
              <a:rPr lang="en-IN" dirty="0">
                <a:latin typeface="Gill Sans MT" panose="020B0502020104020203" pitchFamily="34" charset="77"/>
              </a:rPr>
              <a:t>These measures ensure the safety of the underlying infrastructure.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1678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A0FD9-EBB6-9314-552A-E03933E86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445" y="-255763"/>
            <a:ext cx="10515600" cy="1325563"/>
          </a:xfrm>
        </p:spPr>
        <p:txBody>
          <a:bodyPr/>
          <a:lstStyle/>
          <a:p>
            <a:r>
              <a:rPr lang="en-IN" dirty="0">
                <a:latin typeface="Gill Sans MT" panose="020B0502020104020203" pitchFamily="34" charset="77"/>
              </a:rPr>
              <a:t>Cloud Security Architecture</a:t>
            </a:r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3BCC50-9A04-CE40-D4EA-AD32435F2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0222"/>
            <a:ext cx="10515600" cy="5678311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Gill Sans MT" panose="020B0502020104020203" pitchFamily="34" charset="77"/>
              </a:rPr>
              <a:t>1.IaaS Security: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Hypervisor Level Security</a:t>
            </a:r>
          </a:p>
          <a:p>
            <a:r>
              <a:rPr lang="en-IN" dirty="0">
                <a:latin typeface="Gill Sans MT" panose="020B0502020104020203" pitchFamily="34" charset="77"/>
              </a:rPr>
              <a:t>The hypervisor manages </a:t>
            </a:r>
            <a:r>
              <a:rPr lang="en-IN" b="1" dirty="0">
                <a:latin typeface="Gill Sans MT" panose="020B0502020104020203" pitchFamily="34" charset="77"/>
              </a:rPr>
              <a:t>virtual machines (VMs)</a:t>
            </a:r>
            <a:r>
              <a:rPr lang="en-IN" dirty="0">
                <a:latin typeface="Gill Sans MT" panose="020B0502020104020203" pitchFamily="34" charset="77"/>
              </a:rPr>
              <a:t> in the cloud.</a:t>
            </a:r>
          </a:p>
          <a:p>
            <a:r>
              <a:rPr lang="en-IN" dirty="0">
                <a:latin typeface="Gill Sans MT" panose="020B0502020104020203" pitchFamily="34" charset="77"/>
              </a:rPr>
              <a:t>Security at this level includes: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Isolation between virtual machines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Virtual machine data protection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Disk encryption</a:t>
            </a:r>
          </a:p>
          <a:p>
            <a:r>
              <a:rPr lang="en-IN" dirty="0">
                <a:latin typeface="Gill Sans MT" panose="020B0502020104020203" pitchFamily="34" charset="77"/>
              </a:rPr>
              <a:t>These mechanisms protect the data and operations of each virtual machine.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085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A0FD9-EBB6-9314-552A-E03933E86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445" y="-255763"/>
            <a:ext cx="10515600" cy="1325563"/>
          </a:xfrm>
        </p:spPr>
        <p:txBody>
          <a:bodyPr/>
          <a:lstStyle/>
          <a:p>
            <a:r>
              <a:rPr lang="en-IN" dirty="0">
                <a:latin typeface="Gill Sans MT" panose="020B0502020104020203" pitchFamily="34" charset="77"/>
              </a:rPr>
              <a:t>Cloud Security Architecture</a:t>
            </a:r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3BCC50-9A04-CE40-D4EA-AD32435F2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0222"/>
            <a:ext cx="10515600" cy="5678311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Gill Sans MT" panose="020B0502020104020203" pitchFamily="34" charset="77"/>
              </a:rPr>
              <a:t>1.IaaS Security:</a:t>
            </a:r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Cloud Hosting Platform Security</a:t>
            </a:r>
          </a:p>
          <a:p>
            <a:r>
              <a:rPr lang="en-IN" dirty="0">
                <a:latin typeface="Gill Sans MT" panose="020B0502020104020203" pitchFamily="34" charset="77"/>
              </a:rPr>
              <a:t>This layer includes </a:t>
            </a:r>
            <a:r>
              <a:rPr lang="en-IN" b="1" dirty="0">
                <a:latin typeface="Gill Sans MT" panose="020B0502020104020203" pitchFamily="34" charset="77"/>
              </a:rPr>
              <a:t>operating systems, middleware, and network services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dirty="0">
                <a:latin typeface="Gill Sans MT" panose="020B0502020104020203" pitchFamily="34" charset="77"/>
              </a:rPr>
              <a:t>Security mechanisms include: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Operating system security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Middleware security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Network security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Storage security</a:t>
            </a:r>
          </a:p>
          <a:p>
            <a:r>
              <a:rPr lang="en-IN" dirty="0">
                <a:latin typeface="Gill Sans MT" panose="020B0502020104020203" pitchFamily="34" charset="77"/>
              </a:rPr>
              <a:t>These controls protect the environment where applications run.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728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A0FD9-EBB6-9314-552A-E03933E86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445" y="-255763"/>
            <a:ext cx="10515600" cy="1325563"/>
          </a:xfrm>
        </p:spPr>
        <p:txBody>
          <a:bodyPr/>
          <a:lstStyle/>
          <a:p>
            <a:r>
              <a:rPr lang="en-IN" dirty="0">
                <a:latin typeface="Gill Sans MT" panose="020B0502020104020203" pitchFamily="34" charset="77"/>
              </a:rPr>
              <a:t>Cloud Security Architecture</a:t>
            </a:r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3BCC50-9A04-CE40-D4EA-AD32435F2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0222"/>
            <a:ext cx="10515600" cy="5678311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Gill Sans MT" panose="020B0502020104020203" pitchFamily="34" charset="77"/>
              </a:rPr>
              <a:t>1.PaaS Security:</a:t>
            </a:r>
          </a:p>
          <a:p>
            <a:r>
              <a:rPr lang="en-IN" sz="3200" dirty="0">
                <a:latin typeface="Gill Sans MT" panose="020B0502020104020203" pitchFamily="34" charset="77"/>
              </a:rPr>
              <a:t>This layer provides </a:t>
            </a:r>
            <a:r>
              <a:rPr lang="en-IN" sz="3200" b="1" dirty="0">
                <a:latin typeface="Gill Sans MT" panose="020B0502020104020203" pitchFamily="34" charset="77"/>
              </a:rPr>
              <a:t>tools and platforms for developers to build applications</a:t>
            </a:r>
            <a:r>
              <a:rPr lang="en-IN" sz="3200" dirty="0">
                <a:latin typeface="Gill Sans MT" panose="020B0502020104020203" pitchFamily="34" charset="77"/>
              </a:rPr>
              <a:t>.</a:t>
            </a:r>
          </a:p>
          <a:p>
            <a:r>
              <a:rPr lang="en-IN" sz="3200" dirty="0">
                <a:latin typeface="Gill Sans MT" panose="020B0502020104020203" pitchFamily="34" charset="77"/>
              </a:rPr>
              <a:t>Security focuses on:</a:t>
            </a:r>
          </a:p>
          <a:p>
            <a:pPr lvl="1"/>
            <a:r>
              <a:rPr lang="en-IN" sz="2800" dirty="0">
                <a:latin typeface="Gill Sans MT" panose="020B0502020104020203" pitchFamily="34" charset="77"/>
              </a:rPr>
              <a:t>Application code security</a:t>
            </a:r>
          </a:p>
          <a:p>
            <a:pPr lvl="1"/>
            <a:r>
              <a:rPr lang="en-IN" sz="2800" dirty="0">
                <a:latin typeface="Gill Sans MT" panose="020B0502020104020203" pitchFamily="34" charset="77"/>
              </a:rPr>
              <a:t>API security</a:t>
            </a:r>
          </a:p>
          <a:p>
            <a:pPr lvl="1"/>
            <a:r>
              <a:rPr lang="en-IN" sz="2800" dirty="0">
                <a:latin typeface="Gill Sans MT" panose="020B0502020104020203" pitchFamily="34" charset="77"/>
              </a:rPr>
              <a:t>Data protection</a:t>
            </a:r>
          </a:p>
          <a:p>
            <a:pPr lvl="1"/>
            <a:r>
              <a:rPr lang="en-IN" sz="2800" dirty="0">
                <a:latin typeface="Gill Sans MT" panose="020B0502020104020203" pitchFamily="34" charset="77"/>
              </a:rPr>
              <a:t>Secure development tools</a:t>
            </a:r>
          </a:p>
          <a:p>
            <a:r>
              <a:rPr lang="en-IN" sz="3200" dirty="0">
                <a:latin typeface="Gill Sans MT" panose="020B0502020104020203" pitchFamily="34" charset="77"/>
              </a:rPr>
              <a:t>Developers must ensure the application code is free from vulnerabilities.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9767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A0FD9-EBB6-9314-552A-E03933E86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445" y="-255763"/>
            <a:ext cx="10515600" cy="1325563"/>
          </a:xfrm>
        </p:spPr>
        <p:txBody>
          <a:bodyPr/>
          <a:lstStyle/>
          <a:p>
            <a:r>
              <a:rPr lang="en-IN" dirty="0">
                <a:latin typeface="Gill Sans MT" panose="020B0502020104020203" pitchFamily="34" charset="77"/>
              </a:rPr>
              <a:t>Cloud Security Architecture</a:t>
            </a:r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3BCC50-9A04-CE40-D4EA-AD32435F2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0222"/>
            <a:ext cx="10515600" cy="5678311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Gill Sans MT" panose="020B0502020104020203" pitchFamily="34" charset="77"/>
              </a:rPr>
              <a:t>1.</a:t>
            </a:r>
            <a:r>
              <a:rPr lang="en-US" sz="3600" b="1" dirty="0">
                <a:latin typeface="Gill Sans MT" panose="020B0502020104020203" pitchFamily="34" charset="77"/>
              </a:rPr>
              <a:t>SaaS Security:</a:t>
            </a:r>
          </a:p>
          <a:p>
            <a:r>
              <a:rPr lang="en-IN" dirty="0">
                <a:latin typeface="Gill Sans MT" panose="020B0502020104020203" pitchFamily="34" charset="77"/>
              </a:rPr>
              <a:t>This is the </a:t>
            </a:r>
            <a:r>
              <a:rPr lang="en-IN" b="1" dirty="0">
                <a:latin typeface="Gill Sans MT" panose="020B0502020104020203" pitchFamily="34" charset="77"/>
              </a:rPr>
              <a:t>top layer where users access cloud applications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dirty="0">
                <a:latin typeface="Gill Sans MT" panose="020B0502020104020203" pitchFamily="34" charset="77"/>
              </a:rPr>
              <a:t>Security includes:</a:t>
            </a:r>
          </a:p>
          <a:p>
            <a:pPr lvl="1"/>
            <a:r>
              <a:rPr lang="en-IN" sz="2000" dirty="0">
                <a:latin typeface="Gill Sans MT" panose="020B0502020104020203" pitchFamily="34" charset="77"/>
              </a:rPr>
              <a:t>Web application security</a:t>
            </a:r>
          </a:p>
          <a:p>
            <a:pPr lvl="1"/>
            <a:r>
              <a:rPr lang="en-IN" sz="2000" dirty="0">
                <a:latin typeface="Gill Sans MT" panose="020B0502020104020203" pitchFamily="34" charset="77"/>
              </a:rPr>
              <a:t>Endpoint security</a:t>
            </a:r>
          </a:p>
          <a:p>
            <a:pPr lvl="1"/>
            <a:r>
              <a:rPr lang="en-IN" sz="2000" dirty="0">
                <a:latin typeface="Gill Sans MT" panose="020B0502020104020203" pitchFamily="34" charset="77"/>
              </a:rPr>
              <a:t>Data security</a:t>
            </a:r>
          </a:p>
          <a:p>
            <a:pPr lvl="1"/>
            <a:r>
              <a:rPr lang="en-IN" sz="2000" dirty="0">
                <a:latin typeface="Gill Sans MT" panose="020B0502020104020203" pitchFamily="34" charset="77"/>
              </a:rPr>
              <a:t>User authentication mechanisms</a:t>
            </a:r>
          </a:p>
          <a:p>
            <a:r>
              <a:rPr lang="en-IN" dirty="0">
                <a:latin typeface="Gill Sans MT" panose="020B0502020104020203" pitchFamily="34" charset="77"/>
              </a:rPr>
              <a:t>Example: Email services, online storage, and other web applications.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6197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A0FD9-EBB6-9314-552A-E03933E86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445" y="-255763"/>
            <a:ext cx="10515600" cy="1325563"/>
          </a:xfrm>
        </p:spPr>
        <p:txBody>
          <a:bodyPr/>
          <a:lstStyle/>
          <a:p>
            <a:r>
              <a:rPr lang="en-IN" dirty="0">
                <a:latin typeface="Gill Sans MT" panose="020B0502020104020203" pitchFamily="34" charset="77"/>
              </a:rPr>
              <a:t>Cloud Security Architecture</a:t>
            </a:r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3BCC50-9A04-CE40-D4EA-AD32435F2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90222"/>
            <a:ext cx="10515600" cy="5678311"/>
          </a:xfrm>
        </p:spPr>
        <p:txBody>
          <a:bodyPr/>
          <a:lstStyle/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Identity and Access Management (IAM)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IAM ensures that </a:t>
            </a:r>
            <a:r>
              <a:rPr lang="en-IN" b="1" dirty="0">
                <a:latin typeface="Gill Sans MT" panose="020B0502020104020203" pitchFamily="34" charset="77"/>
              </a:rPr>
              <a:t>only authorized users can access cloud resources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It uses:</a:t>
            </a:r>
          </a:p>
          <a:p>
            <a:r>
              <a:rPr lang="en-IN" dirty="0">
                <a:latin typeface="Gill Sans MT" panose="020B0502020104020203" pitchFamily="34" charset="77"/>
              </a:rPr>
              <a:t>	Authentication</a:t>
            </a:r>
          </a:p>
          <a:p>
            <a:r>
              <a:rPr lang="en-IN" dirty="0">
                <a:latin typeface="Gill Sans MT" panose="020B0502020104020203" pitchFamily="34" charset="77"/>
              </a:rPr>
              <a:t>	Authorization</a:t>
            </a:r>
          </a:p>
          <a:p>
            <a:r>
              <a:rPr lang="en-IN" dirty="0">
                <a:latin typeface="Gill Sans MT" panose="020B0502020104020203" pitchFamily="34" charset="77"/>
              </a:rPr>
              <a:t>	Access control policies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This helps organizations manage </a:t>
            </a:r>
            <a:r>
              <a:rPr lang="en-IN" b="1" dirty="0">
                <a:latin typeface="Gill Sans MT" panose="020B0502020104020203" pitchFamily="34" charset="77"/>
              </a:rPr>
              <a:t>user identities and permissions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endParaRPr lang="en-IN" dirty="0">
              <a:latin typeface="Gill Sans MT" panose="020B0502020104020203" pitchFamily="34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94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09CB4-94A6-611E-250A-63E362B00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Gill Sans MT" panose="020B0502020104020203" pitchFamily="34" charset="77"/>
              </a:rPr>
              <a:t>Cloud Security Architecture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439D7-743F-5DD1-3FF5-FEA02AF7E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Risk and Compliance Management</a:t>
            </a:r>
          </a:p>
          <a:p>
            <a:r>
              <a:rPr lang="en-IN" dirty="0">
                <a:latin typeface="Gill Sans MT" panose="020B0502020104020203" pitchFamily="34" charset="77"/>
              </a:rPr>
              <a:t>This layer ensures that cloud services follow </a:t>
            </a:r>
            <a:r>
              <a:rPr lang="en-IN" b="1" dirty="0">
                <a:latin typeface="Gill Sans MT" panose="020B0502020104020203" pitchFamily="34" charset="77"/>
              </a:rPr>
              <a:t>security policies and regulations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dirty="0">
                <a:latin typeface="Gill Sans MT" panose="020B0502020104020203" pitchFamily="34" charset="77"/>
              </a:rPr>
              <a:t>It includes: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Security monitoring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Risk management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Compliance with data protection laws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9646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4BC6F-051C-EA82-E158-653A74BF7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Cloud Shared Responsibility Model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9723E-60C9-D539-B106-E8B4E54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7600"/>
            <a:ext cx="10515600" cy="5059363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latin typeface="Gill Sans MT" panose="020B0502020104020203" pitchFamily="34" charset="77"/>
              </a:rPr>
              <a:t>The </a:t>
            </a:r>
            <a:r>
              <a:rPr lang="en-IN" b="1" dirty="0">
                <a:latin typeface="Gill Sans MT" panose="020B0502020104020203" pitchFamily="34" charset="77"/>
              </a:rPr>
              <a:t>Shared Responsibility Model</a:t>
            </a:r>
            <a:r>
              <a:rPr lang="en-IN" dirty="0">
                <a:latin typeface="Gill Sans MT" panose="020B0502020104020203" pitchFamily="34" charset="77"/>
              </a:rPr>
              <a:t> in cloud computing defines </a:t>
            </a:r>
            <a:r>
              <a:rPr lang="en-IN" b="1" dirty="0">
                <a:latin typeface="Gill Sans MT" panose="020B0502020104020203" pitchFamily="34" charset="77"/>
              </a:rPr>
              <a:t>which security tasks are handled by the Cloud Service Provider (CSP)</a:t>
            </a:r>
            <a:r>
              <a:rPr lang="en-IN" dirty="0">
                <a:latin typeface="Gill Sans MT" panose="020B0502020104020203" pitchFamily="34" charset="77"/>
              </a:rPr>
              <a:t> and </a:t>
            </a:r>
            <a:r>
              <a:rPr lang="en-IN" b="1" dirty="0">
                <a:latin typeface="Gill Sans MT" panose="020B0502020104020203" pitchFamily="34" charset="77"/>
              </a:rPr>
              <a:t>which are handled by the User/Customer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b="1" dirty="0">
                <a:latin typeface="Gill Sans MT" panose="020B0502020104020203" pitchFamily="34" charset="77"/>
              </a:rPr>
              <a:t>CSP</a:t>
            </a:r>
            <a:r>
              <a:rPr lang="en-IN" dirty="0">
                <a:latin typeface="Gill Sans MT" panose="020B0502020104020203" pitchFamily="34" charset="77"/>
              </a:rPr>
              <a:t> → Responsible for </a:t>
            </a:r>
            <a:r>
              <a:rPr lang="en-IN" b="1" dirty="0">
                <a:latin typeface="Gill Sans MT" panose="020B0502020104020203" pitchFamily="34" charset="77"/>
              </a:rPr>
              <a:t>security of the cloud</a:t>
            </a:r>
            <a:r>
              <a:rPr lang="en-IN" dirty="0">
                <a:latin typeface="Gill Sans MT" panose="020B0502020104020203" pitchFamily="34" charset="77"/>
              </a:rPr>
              <a:t> (infrastructure, hardware, data </a:t>
            </a:r>
            <a:r>
              <a:rPr lang="en-IN" dirty="0" err="1">
                <a:latin typeface="Gill Sans MT" panose="020B0502020104020203" pitchFamily="34" charset="77"/>
              </a:rPr>
              <a:t>centers</a:t>
            </a:r>
            <a:r>
              <a:rPr lang="en-IN" dirty="0">
                <a:latin typeface="Gill Sans MT" panose="020B0502020104020203" pitchFamily="34" charset="77"/>
              </a:rPr>
              <a:t>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N" b="1" dirty="0">
                <a:latin typeface="Gill Sans MT" panose="020B0502020104020203" pitchFamily="34" charset="77"/>
              </a:rPr>
              <a:t>User</a:t>
            </a:r>
            <a:r>
              <a:rPr lang="en-IN" dirty="0">
                <a:latin typeface="Gill Sans MT" panose="020B0502020104020203" pitchFamily="34" charset="77"/>
              </a:rPr>
              <a:t> → Responsible for </a:t>
            </a:r>
            <a:r>
              <a:rPr lang="en-IN" b="1" dirty="0">
                <a:latin typeface="Gill Sans MT" panose="020B0502020104020203" pitchFamily="34" charset="77"/>
              </a:rPr>
              <a:t>security in the cloud</a:t>
            </a:r>
            <a:r>
              <a:rPr lang="en-IN" dirty="0">
                <a:latin typeface="Gill Sans MT" panose="020B0502020104020203" pitchFamily="34" charset="77"/>
              </a:rPr>
              <a:t> (data, applications, configurations).</a:t>
            </a:r>
          </a:p>
          <a:p>
            <a:pPr algn="just"/>
            <a:r>
              <a:rPr lang="en-IN" dirty="0">
                <a:latin typeface="Gill Sans MT" panose="020B0502020104020203" pitchFamily="34" charset="77"/>
              </a:rPr>
              <a:t>As we move from </a:t>
            </a:r>
            <a:r>
              <a:rPr lang="en-IN" b="1" dirty="0">
                <a:latin typeface="Gill Sans MT" panose="020B0502020104020203" pitchFamily="34" charset="77"/>
              </a:rPr>
              <a:t>IaaS → PaaS → SaaS</a:t>
            </a:r>
            <a:r>
              <a:rPr lang="en-IN" dirty="0">
                <a:latin typeface="Gill Sans MT" panose="020B0502020104020203" pitchFamily="34" charset="77"/>
              </a:rPr>
              <a:t>, the </a:t>
            </a:r>
            <a:r>
              <a:rPr lang="en-IN" b="1" dirty="0">
                <a:latin typeface="Gill Sans MT" panose="020B0502020104020203" pitchFamily="34" charset="77"/>
              </a:rPr>
              <a:t>responsibility of the user decreases</a:t>
            </a:r>
            <a:r>
              <a:rPr lang="en-IN" dirty="0">
                <a:latin typeface="Gill Sans MT" panose="020B0502020104020203" pitchFamily="34" charset="77"/>
              </a:rPr>
              <a:t> and the </a:t>
            </a:r>
            <a:r>
              <a:rPr lang="en-IN" b="1" dirty="0">
                <a:latin typeface="Gill Sans MT" panose="020B0502020104020203" pitchFamily="34" charset="77"/>
              </a:rPr>
              <a:t>responsibility of the cloud provider increases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7991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4BC6F-051C-EA82-E158-653A74BF7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Cloud Shared Responsibility Model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9723E-60C9-D539-B106-E8B4E54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4756"/>
            <a:ext cx="11094156" cy="618498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sz="3400" b="1" dirty="0">
                <a:latin typeface="Gill Sans MT" panose="020B0502020104020203" pitchFamily="34" charset="77"/>
              </a:rPr>
              <a:t>Shared Responsibility in IaaS (Infrastructure as a Service)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Examples: AWS EC2, Microsoft Azure VM, Google Compute Engine</a:t>
            </a:r>
          </a:p>
          <a:p>
            <a:pPr marL="0" indent="0">
              <a:buNone/>
            </a:pPr>
            <a:r>
              <a:rPr lang="en-IN" sz="3400" dirty="0">
                <a:latin typeface="Gill Sans MT" panose="020B0502020104020203" pitchFamily="34" charset="77"/>
              </a:rPr>
              <a:t>In </a:t>
            </a:r>
            <a:r>
              <a:rPr lang="en-IN" sz="3400" b="1" dirty="0">
                <a:latin typeface="Gill Sans MT" panose="020B0502020104020203" pitchFamily="34" charset="77"/>
              </a:rPr>
              <a:t>IaaS</a:t>
            </a:r>
            <a:r>
              <a:rPr lang="en-IN" sz="3400" dirty="0">
                <a:latin typeface="Gill Sans MT" panose="020B0502020104020203" pitchFamily="34" charset="77"/>
              </a:rPr>
              <a:t>, the cloud provider provides only </a:t>
            </a:r>
            <a:r>
              <a:rPr lang="en-IN" sz="3400" b="1" dirty="0">
                <a:latin typeface="Gill Sans MT" panose="020B0502020104020203" pitchFamily="34" charset="77"/>
              </a:rPr>
              <a:t>basic infrastructure</a:t>
            </a:r>
            <a:r>
              <a:rPr lang="en-IN" sz="3400" dirty="0">
                <a:latin typeface="Gill Sans MT" panose="020B0502020104020203" pitchFamily="34" charset="77"/>
              </a:rPr>
              <a:t>.</a:t>
            </a:r>
            <a:br>
              <a:rPr lang="en-IN" sz="3400" dirty="0">
                <a:latin typeface="Gill Sans MT" panose="020B0502020104020203" pitchFamily="34" charset="77"/>
              </a:rPr>
            </a:br>
            <a:r>
              <a:rPr lang="en-IN" sz="3400" dirty="0">
                <a:latin typeface="Gill Sans MT" panose="020B0502020104020203" pitchFamily="34" charset="77"/>
              </a:rPr>
              <a:t>The user has </a:t>
            </a:r>
            <a:r>
              <a:rPr lang="en-IN" sz="3400" b="1" dirty="0">
                <a:latin typeface="Gill Sans MT" panose="020B0502020104020203" pitchFamily="34" charset="77"/>
              </a:rPr>
              <a:t>more responsibility</a:t>
            </a:r>
            <a:r>
              <a:rPr lang="en-IN" sz="34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3400" b="1" dirty="0">
                <a:latin typeface="Gill Sans MT" panose="020B0502020104020203" pitchFamily="34" charset="77"/>
              </a:rPr>
              <a:t>CSP Responsibilities</a:t>
            </a:r>
          </a:p>
          <a:p>
            <a:pPr lvl="1"/>
            <a:r>
              <a:rPr lang="en-IN" sz="3400" dirty="0">
                <a:latin typeface="Gill Sans MT" panose="020B0502020104020203" pitchFamily="34" charset="77"/>
              </a:rPr>
              <a:t>Virtualization layer</a:t>
            </a:r>
          </a:p>
          <a:p>
            <a:pPr lvl="1"/>
            <a:r>
              <a:rPr lang="en-IN" sz="3400" dirty="0">
                <a:latin typeface="Gill Sans MT" panose="020B0502020104020203" pitchFamily="34" charset="77"/>
              </a:rPr>
              <a:t>servers</a:t>
            </a:r>
          </a:p>
          <a:p>
            <a:pPr lvl="1"/>
            <a:r>
              <a:rPr lang="en-IN" sz="3400" dirty="0">
                <a:latin typeface="Gill Sans MT" panose="020B0502020104020203" pitchFamily="34" charset="77"/>
              </a:rPr>
              <a:t>Storage </a:t>
            </a:r>
          </a:p>
          <a:p>
            <a:pPr lvl="1"/>
            <a:r>
              <a:rPr lang="en-IN" sz="3400" dirty="0">
                <a:latin typeface="Gill Sans MT" panose="020B0502020104020203" pitchFamily="34" charset="77"/>
              </a:rPr>
              <a:t>Networking infrastructure</a:t>
            </a:r>
          </a:p>
          <a:p>
            <a:pPr marL="0" indent="0">
              <a:buNone/>
            </a:pPr>
            <a:r>
              <a:rPr lang="en-IN" sz="3400" b="1" dirty="0">
                <a:latin typeface="Gill Sans MT" panose="020B0502020104020203" pitchFamily="34" charset="77"/>
              </a:rPr>
              <a:t>User Responsibilities</a:t>
            </a:r>
          </a:p>
          <a:p>
            <a:pPr lvl="1"/>
            <a:r>
              <a:rPr lang="en-IN" sz="3400" dirty="0">
                <a:latin typeface="Gill Sans MT" panose="020B0502020104020203" pitchFamily="34" charset="77"/>
              </a:rPr>
              <a:t>Operating System</a:t>
            </a:r>
          </a:p>
          <a:p>
            <a:pPr lvl="1"/>
            <a:r>
              <a:rPr lang="en-IN" sz="3400" dirty="0">
                <a:latin typeface="Gill Sans MT" panose="020B0502020104020203" pitchFamily="34" charset="77"/>
              </a:rPr>
              <a:t>Middleware</a:t>
            </a:r>
          </a:p>
          <a:p>
            <a:pPr lvl="1"/>
            <a:r>
              <a:rPr lang="en-IN" sz="3400" dirty="0">
                <a:latin typeface="Gill Sans MT" panose="020B0502020104020203" pitchFamily="34" charset="77"/>
              </a:rPr>
              <a:t>Runtime</a:t>
            </a:r>
          </a:p>
          <a:p>
            <a:pPr lvl="1"/>
            <a:r>
              <a:rPr lang="en-IN" sz="3400" dirty="0">
                <a:latin typeface="Gill Sans MT" panose="020B0502020104020203" pitchFamily="34" charset="77"/>
              </a:rPr>
              <a:t>Applications</a:t>
            </a:r>
          </a:p>
          <a:p>
            <a:pPr lvl="1"/>
            <a:r>
              <a:rPr lang="en-IN" sz="3400" dirty="0">
                <a:latin typeface="Gill Sans MT" panose="020B0502020104020203" pitchFamily="34" charset="77"/>
              </a:rPr>
              <a:t>Data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34DC03-6D54-08F8-5506-F8E91767D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361" y="2256897"/>
            <a:ext cx="6159500" cy="448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473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4BC6F-051C-EA82-E158-653A74BF7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Cloud Shared Responsibility Model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9723E-60C9-D539-B106-E8B4E54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654756"/>
            <a:ext cx="11796889" cy="618498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 sz="2400" b="1" dirty="0">
                <a:latin typeface="Gill Sans MT" panose="020B0502020104020203" pitchFamily="34" charset="77"/>
              </a:rPr>
              <a:t>Shared Responsibility in PaaS (Platform as a Service)</a:t>
            </a:r>
          </a:p>
          <a:p>
            <a:pPr marL="0" indent="0">
              <a:buNone/>
            </a:pPr>
            <a:r>
              <a:rPr lang="en-IN" sz="2400" dirty="0">
                <a:latin typeface="Gill Sans MT" panose="020B0502020104020203" pitchFamily="34" charset="77"/>
              </a:rPr>
              <a:t>Examples:</a:t>
            </a:r>
            <a:br>
              <a:rPr lang="en-IN" sz="2400" dirty="0">
                <a:latin typeface="Gill Sans MT" panose="020B0502020104020203" pitchFamily="34" charset="77"/>
              </a:rPr>
            </a:br>
            <a:r>
              <a:rPr lang="en-IN" sz="2400" dirty="0">
                <a:latin typeface="Gill Sans MT" panose="020B0502020104020203" pitchFamily="34" charset="77"/>
              </a:rPr>
              <a:t>Azure App Service, AWS Elastic Beanstalk, Google App Engine</a:t>
            </a:r>
          </a:p>
          <a:p>
            <a:pPr marL="0" indent="0">
              <a:buNone/>
            </a:pPr>
            <a:r>
              <a:rPr lang="en-IN" sz="2400" dirty="0">
                <a:latin typeface="Gill Sans MT" panose="020B0502020104020203" pitchFamily="34" charset="77"/>
              </a:rPr>
              <a:t>In </a:t>
            </a:r>
            <a:r>
              <a:rPr lang="en-IN" sz="2400" b="1" dirty="0">
                <a:latin typeface="Gill Sans MT" panose="020B0502020104020203" pitchFamily="34" charset="77"/>
              </a:rPr>
              <a:t>PaaS</a:t>
            </a:r>
            <a:r>
              <a:rPr lang="en-IN" sz="2400" dirty="0">
                <a:latin typeface="Gill Sans MT" panose="020B0502020104020203" pitchFamily="34" charset="77"/>
              </a:rPr>
              <a:t>, the provider manages </a:t>
            </a:r>
            <a:r>
              <a:rPr lang="en-IN" sz="2400" b="1" dirty="0">
                <a:latin typeface="Gill Sans MT" panose="020B0502020104020203" pitchFamily="34" charset="77"/>
              </a:rPr>
              <a:t>infrastructure + platform</a:t>
            </a:r>
            <a:r>
              <a:rPr lang="en-IN" sz="24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2400" b="1" dirty="0">
                <a:latin typeface="Gill Sans MT" panose="020B0502020104020203" pitchFamily="34" charset="77"/>
              </a:rPr>
              <a:t>CSP Responsibilities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Networking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Storage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Servers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Virtualization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Operating system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Runtime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Middleware</a:t>
            </a:r>
          </a:p>
          <a:p>
            <a:pPr marL="0" indent="0">
              <a:buNone/>
            </a:pPr>
            <a:r>
              <a:rPr lang="en-IN" sz="2400" b="1" dirty="0">
                <a:latin typeface="Gill Sans MT" panose="020B0502020104020203" pitchFamily="34" charset="77"/>
              </a:rPr>
              <a:t>User Responsibilities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Applications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Data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User access control</a:t>
            </a:r>
          </a:p>
          <a:p>
            <a:pPr marL="0" indent="0">
              <a:buNone/>
            </a:pPr>
            <a:r>
              <a:rPr lang="en-IN" sz="2400" b="1" dirty="0">
                <a:latin typeface="Gill Sans MT" panose="020B0502020104020203" pitchFamily="34" charset="77"/>
              </a:rPr>
              <a:t>Shared Responsibilities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Application configuration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Application security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87B3AB-E986-9196-AEFE-4F238D3CC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044" y="1980319"/>
            <a:ext cx="7459839" cy="485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2908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4BC6F-051C-EA82-E158-653A74BF7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Cloud Shared Responsibility Model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9723E-60C9-D539-B106-E8B4E54CB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654756"/>
            <a:ext cx="11796889" cy="61849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sz="1800" b="1" dirty="0">
                <a:latin typeface="Gill Sans MT" panose="020B0502020104020203" pitchFamily="34" charset="77"/>
              </a:rPr>
              <a:t>Shared Responsibility in SaaS (Software as a Service)</a:t>
            </a:r>
          </a:p>
          <a:p>
            <a:pPr marL="0" indent="0">
              <a:buNone/>
            </a:pPr>
            <a:r>
              <a:rPr lang="en-IN" sz="1800" dirty="0">
                <a:latin typeface="Gill Sans MT" panose="020B0502020104020203" pitchFamily="34" charset="77"/>
              </a:rPr>
              <a:t>Examples:</a:t>
            </a:r>
            <a:br>
              <a:rPr lang="en-IN" sz="1800" dirty="0">
                <a:latin typeface="Gill Sans MT" panose="020B0502020104020203" pitchFamily="34" charset="77"/>
              </a:rPr>
            </a:br>
            <a:r>
              <a:rPr lang="en-IN" sz="1800" dirty="0">
                <a:latin typeface="Gill Sans MT" panose="020B0502020104020203" pitchFamily="34" charset="77"/>
              </a:rPr>
              <a:t>Google Workspace, Salesforce, Zoom, Dropbox</a:t>
            </a:r>
          </a:p>
          <a:p>
            <a:pPr marL="0" indent="0">
              <a:buNone/>
            </a:pPr>
            <a:r>
              <a:rPr lang="en-IN" sz="1800" dirty="0">
                <a:latin typeface="Gill Sans MT" panose="020B0502020104020203" pitchFamily="34" charset="77"/>
              </a:rPr>
              <a:t>In </a:t>
            </a:r>
            <a:r>
              <a:rPr lang="en-IN" sz="1800" b="1" dirty="0">
                <a:latin typeface="Gill Sans MT" panose="020B0502020104020203" pitchFamily="34" charset="77"/>
              </a:rPr>
              <a:t>SaaS</a:t>
            </a:r>
            <a:r>
              <a:rPr lang="en-IN" sz="1800" dirty="0">
                <a:latin typeface="Gill Sans MT" panose="020B0502020104020203" pitchFamily="34" charset="77"/>
              </a:rPr>
              <a:t>, the CSP provider manages </a:t>
            </a:r>
            <a:r>
              <a:rPr lang="en-IN" sz="1800" b="1" dirty="0">
                <a:latin typeface="Gill Sans MT" panose="020B0502020104020203" pitchFamily="34" charset="77"/>
              </a:rPr>
              <a:t>almost everything</a:t>
            </a:r>
            <a:r>
              <a:rPr lang="en-IN" sz="1800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sz="1800" b="1" dirty="0">
                <a:latin typeface="Gill Sans MT" panose="020B0502020104020203" pitchFamily="34" charset="77"/>
              </a:rPr>
              <a:t>CSP Responsibilities</a:t>
            </a:r>
          </a:p>
          <a:p>
            <a:r>
              <a:rPr lang="en-IN" sz="1800" dirty="0">
                <a:latin typeface="Gill Sans MT" panose="020B0502020104020203" pitchFamily="34" charset="77"/>
              </a:rPr>
              <a:t>Infrastructure</a:t>
            </a:r>
          </a:p>
          <a:p>
            <a:r>
              <a:rPr lang="en-IN" sz="1800" dirty="0">
                <a:latin typeface="Gill Sans MT" panose="020B0502020104020203" pitchFamily="34" charset="77"/>
              </a:rPr>
              <a:t>Network</a:t>
            </a:r>
          </a:p>
          <a:p>
            <a:r>
              <a:rPr lang="en-IN" sz="1800" dirty="0">
                <a:latin typeface="Gill Sans MT" panose="020B0502020104020203" pitchFamily="34" charset="77"/>
              </a:rPr>
              <a:t>Storage</a:t>
            </a:r>
          </a:p>
          <a:p>
            <a:r>
              <a:rPr lang="en-IN" sz="1800" dirty="0">
                <a:latin typeface="Gill Sans MT" panose="020B0502020104020203" pitchFamily="34" charset="77"/>
              </a:rPr>
              <a:t>Servers</a:t>
            </a:r>
          </a:p>
          <a:p>
            <a:r>
              <a:rPr lang="en-IN" sz="1800" dirty="0">
                <a:latin typeface="Gill Sans MT" panose="020B0502020104020203" pitchFamily="34" charset="77"/>
              </a:rPr>
              <a:t>Operating system</a:t>
            </a:r>
          </a:p>
          <a:p>
            <a:r>
              <a:rPr lang="en-IN" sz="1800" dirty="0">
                <a:latin typeface="Gill Sans MT" panose="020B0502020104020203" pitchFamily="34" charset="77"/>
              </a:rPr>
              <a:t>Middleware</a:t>
            </a:r>
          </a:p>
          <a:p>
            <a:r>
              <a:rPr lang="en-IN" sz="1800" dirty="0">
                <a:latin typeface="Gill Sans MT" panose="020B0502020104020203" pitchFamily="34" charset="77"/>
              </a:rPr>
              <a:t>Runtime</a:t>
            </a:r>
          </a:p>
          <a:p>
            <a:r>
              <a:rPr lang="en-IN" sz="1800" dirty="0">
                <a:latin typeface="Gill Sans MT" panose="020B0502020104020203" pitchFamily="34" charset="77"/>
              </a:rPr>
              <a:t>Application</a:t>
            </a:r>
          </a:p>
          <a:p>
            <a:pPr marL="0" indent="0">
              <a:buNone/>
            </a:pPr>
            <a:r>
              <a:rPr lang="en-IN" sz="1800" b="1" dirty="0">
                <a:latin typeface="Gill Sans MT" panose="020B0502020104020203" pitchFamily="34" charset="77"/>
              </a:rPr>
              <a:t>User Responsibilities</a:t>
            </a:r>
          </a:p>
          <a:p>
            <a:r>
              <a:rPr lang="en-IN" sz="1800" dirty="0">
                <a:latin typeface="Gill Sans MT" panose="020B0502020104020203" pitchFamily="34" charset="77"/>
              </a:rPr>
              <a:t>Data</a:t>
            </a:r>
          </a:p>
          <a:p>
            <a:r>
              <a:rPr lang="en-IN" sz="1800" dirty="0">
                <a:latin typeface="Gill Sans MT" panose="020B0502020104020203" pitchFamily="34" charset="77"/>
              </a:rPr>
              <a:t>User access</a:t>
            </a:r>
          </a:p>
          <a:p>
            <a:r>
              <a:rPr lang="en-IN" sz="1800" dirty="0">
                <a:latin typeface="Gill Sans MT" panose="020B0502020104020203" pitchFamily="34" charset="77"/>
              </a:rPr>
              <a:t>Account security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87B3AB-E986-9196-AEFE-4F238D3CC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044" y="1980319"/>
            <a:ext cx="7459839" cy="485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627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11544-6400-B03C-F8D9-92F14070C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98CA768-8DF4-BBC0-8D48-FDEAFD3A4B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1020665"/>
              </p:ext>
            </p:extLst>
          </p:nvPr>
        </p:nvGraphicFramePr>
        <p:xfrm>
          <a:off x="650522" y="171779"/>
          <a:ext cx="10890955" cy="647349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178191">
                  <a:extLst>
                    <a:ext uri="{9D8B030D-6E8A-4147-A177-3AD203B41FA5}">
                      <a16:colId xmlns:a16="http://schemas.microsoft.com/office/drawing/2014/main" val="2930873261"/>
                    </a:ext>
                  </a:extLst>
                </a:gridCol>
                <a:gridCol w="2178191">
                  <a:extLst>
                    <a:ext uri="{9D8B030D-6E8A-4147-A177-3AD203B41FA5}">
                      <a16:colId xmlns:a16="http://schemas.microsoft.com/office/drawing/2014/main" val="391464088"/>
                    </a:ext>
                  </a:extLst>
                </a:gridCol>
                <a:gridCol w="2178191">
                  <a:extLst>
                    <a:ext uri="{9D8B030D-6E8A-4147-A177-3AD203B41FA5}">
                      <a16:colId xmlns:a16="http://schemas.microsoft.com/office/drawing/2014/main" val="2264754969"/>
                    </a:ext>
                  </a:extLst>
                </a:gridCol>
                <a:gridCol w="2178191">
                  <a:extLst>
                    <a:ext uri="{9D8B030D-6E8A-4147-A177-3AD203B41FA5}">
                      <a16:colId xmlns:a16="http://schemas.microsoft.com/office/drawing/2014/main" val="2818517954"/>
                    </a:ext>
                  </a:extLst>
                </a:gridCol>
                <a:gridCol w="2178191">
                  <a:extLst>
                    <a:ext uri="{9D8B030D-6E8A-4147-A177-3AD203B41FA5}">
                      <a16:colId xmlns:a16="http://schemas.microsoft.com/office/drawing/2014/main" val="23790457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latin typeface="Gill Sans MT" panose="020B0502020104020203" pitchFamily="34" charset="77"/>
                        </a:rPr>
                        <a:t>Element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>
                          <a:latin typeface="Gill Sans MT" panose="020B0502020104020203" pitchFamily="34" charset="77"/>
                        </a:rPr>
                        <a:t>On-premise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>
                          <a:latin typeface="Gill Sans MT" panose="020B0502020104020203" pitchFamily="34" charset="77"/>
                        </a:rPr>
                        <a:t>IaaS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>
                          <a:latin typeface="Gill Sans MT" panose="020B0502020104020203" pitchFamily="34" charset="77"/>
                        </a:rPr>
                        <a:t>PaaS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dirty="0">
                          <a:latin typeface="Gill Sans MT" panose="020B0502020104020203" pitchFamily="34" charset="77"/>
                        </a:rPr>
                        <a:t>SaaS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331690"/>
                  </a:ext>
                </a:extLst>
              </a:tr>
              <a:tr h="935609">
                <a:tc>
                  <a:txBody>
                    <a:bodyPr/>
                    <a:lstStyle/>
                    <a:p>
                      <a:r>
                        <a:rPr lang="en-IN" sz="1400" b="1" dirty="0">
                          <a:latin typeface="Gill Sans MT" panose="020B0502020104020203" pitchFamily="34" charset="77"/>
                        </a:rPr>
                        <a:t>Examples</a:t>
                      </a:r>
                      <a:endParaRPr lang="en-IN" sz="1400" dirty="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latin typeface="Gill Sans MT" panose="020B0502020104020203" pitchFamily="34" charset="77"/>
                        </a:rPr>
                        <a:t>OpenStack, </a:t>
                      </a:r>
                      <a:r>
                        <a:rPr lang="en-IN" sz="1400" dirty="0" err="1">
                          <a:latin typeface="Gill Sans MT" panose="020B0502020104020203" pitchFamily="34" charset="77"/>
                        </a:rPr>
                        <a:t>CloudStack</a:t>
                      </a:r>
                      <a:endParaRPr lang="en-IN" sz="1400" dirty="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latin typeface="Gill Sans MT" panose="020B0502020104020203" pitchFamily="34" charset="77"/>
                        </a:rPr>
                        <a:t>Microsoft Azure, Amazon Web Services, Google Compute Engine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400">
                          <a:latin typeface="Gill Sans MT" panose="020B0502020104020203" pitchFamily="34" charset="77"/>
                        </a:rPr>
                        <a:t>Microsoft Azure App Service, AWS Elastic Beanstalk, Google Kubernetes Engine, Red Hat Openshift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400">
                          <a:latin typeface="Gill Sans MT" panose="020B0502020104020203" pitchFamily="34" charset="77"/>
                        </a:rPr>
                        <a:t>Dropbox, Zoom, Salesforce CRM, Microsoft 365, Google Workspace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0798102"/>
                  </a:ext>
                </a:extLst>
              </a:tr>
              <a:tr h="409329">
                <a:tc>
                  <a:txBody>
                    <a:bodyPr/>
                    <a:lstStyle/>
                    <a:p>
                      <a:r>
                        <a:rPr lang="en-IN" sz="1400" b="1" dirty="0">
                          <a:latin typeface="Gill Sans MT" panose="020B0502020104020203" pitchFamily="34" charset="77"/>
                        </a:rPr>
                        <a:t>User security / Endpoint Security</a:t>
                      </a:r>
                      <a:endParaRPr lang="en-IN" sz="1400" dirty="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Both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811270"/>
                  </a:ext>
                </a:extLst>
              </a:tr>
              <a:tr h="409329">
                <a:tc>
                  <a:txBody>
                    <a:bodyPr/>
                    <a:lstStyle/>
                    <a:p>
                      <a:r>
                        <a:rPr lang="en-IN" sz="1400" b="1" dirty="0">
                          <a:latin typeface="Gill Sans MT" panose="020B0502020104020203" pitchFamily="34" charset="77"/>
                        </a:rPr>
                        <a:t>Identity and access controls</a:t>
                      </a:r>
                      <a:endParaRPr lang="en-IN" sz="1400" dirty="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Both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8594841"/>
                  </a:ext>
                </a:extLst>
              </a:tr>
              <a:tr h="584756">
                <a:tc>
                  <a:txBody>
                    <a:bodyPr/>
                    <a:lstStyle/>
                    <a:p>
                      <a:r>
                        <a:rPr lang="en-IN" sz="1400" b="1">
                          <a:latin typeface="Gill Sans MT" panose="020B0502020104020203" pitchFamily="34" charset="77"/>
                        </a:rPr>
                        <a:t>Application configuration, application security</a:t>
                      </a:r>
                      <a:endParaRPr lang="en-IN" sz="140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2018041"/>
                  </a:ext>
                </a:extLst>
              </a:tr>
              <a:tr h="760182">
                <a:tc>
                  <a:txBody>
                    <a:bodyPr/>
                    <a:lstStyle/>
                    <a:p>
                      <a:r>
                        <a:rPr lang="en-IN" sz="1400" b="1">
                          <a:latin typeface="Gill Sans MT" panose="020B0502020104020203" pitchFamily="34" charset="77"/>
                        </a:rPr>
                        <a:t>Application data storage / Data security and protection</a:t>
                      </a:r>
                      <a:endParaRPr lang="en-IN" sz="140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Both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6345749"/>
                  </a:ext>
                </a:extLst>
              </a:tr>
              <a:tr h="233902">
                <a:tc>
                  <a:txBody>
                    <a:bodyPr/>
                    <a:lstStyle/>
                    <a:p>
                      <a:r>
                        <a:rPr lang="en-IN" sz="1400" b="1">
                          <a:latin typeface="Gill Sans MT" panose="020B0502020104020203" pitchFamily="34" charset="77"/>
                        </a:rPr>
                        <a:t>Code</a:t>
                      </a:r>
                      <a:endParaRPr lang="en-IN" sz="140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31796"/>
                  </a:ext>
                </a:extLst>
              </a:tr>
              <a:tr h="233902">
                <a:tc>
                  <a:txBody>
                    <a:bodyPr/>
                    <a:lstStyle/>
                    <a:p>
                      <a:r>
                        <a:rPr lang="en-IN" sz="1400" b="1">
                          <a:latin typeface="Gill Sans MT" panose="020B0502020104020203" pitchFamily="34" charset="77"/>
                        </a:rPr>
                        <a:t>Platform security</a:t>
                      </a:r>
                      <a:endParaRPr lang="en-IN" sz="140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942757"/>
                  </a:ext>
                </a:extLst>
              </a:tr>
              <a:tr h="409329">
                <a:tc>
                  <a:txBody>
                    <a:bodyPr/>
                    <a:lstStyle/>
                    <a:p>
                      <a:r>
                        <a:rPr lang="en-IN" sz="1400" b="1">
                          <a:latin typeface="Gill Sans MT" panose="020B0502020104020203" pitchFamily="34" charset="77"/>
                        </a:rPr>
                        <a:t>APIs and Middleware</a:t>
                      </a:r>
                      <a:endParaRPr lang="en-IN" sz="140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Both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9774937"/>
                  </a:ext>
                </a:extLst>
              </a:tr>
              <a:tr h="233902">
                <a:tc>
                  <a:txBody>
                    <a:bodyPr/>
                    <a:lstStyle/>
                    <a:p>
                      <a:r>
                        <a:rPr lang="en-IN" sz="1400" b="1">
                          <a:latin typeface="Gill Sans MT" panose="020B0502020104020203" pitchFamily="34" charset="77"/>
                        </a:rPr>
                        <a:t>Operating System</a:t>
                      </a:r>
                      <a:endParaRPr lang="en-IN" sz="140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2217859"/>
                  </a:ext>
                </a:extLst>
              </a:tr>
              <a:tr h="233902">
                <a:tc>
                  <a:txBody>
                    <a:bodyPr/>
                    <a:lstStyle/>
                    <a:p>
                      <a:r>
                        <a:rPr lang="en-IN" sz="1400" b="1">
                          <a:latin typeface="Gill Sans MT" panose="020B0502020104020203" pitchFamily="34" charset="77"/>
                        </a:rPr>
                        <a:t>Virtualization</a:t>
                      </a:r>
                      <a:endParaRPr lang="en-IN" sz="140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908711"/>
                  </a:ext>
                </a:extLst>
              </a:tr>
              <a:tr h="409329">
                <a:tc>
                  <a:txBody>
                    <a:bodyPr/>
                    <a:lstStyle/>
                    <a:p>
                      <a:r>
                        <a:rPr lang="en-IN" sz="1400" b="1">
                          <a:latin typeface="Gill Sans MT" panose="020B0502020104020203" pitchFamily="34" charset="77"/>
                        </a:rPr>
                        <a:t>Host infrastructure (Servers)</a:t>
                      </a:r>
                      <a:endParaRPr lang="en-IN" sz="140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Both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0162293"/>
                  </a:ext>
                </a:extLst>
              </a:tr>
              <a:tr h="584756">
                <a:tc>
                  <a:txBody>
                    <a:bodyPr/>
                    <a:lstStyle/>
                    <a:p>
                      <a:r>
                        <a:rPr lang="en-IN" sz="1400" b="1">
                          <a:latin typeface="Gill Sans MT" panose="020B0502020104020203" pitchFamily="34" charset="77"/>
                        </a:rPr>
                        <a:t>Network flow controls / Network Security</a:t>
                      </a:r>
                      <a:endParaRPr lang="en-IN" sz="140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Both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8302138"/>
                  </a:ext>
                </a:extLst>
              </a:tr>
              <a:tr h="233902">
                <a:tc>
                  <a:txBody>
                    <a:bodyPr/>
                    <a:lstStyle/>
                    <a:p>
                      <a:r>
                        <a:rPr lang="en-IN" sz="1400" b="1">
                          <a:latin typeface="Gill Sans MT" panose="020B0502020104020203" pitchFamily="34" charset="77"/>
                        </a:rPr>
                        <a:t>Physical security</a:t>
                      </a:r>
                      <a:endParaRPr lang="en-IN" sz="1400">
                        <a:latin typeface="Gill Sans MT" panose="020B0502020104020203" pitchFamily="34" charset="77"/>
                      </a:endParaRP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dirty="0">
                          <a:latin typeface="Gill Sans MT" panose="020B0502020104020203" pitchFamily="34" charset="77"/>
                        </a:rPr>
                        <a:t>CSP</a:t>
                      </a:r>
                    </a:p>
                  </a:txBody>
                  <a:tcPr marL="43083" marR="43083" marT="21541" marB="215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360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4503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816E-5491-BE7B-0BDB-C4B502903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2875"/>
            <a:ext cx="10515600" cy="1325563"/>
          </a:xfrm>
        </p:spPr>
        <p:txBody>
          <a:bodyPr/>
          <a:lstStyle/>
          <a:p>
            <a:r>
              <a:rPr lang="en-IN" dirty="0">
                <a:latin typeface="Gill Sans MT" panose="020B0502020104020203" pitchFamily="34" charset="77"/>
                <a:cs typeface="Times New Roman" panose="02020603050405020304" pitchFamily="18" charset="0"/>
              </a:rPr>
              <a:t>Microsoft Azure Shared Responsibility Model</a:t>
            </a:r>
            <a:endParaRPr lang="en-US" dirty="0">
              <a:latin typeface="Gill Sans MT" panose="020B0502020104020203" pitchFamily="34" charset="77"/>
              <a:cs typeface="Times New Roman" panose="02020603050405020304" pitchFamily="18" charset="0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8F5404E-5C65-6C3F-2FDC-172EABF9F5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5441123"/>
              </p:ext>
            </p:extLst>
          </p:nvPr>
        </p:nvGraphicFramePr>
        <p:xfrm>
          <a:off x="733777" y="977617"/>
          <a:ext cx="10758312" cy="538931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935112">
                  <a:extLst>
                    <a:ext uri="{9D8B030D-6E8A-4147-A177-3AD203B41FA5}">
                      <a16:colId xmlns:a16="http://schemas.microsoft.com/office/drawing/2014/main" val="2526489179"/>
                    </a:ext>
                  </a:extLst>
                </a:gridCol>
                <a:gridCol w="2348089">
                  <a:extLst>
                    <a:ext uri="{9D8B030D-6E8A-4147-A177-3AD203B41FA5}">
                      <a16:colId xmlns:a16="http://schemas.microsoft.com/office/drawing/2014/main" val="2421446924"/>
                    </a:ext>
                  </a:extLst>
                </a:gridCol>
                <a:gridCol w="2785533">
                  <a:extLst>
                    <a:ext uri="{9D8B030D-6E8A-4147-A177-3AD203B41FA5}">
                      <a16:colId xmlns:a16="http://schemas.microsoft.com/office/drawing/2014/main" val="49060028"/>
                    </a:ext>
                  </a:extLst>
                </a:gridCol>
                <a:gridCol w="2689578">
                  <a:extLst>
                    <a:ext uri="{9D8B030D-6E8A-4147-A177-3AD203B41FA5}">
                      <a16:colId xmlns:a16="http://schemas.microsoft.com/office/drawing/2014/main" val="1536608261"/>
                    </a:ext>
                  </a:extLst>
                </a:gridCol>
              </a:tblGrid>
              <a:tr h="406741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latin typeface="Gill Sans MT" panose="020B0502020104020203" pitchFamily="34" charset="77"/>
                        </a:rPr>
                        <a:t>Responsibility 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latin typeface="Gill Sans MT" panose="020B0502020104020203" pitchFamily="34" charset="77"/>
                        </a:rPr>
                        <a:t>IaaS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>
                          <a:latin typeface="Gill Sans MT" panose="020B0502020104020203" pitchFamily="34" charset="77"/>
                        </a:rPr>
                        <a:t>PaaS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latin typeface="Gill Sans MT" panose="020B0502020104020203" pitchFamily="34" charset="77"/>
                        </a:rPr>
                        <a:t>SaaS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3524332"/>
                  </a:ext>
                </a:extLst>
              </a:tr>
              <a:tr h="406741">
                <a:tc>
                  <a:txBody>
                    <a:bodyPr/>
                    <a:lstStyle/>
                    <a:p>
                      <a:r>
                        <a:rPr lang="en-IN" b="1" dirty="0">
                          <a:latin typeface="Gill Sans MT" panose="020B0502020104020203" pitchFamily="34" charset="77"/>
                        </a:rPr>
                        <a:t>Information &amp; Data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Microsoft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Microsoft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238163"/>
                  </a:ext>
                </a:extLst>
              </a:tr>
              <a:tr h="711796">
                <a:tc>
                  <a:txBody>
                    <a:bodyPr/>
                    <a:lstStyle/>
                    <a:p>
                      <a:r>
                        <a:rPr lang="en-IN" b="1" dirty="0">
                          <a:latin typeface="Gill Sans MT" panose="020B0502020104020203" pitchFamily="34" charset="77"/>
                        </a:rPr>
                        <a:t>Devices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Microsoft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Microsoft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  <a:p>
                      <a:pPr algn="ctr"/>
                      <a:endParaRPr lang="en-IN" dirty="0">
                        <a:latin typeface="Gill Sans MT" panose="020B05020201040202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9594283"/>
                  </a:ext>
                </a:extLst>
              </a:tr>
              <a:tr h="711796">
                <a:tc>
                  <a:txBody>
                    <a:bodyPr/>
                    <a:lstStyle/>
                    <a:p>
                      <a:r>
                        <a:rPr lang="en-IN" b="1" dirty="0">
                          <a:latin typeface="Gill Sans MT" panose="020B0502020104020203" pitchFamily="34" charset="77"/>
                        </a:rPr>
                        <a:t>Account &amp; Identities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Microsoft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Microsoft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  <a:p>
                      <a:pPr algn="ctr"/>
                      <a:endParaRPr lang="en-IN" dirty="0">
                        <a:latin typeface="Gill Sans MT" panose="020B05020201040202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2736586"/>
                  </a:ext>
                </a:extLst>
              </a:tr>
              <a:tr h="711796">
                <a:tc>
                  <a:txBody>
                    <a:bodyPr/>
                    <a:lstStyle/>
                    <a:p>
                      <a:r>
                        <a:rPr lang="en-IN" b="1">
                          <a:latin typeface="Gill Sans MT" panose="020B0502020104020203" pitchFamily="34" charset="77"/>
                        </a:rPr>
                        <a:t>Identity &amp; Directory Infrastructure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Both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Both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8540996"/>
                  </a:ext>
                </a:extLst>
              </a:tr>
              <a:tr h="406741">
                <a:tc>
                  <a:txBody>
                    <a:bodyPr/>
                    <a:lstStyle/>
                    <a:p>
                      <a:r>
                        <a:rPr lang="en-IN" b="1">
                          <a:latin typeface="Gill Sans MT" panose="020B0502020104020203" pitchFamily="34" charset="77"/>
                        </a:rPr>
                        <a:t>Applications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latin typeface="Gill Sans MT" panose="020B0502020104020203" pitchFamily="34" charset="77"/>
                        </a:rPr>
                        <a:t>Both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2813931"/>
                  </a:ext>
                </a:extLst>
              </a:tr>
              <a:tr h="406741">
                <a:tc>
                  <a:txBody>
                    <a:bodyPr/>
                    <a:lstStyle/>
                    <a:p>
                      <a:r>
                        <a:rPr lang="en-IN" b="1">
                          <a:latin typeface="Gill Sans MT" panose="020B0502020104020203" pitchFamily="34" charset="77"/>
                        </a:rPr>
                        <a:t>Network Controls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Both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192750"/>
                  </a:ext>
                </a:extLst>
              </a:tr>
              <a:tr h="406741">
                <a:tc>
                  <a:txBody>
                    <a:bodyPr/>
                    <a:lstStyle/>
                    <a:p>
                      <a:r>
                        <a:rPr lang="en-IN" b="1">
                          <a:latin typeface="Gill Sans MT" panose="020B0502020104020203" pitchFamily="34" charset="77"/>
                        </a:rPr>
                        <a:t>Operating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Microsoft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8706339"/>
                  </a:ext>
                </a:extLst>
              </a:tr>
              <a:tr h="406741">
                <a:tc>
                  <a:txBody>
                    <a:bodyPr/>
                    <a:lstStyle/>
                    <a:p>
                      <a:r>
                        <a:rPr lang="en-IN" b="1">
                          <a:latin typeface="Gill Sans MT" panose="020B0502020104020203" pitchFamily="34" charset="77"/>
                        </a:rPr>
                        <a:t>Physical Hosts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Microsoft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>
                          <a:latin typeface="Gill Sans MT" panose="020B0502020104020203" pitchFamily="34" charset="77"/>
                        </a:rPr>
                        <a:t>Microsoft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7917105"/>
                  </a:ext>
                </a:extLst>
              </a:tr>
              <a:tr h="406741">
                <a:tc>
                  <a:txBody>
                    <a:bodyPr/>
                    <a:lstStyle/>
                    <a:p>
                      <a:r>
                        <a:rPr lang="en-IN" b="1">
                          <a:latin typeface="Gill Sans MT" panose="020B0502020104020203" pitchFamily="34" charset="77"/>
                        </a:rPr>
                        <a:t>Physical Network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Microsoft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Microsoft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9914812"/>
                  </a:ext>
                </a:extLst>
              </a:tr>
              <a:tr h="406741">
                <a:tc>
                  <a:txBody>
                    <a:bodyPr/>
                    <a:lstStyle/>
                    <a:p>
                      <a:r>
                        <a:rPr lang="en-IN" b="1" dirty="0">
                          <a:latin typeface="Gill Sans MT" panose="020B0502020104020203" pitchFamily="34" charset="77"/>
                        </a:rPr>
                        <a:t>Physical Data </a:t>
                      </a:r>
                      <a:r>
                        <a:rPr lang="en-IN" b="1" dirty="0" err="1">
                          <a:latin typeface="Gill Sans MT" panose="020B0502020104020203" pitchFamily="34" charset="77"/>
                        </a:rPr>
                        <a:t>Center</a:t>
                      </a:r>
                      <a:endParaRPr lang="en-IN" b="1" dirty="0">
                        <a:latin typeface="Gill Sans MT" panose="020B05020201040202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User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Microsoft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latin typeface="Gill Sans MT" panose="020B0502020104020203" pitchFamily="34" charset="77"/>
                        </a:rPr>
                        <a:t>Microsoft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0433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9286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816E-5491-BE7B-0BDB-C4B502903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778" y="-233187"/>
            <a:ext cx="10515600" cy="1325563"/>
          </a:xfrm>
        </p:spPr>
        <p:txBody>
          <a:bodyPr/>
          <a:lstStyle/>
          <a:p>
            <a:r>
              <a:rPr lang="en-IN" dirty="0">
                <a:latin typeface="Gill Sans MT" panose="020B0502020104020203" pitchFamily="34" charset="77"/>
                <a:cs typeface="Times New Roman" panose="02020603050405020304" pitchFamily="18" charset="0"/>
              </a:rPr>
              <a:t>Microsoft Azure Shared Responsibility Model</a:t>
            </a:r>
            <a:endParaRPr lang="en-US" dirty="0">
              <a:latin typeface="Gill Sans MT" panose="020B0502020104020203" pitchFamily="34" charset="77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3EE48B-41CD-711C-4913-5FA96F918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857955"/>
            <a:ext cx="10515600" cy="5307719"/>
          </a:xfrm>
        </p:spPr>
        <p:txBody>
          <a:bodyPr>
            <a:normAutofit fontScale="85000" lnSpcReduction="20000"/>
          </a:bodyPr>
          <a:lstStyle/>
          <a:p>
            <a:r>
              <a:rPr lang="en-IN" b="1" dirty="0">
                <a:latin typeface="Gill Sans MT" panose="020B0502020104020203" pitchFamily="34" charset="77"/>
              </a:rPr>
              <a:t>Shared Responsibility Model in Microsoft Azure</a:t>
            </a:r>
          </a:p>
          <a:p>
            <a:r>
              <a:rPr lang="en-IN" dirty="0">
                <a:latin typeface="Gill Sans MT" panose="020B0502020104020203" pitchFamily="34" charset="77"/>
              </a:rPr>
              <a:t>The Shared Responsibility Model explains how security and management tasks are divided between the cloud provider and the user. In Azure, some responsibilities are handled by </a:t>
            </a:r>
            <a:r>
              <a:rPr lang="en-IN" b="1" dirty="0">
                <a:latin typeface="Gill Sans MT" panose="020B0502020104020203" pitchFamily="34" charset="77"/>
              </a:rPr>
              <a:t>Microsoft</a:t>
            </a:r>
            <a:r>
              <a:rPr lang="en-IN" dirty="0">
                <a:latin typeface="Gill Sans MT" panose="020B0502020104020203" pitchFamily="34" charset="77"/>
              </a:rPr>
              <a:t>, some by the </a:t>
            </a:r>
            <a:r>
              <a:rPr lang="en-IN" b="1" dirty="0">
                <a:latin typeface="Gill Sans MT" panose="020B0502020104020203" pitchFamily="34" charset="77"/>
              </a:rPr>
              <a:t>user</a:t>
            </a:r>
            <a:r>
              <a:rPr lang="en-IN" dirty="0">
                <a:latin typeface="Gill Sans MT" panose="020B0502020104020203" pitchFamily="34" charset="77"/>
              </a:rPr>
              <a:t>, and some are </a:t>
            </a:r>
            <a:r>
              <a:rPr lang="en-IN" b="1" dirty="0">
                <a:latin typeface="Gill Sans MT" panose="020B0502020104020203" pitchFamily="34" charset="77"/>
              </a:rPr>
              <a:t>shared</a:t>
            </a:r>
            <a:r>
              <a:rPr lang="en-IN" dirty="0">
                <a:latin typeface="Gill Sans MT" panose="020B0502020104020203" pitchFamily="34" charset="77"/>
              </a:rPr>
              <a:t> depending on the service model such as </a:t>
            </a:r>
            <a:r>
              <a:rPr lang="en-IN" b="1" dirty="0">
                <a:latin typeface="Gill Sans MT" panose="020B0502020104020203" pitchFamily="34" charset="77"/>
              </a:rPr>
              <a:t>IaaS, PaaS, and SaaS</a:t>
            </a:r>
            <a:r>
              <a:rPr lang="en-IN" dirty="0">
                <a:latin typeface="Gill Sans MT" panose="020B0502020104020203" pitchFamily="34" charset="77"/>
              </a:rPr>
              <a:t>. As the service moves from IaaS to SaaS, the cloud provider manages more components while the user manages fewer components.</a:t>
            </a:r>
          </a:p>
          <a:p>
            <a:r>
              <a:rPr lang="en-IN" dirty="0">
                <a:latin typeface="Gill Sans MT" panose="020B0502020104020203" pitchFamily="34" charset="77"/>
              </a:rPr>
              <a:t>In </a:t>
            </a:r>
            <a:r>
              <a:rPr lang="en-IN" b="1" dirty="0">
                <a:latin typeface="Gill Sans MT" panose="020B0502020104020203" pitchFamily="34" charset="77"/>
              </a:rPr>
              <a:t>Infrastructure as a Service (IaaS)</a:t>
            </a:r>
            <a:r>
              <a:rPr lang="en-IN" dirty="0">
                <a:latin typeface="Gill Sans MT" panose="020B0502020104020203" pitchFamily="34" charset="77"/>
              </a:rPr>
              <a:t>, the user manages applications, network controls, operating systems, and some infrastructure components, while Microsoft provides the underlying cloud platform. In </a:t>
            </a:r>
            <a:r>
              <a:rPr lang="en-IN" b="1" dirty="0">
                <a:latin typeface="Gill Sans MT" panose="020B0502020104020203" pitchFamily="34" charset="77"/>
              </a:rPr>
              <a:t>Platform as a Service (PaaS)</a:t>
            </a:r>
            <a:r>
              <a:rPr lang="en-IN" dirty="0">
                <a:latin typeface="Gill Sans MT" panose="020B0502020104020203" pitchFamily="34" charset="77"/>
              </a:rPr>
              <a:t>, responsibilities such as identity infrastructure, applications, and network controls are shared between the user and Microsoft, and Microsoft manages the operating system and infrastructure. In </a:t>
            </a:r>
            <a:r>
              <a:rPr lang="en-IN" b="1" dirty="0">
                <a:latin typeface="Gill Sans MT" panose="020B0502020104020203" pitchFamily="34" charset="77"/>
              </a:rPr>
              <a:t>Software as a Service (SaaS)</a:t>
            </a:r>
            <a:r>
              <a:rPr lang="en-IN" dirty="0">
                <a:latin typeface="Gill Sans MT" panose="020B0502020104020203" pitchFamily="34" charset="77"/>
              </a:rPr>
              <a:t>, most platform components are managed by Microsoft, while the user mainly manages data, devices, and application usage.</a:t>
            </a:r>
          </a:p>
          <a:p>
            <a:r>
              <a:rPr lang="en-IN" dirty="0">
                <a:latin typeface="Gill Sans MT" panose="020B0502020104020203" pitchFamily="34" charset="77"/>
              </a:rPr>
              <a:t>Thus, the shared responsibility model ensures secure cloud operation by clearly defining which components are managed by the </a:t>
            </a:r>
            <a:r>
              <a:rPr lang="en-IN" b="1" dirty="0">
                <a:latin typeface="Gill Sans MT" panose="020B0502020104020203" pitchFamily="34" charset="77"/>
              </a:rPr>
              <a:t>cloud provider</a:t>
            </a:r>
            <a:r>
              <a:rPr lang="en-IN" dirty="0">
                <a:latin typeface="Gill Sans MT" panose="020B0502020104020203" pitchFamily="34" charset="77"/>
              </a:rPr>
              <a:t> and which are handled by the </a:t>
            </a:r>
            <a:r>
              <a:rPr lang="en-IN" b="1" dirty="0">
                <a:latin typeface="Gill Sans MT" panose="020B0502020104020203" pitchFamily="34" charset="77"/>
              </a:rPr>
              <a:t>user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8A7CA7-9377-36E5-AB3B-B67AE351BD5E}"/>
              </a:ext>
            </a:extLst>
          </p:cNvPr>
          <p:cNvSpPr txBox="1"/>
          <p:nvPr/>
        </p:nvSpPr>
        <p:spPr>
          <a:xfrm>
            <a:off x="3048000" y="269315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35800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BB88B-D8E7-AA89-4165-60C3CA708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5764"/>
            <a:ext cx="10515600" cy="1325563"/>
          </a:xfrm>
        </p:spPr>
        <p:txBody>
          <a:bodyPr/>
          <a:lstStyle/>
          <a:p>
            <a:r>
              <a:rPr lang="en-IN" dirty="0">
                <a:latin typeface="Gill Sans MT" panose="020B0502020104020203" pitchFamily="34" charset="77"/>
                <a:cs typeface="Times New Roman" panose="02020603050405020304" pitchFamily="18" charset="0"/>
              </a:rPr>
              <a:t>AWS Shared Responsibility Model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D14800-6325-53F9-A775-1C4EBCB0DB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7509420"/>
              </p:ext>
            </p:extLst>
          </p:nvPr>
        </p:nvGraphicFramePr>
        <p:xfrm>
          <a:off x="1941688" y="1825624"/>
          <a:ext cx="9412112" cy="38075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53028">
                  <a:extLst>
                    <a:ext uri="{9D8B030D-6E8A-4147-A177-3AD203B41FA5}">
                      <a16:colId xmlns:a16="http://schemas.microsoft.com/office/drawing/2014/main" val="2161888722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3458164345"/>
                    </a:ext>
                  </a:extLst>
                </a:gridCol>
                <a:gridCol w="1568685">
                  <a:extLst>
                    <a:ext uri="{9D8B030D-6E8A-4147-A177-3AD203B41FA5}">
                      <a16:colId xmlns:a16="http://schemas.microsoft.com/office/drawing/2014/main" val="4199035857"/>
                    </a:ext>
                  </a:extLst>
                </a:gridCol>
                <a:gridCol w="1568685">
                  <a:extLst>
                    <a:ext uri="{9D8B030D-6E8A-4147-A177-3AD203B41FA5}">
                      <a16:colId xmlns:a16="http://schemas.microsoft.com/office/drawing/2014/main" val="3617822685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1481136125"/>
                    </a:ext>
                  </a:extLst>
                </a:gridCol>
                <a:gridCol w="2353028">
                  <a:extLst>
                    <a:ext uri="{9D8B030D-6E8A-4147-A177-3AD203B41FA5}">
                      <a16:colId xmlns:a16="http://schemas.microsoft.com/office/drawing/2014/main" val="2001959813"/>
                    </a:ext>
                  </a:extLst>
                </a:gridCol>
              </a:tblGrid>
              <a:tr h="436342">
                <a:tc gridSpan="6"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User Data 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023577"/>
                  </a:ext>
                </a:extLst>
              </a:tr>
              <a:tr h="436342">
                <a:tc gridSpan="6"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Platform, Applications, Identity &amp; Access </a:t>
                      </a:r>
                      <a:r>
                        <a:rPr lang="en-IN" b="1" dirty="0" err="1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Mgmt</a:t>
                      </a:r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904243"/>
                  </a:ext>
                </a:extLst>
              </a:tr>
              <a:tr h="436342">
                <a:tc gridSpan="6"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OS, Network, and Firewall Configuration 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831338"/>
                  </a:ext>
                </a:extLst>
              </a:tr>
              <a:tr h="753138">
                <a:tc gridSpan="2"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Client-side Encryption &amp; Data Integrity 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Server-side Encryption (File System or Data)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Network Traffic Protection 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87199"/>
                  </a:ext>
                </a:extLst>
              </a:tr>
              <a:tr h="436342">
                <a:tc gridSpan="6"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Software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63519"/>
                  </a:ext>
                </a:extLst>
              </a:tr>
              <a:tr h="436342"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Compute 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Storage 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Databases 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Networking 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691595"/>
                  </a:ext>
                </a:extLst>
              </a:tr>
              <a:tr h="436342">
                <a:tc gridSpan="6"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AWS Global Infrastructure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113053"/>
                  </a:ext>
                </a:extLst>
              </a:tr>
              <a:tr h="436342">
                <a:tc gridSpan="2"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Regions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Availability Zones </a:t>
                      </a:r>
                      <a:endParaRPr lang="en-US" b="1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EDGE LOCATIONS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13515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252833D-FAE2-A97F-1BC0-E5627BB68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356965"/>
              </p:ext>
            </p:extLst>
          </p:nvPr>
        </p:nvGraphicFramePr>
        <p:xfrm>
          <a:off x="228599" y="1825624"/>
          <a:ext cx="1532468" cy="3972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2468">
                  <a:extLst>
                    <a:ext uri="{9D8B030D-6E8A-4147-A177-3AD203B41FA5}">
                      <a16:colId xmlns:a16="http://schemas.microsoft.com/office/drawing/2014/main" val="3160958248"/>
                    </a:ext>
                  </a:extLst>
                </a:gridCol>
              </a:tblGrid>
              <a:tr h="2069043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User Responsibility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984724"/>
                  </a:ext>
                </a:extLst>
              </a:tr>
              <a:tr h="1903766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AWS Responsibility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73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49794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B856E-70FF-CD87-6A3B-B98B28F09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289" y="-278341"/>
            <a:ext cx="10515600" cy="1325563"/>
          </a:xfrm>
        </p:spPr>
        <p:txBody>
          <a:bodyPr/>
          <a:lstStyle/>
          <a:p>
            <a:r>
              <a:rPr lang="en-IN" dirty="0">
                <a:latin typeface="Gill Sans MT" panose="020B0502020104020203" pitchFamily="34" charset="77"/>
                <a:cs typeface="Times New Roman" panose="02020603050405020304" pitchFamily="18" charset="0"/>
              </a:rPr>
              <a:t>AWS Shared Responsibility Model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45347-4FCB-32AF-F416-03F9E2B80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5067"/>
            <a:ext cx="10515600" cy="6231466"/>
          </a:xfrm>
        </p:spPr>
        <p:txBody>
          <a:bodyPr>
            <a:normAutofit fontScale="70000" lnSpcReduction="20000"/>
          </a:bodyPr>
          <a:lstStyle/>
          <a:p>
            <a:r>
              <a:rPr lang="en-IN" sz="3600" b="1" dirty="0">
                <a:latin typeface="Gill Sans MT" panose="020B0502020104020203" pitchFamily="34" charset="77"/>
              </a:rPr>
              <a:t>User responsibilities include:</a:t>
            </a:r>
            <a:endParaRPr lang="en-IN" sz="3600" dirty="0">
              <a:latin typeface="Gill Sans MT" panose="020B0502020104020203" pitchFamily="34" charset="77"/>
            </a:endParaRPr>
          </a:p>
          <a:p>
            <a:pPr>
              <a:buFont typeface="+mj-lt"/>
              <a:buAutoNum type="arabicPeriod"/>
            </a:pPr>
            <a:r>
              <a:rPr lang="en-IN" sz="3600" b="1" dirty="0">
                <a:latin typeface="Gill Sans MT" panose="020B0502020104020203" pitchFamily="34" charset="77"/>
              </a:rPr>
              <a:t>User Data</a:t>
            </a:r>
            <a:br>
              <a:rPr lang="en-IN" sz="3600" dirty="0">
                <a:latin typeface="Gill Sans MT" panose="020B0502020104020203" pitchFamily="34" charset="77"/>
              </a:rPr>
            </a:br>
            <a:r>
              <a:rPr lang="en-IN" sz="3600" dirty="0">
                <a:latin typeface="Gill Sans MT" panose="020B0502020104020203" pitchFamily="34" charset="77"/>
              </a:rPr>
              <a:t>The customer is responsible for protecting, managing, and controlling the data stored in the cloud.</a:t>
            </a:r>
          </a:p>
          <a:p>
            <a:pPr>
              <a:buFont typeface="+mj-lt"/>
              <a:buAutoNum type="arabicPeriod"/>
            </a:pPr>
            <a:r>
              <a:rPr lang="en-IN" sz="3600" b="1" dirty="0">
                <a:latin typeface="Gill Sans MT" panose="020B0502020104020203" pitchFamily="34" charset="77"/>
              </a:rPr>
              <a:t>Platform, Applications, Identity and Access Management (IAM)</a:t>
            </a:r>
            <a:br>
              <a:rPr lang="en-IN" sz="3600" dirty="0">
                <a:latin typeface="Gill Sans MT" panose="020B0502020104020203" pitchFamily="34" charset="77"/>
              </a:rPr>
            </a:br>
            <a:r>
              <a:rPr lang="en-IN" sz="3600" dirty="0">
                <a:latin typeface="Gill Sans MT" panose="020B0502020104020203" pitchFamily="34" charset="77"/>
              </a:rPr>
              <a:t>Users must manage applications running on AWS and configure authentication and authorization using IAM policies.</a:t>
            </a:r>
          </a:p>
          <a:p>
            <a:pPr>
              <a:buFont typeface="+mj-lt"/>
              <a:buAutoNum type="arabicPeriod"/>
            </a:pPr>
            <a:r>
              <a:rPr lang="en-IN" sz="3600" b="1" dirty="0">
                <a:latin typeface="Gill Sans MT" panose="020B0502020104020203" pitchFamily="34" charset="77"/>
              </a:rPr>
              <a:t>Operating System, Network, and Firewall Configuration</a:t>
            </a:r>
            <a:br>
              <a:rPr lang="en-IN" sz="3600" dirty="0">
                <a:latin typeface="Gill Sans MT" panose="020B0502020104020203" pitchFamily="34" charset="77"/>
              </a:rPr>
            </a:br>
            <a:r>
              <a:rPr lang="en-IN" sz="3600" dirty="0">
                <a:latin typeface="Gill Sans MT" panose="020B0502020104020203" pitchFamily="34" charset="77"/>
              </a:rPr>
              <a:t>Customers configure operating systems, firewall rules, and network settings to ensure secure communication.</a:t>
            </a:r>
          </a:p>
          <a:p>
            <a:pPr>
              <a:buFont typeface="+mj-lt"/>
              <a:buAutoNum type="arabicPeriod"/>
            </a:pPr>
            <a:r>
              <a:rPr lang="en-IN" sz="3600" b="1" dirty="0">
                <a:latin typeface="Gill Sans MT" panose="020B0502020104020203" pitchFamily="34" charset="77"/>
              </a:rPr>
              <a:t>Client-side Encryption and Data Integrity</a:t>
            </a:r>
            <a:br>
              <a:rPr lang="en-IN" sz="3600" dirty="0">
                <a:latin typeface="Gill Sans MT" panose="020B0502020104020203" pitchFamily="34" charset="77"/>
              </a:rPr>
            </a:br>
            <a:r>
              <a:rPr lang="en-IN" sz="3600" dirty="0">
                <a:latin typeface="Gill Sans MT" panose="020B0502020104020203" pitchFamily="34" charset="77"/>
              </a:rPr>
              <a:t>Users encrypt sensitive data before sending it to the cloud and maintain data integrity mechanisms.</a:t>
            </a:r>
          </a:p>
          <a:p>
            <a:pPr>
              <a:buFont typeface="+mj-lt"/>
              <a:buAutoNum type="arabicPeriod"/>
            </a:pPr>
            <a:r>
              <a:rPr lang="en-IN" sz="3600" b="1" dirty="0">
                <a:latin typeface="Gill Sans MT" panose="020B0502020104020203" pitchFamily="34" charset="77"/>
              </a:rPr>
              <a:t>Server-side Encryption (File System or Data)</a:t>
            </a:r>
            <a:br>
              <a:rPr lang="en-IN" sz="3600" dirty="0">
                <a:latin typeface="Gill Sans MT" panose="020B0502020104020203" pitchFamily="34" charset="77"/>
              </a:rPr>
            </a:br>
            <a:r>
              <a:rPr lang="en-IN" sz="3600" dirty="0">
                <a:latin typeface="Gill Sans MT" panose="020B0502020104020203" pitchFamily="34" charset="77"/>
              </a:rPr>
              <a:t>Customers may configure encryption for stored data to protect it from unauthorized access.</a:t>
            </a:r>
          </a:p>
          <a:p>
            <a:pPr>
              <a:buFont typeface="+mj-lt"/>
              <a:buAutoNum type="arabicPeriod"/>
            </a:pPr>
            <a:r>
              <a:rPr lang="en-IN" sz="3600" b="1" dirty="0">
                <a:latin typeface="Gill Sans MT" panose="020B0502020104020203" pitchFamily="34" charset="77"/>
              </a:rPr>
              <a:t>Network Traffic Protection</a:t>
            </a:r>
            <a:br>
              <a:rPr lang="en-IN" sz="3600" dirty="0">
                <a:latin typeface="Gill Sans MT" panose="020B0502020104020203" pitchFamily="34" charset="77"/>
              </a:rPr>
            </a:br>
            <a:r>
              <a:rPr lang="en-IN" sz="3600" dirty="0">
                <a:latin typeface="Gill Sans MT" panose="020B0502020104020203" pitchFamily="34" charset="77"/>
              </a:rPr>
              <a:t>Users implement security measures such as secure communication protocols and monitoring to protect network traffic.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7909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B856E-70FF-CD87-6A3B-B98B28F09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889" y="-221897"/>
            <a:ext cx="10515600" cy="1325563"/>
          </a:xfrm>
        </p:spPr>
        <p:txBody>
          <a:bodyPr/>
          <a:lstStyle/>
          <a:p>
            <a:r>
              <a:rPr lang="en-IN" dirty="0">
                <a:latin typeface="Gill Sans MT" panose="020B0502020104020203" pitchFamily="34" charset="77"/>
                <a:cs typeface="Times New Roman" panose="02020603050405020304" pitchFamily="18" charset="0"/>
              </a:rPr>
              <a:t>AWS Shared Responsibility Model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45347-4FCB-32AF-F416-03F9E2B80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2489"/>
            <a:ext cx="10515600" cy="6254044"/>
          </a:xfrm>
        </p:spPr>
        <p:txBody>
          <a:bodyPr>
            <a:normAutofit lnSpcReduction="10000"/>
          </a:bodyPr>
          <a:lstStyle/>
          <a:p>
            <a:r>
              <a:rPr lang="en-IN" sz="2400" b="1" dirty="0">
                <a:latin typeface="Gill Sans MT" panose="020B0502020104020203" pitchFamily="34" charset="77"/>
              </a:rPr>
              <a:t>AWS Responsibility (Security of the Cloud)</a:t>
            </a:r>
          </a:p>
          <a:p>
            <a:r>
              <a:rPr lang="en-IN" sz="2400" dirty="0">
                <a:latin typeface="Gill Sans MT" panose="020B0502020104020203" pitchFamily="34" charset="77"/>
              </a:rPr>
              <a:t>The </a:t>
            </a:r>
            <a:r>
              <a:rPr lang="en-IN" sz="2400" b="1" dirty="0">
                <a:latin typeface="Gill Sans MT" panose="020B0502020104020203" pitchFamily="34" charset="77"/>
              </a:rPr>
              <a:t>lower section of the diagram</a:t>
            </a:r>
            <a:r>
              <a:rPr lang="en-IN" sz="2400" dirty="0">
                <a:latin typeface="Gill Sans MT" panose="020B0502020104020203" pitchFamily="34" charset="77"/>
              </a:rPr>
              <a:t> represents responsibilities handled by AWS. These include maintaining and securing the cloud infrastructure and services.</a:t>
            </a:r>
          </a:p>
          <a:p>
            <a:r>
              <a:rPr lang="en-IN" sz="2400" b="1" dirty="0">
                <a:latin typeface="Gill Sans MT" panose="020B0502020104020203" pitchFamily="34" charset="77"/>
              </a:rPr>
              <a:t>AWS responsibilities include:</a:t>
            </a:r>
            <a:endParaRPr lang="en-IN" sz="2400" dirty="0">
              <a:latin typeface="Gill Sans MT" panose="020B0502020104020203" pitchFamily="34" charset="77"/>
            </a:endParaRPr>
          </a:p>
          <a:p>
            <a:pPr>
              <a:buFont typeface="+mj-lt"/>
              <a:buAutoNum type="arabicPeriod"/>
            </a:pPr>
            <a:r>
              <a:rPr lang="en-IN" sz="2400" b="1" dirty="0">
                <a:latin typeface="Gill Sans MT" panose="020B0502020104020203" pitchFamily="34" charset="77"/>
              </a:rPr>
              <a:t>Software Layer</a:t>
            </a:r>
            <a:br>
              <a:rPr lang="en-IN" sz="2400" dirty="0">
                <a:latin typeface="Gill Sans MT" panose="020B0502020104020203" pitchFamily="34" charset="77"/>
              </a:rPr>
            </a:br>
            <a:r>
              <a:rPr lang="en-IN" sz="2400" dirty="0">
                <a:latin typeface="Gill Sans MT" panose="020B0502020104020203" pitchFamily="34" charset="77"/>
              </a:rPr>
              <a:t>AWS manages and maintains cloud service software such as </a:t>
            </a:r>
            <a:r>
              <a:rPr lang="en-IN" sz="2400" b="1" dirty="0">
                <a:latin typeface="Gill Sans MT" panose="020B0502020104020203" pitchFamily="34" charset="77"/>
              </a:rPr>
              <a:t>compute, storage, databases, and networking services</a:t>
            </a:r>
            <a:r>
              <a:rPr lang="en-IN" sz="2400" dirty="0">
                <a:latin typeface="Gill Sans MT" panose="020B0502020104020203" pitchFamily="34" charset="77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en-IN" sz="2400" b="1" dirty="0">
                <a:latin typeface="Gill Sans MT" panose="020B0502020104020203" pitchFamily="34" charset="77"/>
              </a:rPr>
              <a:t>AWS Global Infrastructure</a:t>
            </a:r>
            <a:br>
              <a:rPr lang="en-IN" sz="2400" dirty="0">
                <a:latin typeface="Gill Sans MT" panose="020B0502020104020203" pitchFamily="34" charset="77"/>
              </a:rPr>
            </a:br>
            <a:r>
              <a:rPr lang="en-IN" sz="2400" dirty="0">
                <a:latin typeface="Gill Sans MT" panose="020B0502020104020203" pitchFamily="34" charset="77"/>
              </a:rPr>
              <a:t>AWS operates and secures the global infrastructure that supports cloud services.</a:t>
            </a:r>
          </a:p>
          <a:p>
            <a:pPr>
              <a:buFont typeface="+mj-lt"/>
              <a:buAutoNum type="arabicPeriod"/>
            </a:pPr>
            <a:r>
              <a:rPr lang="en-IN" sz="2400" b="1" dirty="0">
                <a:latin typeface="Gill Sans MT" panose="020B0502020104020203" pitchFamily="34" charset="77"/>
              </a:rPr>
              <a:t>Regions</a:t>
            </a:r>
            <a:br>
              <a:rPr lang="en-IN" sz="2400" dirty="0">
                <a:latin typeface="Gill Sans MT" panose="020B0502020104020203" pitchFamily="34" charset="77"/>
              </a:rPr>
            </a:br>
            <a:r>
              <a:rPr lang="en-IN" sz="2400" dirty="0">
                <a:latin typeface="Gill Sans MT" panose="020B0502020104020203" pitchFamily="34" charset="77"/>
              </a:rPr>
              <a:t>AWS manages geographically distributed data </a:t>
            </a:r>
            <a:r>
              <a:rPr lang="en-IN" sz="2400" dirty="0" err="1">
                <a:latin typeface="Gill Sans MT" panose="020B0502020104020203" pitchFamily="34" charset="77"/>
              </a:rPr>
              <a:t>center</a:t>
            </a:r>
            <a:r>
              <a:rPr lang="en-IN" sz="2400" dirty="0">
                <a:latin typeface="Gill Sans MT" panose="020B0502020104020203" pitchFamily="34" charset="77"/>
              </a:rPr>
              <a:t> regions to provide availability and redundancy.</a:t>
            </a:r>
          </a:p>
          <a:p>
            <a:pPr>
              <a:buFont typeface="+mj-lt"/>
              <a:buAutoNum type="arabicPeriod"/>
            </a:pPr>
            <a:r>
              <a:rPr lang="en-IN" sz="2400" b="1" dirty="0">
                <a:latin typeface="Gill Sans MT" panose="020B0502020104020203" pitchFamily="34" charset="77"/>
              </a:rPr>
              <a:t>Availability Zones</a:t>
            </a:r>
            <a:br>
              <a:rPr lang="en-IN" sz="2400" dirty="0">
                <a:latin typeface="Gill Sans MT" panose="020B0502020104020203" pitchFamily="34" charset="77"/>
              </a:rPr>
            </a:br>
            <a:r>
              <a:rPr lang="en-IN" sz="2400" dirty="0">
                <a:latin typeface="Gill Sans MT" panose="020B0502020104020203" pitchFamily="34" charset="77"/>
              </a:rPr>
              <a:t>AWS ensures reliability and fault tolerance by managing multiple availability zones within each region.</a:t>
            </a:r>
          </a:p>
          <a:p>
            <a:pPr>
              <a:buFont typeface="+mj-lt"/>
              <a:buAutoNum type="arabicPeriod"/>
            </a:pPr>
            <a:r>
              <a:rPr lang="en-IN" sz="2400" b="1" dirty="0">
                <a:latin typeface="Gill Sans MT" panose="020B0502020104020203" pitchFamily="34" charset="77"/>
              </a:rPr>
              <a:t>Edge Locations</a:t>
            </a:r>
            <a:br>
              <a:rPr lang="en-IN" sz="2400" dirty="0">
                <a:latin typeface="Gill Sans MT" panose="020B0502020104020203" pitchFamily="34" charset="77"/>
              </a:rPr>
            </a:br>
            <a:r>
              <a:rPr lang="en-IN" sz="2400" dirty="0">
                <a:latin typeface="Gill Sans MT" panose="020B0502020104020203" pitchFamily="34" charset="77"/>
              </a:rPr>
              <a:t>AWS manages edge locations used for content delivery and faster data access.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734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26A47-5477-F815-6A93-64950EB5E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Security in Cloud Deployment Models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34D37-67C5-55FB-3FA7-7DCEC1F65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>
                <a:latin typeface="Gill Sans MT" panose="020B0502020104020203" pitchFamily="34" charset="77"/>
              </a:rPr>
              <a:t>Cloud deployment models are different ways organizations use cloud services.</a:t>
            </a:r>
            <a:br>
              <a:rPr lang="en-IN" dirty="0">
                <a:latin typeface="Gill Sans MT" panose="020B0502020104020203" pitchFamily="34" charset="77"/>
              </a:rPr>
            </a:br>
            <a:r>
              <a:rPr lang="en-IN" dirty="0">
                <a:latin typeface="Gill Sans MT" panose="020B0502020104020203" pitchFamily="34" charset="77"/>
              </a:rPr>
              <a:t>The </a:t>
            </a:r>
            <a:r>
              <a:rPr lang="en-IN" b="1" dirty="0">
                <a:latin typeface="Gill Sans MT" panose="020B0502020104020203" pitchFamily="34" charset="77"/>
              </a:rPr>
              <a:t>four main models</a:t>
            </a:r>
            <a:r>
              <a:rPr lang="en-IN" dirty="0">
                <a:latin typeface="Gill Sans MT" panose="020B0502020104020203" pitchFamily="34" charset="77"/>
              </a:rPr>
              <a:t> are:</a:t>
            </a:r>
          </a:p>
          <a:p>
            <a:pPr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Private Cloud</a:t>
            </a:r>
            <a:endParaRPr lang="en-IN" dirty="0">
              <a:latin typeface="Gill Sans MT" panose="020B0502020104020203" pitchFamily="34" charset="77"/>
            </a:endParaRPr>
          </a:p>
          <a:p>
            <a:pPr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Public Cloud</a:t>
            </a:r>
            <a:endParaRPr lang="en-IN" dirty="0">
              <a:latin typeface="Gill Sans MT" panose="020B0502020104020203" pitchFamily="34" charset="77"/>
            </a:endParaRPr>
          </a:p>
          <a:p>
            <a:pPr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Community Cloud</a:t>
            </a:r>
            <a:endParaRPr lang="en-IN" dirty="0">
              <a:latin typeface="Gill Sans MT" panose="020B0502020104020203" pitchFamily="34" charset="77"/>
            </a:endParaRPr>
          </a:p>
          <a:p>
            <a:pPr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Hybrid Cloud</a:t>
            </a:r>
            <a:endParaRPr lang="en-IN" dirty="0">
              <a:latin typeface="Gill Sans MT" panose="020B0502020104020203" pitchFamily="34" charset="77"/>
            </a:endParaRPr>
          </a:p>
          <a:p>
            <a:r>
              <a:rPr lang="en-IN" dirty="0">
                <a:latin typeface="Gill Sans MT" panose="020B0502020104020203" pitchFamily="34" charset="77"/>
              </a:rPr>
              <a:t>Each model has </a:t>
            </a:r>
            <a:r>
              <a:rPr lang="en-IN" b="1" dirty="0">
                <a:latin typeface="Gill Sans MT" panose="020B0502020104020203" pitchFamily="34" charset="77"/>
              </a:rPr>
              <a:t>different security responsibilities</a:t>
            </a:r>
            <a:r>
              <a:rPr lang="en-IN" dirty="0">
                <a:latin typeface="Gill Sans MT" panose="020B0502020104020203" pitchFamily="34" charset="77"/>
              </a:rPr>
              <a:t> between the </a:t>
            </a:r>
            <a:r>
              <a:rPr lang="en-IN" b="1" dirty="0">
                <a:latin typeface="Gill Sans MT" panose="020B0502020104020203" pitchFamily="34" charset="77"/>
              </a:rPr>
              <a:t>cloud service provider (CSP)</a:t>
            </a:r>
            <a:r>
              <a:rPr lang="en-IN" dirty="0">
                <a:latin typeface="Gill Sans MT" panose="020B0502020104020203" pitchFamily="34" charset="77"/>
              </a:rPr>
              <a:t> and the </a:t>
            </a:r>
            <a:r>
              <a:rPr lang="en-IN" b="1" dirty="0">
                <a:latin typeface="Gill Sans MT" panose="020B0502020104020203" pitchFamily="34" charset="77"/>
              </a:rPr>
              <a:t>user organization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dirty="0">
                <a:latin typeface="Gill Sans MT" panose="020B0502020104020203" pitchFamily="34" charset="77"/>
              </a:rPr>
              <a:t>Even though cloud providers offer strong security, </a:t>
            </a:r>
            <a:r>
              <a:rPr lang="en-IN" b="1" dirty="0">
                <a:latin typeface="Gill Sans MT" panose="020B0502020104020203" pitchFamily="34" charset="77"/>
              </a:rPr>
              <a:t>organizations must also implement their own security measures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1620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26A47-5477-F815-6A93-64950EB5E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Security in Cloud Deployment Models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34D37-67C5-55FB-3FA7-7DCEC1F65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Private Cloud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A </a:t>
            </a:r>
            <a:r>
              <a:rPr lang="en-IN" b="1" dirty="0">
                <a:latin typeface="Gill Sans MT" panose="020B0502020104020203" pitchFamily="34" charset="77"/>
              </a:rPr>
              <a:t>Private Cloud</a:t>
            </a:r>
            <a:r>
              <a:rPr lang="en-IN" dirty="0">
                <a:latin typeface="Gill Sans MT" panose="020B0502020104020203" pitchFamily="34" charset="77"/>
              </a:rPr>
              <a:t> is a cloud environment used by </a:t>
            </a:r>
            <a:r>
              <a:rPr lang="en-IN" b="1" dirty="0">
                <a:latin typeface="Gill Sans MT" panose="020B0502020104020203" pitchFamily="34" charset="77"/>
              </a:rPr>
              <a:t>only one organization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It may be located </a:t>
            </a:r>
            <a:r>
              <a:rPr lang="en-IN" b="1" dirty="0">
                <a:latin typeface="Gill Sans MT" panose="020B0502020104020203" pitchFamily="34" charset="77"/>
              </a:rPr>
              <a:t>inside the organization’s data </a:t>
            </a:r>
            <a:r>
              <a:rPr lang="en-IN" b="1" dirty="0" err="1">
                <a:latin typeface="Gill Sans MT" panose="020B0502020104020203" pitchFamily="34" charset="77"/>
              </a:rPr>
              <a:t>center</a:t>
            </a:r>
            <a:r>
              <a:rPr lang="en-IN" dirty="0">
                <a:latin typeface="Gill Sans MT" panose="020B0502020104020203" pitchFamily="34" charset="77"/>
              </a:rPr>
              <a:t> or hosted by a provider.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Only that organization can access and control it.</a:t>
            </a:r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Example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A bank creates its own cloud infrastructure only for bank employees and systems.</a:t>
            </a:r>
          </a:p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Characteristics</a:t>
            </a: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More </a:t>
            </a:r>
            <a:r>
              <a:rPr lang="en-IN" b="1" dirty="0">
                <a:latin typeface="Gill Sans MT" panose="020B0502020104020203" pitchFamily="34" charset="77"/>
              </a:rPr>
              <a:t>control</a:t>
            </a:r>
            <a:endParaRPr lang="en-IN" dirty="0">
              <a:latin typeface="Gill Sans MT" panose="020B0502020104020203" pitchFamily="34" charset="77"/>
            </a:endParaRP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More </a:t>
            </a:r>
            <a:r>
              <a:rPr lang="en-IN" b="1" dirty="0">
                <a:latin typeface="Gill Sans MT" panose="020B0502020104020203" pitchFamily="34" charset="77"/>
              </a:rPr>
              <a:t>customization</a:t>
            </a:r>
            <a:endParaRPr lang="en-IN" dirty="0">
              <a:latin typeface="Gill Sans MT" panose="020B0502020104020203" pitchFamily="34" charset="77"/>
            </a:endParaRPr>
          </a:p>
          <a:p>
            <a:pPr lvl="1"/>
            <a:r>
              <a:rPr lang="en-IN" dirty="0">
                <a:latin typeface="Gill Sans MT" panose="020B0502020104020203" pitchFamily="34" charset="77"/>
              </a:rPr>
              <a:t>Higher </a:t>
            </a:r>
            <a:r>
              <a:rPr lang="en-IN" b="1" dirty="0">
                <a:latin typeface="Gill Sans MT" panose="020B0502020104020203" pitchFamily="34" charset="77"/>
              </a:rPr>
              <a:t>security management responsibility</a:t>
            </a:r>
            <a:endParaRPr lang="en-IN" dirty="0">
              <a:latin typeface="Gill Sans MT" panose="020B0502020104020203" pitchFamily="34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685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26A47-5477-F815-6A93-64950EB5E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Security in Cloud Deployment Models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34D37-67C5-55FB-3FA7-7DCEC1F65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Security Risks in Private Cloud</a:t>
            </a:r>
          </a:p>
          <a:p>
            <a:pPr marL="0" indent="0">
              <a:buNone/>
            </a:pPr>
            <a:r>
              <a:rPr lang="en-IN" dirty="0">
                <a:latin typeface="Gill Sans MT" panose="020B0502020104020203" pitchFamily="34" charset="77"/>
              </a:rPr>
              <a:t>Even though private clouds are considered safer, they still have risks.</a:t>
            </a:r>
          </a:p>
          <a:p>
            <a:pPr marL="514350" indent="-514350"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Infrastructure Level Security Risks-Protecting resources such as </a:t>
            </a:r>
            <a:r>
              <a:rPr lang="en-IN" b="1" dirty="0" err="1">
                <a:latin typeface="Gill Sans MT" panose="020B0502020104020203" pitchFamily="34" charset="77"/>
              </a:rPr>
              <a:t>Os,VM</a:t>
            </a:r>
            <a:r>
              <a:rPr lang="en-IN" b="1" dirty="0">
                <a:latin typeface="Gill Sans MT" panose="020B0502020104020203" pitchFamily="34" charset="77"/>
              </a:rPr>
              <a:t> etc</a:t>
            </a:r>
          </a:p>
          <a:p>
            <a:pPr marL="514350" indent="-514350"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Storage Level Security Risks-Protecting Block and Object storage.</a:t>
            </a:r>
          </a:p>
          <a:p>
            <a:pPr marL="514350" indent="-514350"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Platform Level Security Risks-Protecting code and data within cloud by </a:t>
            </a:r>
            <a:r>
              <a:rPr lang="en-IN" b="1" dirty="0" err="1">
                <a:latin typeface="Gill Sans MT" panose="020B0502020104020203" pitchFamily="34" charset="77"/>
              </a:rPr>
              <a:t>encruption</a:t>
            </a:r>
            <a:r>
              <a:rPr lang="en-IN" b="1" dirty="0">
                <a:latin typeface="Gill Sans MT" panose="020B0502020104020203" pitchFamily="34" charset="77"/>
              </a:rPr>
              <a:t> &amp;access control mechanisms.</a:t>
            </a:r>
          </a:p>
          <a:p>
            <a:pPr marL="514350" indent="-514350">
              <a:buAutoNum type="arabicPeriod"/>
            </a:pPr>
            <a:r>
              <a:rPr lang="en-IN" b="1" dirty="0" err="1">
                <a:latin typeface="Gill Sans MT" panose="020B0502020104020203" pitchFamily="34" charset="77"/>
              </a:rPr>
              <a:t>IAM:Implement</a:t>
            </a:r>
            <a:r>
              <a:rPr lang="en-IN" b="1" dirty="0">
                <a:latin typeface="Gill Sans MT" panose="020B0502020104020203" pitchFamily="34" charset="77"/>
              </a:rPr>
              <a:t> robust identity access management to manage </a:t>
            </a:r>
            <a:r>
              <a:rPr lang="en-IN" b="1" dirty="0" err="1">
                <a:latin typeface="Gill Sans MT" panose="020B0502020104020203" pitchFamily="34" charset="77"/>
              </a:rPr>
              <a:t>authentication,authorization</a:t>
            </a:r>
            <a:r>
              <a:rPr lang="en-IN" b="1" dirty="0">
                <a:latin typeface="Gill Sans MT" panose="020B0502020104020203" pitchFamily="34" charset="77"/>
              </a:rPr>
              <a:t> and access control within the cloud.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0169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26A47-5477-F815-6A93-64950EB5E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Security in Cloud Deployment Models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34D37-67C5-55FB-3FA7-7DCEC1F65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Security Risks in Private Cloud</a:t>
            </a:r>
          </a:p>
          <a:p>
            <a:r>
              <a:rPr lang="en-US" dirty="0">
                <a:latin typeface="Gill Sans MT" panose="020B0502020104020203" pitchFamily="34" charset="77"/>
              </a:rPr>
              <a:t>Physical Security</a:t>
            </a:r>
          </a:p>
          <a:p>
            <a:r>
              <a:rPr lang="en-US" dirty="0">
                <a:latin typeface="Gill Sans MT" panose="020B0502020104020203" pitchFamily="34" charset="77"/>
              </a:rPr>
              <a:t>Insider threats</a:t>
            </a:r>
          </a:p>
          <a:p>
            <a:r>
              <a:rPr lang="en-US" dirty="0">
                <a:latin typeface="Gill Sans MT" panose="020B0502020104020203" pitchFamily="34" charset="77"/>
              </a:rPr>
              <a:t>Data Loss or Leakage</a:t>
            </a:r>
          </a:p>
          <a:p>
            <a:r>
              <a:rPr lang="en-US" dirty="0">
                <a:latin typeface="Gill Sans MT" panose="020B0502020104020203" pitchFamily="34" charset="77"/>
              </a:rPr>
              <a:t>Inadequate Access Controls.</a:t>
            </a:r>
          </a:p>
          <a:p>
            <a:r>
              <a:rPr lang="en-US" dirty="0">
                <a:latin typeface="Gill Sans MT" panose="020B0502020104020203" pitchFamily="34" charset="77"/>
              </a:rPr>
              <a:t>Malware &amp;External Attacks</a:t>
            </a:r>
          </a:p>
          <a:p>
            <a:r>
              <a:rPr lang="en-US" dirty="0">
                <a:latin typeface="Gill Sans MT" panose="020B0502020104020203" pitchFamily="34" charset="77"/>
              </a:rPr>
              <a:t>Lack of patch management</a:t>
            </a:r>
          </a:p>
          <a:p>
            <a:r>
              <a:rPr lang="en-US" dirty="0">
                <a:latin typeface="Gill Sans MT" panose="020B0502020104020203" pitchFamily="34" charset="77"/>
              </a:rPr>
              <a:t>compliance &amp; regulatory Issues.</a:t>
            </a:r>
          </a:p>
          <a:p>
            <a:r>
              <a:rPr lang="en-US" dirty="0">
                <a:latin typeface="Gill Sans MT" panose="020B0502020104020203" pitchFamily="34" charset="77"/>
              </a:rPr>
              <a:t>Data Segregation and Multi-Tenancy</a:t>
            </a:r>
          </a:p>
          <a:p>
            <a:r>
              <a:rPr lang="en-US" dirty="0">
                <a:latin typeface="Gill Sans MT" panose="020B0502020104020203" pitchFamily="34" charset="77"/>
              </a:rPr>
              <a:t>Lack of  Visibility and Monitoring</a:t>
            </a:r>
          </a:p>
          <a:p>
            <a:r>
              <a:rPr lang="en-US" dirty="0">
                <a:latin typeface="Gill Sans MT" panose="020B0502020104020203" pitchFamily="34" charset="77"/>
              </a:rPr>
              <a:t>Third party Dependencies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4000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26A47-5477-F815-6A93-64950EB5E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Security in Cloud Deployment Models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34D37-67C5-55FB-3FA7-7DCEC1F65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How to Secure the Private Cloud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Choose the Right Platform and Provider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Implement a Patch </a:t>
            </a:r>
            <a:r>
              <a:rPr lang="en-IN" b="1" dirty="0" err="1">
                <a:latin typeface="Gill Sans MT" panose="020B0502020104020203" pitchFamily="34" charset="77"/>
              </a:rPr>
              <a:t>Managemnet</a:t>
            </a:r>
            <a:r>
              <a:rPr lang="en-IN" b="1" dirty="0">
                <a:latin typeface="Gill Sans MT" panose="020B0502020104020203" pitchFamily="34" charset="77"/>
              </a:rPr>
              <a:t> strategy.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Educating the staff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Regular Audits and Update Security Policies.</a:t>
            </a:r>
          </a:p>
          <a:p>
            <a:endParaRPr lang="en-IN" b="1" dirty="0">
              <a:latin typeface="Gill Sans MT" panose="020B0502020104020203" pitchFamily="34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6653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26A47-5477-F815-6A93-64950EB5E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11" y="0"/>
            <a:ext cx="10515600" cy="1325563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Security in Cloud Deployment Models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34D37-67C5-55FB-3FA7-7DCEC1F65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>
                <a:latin typeface="Gill Sans MT" panose="020B0502020104020203" pitchFamily="34" charset="77"/>
              </a:rPr>
              <a:t>Security Services by vendors in Public Clouds are</a:t>
            </a:r>
          </a:p>
          <a:p>
            <a:r>
              <a:rPr lang="en-US" dirty="0">
                <a:latin typeface="Gill Sans MT" panose="020B0502020104020203" pitchFamily="34" charset="77"/>
              </a:rPr>
              <a:t>Infrastructure Security</a:t>
            </a:r>
          </a:p>
          <a:p>
            <a:r>
              <a:rPr lang="en-US" dirty="0">
                <a:latin typeface="Gill Sans MT" panose="020B0502020104020203" pitchFamily="34" charset="77"/>
              </a:rPr>
              <a:t>Network Security</a:t>
            </a:r>
          </a:p>
          <a:p>
            <a:r>
              <a:rPr lang="en-US" dirty="0">
                <a:latin typeface="Gill Sans MT" panose="020B0502020104020203" pitchFamily="34" charset="77"/>
              </a:rPr>
              <a:t>Application Security</a:t>
            </a:r>
          </a:p>
          <a:p>
            <a:r>
              <a:rPr lang="en-US" dirty="0">
                <a:latin typeface="Gill Sans MT" panose="020B0502020104020203" pitchFamily="34" charset="77"/>
              </a:rPr>
              <a:t>Endpoint Security</a:t>
            </a:r>
          </a:p>
          <a:p>
            <a:r>
              <a:rPr lang="en-US" dirty="0">
                <a:latin typeface="Gill Sans MT" panose="020B0502020104020203" pitchFamily="34" charset="77"/>
              </a:rPr>
              <a:t>Identity and Access Management</a:t>
            </a:r>
          </a:p>
          <a:p>
            <a:r>
              <a:rPr lang="en-US" dirty="0">
                <a:latin typeface="Gill Sans MT" panose="020B0502020104020203" pitchFamily="34" charset="77"/>
              </a:rPr>
              <a:t>Storage Security.</a:t>
            </a:r>
          </a:p>
          <a:p>
            <a:r>
              <a:rPr lang="en-US" dirty="0">
                <a:latin typeface="Gill Sans MT" panose="020B0502020104020203" pitchFamily="34" charset="77"/>
              </a:rPr>
              <a:t>Risks and Compliance.</a:t>
            </a:r>
          </a:p>
        </p:txBody>
      </p:sp>
    </p:spTree>
    <p:extLst>
      <p:ext uri="{BB962C8B-B14F-4D97-AF65-F5344CB8AC3E}">
        <p14:creationId xmlns:p14="http://schemas.microsoft.com/office/powerpoint/2010/main" val="10038446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26A47-5477-F815-6A93-64950EB5E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11" y="0"/>
            <a:ext cx="10515600" cy="1325563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Security in Cloud Deployment Models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34D37-67C5-55FB-3FA7-7DCEC1F65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</a:rPr>
              <a:t>Overview of Azure Cloud Security Services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EFA847-5E4C-2469-65D6-9F6017F60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530" y="1738487"/>
            <a:ext cx="7772400" cy="494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11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26A47-5477-F815-6A93-64950EB5E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11" y="0"/>
            <a:ext cx="10515600" cy="1325563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Security in Cloud Deployment Models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34D37-67C5-55FB-3FA7-7DCEC1F65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</a:rPr>
              <a:t>Overview of Google Cloud Security Services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CAD0C2-5D06-CAEC-1A13-FFA2F25AB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311" y="1753305"/>
            <a:ext cx="7772400" cy="455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233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26A47-5477-F815-6A93-64950EB5E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11" y="0"/>
            <a:ext cx="10515600" cy="1325563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Security in Cloud Deployment Models</a:t>
            </a:r>
            <a:br>
              <a:rPr lang="en-IN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34D37-67C5-55FB-3FA7-7DCEC1F65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Gill Sans MT" panose="020B0502020104020203" pitchFamily="34" charset="77"/>
              </a:rPr>
              <a:t>Overview of AWS Cloud Security Services </a:t>
            </a:r>
          </a:p>
          <a:p>
            <a:pPr marL="0" indent="0">
              <a:buNone/>
            </a:pPr>
            <a:endParaRPr lang="en-US" dirty="0">
              <a:latin typeface="Gill Sans MT" panose="020B0502020104020203" pitchFamily="34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99F70E-B9A4-74D0-837F-68DACFCC7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878" y="1667933"/>
            <a:ext cx="7772400" cy="489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001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96EA8-EB6B-8F99-FF02-BD77864E7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0"/>
            <a:ext cx="10515600" cy="1325563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Security in Cloud Deployment Models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A3F3E-9576-5C19-A833-AE78720AC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11" y="1072444"/>
            <a:ext cx="10515600" cy="5409319"/>
          </a:xfrm>
        </p:spPr>
        <p:txBody>
          <a:bodyPr/>
          <a:lstStyle/>
          <a:p>
            <a:r>
              <a:rPr lang="en-US" dirty="0">
                <a:latin typeface="Gill Sans MT" panose="020B0502020104020203" pitchFamily="34" charset="77"/>
              </a:rPr>
              <a:t>Security in Hybrid Cloud</a:t>
            </a:r>
          </a:p>
          <a:p>
            <a:r>
              <a:rPr lang="en-IN" dirty="0">
                <a:latin typeface="Gill Sans MT" panose="020B0502020104020203" pitchFamily="34" charset="77"/>
              </a:rPr>
              <a:t>A </a:t>
            </a:r>
            <a:r>
              <a:rPr lang="en-IN" b="1" dirty="0">
                <a:latin typeface="Gill Sans MT" panose="020B0502020104020203" pitchFamily="34" charset="77"/>
              </a:rPr>
              <a:t>Hybrid Cloud</a:t>
            </a:r>
            <a:r>
              <a:rPr lang="en-IN" dirty="0">
                <a:latin typeface="Gill Sans MT" panose="020B0502020104020203" pitchFamily="34" charset="77"/>
              </a:rPr>
              <a:t> enables organizations to </a:t>
            </a:r>
            <a:r>
              <a:rPr lang="en-IN" b="1" dirty="0">
                <a:latin typeface="Gill Sans MT" panose="020B0502020104020203" pitchFamily="34" charset="77"/>
              </a:rPr>
              <a:t>store sensitive data in private infrastructure</a:t>
            </a:r>
            <a:r>
              <a:rPr lang="en-IN" dirty="0">
                <a:latin typeface="Gill Sans MT" panose="020B0502020104020203" pitchFamily="34" charset="77"/>
              </a:rPr>
              <a:t> and use </a:t>
            </a:r>
            <a:r>
              <a:rPr lang="en-IN" b="1" dirty="0">
                <a:latin typeface="Gill Sans MT" panose="020B0502020104020203" pitchFamily="34" charset="77"/>
              </a:rPr>
              <a:t>public cloud resources for scalability and flexibility</a:t>
            </a:r>
            <a:r>
              <a:rPr lang="en-IN" dirty="0">
                <a:latin typeface="Gill Sans MT" panose="020B0502020104020203" pitchFamily="34" charset="77"/>
              </a:rPr>
              <a:t>.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Working of Hybrid Cloud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Organizations keep </a:t>
            </a:r>
            <a:r>
              <a:rPr lang="en-IN" b="1" dirty="0">
                <a:latin typeface="Gill Sans MT" panose="020B0502020104020203" pitchFamily="34" charset="77"/>
              </a:rPr>
              <a:t>important/sensitive data</a:t>
            </a:r>
            <a:r>
              <a:rPr lang="en-IN" dirty="0">
                <a:latin typeface="Gill Sans MT" panose="020B0502020104020203" pitchFamily="34" charset="77"/>
              </a:rPr>
              <a:t> in on-premise systems.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They use the </a:t>
            </a:r>
            <a:r>
              <a:rPr lang="en-IN" b="1" dirty="0">
                <a:latin typeface="Gill Sans MT" panose="020B0502020104020203" pitchFamily="34" charset="77"/>
              </a:rPr>
              <a:t>public cloud</a:t>
            </a:r>
            <a:r>
              <a:rPr lang="en-IN" dirty="0">
                <a:latin typeface="Gill Sans MT" panose="020B0502020104020203" pitchFamily="34" charset="77"/>
              </a:rPr>
              <a:t> for additional resources when needed.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>
                <a:latin typeface="Gill Sans MT" panose="020B0502020104020203" pitchFamily="34" charset="77"/>
              </a:rPr>
              <a:t>Data and applications are transferred between private and public clouds using </a:t>
            </a:r>
            <a:r>
              <a:rPr lang="en-IN" b="1" dirty="0">
                <a:latin typeface="Gill Sans MT" panose="020B0502020104020203" pitchFamily="34" charset="77"/>
              </a:rPr>
              <a:t>network connections</a:t>
            </a:r>
            <a:endParaRPr lang="en-IN" dirty="0">
              <a:latin typeface="Gill Sans MT" panose="020B0502020104020203" pitchFamily="34" charset="77"/>
            </a:endParaRPr>
          </a:p>
          <a:p>
            <a:endParaRPr lang="en-U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578266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96EA8-EB6B-8F99-FF02-BD77864E7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78" y="-158045"/>
            <a:ext cx="10515600" cy="1325563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Security in Cloud Deployment Models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A3F3E-9576-5C19-A833-AE78720AC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11" y="970844"/>
            <a:ext cx="10515600" cy="5510919"/>
          </a:xfrm>
        </p:spPr>
        <p:txBody>
          <a:bodyPr>
            <a:normAutofit fontScale="85000" lnSpcReduction="20000"/>
          </a:bodyPr>
          <a:lstStyle/>
          <a:p>
            <a:r>
              <a:rPr lang="en-IN" b="1" dirty="0">
                <a:latin typeface="Gill Sans MT" panose="020B0502020104020203" pitchFamily="34" charset="77"/>
              </a:rPr>
              <a:t>Advantages of Hybrid Cloud</a:t>
            </a:r>
          </a:p>
          <a:p>
            <a:pPr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Flexibility and Scalability</a:t>
            </a:r>
            <a:endParaRPr lang="en-IN" dirty="0">
              <a:latin typeface="Gill Sans MT" panose="020B0502020104020203" pitchFamily="34" charset="77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IN" dirty="0">
                <a:latin typeface="Gill Sans MT" panose="020B0502020104020203" pitchFamily="34" charset="77"/>
              </a:rPr>
              <a:t>Can scale to public cloud when demand increases.</a:t>
            </a:r>
          </a:p>
          <a:p>
            <a:pPr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Cost Efficiency</a:t>
            </a:r>
            <a:endParaRPr lang="en-IN" dirty="0">
              <a:latin typeface="Gill Sans MT" panose="020B0502020104020203" pitchFamily="34" charset="77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IN" dirty="0">
                <a:latin typeface="Gill Sans MT" panose="020B0502020104020203" pitchFamily="34" charset="77"/>
              </a:rPr>
              <a:t>Reduces cost by using public cloud only when required.</a:t>
            </a:r>
          </a:p>
          <a:p>
            <a:pPr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Better Resource Utilization</a:t>
            </a:r>
            <a:endParaRPr lang="en-IN" dirty="0">
              <a:latin typeface="Gill Sans MT" panose="020B0502020104020203" pitchFamily="34" charset="77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IN" dirty="0">
                <a:latin typeface="Gill Sans MT" panose="020B0502020104020203" pitchFamily="34" charset="77"/>
              </a:rPr>
              <a:t>Efficient use of both private and public resources.</a:t>
            </a:r>
          </a:p>
          <a:p>
            <a:pPr>
              <a:buFont typeface="+mj-lt"/>
              <a:buAutoNum type="arabicPeriod"/>
            </a:pPr>
            <a:r>
              <a:rPr lang="en-IN" b="1" dirty="0">
                <a:latin typeface="Gill Sans MT" panose="020B0502020104020203" pitchFamily="34" charset="77"/>
              </a:rPr>
              <a:t>Data Security</a:t>
            </a:r>
            <a:endParaRPr lang="en-IN" dirty="0">
              <a:latin typeface="Gill Sans MT" panose="020B0502020104020203" pitchFamily="34" charset="77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en-IN" dirty="0">
                <a:latin typeface="Gill Sans MT" panose="020B0502020104020203" pitchFamily="34" charset="77"/>
              </a:rPr>
              <a:t>Sensitive data is stored in private cloud, ensuring more control.</a:t>
            </a:r>
          </a:p>
          <a:p>
            <a:r>
              <a:rPr lang="en-IN" b="1" dirty="0">
                <a:latin typeface="Gill Sans MT" panose="020B0502020104020203" pitchFamily="34" charset="77"/>
              </a:rPr>
              <a:t>Security Aspects in Hybrid Cloud</a:t>
            </a:r>
          </a:p>
          <a:p>
            <a:r>
              <a:rPr lang="en-IN" dirty="0">
                <a:latin typeface="Gill Sans MT" panose="020B0502020104020203" pitchFamily="34" charset="77"/>
              </a:rPr>
              <a:t>According to the text, security includes: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>
                <a:latin typeface="Gill Sans MT" panose="020B0502020104020203" pitchFamily="34" charset="77"/>
              </a:rPr>
              <a:t>Perimeter Security</a:t>
            </a:r>
            <a:r>
              <a:rPr lang="en-IN" dirty="0">
                <a:latin typeface="Gill Sans MT" panose="020B0502020104020203" pitchFamily="34" charset="77"/>
              </a:rPr>
              <a:t> → Protects boundaries between private and public cloud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>
                <a:latin typeface="Gill Sans MT" panose="020B0502020104020203" pitchFamily="34" charset="77"/>
              </a:rPr>
              <a:t>Transmission Security</a:t>
            </a:r>
            <a:r>
              <a:rPr lang="en-IN" dirty="0">
                <a:latin typeface="Gill Sans MT" panose="020B0502020104020203" pitchFamily="34" charset="77"/>
              </a:rPr>
              <a:t> → Secures data transfer between clouds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>
                <a:latin typeface="Gill Sans MT" panose="020B0502020104020203" pitchFamily="34" charset="77"/>
              </a:rPr>
              <a:t>Storage Security</a:t>
            </a:r>
            <a:r>
              <a:rPr lang="en-IN" dirty="0">
                <a:latin typeface="Gill Sans MT" panose="020B0502020104020203" pitchFamily="34" charset="77"/>
              </a:rPr>
              <a:t> → Ensures safe storage, backup, and recovery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>
                <a:latin typeface="Gill Sans MT" panose="020B0502020104020203" pitchFamily="34" charset="77"/>
              </a:rPr>
              <a:t>Management Security</a:t>
            </a:r>
            <a:r>
              <a:rPr lang="en-IN" dirty="0">
                <a:latin typeface="Gill Sans MT" panose="020B0502020104020203" pitchFamily="34" charset="77"/>
              </a:rPr>
              <a:t> → Handles identity, authentication, and access control</a:t>
            </a:r>
          </a:p>
          <a:p>
            <a:endParaRPr lang="en-U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113779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96EA8-EB6B-8F99-FF02-BD77864E7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0"/>
            <a:ext cx="10515600" cy="1325563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Security in Cloud Deployment Models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A3F3E-9576-5C19-A833-AE78720AC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11" y="1072444"/>
            <a:ext cx="10515600" cy="540931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Gill Sans MT" panose="020B0502020104020203" pitchFamily="34" charset="77"/>
              </a:rPr>
              <a:t>Hybrid Cloud Security Risks</a:t>
            </a:r>
          </a:p>
          <a:p>
            <a:r>
              <a:rPr lang="en-US" dirty="0">
                <a:latin typeface="Gill Sans MT" panose="020B0502020104020203" pitchFamily="34" charset="77"/>
              </a:rPr>
              <a:t>Distributed Denial of Service Attacks</a:t>
            </a:r>
          </a:p>
          <a:p>
            <a:r>
              <a:rPr lang="en-US" dirty="0">
                <a:latin typeface="Gill Sans MT" panose="020B0502020104020203" pitchFamily="34" charset="77"/>
              </a:rPr>
              <a:t>Data Breach</a:t>
            </a:r>
          </a:p>
          <a:p>
            <a:r>
              <a:rPr lang="en-US" dirty="0">
                <a:latin typeface="Gill Sans MT" panose="020B0502020104020203" pitchFamily="34" charset="77"/>
              </a:rPr>
              <a:t>Compliance</a:t>
            </a:r>
          </a:p>
          <a:p>
            <a:r>
              <a:rPr lang="en-US" dirty="0">
                <a:latin typeface="Gill Sans MT" panose="020B0502020104020203" pitchFamily="34" charset="77"/>
              </a:rPr>
              <a:t>Service Level Agreements</a:t>
            </a:r>
          </a:p>
          <a:p>
            <a:r>
              <a:rPr lang="en-US" dirty="0">
                <a:latin typeface="Gill Sans MT" panose="020B0502020104020203" pitchFamily="34" charset="77"/>
              </a:rPr>
              <a:t>Cloud Skills</a:t>
            </a:r>
          </a:p>
          <a:p>
            <a:r>
              <a:rPr lang="en-US" dirty="0">
                <a:latin typeface="Gill Sans MT" panose="020B0502020104020203" pitchFamily="34" charset="77"/>
              </a:rPr>
              <a:t>Risk Assessments</a:t>
            </a:r>
          </a:p>
        </p:txBody>
      </p:sp>
    </p:spTree>
    <p:extLst>
      <p:ext uri="{BB962C8B-B14F-4D97-AF65-F5344CB8AC3E}">
        <p14:creationId xmlns:p14="http://schemas.microsoft.com/office/powerpoint/2010/main" val="12444545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96EA8-EB6B-8F99-FF02-BD77864E7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7" y="0"/>
            <a:ext cx="10515600" cy="1325563"/>
          </a:xfrm>
        </p:spPr>
        <p:txBody>
          <a:bodyPr/>
          <a:lstStyle/>
          <a:p>
            <a:r>
              <a:rPr lang="en-IN" b="1" dirty="0">
                <a:latin typeface="Gill Sans MT" panose="020B0502020104020203" pitchFamily="34" charset="77"/>
              </a:rPr>
              <a:t>Security in Cloud Deployment Models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A3F3E-9576-5C19-A833-AE78720AC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11" y="1072444"/>
            <a:ext cx="10515600" cy="540931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Gill Sans MT" panose="020B0502020104020203" pitchFamily="34" charset="77"/>
              </a:rPr>
              <a:t>Securing The Hybrid Cloud</a:t>
            </a:r>
          </a:p>
          <a:p>
            <a:r>
              <a:rPr lang="en-US" dirty="0">
                <a:latin typeface="Gill Sans MT" panose="020B0502020104020203" pitchFamily="34" charset="77"/>
              </a:rPr>
              <a:t>Creating a unified Access Management Strategy</a:t>
            </a:r>
          </a:p>
          <a:p>
            <a:r>
              <a:rPr lang="en-US" dirty="0">
                <a:latin typeface="Gill Sans MT" panose="020B0502020104020203" pitchFamily="34" charset="77"/>
              </a:rPr>
              <a:t>Automating the configuration and validation across all clouds</a:t>
            </a:r>
          </a:p>
          <a:p>
            <a:r>
              <a:rPr lang="en-US" dirty="0">
                <a:latin typeface="Gill Sans MT" panose="020B0502020104020203" pitchFamily="34" charset="77"/>
              </a:rPr>
              <a:t>Adopt new Security Standard Approaches</a:t>
            </a:r>
          </a:p>
          <a:p>
            <a:r>
              <a:rPr lang="en-US" dirty="0">
                <a:latin typeface="Gill Sans MT" panose="020B0502020104020203" pitchFamily="34" charset="77"/>
              </a:rPr>
              <a:t>Wider scope to enhance the Data security.</a:t>
            </a:r>
          </a:p>
          <a:p>
            <a:r>
              <a:rPr lang="en-US" dirty="0">
                <a:latin typeface="Gill Sans MT" panose="020B0502020104020203" pitchFamily="34" charset="77"/>
              </a:rPr>
              <a:t>Use Zero Trust  Principles.</a:t>
            </a:r>
          </a:p>
          <a:p>
            <a:endParaRPr lang="en-U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88439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4216</Words>
  <Application>Microsoft Macintosh PowerPoint</Application>
  <PresentationFormat>Widescreen</PresentationFormat>
  <Paragraphs>740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1" baseType="lpstr">
      <vt:lpstr>Arial</vt:lpstr>
      <vt:lpstr>Calibri</vt:lpstr>
      <vt:lpstr>Calibri Light</vt:lpstr>
      <vt:lpstr>Gill Sans MT</vt:lpstr>
      <vt:lpstr>Times New Roman</vt:lpstr>
      <vt:lpstr>Wingdings</vt:lpstr>
      <vt:lpstr>Office Theme</vt:lpstr>
      <vt:lpstr> </vt:lpstr>
      <vt:lpstr>Introduction to Computer Security</vt:lpstr>
      <vt:lpstr>Need for Computer Security</vt:lpstr>
      <vt:lpstr>What is Computer Security?</vt:lpstr>
      <vt:lpstr>What is Computer Security?</vt:lpstr>
      <vt:lpstr>Growth of Cyber Threats</vt:lpstr>
      <vt:lpstr>What is Cloud Security?</vt:lpstr>
      <vt:lpstr>Fundamentals of Computer Security</vt:lpstr>
      <vt:lpstr>Categories of Computer Security</vt:lpstr>
      <vt:lpstr>Categories of Computer Security</vt:lpstr>
      <vt:lpstr>Categories of Computer Security</vt:lpstr>
      <vt:lpstr>Categories of Computer Security</vt:lpstr>
      <vt:lpstr>Categories of Computer Security</vt:lpstr>
      <vt:lpstr>Vulnerability, Threat (Possible Attack), Risk (Chance of Damage)</vt:lpstr>
      <vt:lpstr>Vulnerability, Threat (Possible Attack), Risk (Chance of Damage)</vt:lpstr>
      <vt:lpstr>Vulnerability, Threat (Possible Attack), Risk (Chance of Damage)</vt:lpstr>
      <vt:lpstr>Computer Security Risk Plan and Mitigation</vt:lpstr>
      <vt:lpstr>Computer Security Risk Plan and Mitigation</vt:lpstr>
      <vt:lpstr>Concepts of Computer Security – Cryptography</vt:lpstr>
      <vt:lpstr>Concepts of Computer Security – Cryptography</vt:lpstr>
      <vt:lpstr>Concepts of Computer Security – Cryptography</vt:lpstr>
      <vt:lpstr>Concepts of Computer Security – Cryptography</vt:lpstr>
      <vt:lpstr>Concepts of Computer Security – Cryptography</vt:lpstr>
      <vt:lpstr>Concepts of Computer Security – Cryptography</vt:lpstr>
      <vt:lpstr>Concepts of Computer Security – Cryptography</vt:lpstr>
      <vt:lpstr>Concepts of Computer Security – Cryptography</vt:lpstr>
      <vt:lpstr>Concepts of Computer Security – Cryptography</vt:lpstr>
      <vt:lpstr>Concepts of Computer Security – Cryptography</vt:lpstr>
      <vt:lpstr>Concepts of Computer Security – Cryptography</vt:lpstr>
      <vt:lpstr>Concepts of Computer Security – Cryptography</vt:lpstr>
      <vt:lpstr>Concepts of Computer Security – Cryptography</vt:lpstr>
      <vt:lpstr>AAA Architecture (Authentication, Authorization, Accounting)</vt:lpstr>
      <vt:lpstr>AAA Architecture (Authentication, Authorization, Accounting)</vt:lpstr>
      <vt:lpstr>Cloud Security Architecture</vt:lpstr>
      <vt:lpstr>Cloud Security Architecture</vt:lpstr>
      <vt:lpstr>Cloud Security Architecture</vt:lpstr>
      <vt:lpstr>Cloud Security Architecture</vt:lpstr>
      <vt:lpstr>Cloud Security Architecture</vt:lpstr>
      <vt:lpstr>Cloud Security Architecture</vt:lpstr>
      <vt:lpstr>Cloud Security Architecture</vt:lpstr>
      <vt:lpstr>Cloud Security Architecture</vt:lpstr>
      <vt:lpstr>Cloud Shared Responsibility Model </vt:lpstr>
      <vt:lpstr>Cloud Shared Responsibility Model </vt:lpstr>
      <vt:lpstr>Cloud Shared Responsibility Model </vt:lpstr>
      <vt:lpstr>Cloud Shared Responsibility Model </vt:lpstr>
      <vt:lpstr> </vt:lpstr>
      <vt:lpstr>Microsoft Azure Shared Responsibility Model</vt:lpstr>
      <vt:lpstr>Microsoft Azure Shared Responsibility Model</vt:lpstr>
      <vt:lpstr>AWS Shared Responsibility Model</vt:lpstr>
      <vt:lpstr>AWS Shared Responsibility Model</vt:lpstr>
      <vt:lpstr>AWS Shared Responsibility Model</vt:lpstr>
      <vt:lpstr>Security in Cloud Deployment Models </vt:lpstr>
      <vt:lpstr>Security in Cloud Deployment Models </vt:lpstr>
      <vt:lpstr>Security in Cloud Deployment Models </vt:lpstr>
      <vt:lpstr>Security in Cloud Deployment Models </vt:lpstr>
      <vt:lpstr>Security in Cloud Deployment Models </vt:lpstr>
      <vt:lpstr>Security in Cloud Deployment Models </vt:lpstr>
      <vt:lpstr>Security in Cloud Deployment Models </vt:lpstr>
      <vt:lpstr>Security in Cloud Deployment Models </vt:lpstr>
      <vt:lpstr>Security in Cloud Deployment Models </vt:lpstr>
      <vt:lpstr>Security in Cloud Deployment Models</vt:lpstr>
      <vt:lpstr>Security in Cloud Deployment Models</vt:lpstr>
      <vt:lpstr>Security in Cloud Deployment Models</vt:lpstr>
      <vt:lpstr>Security in Cloud Deployment Models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Uddagiri Sirisha 20PHD7077</dc:creator>
  <cp:lastModifiedBy>Uddagiri Sirisha 20PHD7077</cp:lastModifiedBy>
  <cp:revision>9</cp:revision>
  <dcterms:created xsi:type="dcterms:W3CDTF">2026-03-11T03:43:55Z</dcterms:created>
  <dcterms:modified xsi:type="dcterms:W3CDTF">2026-03-17T08:31:18Z</dcterms:modified>
</cp:coreProperties>
</file>