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11"/>
  </p:notesMasterIdLst>
  <p:handoutMasterIdLst>
    <p:handoutMasterId r:id="rId12"/>
  </p:handoutMasterIdLst>
  <p:sldIdLst>
    <p:sldId id="735" r:id="rId2"/>
    <p:sldId id="853" r:id="rId3"/>
    <p:sldId id="783" r:id="rId4"/>
    <p:sldId id="854" r:id="rId5"/>
    <p:sldId id="855" r:id="rId6"/>
    <p:sldId id="856" r:id="rId7"/>
    <p:sldId id="857" r:id="rId8"/>
    <p:sldId id="858" r:id="rId9"/>
    <p:sldId id="628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3399"/>
    <a:srgbClr val="800080"/>
    <a:srgbClr val="CC0066"/>
    <a:srgbClr val="FF0066"/>
    <a:srgbClr val="FF66CC"/>
    <a:srgbClr val="CC3300"/>
    <a:srgbClr val="009900"/>
    <a:srgbClr val="C93193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35144" y="2819400"/>
            <a:ext cx="6980256" cy="22159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UNIT-III </a:t>
            </a:r>
          </a:p>
          <a:p>
            <a:pPr algn="ctr"/>
            <a:r>
              <a:rPr lang="en-US" sz="66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Syntactic Ambiguity</a:t>
            </a:r>
            <a:endParaRPr lang="en-US" sz="66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Contents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Syntactic Ambiguity</a:t>
            </a:r>
            <a:endParaRPr lang="en-US" sz="2800" b="1" dirty="0" smtClean="0">
              <a:solidFill>
                <a:srgbClr val="C93193"/>
              </a:solidFill>
              <a:latin typeface="Baskerville Old Face" panose="02020602080505020303" pitchFamily="18" charset="0"/>
            </a:endParaRPr>
          </a:p>
          <a:p>
            <a:pPr marL="880110" lvl="1" indent="-514350" algn="just">
              <a:lnSpc>
                <a:spcPct val="150000"/>
              </a:lnSpc>
              <a:buFont typeface="+mj-lt"/>
              <a:buAutoNum type="alphaLcParenR"/>
            </a:pPr>
            <a:r>
              <a:rPr lang="en-US" sz="2800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Structural Ambiguity: </a:t>
            </a:r>
            <a:endParaRPr lang="en-US" sz="2800" b="1" dirty="0">
              <a:solidFill>
                <a:srgbClr val="800080"/>
              </a:solidFill>
              <a:latin typeface="Baskerville Old Face" panose="02020602080505020303" pitchFamily="18" charset="0"/>
            </a:endParaRPr>
          </a:p>
          <a:p>
            <a:pPr marL="880110" lvl="1" indent="-514350" algn="just">
              <a:lnSpc>
                <a:spcPct val="150000"/>
              </a:lnSpc>
              <a:buFont typeface="+mj-lt"/>
              <a:buAutoNum type="alphaLcParenR"/>
            </a:pPr>
            <a:r>
              <a:rPr lang="en-US" sz="2800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Attachment Ambiguity: </a:t>
            </a:r>
          </a:p>
          <a:p>
            <a:pPr marL="880110" lvl="1" indent="-514350" algn="just">
              <a:lnSpc>
                <a:spcPct val="150000"/>
              </a:lnSpc>
              <a:buFont typeface="+mj-lt"/>
              <a:buAutoNum type="alphaLcParenR"/>
            </a:pPr>
            <a:r>
              <a:rPr lang="en-US" sz="2800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Conditional </a:t>
            </a:r>
            <a:r>
              <a:rPr lang="en-US" sz="2800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Ambiguity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Comparison Table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Mathematical Notation</a:t>
            </a:r>
            <a:endParaRPr lang="en-US" sz="2800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  <a:p>
            <a:pPr marL="365760" lvl="1" indent="0" algn="just">
              <a:lnSpc>
                <a:spcPct val="150000"/>
              </a:lnSpc>
              <a:buNone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9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Syntactic Ambiguity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Syntactic Ambiguity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occurs </a:t>
            </a:r>
            <a:r>
              <a:rPr lang="en-US" b="1" dirty="0">
                <a:solidFill>
                  <a:srgbClr val="CC0066"/>
                </a:solidFill>
                <a:latin typeface="Baskerville Old Face" panose="02020602080505020303" pitchFamily="18" charset="0"/>
              </a:rPr>
              <a:t>when a sentence can have more than one grammatical structure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(parse tree),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leading to </a:t>
            </a:r>
            <a:r>
              <a:rPr lang="en-US" b="1" dirty="0">
                <a:solidFill>
                  <a:srgbClr val="7030A0"/>
                </a:solidFill>
                <a:latin typeface="Baskerville Old Face" panose="02020602080505020303" pitchFamily="18" charset="0"/>
              </a:rPr>
              <a:t>multiple interpretations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even though the </a:t>
            </a:r>
            <a:r>
              <a:rPr lang="en-US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words </a:t>
            </a:r>
            <a:r>
              <a:rPr lang="en-US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are the same</a:t>
            </a:r>
            <a:r>
              <a:rPr lang="en-US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Types of Syntactic Ambiguity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There are mainly 3 types of syntactic ambiguity. Those are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800080"/>
                </a:solidFill>
                <a:latin typeface="Baskerville Old Face" panose="02020602080505020303" pitchFamily="18" charset="0"/>
              </a:rPr>
              <a:t>1. Structural Ambiguity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800080"/>
                </a:solidFill>
                <a:latin typeface="Baskerville Old Face" panose="02020602080505020303" pitchFamily="18" charset="0"/>
              </a:rPr>
              <a:t>2. Attachment Ambiguity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800080"/>
                </a:solidFill>
                <a:latin typeface="Baskerville Old Face" panose="02020602080505020303" pitchFamily="18" charset="0"/>
              </a:rPr>
              <a:t>3. Conditional Ambiguity</a:t>
            </a:r>
            <a:endParaRPr lang="en-US" b="1" dirty="0">
              <a:solidFill>
                <a:srgbClr val="80008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Syntactic Ambiguity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lvl="1" indent="0" algn="just">
              <a:lnSpc>
                <a:spcPct val="150000"/>
              </a:lnSpc>
              <a:buNone/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1. Structural Ambiguity: </a:t>
            </a:r>
            <a:r>
              <a:rPr lang="en-US" sz="2400" dirty="0">
                <a:latin typeface="Baskerville Old Face" panose="02020602080505020303" pitchFamily="18" charset="0"/>
              </a:rPr>
              <a:t>Structural ambiguity happens when a </a:t>
            </a:r>
            <a:r>
              <a:rPr lang="en-US" sz="2400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sentence can be parsed in different ways </a:t>
            </a:r>
            <a:r>
              <a:rPr lang="en-US" sz="2400" b="1" dirty="0">
                <a:latin typeface="Baskerville Old Face" panose="02020602080505020303" pitchFamily="18" charset="0"/>
              </a:rPr>
              <a:t>due to different phrase structures.</a:t>
            </a: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209800"/>
            <a:ext cx="51816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789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Syntactic Ambiguity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lvl="1" indent="0" algn="just">
              <a:lnSpc>
                <a:spcPct val="150000"/>
              </a:lnSpc>
              <a:buNone/>
            </a:pP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2</a:t>
            </a: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. Attachment Ambiguity: </a:t>
            </a:r>
            <a:r>
              <a:rPr lang="en-US" sz="2400" b="1" dirty="0">
                <a:latin typeface="Baskerville Old Face" panose="02020602080505020303" pitchFamily="18" charset="0"/>
              </a:rPr>
              <a:t>Attachment ambiguity</a:t>
            </a:r>
            <a:r>
              <a:rPr lang="en-US" sz="2400" dirty="0">
                <a:latin typeface="Baskerville Old Face" panose="02020602080505020303" pitchFamily="18" charset="0"/>
              </a:rPr>
              <a:t> means it is not clear </a:t>
            </a:r>
            <a:r>
              <a:rPr lang="en-US" sz="2400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which word or phrase a group of words (usually a prepositional phrase)</a:t>
            </a:r>
            <a:r>
              <a:rPr lang="en-US" sz="2400" dirty="0">
                <a:solidFill>
                  <a:srgbClr val="800080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is connected to in a sentence.</a:t>
            </a:r>
            <a:endParaRPr lang="en-US" sz="2400" b="1" u="sng" dirty="0" smtClean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15491"/>
            <a:ext cx="6705600" cy="35120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206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Syntactic Ambiguity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009" y="914400"/>
            <a:ext cx="7225007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095665"/>
            <a:ext cx="8281416" cy="12383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644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Syntactic Ambiguity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lvl="1" indent="0" algn="just">
              <a:lnSpc>
                <a:spcPct val="150000"/>
              </a:lnSpc>
              <a:buNone/>
            </a:pP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3</a:t>
            </a: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. Coordination Ambiguity: </a:t>
            </a:r>
            <a:r>
              <a:rPr lang="en-US" sz="2400" b="1" u="sng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C</a:t>
            </a:r>
            <a:r>
              <a:rPr lang="en-US" sz="2400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oordination </a:t>
            </a:r>
            <a:r>
              <a:rPr lang="en-US" sz="2400" b="1" dirty="0">
                <a:solidFill>
                  <a:schemeClr val="tx1"/>
                </a:solidFill>
                <a:latin typeface="Baskerville Old Face" panose="02020602080505020303" pitchFamily="18" charset="0"/>
              </a:rPr>
              <a:t>ambiguity </a:t>
            </a:r>
            <a:r>
              <a:rPr lang="en-US" sz="2400" dirty="0">
                <a:latin typeface="Baskerville Old Face" panose="02020602080505020303" pitchFamily="18" charset="0"/>
              </a:rPr>
              <a:t>arises when </a:t>
            </a:r>
            <a:r>
              <a:rPr lang="en-US" sz="2400" b="1" dirty="0">
                <a:solidFill>
                  <a:srgbClr val="CC3399"/>
                </a:solidFill>
                <a:latin typeface="Baskerville Old Face" panose="02020602080505020303" pitchFamily="18" charset="0"/>
              </a:rPr>
              <a:t>conjunctions like and, or, but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create multiple grouping possibilities</a:t>
            </a:r>
            <a:r>
              <a:rPr lang="en-US" sz="2400" dirty="0">
                <a:latin typeface="Baskerville Old Face" panose="02020602080505020303" pitchFamily="18" charset="0"/>
              </a:rPr>
              <a:t>.</a:t>
            </a:r>
            <a:endParaRPr lang="en-US" sz="2400" b="1" u="sng" dirty="0" smtClean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1" y="2286000"/>
            <a:ext cx="3020291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6299" y="2514600"/>
            <a:ext cx="44958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533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Comparison Table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638371"/>
              </p:ext>
            </p:extLst>
          </p:nvPr>
        </p:nvGraphicFramePr>
        <p:xfrm>
          <a:off x="280693" y="838200"/>
          <a:ext cx="8281416" cy="30327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72209">
                  <a:extLst>
                    <a:ext uri="{9D8B030D-6E8A-4147-A177-3AD203B41FA5}">
                      <a16:colId xmlns:a16="http://schemas.microsoft.com/office/drawing/2014/main" val="3990072043"/>
                    </a:ext>
                  </a:extLst>
                </a:gridCol>
                <a:gridCol w="2213991">
                  <a:extLst>
                    <a:ext uri="{9D8B030D-6E8A-4147-A177-3AD203B41FA5}">
                      <a16:colId xmlns:a16="http://schemas.microsoft.com/office/drawing/2014/main" val="3296844615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108404554"/>
                    </a:ext>
                  </a:extLst>
                </a:gridCol>
                <a:gridCol w="2414016">
                  <a:extLst>
                    <a:ext uri="{9D8B030D-6E8A-4147-A177-3AD203B41FA5}">
                      <a16:colId xmlns:a16="http://schemas.microsoft.com/office/drawing/2014/main" val="916737728"/>
                    </a:ext>
                  </a:extLst>
                </a:gridCol>
              </a:tblGrid>
              <a:tr h="38099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Type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Key Cause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Example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753780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Baskerville Old Face" panose="02020602080505020303" pitchFamily="18" charset="0"/>
                        </a:rPr>
                        <a:t>Structural Ambiguity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latin typeface="Baskerville Old Face" panose="02020602080505020303" pitchFamily="18" charset="0"/>
                        </a:rPr>
                        <a:t>Multiple parse structures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Baskerville Old Face" panose="02020602080505020303" pitchFamily="18" charset="0"/>
                        </a:rPr>
                        <a:t>Phrase structure variation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Baskerville Old Face" panose="02020602080505020303" pitchFamily="18" charset="0"/>
                        </a:rPr>
                        <a:t>I saw the man with a telescope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352153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latin typeface="Baskerville Old Face" panose="02020602080505020303" pitchFamily="18" charset="0"/>
                        </a:rPr>
                        <a:t>Attachment Ambiguity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Baskerville Old Face" panose="02020602080505020303" pitchFamily="18" charset="0"/>
                        </a:rPr>
                        <a:t>Unclear phrase attachment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Baskerville Old Face" panose="02020602080505020303" pitchFamily="18" charset="0"/>
                        </a:rPr>
                        <a:t>PP attachment (NP/VP)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Baskerville Old Face" panose="02020602080505020303" pitchFamily="18" charset="0"/>
                        </a:rPr>
                        <a:t>She ate cake with a fork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1803724"/>
                  </a:ext>
                </a:extLst>
              </a:tr>
              <a:tr h="243839"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latin typeface="Baskerville Old Face" panose="02020602080505020303" pitchFamily="18" charset="0"/>
                        </a:rPr>
                        <a:t>Coordination Ambiguity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Baskerville Old Face" panose="02020602080505020303" pitchFamily="18" charset="0"/>
                        </a:rPr>
                        <a:t>Ambiguity due to conjunctions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Baskerville Old Face" panose="02020602080505020303" pitchFamily="18" charset="0"/>
                        </a:rPr>
                        <a:t>and/or grouping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Baskerville Old Face" panose="02020602080505020303" pitchFamily="18" charset="0"/>
                        </a:rPr>
                        <a:t>Old men and women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3073673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063192"/>
            <a:ext cx="6553200" cy="2682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51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34023</TotalTime>
  <Words>224</Words>
  <Application>Microsoft Office PowerPoint</Application>
  <PresentationFormat>On-screen Show (4:3)</PresentationFormat>
  <Paragraphs>56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Syntactic Ambiguity</vt:lpstr>
      <vt:lpstr>Syntactic Ambiguity</vt:lpstr>
      <vt:lpstr>Syntactic Ambiguity</vt:lpstr>
      <vt:lpstr>Syntactic Ambiguity</vt:lpstr>
      <vt:lpstr>Syntactic Ambiguity</vt:lpstr>
      <vt:lpstr>Comparison Table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2262</cp:revision>
  <dcterms:created xsi:type="dcterms:W3CDTF">2013-11-07T06:07:38Z</dcterms:created>
  <dcterms:modified xsi:type="dcterms:W3CDTF">2026-02-26T05:28:19Z</dcterms:modified>
</cp:coreProperties>
</file>