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379" r:id="rId2"/>
    <p:sldId id="256" r:id="rId3"/>
    <p:sldId id="381" r:id="rId4"/>
    <p:sldId id="269" r:id="rId5"/>
    <p:sldId id="270" r:id="rId6"/>
    <p:sldId id="265" r:id="rId7"/>
    <p:sldId id="268" r:id="rId8"/>
    <p:sldId id="267" r:id="rId9"/>
    <p:sldId id="266" r:id="rId10"/>
    <p:sldId id="257" r:id="rId11"/>
    <p:sldId id="264" r:id="rId12"/>
    <p:sldId id="263" r:id="rId13"/>
    <p:sldId id="258" r:id="rId14"/>
    <p:sldId id="276" r:id="rId15"/>
    <p:sldId id="277" r:id="rId16"/>
    <p:sldId id="275" r:id="rId17"/>
    <p:sldId id="274" r:id="rId18"/>
    <p:sldId id="278" r:id="rId19"/>
    <p:sldId id="273" r:id="rId20"/>
    <p:sldId id="272" r:id="rId21"/>
    <p:sldId id="271" r:id="rId22"/>
    <p:sldId id="262" r:id="rId23"/>
    <p:sldId id="261" r:id="rId24"/>
    <p:sldId id="260" r:id="rId25"/>
    <p:sldId id="259" r:id="rId26"/>
    <p:sldId id="279" r:id="rId27"/>
    <p:sldId id="280" r:id="rId28"/>
    <p:sldId id="281" r:id="rId29"/>
    <p:sldId id="282" r:id="rId30"/>
    <p:sldId id="283" r:id="rId31"/>
    <p:sldId id="284" r:id="rId32"/>
    <p:sldId id="285" r:id="rId33"/>
    <p:sldId id="380" r:id="rId34"/>
    <p:sldId id="286" r:id="rId35"/>
    <p:sldId id="287" r:id="rId36"/>
    <p:sldId id="318" r:id="rId37"/>
    <p:sldId id="319" r:id="rId38"/>
    <p:sldId id="320" r:id="rId39"/>
    <p:sldId id="290" r:id="rId40"/>
    <p:sldId id="321" r:id="rId41"/>
    <p:sldId id="324" r:id="rId42"/>
    <p:sldId id="291" r:id="rId43"/>
    <p:sldId id="331" r:id="rId44"/>
    <p:sldId id="332" r:id="rId45"/>
    <p:sldId id="333" r:id="rId46"/>
    <p:sldId id="334" r:id="rId47"/>
    <p:sldId id="325" r:id="rId48"/>
    <p:sldId id="326" r:id="rId49"/>
    <p:sldId id="328" r:id="rId50"/>
    <p:sldId id="329" r:id="rId51"/>
    <p:sldId id="330" r:id="rId52"/>
    <p:sldId id="336" r:id="rId53"/>
    <p:sldId id="337" r:id="rId54"/>
    <p:sldId id="338" r:id="rId55"/>
    <p:sldId id="339" r:id="rId56"/>
    <p:sldId id="340" r:id="rId57"/>
    <p:sldId id="341" r:id="rId58"/>
    <p:sldId id="353" r:id="rId59"/>
    <p:sldId id="355" r:id="rId60"/>
    <p:sldId id="354" r:id="rId61"/>
    <p:sldId id="358" r:id="rId62"/>
    <p:sldId id="357" r:id="rId63"/>
    <p:sldId id="359" r:id="rId64"/>
    <p:sldId id="361" r:id="rId65"/>
    <p:sldId id="360" r:id="rId66"/>
    <p:sldId id="356" r:id="rId67"/>
    <p:sldId id="382" r:id="rId68"/>
    <p:sldId id="383" r:id="rId69"/>
    <p:sldId id="342" r:id="rId70"/>
    <p:sldId id="362" r:id="rId71"/>
    <p:sldId id="363" r:id="rId72"/>
    <p:sldId id="365" r:id="rId73"/>
    <p:sldId id="366" r:id="rId74"/>
    <p:sldId id="364" r:id="rId75"/>
    <p:sldId id="367" r:id="rId76"/>
    <p:sldId id="368" r:id="rId77"/>
    <p:sldId id="371" r:id="rId78"/>
    <p:sldId id="375" r:id="rId79"/>
    <p:sldId id="350" r:id="rId80"/>
    <p:sldId id="372" r:id="rId81"/>
    <p:sldId id="376" r:id="rId82"/>
    <p:sldId id="373" r:id="rId83"/>
    <p:sldId id="352" r:id="rId84"/>
    <p:sldId id="377" r:id="rId85"/>
    <p:sldId id="378"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100" d="100"/>
          <a:sy n="100" d="100"/>
        </p:scale>
        <p:origin x="-516" y="5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8C2EE2-152E-437C-9DF8-CB3175C545A2}" type="datetimeFigureOut">
              <a:rPr lang="en-IN" smtClean="0"/>
              <a:t>12-02-2025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4EF21F-1A81-459C-92CF-58F27103FA83}" type="slidenum">
              <a:rPr lang="en-IN" smtClean="0"/>
              <a:t>‹#›</a:t>
            </a:fld>
            <a:endParaRPr lang="en-IN"/>
          </a:p>
        </p:txBody>
      </p:sp>
    </p:spTree>
    <p:extLst>
      <p:ext uri="{BB962C8B-B14F-4D97-AF65-F5344CB8AC3E}">
        <p14:creationId xmlns:p14="http://schemas.microsoft.com/office/powerpoint/2010/main" val="1238022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84EF21F-1A81-459C-92CF-58F27103FA83}" type="slidenum">
              <a:rPr lang="en-IN" smtClean="0"/>
              <a:t>18</a:t>
            </a:fld>
            <a:endParaRPr lang="en-IN"/>
          </a:p>
        </p:txBody>
      </p:sp>
    </p:spTree>
    <p:extLst>
      <p:ext uri="{BB962C8B-B14F-4D97-AF65-F5344CB8AC3E}">
        <p14:creationId xmlns:p14="http://schemas.microsoft.com/office/powerpoint/2010/main" val="3969937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C15E5E-9DC0-4421-8614-1E748289A2E1}" type="slidenum">
              <a:rPr lang="en-CA" altLang="en-US"/>
              <a:pPr/>
              <a:t>48</a:t>
            </a:fld>
            <a:endParaRPr lang="en-CA" altLang="en-US"/>
          </a:p>
        </p:txBody>
      </p:sp>
      <p:sp>
        <p:nvSpPr>
          <p:cNvPr id="921602" name="Rectangle 2050"/>
          <p:cNvSpPr>
            <a:spLocks noGrp="1" noRot="1" noChangeAspect="1" noChangeArrowheads="1" noTextEdit="1"/>
          </p:cNvSpPr>
          <p:nvPr>
            <p:ph type="sldImg"/>
          </p:nvPr>
        </p:nvSpPr>
        <p:spPr>
          <a:ln/>
        </p:spPr>
      </p:sp>
      <p:sp>
        <p:nvSpPr>
          <p:cNvPr id="921603" name="Rectangle 2051"/>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42495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443F3D-3A05-4227-AE8B-E89A5E8DB6D8}" type="slidenum">
              <a:rPr lang="en-CA" altLang="en-US"/>
              <a:pPr/>
              <a:t>53</a:t>
            </a:fld>
            <a:endParaRPr lang="en-CA" altLang="en-US"/>
          </a:p>
        </p:txBody>
      </p:sp>
      <p:sp>
        <p:nvSpPr>
          <p:cNvPr id="879618" name="Rectangle 2"/>
          <p:cNvSpPr>
            <a:spLocks noGrp="1" noRot="1" noChangeAspect="1" noChangeArrowheads="1" noTextEdit="1"/>
          </p:cNvSpPr>
          <p:nvPr>
            <p:ph type="sldImg"/>
          </p:nvPr>
        </p:nvSpPr>
        <p:spPr>
          <a:ln/>
        </p:spPr>
      </p:sp>
      <p:sp>
        <p:nvSpPr>
          <p:cNvPr id="8796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64904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sldNum" sz="quarter" idx="5"/>
          </p:nvPr>
        </p:nvSpPr>
        <p:spPr>
          <a:noFill/>
        </p:spPr>
        <p:txBody>
          <a:bodyPr/>
          <a:lstStyle>
            <a:lvl1pPr>
              <a:defRPr sz="2400">
                <a:solidFill>
                  <a:srgbClr val="CF0E30"/>
                </a:solidFill>
                <a:latin typeface="Book Antiqua" pitchFamily="18" charset="0"/>
              </a:defRPr>
            </a:lvl1pPr>
            <a:lvl2pPr marL="742950" indent="-285750">
              <a:defRPr sz="2400">
                <a:solidFill>
                  <a:srgbClr val="CF0E30"/>
                </a:solidFill>
                <a:latin typeface="Book Antiqua" pitchFamily="18" charset="0"/>
              </a:defRPr>
            </a:lvl2pPr>
            <a:lvl3pPr marL="1143000" indent="-228600">
              <a:defRPr sz="2400">
                <a:solidFill>
                  <a:srgbClr val="CF0E30"/>
                </a:solidFill>
                <a:latin typeface="Book Antiqua" pitchFamily="18" charset="0"/>
              </a:defRPr>
            </a:lvl3pPr>
            <a:lvl4pPr marL="1600200" indent="-228600">
              <a:defRPr sz="2400">
                <a:solidFill>
                  <a:srgbClr val="CF0E30"/>
                </a:solidFill>
                <a:latin typeface="Book Antiqua" pitchFamily="18" charset="0"/>
              </a:defRPr>
            </a:lvl4pPr>
            <a:lvl5pPr marL="2057400" indent="-228600">
              <a:defRPr sz="2400">
                <a:solidFill>
                  <a:srgbClr val="CF0E30"/>
                </a:solidFill>
                <a:latin typeface="Book Antiqua" pitchFamily="18" charset="0"/>
              </a:defRPr>
            </a:lvl5pPr>
            <a:lvl6pPr marL="2514600" indent="-228600" eaLnBrk="0" fontAlgn="base" hangingPunct="0">
              <a:spcBef>
                <a:spcPct val="0"/>
              </a:spcBef>
              <a:spcAft>
                <a:spcPct val="0"/>
              </a:spcAft>
              <a:defRPr sz="2400">
                <a:solidFill>
                  <a:srgbClr val="CF0E30"/>
                </a:solidFill>
                <a:latin typeface="Book Antiqua" pitchFamily="18" charset="0"/>
              </a:defRPr>
            </a:lvl6pPr>
            <a:lvl7pPr marL="2971800" indent="-228600" eaLnBrk="0" fontAlgn="base" hangingPunct="0">
              <a:spcBef>
                <a:spcPct val="0"/>
              </a:spcBef>
              <a:spcAft>
                <a:spcPct val="0"/>
              </a:spcAft>
              <a:defRPr sz="2400">
                <a:solidFill>
                  <a:srgbClr val="CF0E30"/>
                </a:solidFill>
                <a:latin typeface="Book Antiqua" pitchFamily="18" charset="0"/>
              </a:defRPr>
            </a:lvl7pPr>
            <a:lvl8pPr marL="3429000" indent="-228600" eaLnBrk="0" fontAlgn="base" hangingPunct="0">
              <a:spcBef>
                <a:spcPct val="0"/>
              </a:spcBef>
              <a:spcAft>
                <a:spcPct val="0"/>
              </a:spcAft>
              <a:defRPr sz="2400">
                <a:solidFill>
                  <a:srgbClr val="CF0E30"/>
                </a:solidFill>
                <a:latin typeface="Book Antiqua" pitchFamily="18" charset="0"/>
              </a:defRPr>
            </a:lvl8pPr>
            <a:lvl9pPr marL="3886200" indent="-228600" eaLnBrk="0" fontAlgn="base" hangingPunct="0">
              <a:spcBef>
                <a:spcPct val="0"/>
              </a:spcBef>
              <a:spcAft>
                <a:spcPct val="0"/>
              </a:spcAft>
              <a:defRPr sz="2400">
                <a:solidFill>
                  <a:srgbClr val="CF0E30"/>
                </a:solidFill>
                <a:latin typeface="Book Antiqua" pitchFamily="18" charset="0"/>
              </a:defRPr>
            </a:lvl9pPr>
          </a:lstStyle>
          <a:p>
            <a:fld id="{E2909EDA-E497-4C3D-A4BE-25F62472CE43}" type="slidenum">
              <a:rPr lang="zh-CN" altLang="en-US" sz="1000">
                <a:solidFill>
                  <a:schemeClr val="tx1"/>
                </a:solidFill>
                <a:latin typeface="Times New Roman" pitchFamily="18" charset="0"/>
              </a:rPr>
              <a:pPr/>
              <a:t>56</a:t>
            </a:fld>
            <a:endParaRPr lang="en-US" altLang="zh-CN" sz="1000">
              <a:solidFill>
                <a:schemeClr val="tx1"/>
              </a:solidFill>
              <a:latin typeface="Times New Roman" pitchFamily="18" charset="0"/>
            </a:endParaRPr>
          </a:p>
        </p:txBody>
      </p:sp>
      <p:sp>
        <p:nvSpPr>
          <p:cNvPr id="22531"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2"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zh-CN" altLang="en-US" sz="1000" i="1">
                <a:solidFill>
                  <a:schemeClr val="tx1"/>
                </a:solidFill>
                <a:latin typeface="Times New Roman" pitchFamily="18" charset="0"/>
              </a:rPr>
              <a:t>2</a:t>
            </a:r>
          </a:p>
        </p:txBody>
      </p:sp>
      <p:sp>
        <p:nvSpPr>
          <p:cNvPr id="22533"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4"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5" name="Rectangle 6"/>
          <p:cNvSpPr>
            <a:spLocks noGrp="1" noRot="1" noChangeAspect="1" noChangeArrowheads="1" noTextEdit="1"/>
          </p:cNvSpPr>
          <p:nvPr>
            <p:ph type="sldImg"/>
          </p:nvPr>
        </p:nvSpPr>
        <p:spPr>
          <a:xfrm>
            <a:off x="1150938" y="692150"/>
            <a:ext cx="4556125" cy="3416300"/>
          </a:xfrm>
          <a:noFill/>
          <a:ln cap="flat"/>
        </p:spPr>
      </p:sp>
      <p:sp>
        <p:nvSpPr>
          <p:cNvPr id="22536"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mtClean="0"/>
          </a:p>
        </p:txBody>
      </p:sp>
    </p:spTree>
    <p:extLst>
      <p:ext uri="{BB962C8B-B14F-4D97-AF65-F5344CB8AC3E}">
        <p14:creationId xmlns:p14="http://schemas.microsoft.com/office/powerpoint/2010/main" val="1586907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p:spPr>
        <p:txBody>
          <a:bodyPr/>
          <a:lstStyle>
            <a:lvl1pPr>
              <a:defRPr sz="2400">
                <a:solidFill>
                  <a:srgbClr val="CF0E30"/>
                </a:solidFill>
                <a:latin typeface="Book Antiqua" pitchFamily="18" charset="0"/>
              </a:defRPr>
            </a:lvl1pPr>
            <a:lvl2pPr marL="742950" indent="-285750">
              <a:defRPr sz="2400">
                <a:solidFill>
                  <a:srgbClr val="CF0E30"/>
                </a:solidFill>
                <a:latin typeface="Book Antiqua" pitchFamily="18" charset="0"/>
              </a:defRPr>
            </a:lvl2pPr>
            <a:lvl3pPr marL="1143000" indent="-228600">
              <a:defRPr sz="2400">
                <a:solidFill>
                  <a:srgbClr val="CF0E30"/>
                </a:solidFill>
                <a:latin typeface="Book Antiqua" pitchFamily="18" charset="0"/>
              </a:defRPr>
            </a:lvl3pPr>
            <a:lvl4pPr marL="1600200" indent="-228600">
              <a:defRPr sz="2400">
                <a:solidFill>
                  <a:srgbClr val="CF0E30"/>
                </a:solidFill>
                <a:latin typeface="Book Antiqua" pitchFamily="18" charset="0"/>
              </a:defRPr>
            </a:lvl4pPr>
            <a:lvl5pPr marL="2057400" indent="-228600">
              <a:defRPr sz="2400">
                <a:solidFill>
                  <a:srgbClr val="CF0E30"/>
                </a:solidFill>
                <a:latin typeface="Book Antiqua" pitchFamily="18" charset="0"/>
              </a:defRPr>
            </a:lvl5pPr>
            <a:lvl6pPr marL="2514600" indent="-228600" eaLnBrk="0" fontAlgn="base" hangingPunct="0">
              <a:spcBef>
                <a:spcPct val="0"/>
              </a:spcBef>
              <a:spcAft>
                <a:spcPct val="0"/>
              </a:spcAft>
              <a:defRPr sz="2400">
                <a:solidFill>
                  <a:srgbClr val="CF0E30"/>
                </a:solidFill>
                <a:latin typeface="Book Antiqua" pitchFamily="18" charset="0"/>
              </a:defRPr>
            </a:lvl6pPr>
            <a:lvl7pPr marL="2971800" indent="-228600" eaLnBrk="0" fontAlgn="base" hangingPunct="0">
              <a:spcBef>
                <a:spcPct val="0"/>
              </a:spcBef>
              <a:spcAft>
                <a:spcPct val="0"/>
              </a:spcAft>
              <a:defRPr sz="2400">
                <a:solidFill>
                  <a:srgbClr val="CF0E30"/>
                </a:solidFill>
                <a:latin typeface="Book Antiqua" pitchFamily="18" charset="0"/>
              </a:defRPr>
            </a:lvl7pPr>
            <a:lvl8pPr marL="3429000" indent="-228600" eaLnBrk="0" fontAlgn="base" hangingPunct="0">
              <a:spcBef>
                <a:spcPct val="0"/>
              </a:spcBef>
              <a:spcAft>
                <a:spcPct val="0"/>
              </a:spcAft>
              <a:defRPr sz="2400">
                <a:solidFill>
                  <a:srgbClr val="CF0E30"/>
                </a:solidFill>
                <a:latin typeface="Book Antiqua" pitchFamily="18" charset="0"/>
              </a:defRPr>
            </a:lvl8pPr>
            <a:lvl9pPr marL="3886200" indent="-228600" eaLnBrk="0" fontAlgn="base" hangingPunct="0">
              <a:spcBef>
                <a:spcPct val="0"/>
              </a:spcBef>
              <a:spcAft>
                <a:spcPct val="0"/>
              </a:spcAft>
              <a:defRPr sz="2400">
                <a:solidFill>
                  <a:srgbClr val="CF0E30"/>
                </a:solidFill>
                <a:latin typeface="Book Antiqua" pitchFamily="18" charset="0"/>
              </a:defRPr>
            </a:lvl9pPr>
          </a:lstStyle>
          <a:p>
            <a:fld id="{DA9630F5-9BB1-4864-B3E5-901B2823725A}" type="slidenum">
              <a:rPr lang="zh-CN" altLang="en-US" sz="1000">
                <a:solidFill>
                  <a:schemeClr val="tx1"/>
                </a:solidFill>
                <a:latin typeface="Times New Roman" pitchFamily="18" charset="0"/>
              </a:rPr>
              <a:pPr/>
              <a:t>57</a:t>
            </a:fld>
            <a:endParaRPr lang="en-US" altLang="zh-CN" sz="1000">
              <a:solidFill>
                <a:schemeClr val="tx1"/>
              </a:solidFill>
              <a:latin typeface="Times New Roman" pitchFamily="18" charset="0"/>
            </a:endParaRPr>
          </a:p>
        </p:txBody>
      </p:sp>
      <p:sp>
        <p:nvSpPr>
          <p:cNvPr id="24579"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0"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zh-CN" altLang="en-US" sz="1000" i="1">
                <a:solidFill>
                  <a:schemeClr val="tx1"/>
                </a:solidFill>
                <a:latin typeface="Times New Roman" pitchFamily="18" charset="0"/>
              </a:rPr>
              <a:t>2</a:t>
            </a:r>
          </a:p>
        </p:txBody>
      </p:sp>
      <p:sp>
        <p:nvSpPr>
          <p:cNvPr id="24581"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2"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3" name="Rectangle 6"/>
          <p:cNvSpPr>
            <a:spLocks noGrp="1" noRot="1" noChangeAspect="1" noChangeArrowheads="1" noTextEdit="1"/>
          </p:cNvSpPr>
          <p:nvPr>
            <p:ph type="sldImg"/>
          </p:nvPr>
        </p:nvSpPr>
        <p:spPr>
          <a:xfrm>
            <a:off x="1150938" y="692150"/>
            <a:ext cx="4556125" cy="3416300"/>
          </a:xfrm>
          <a:noFill/>
          <a:ln cap="flat"/>
        </p:spPr>
      </p:sp>
      <p:sp>
        <p:nvSpPr>
          <p:cNvPr id="24584"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mtClean="0"/>
          </a:p>
        </p:txBody>
      </p:sp>
    </p:spTree>
    <p:extLst>
      <p:ext uri="{BB962C8B-B14F-4D97-AF65-F5344CB8AC3E}">
        <p14:creationId xmlns:p14="http://schemas.microsoft.com/office/powerpoint/2010/main" val="3107552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E2C215F-B7F5-471E-9F63-4AF7F601B83D}" type="slidenum">
              <a:rPr lang="en-US" altLang="en-US"/>
              <a:pPr/>
              <a:t>69</a:t>
            </a:fld>
            <a:endParaRPr lang="en-US" altLang="en-US"/>
          </a:p>
        </p:txBody>
      </p:sp>
      <p:sp>
        <p:nvSpPr>
          <p:cNvPr id="3174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54337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82CB1C90-8889-4246-8D93-5A9A2E5EAB42}" type="slidenum">
              <a:rPr lang="en-US" altLang="en-US"/>
              <a:pPr/>
              <a:t>73</a:t>
            </a:fld>
            <a:endParaRPr lang="en-US" altLang="en-US"/>
          </a:p>
        </p:txBody>
      </p:sp>
      <p:sp>
        <p:nvSpPr>
          <p:cNvPr id="3584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51332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BEB9FF1-BE6B-41AB-B80A-8574D15DC278}" type="slidenum">
              <a:rPr lang="en-US" altLang="en-US"/>
              <a:pPr/>
              <a:t>77</a:t>
            </a:fld>
            <a:endParaRPr lang="en-US" altLang="en-US"/>
          </a:p>
        </p:txBody>
      </p:sp>
      <p:sp>
        <p:nvSpPr>
          <p:cNvPr id="3891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37818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197908C2-BE6F-4FD6-868A-72B9E4444555}" type="slidenum">
              <a:rPr lang="en-US" altLang="en-US"/>
              <a:pPr/>
              <a:t>79</a:t>
            </a:fld>
            <a:endParaRPr lang="en-US" altLang="en-US"/>
          </a:p>
        </p:txBody>
      </p:sp>
      <p:sp>
        <p:nvSpPr>
          <p:cNvPr id="4096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90674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393AF898-D09B-42E3-9267-9A0643B91BEB}" type="slidenum">
              <a:rPr lang="en-US" altLang="en-US"/>
              <a:pPr/>
              <a:t>81</a:t>
            </a:fld>
            <a:endParaRPr lang="en-US" altLang="en-US"/>
          </a:p>
        </p:txBody>
      </p:sp>
      <p:sp>
        <p:nvSpPr>
          <p:cNvPr id="4198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8291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E597B2F-12D2-4E9F-B8E8-1A0242E9801D}" type="slidenum">
              <a:rPr lang="en-US" altLang="en-US"/>
              <a:pPr/>
              <a:t>83</a:t>
            </a:fld>
            <a:endParaRPr lang="en-US" altLang="en-US"/>
          </a:p>
        </p:txBody>
      </p:sp>
      <p:sp>
        <p:nvSpPr>
          <p:cNvPr id="4300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86681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BC178E4-DB40-4A11-B946-3F5D474AA6E9}" type="datetimeFigureOut">
              <a:rPr lang="en-IN" smtClean="0"/>
              <a:t>12-02-2025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1586316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BC178E4-DB40-4A11-B946-3F5D474AA6E9}" type="datetimeFigureOut">
              <a:rPr lang="en-IN" smtClean="0"/>
              <a:t>12-02-2025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414947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C178E4-DB40-4A11-B946-3F5D474AA6E9}" type="datetimeFigureOut">
              <a:rPr lang="en-IN" smtClean="0"/>
              <a:t>12-02-2025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4192245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BC178E4-DB40-4A11-B946-3F5D474AA6E9}" type="datetimeFigureOut">
              <a:rPr lang="en-IN" smtClean="0"/>
              <a:t>12-02-2025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2378735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BC178E4-DB40-4A11-B946-3F5D474AA6E9}" type="datetimeFigureOut">
              <a:rPr lang="en-IN" smtClean="0"/>
              <a:t>12-02-2025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3253658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BC178E4-DB40-4A11-B946-3F5D474AA6E9}" type="datetimeFigureOut">
              <a:rPr lang="en-IN" smtClean="0"/>
              <a:t>12-02-2025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2618978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C178E4-DB40-4A11-B946-3F5D474AA6E9}" type="datetimeFigureOut">
              <a:rPr lang="en-IN" smtClean="0"/>
              <a:t>12-02-2025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130697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C178E4-DB40-4A11-B946-3F5D474AA6E9}" type="datetimeFigureOut">
              <a:rPr lang="en-IN" smtClean="0"/>
              <a:t>12-02-2025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1510218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C178E4-DB40-4A11-B946-3F5D474AA6E9}" type="datetimeFigureOut">
              <a:rPr lang="en-IN" smtClean="0"/>
              <a:t>12-02-2025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3406394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BC178E4-DB40-4A11-B946-3F5D474AA6E9}" type="datetimeFigureOut">
              <a:rPr lang="en-IN" smtClean="0"/>
              <a:t>12-02-2025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3879844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BC178E4-DB40-4A11-B946-3F5D474AA6E9}" type="datetimeFigureOut">
              <a:rPr lang="en-IN" smtClean="0"/>
              <a:t>12-02-2025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F88199-974B-4270-AB74-DCDFFB769C54}" type="slidenum">
              <a:rPr lang="en-IN" smtClean="0"/>
              <a:t>‹#›</a:t>
            </a:fld>
            <a:endParaRPr lang="en-IN"/>
          </a:p>
        </p:txBody>
      </p:sp>
    </p:spTree>
    <p:extLst>
      <p:ext uri="{BB962C8B-B14F-4D97-AF65-F5344CB8AC3E}">
        <p14:creationId xmlns:p14="http://schemas.microsoft.com/office/powerpoint/2010/main" val="3536032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C178E4-DB40-4A11-B946-3F5D474AA6E9}" type="datetimeFigureOut">
              <a:rPr lang="en-IN" smtClean="0"/>
              <a:t>12-02-2025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88199-974B-4270-AB74-DCDFFB769C54}" type="slidenum">
              <a:rPr lang="en-IN" smtClean="0"/>
              <a:t>‹#›</a:t>
            </a:fld>
            <a:endParaRPr lang="en-IN"/>
          </a:p>
        </p:txBody>
      </p:sp>
    </p:spTree>
    <p:extLst>
      <p:ext uri="{BB962C8B-B14F-4D97-AF65-F5344CB8AC3E}">
        <p14:creationId xmlns:p14="http://schemas.microsoft.com/office/powerpoint/2010/main" val="584901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scaler.com/topics/dbms/"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36912"/>
            <a:ext cx="8229600" cy="1728192"/>
          </a:xfrm>
        </p:spPr>
        <p:txBody>
          <a:bodyPr>
            <a:normAutofit fontScale="90000"/>
          </a:bodyPr>
          <a:lstStyle/>
          <a:p>
            <a:r>
              <a:rPr lang="en-US" sz="9600" b="1" dirty="0"/>
              <a:t>UNIT-II</a:t>
            </a:r>
            <a:br>
              <a:rPr lang="en-US" sz="9600" b="1" dirty="0"/>
            </a:br>
            <a:endParaRPr lang="en-IN" dirty="0"/>
          </a:p>
        </p:txBody>
      </p:sp>
    </p:spTree>
    <p:extLst>
      <p:ext uri="{BB962C8B-B14F-4D97-AF65-F5344CB8AC3E}">
        <p14:creationId xmlns:p14="http://schemas.microsoft.com/office/powerpoint/2010/main" val="877020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3568" y="404664"/>
            <a:ext cx="7776864" cy="5760640"/>
          </a:xfrm>
        </p:spPr>
        <p:txBody>
          <a:bodyPr>
            <a:normAutofit fontScale="55000" lnSpcReduction="20000"/>
          </a:bodyPr>
          <a:lstStyle/>
          <a:p>
            <a:pPr algn="just"/>
            <a:r>
              <a:rPr lang="en-GB" b="1" dirty="0"/>
              <a:t>Conceptual </a:t>
            </a:r>
            <a:r>
              <a:rPr lang="en-GB" b="1" dirty="0" err="1"/>
              <a:t>modeling</a:t>
            </a:r>
            <a:r>
              <a:rPr lang="en-GB" b="1" dirty="0"/>
              <a:t> </a:t>
            </a:r>
            <a:r>
              <a:rPr lang="en-GB" dirty="0"/>
              <a:t>is a very important phase </a:t>
            </a:r>
            <a:r>
              <a:rPr lang="en-GB" dirty="0" smtClean="0"/>
              <a:t>in designing </a:t>
            </a:r>
            <a:r>
              <a:rPr lang="en-GB" dirty="0"/>
              <a:t>a successful database application.</a:t>
            </a:r>
          </a:p>
          <a:p>
            <a:pPr algn="just"/>
            <a:r>
              <a:rPr lang="en-GB" dirty="0"/>
              <a:t>Generally, the term </a:t>
            </a:r>
            <a:r>
              <a:rPr lang="en-GB" b="1" dirty="0"/>
              <a:t>database application </a:t>
            </a:r>
            <a:r>
              <a:rPr lang="en-GB" dirty="0"/>
              <a:t>refers to a particular database and the</a:t>
            </a:r>
          </a:p>
          <a:p>
            <a:pPr algn="just"/>
            <a:r>
              <a:rPr lang="en-GB" dirty="0"/>
              <a:t>associated programs that implement the database queries and updates. </a:t>
            </a:r>
            <a:endParaRPr lang="en-GB" dirty="0" smtClean="0"/>
          </a:p>
          <a:p>
            <a:pPr algn="just"/>
            <a:r>
              <a:rPr lang="en-GB" b="1" dirty="0" smtClean="0"/>
              <a:t>For example</a:t>
            </a:r>
            <a:r>
              <a:rPr lang="en-GB" b="1" dirty="0"/>
              <a:t>,</a:t>
            </a:r>
          </a:p>
          <a:p>
            <a:pPr algn="just"/>
            <a:r>
              <a:rPr lang="en-GB" dirty="0"/>
              <a:t>A</a:t>
            </a:r>
            <a:r>
              <a:rPr lang="en-GB" dirty="0" smtClean="0"/>
              <a:t> </a:t>
            </a:r>
            <a:r>
              <a:rPr lang="en-GB" dirty="0"/>
              <a:t>BANK database application that keeps track of customer accounts would</a:t>
            </a:r>
          </a:p>
          <a:p>
            <a:pPr algn="just"/>
            <a:r>
              <a:rPr lang="en-GB" dirty="0"/>
              <a:t>include programs that implement database updates corresponding to customer</a:t>
            </a:r>
          </a:p>
          <a:p>
            <a:pPr algn="just"/>
            <a:r>
              <a:rPr lang="en-GB" dirty="0"/>
              <a:t>deposits and withdrawals. These programs provide user-friendly graphical user</a:t>
            </a:r>
          </a:p>
          <a:p>
            <a:pPr algn="just"/>
            <a:r>
              <a:rPr lang="en-GB" dirty="0"/>
              <a:t>interfaces (GUIs) utilizing forms and menus for the end users of the application—</a:t>
            </a:r>
          </a:p>
          <a:p>
            <a:pPr algn="just"/>
            <a:r>
              <a:rPr lang="en-GB" dirty="0"/>
              <a:t>the bank tellers, in this example</a:t>
            </a:r>
            <a:r>
              <a:rPr lang="en-GB" dirty="0" smtClean="0"/>
              <a:t>. </a:t>
            </a:r>
          </a:p>
          <a:p>
            <a:pPr algn="just"/>
            <a:endParaRPr lang="en-GB" dirty="0"/>
          </a:p>
          <a:p>
            <a:pPr algn="just"/>
            <a:r>
              <a:rPr lang="en-GB" dirty="0" smtClean="0"/>
              <a:t>Hence</a:t>
            </a:r>
            <a:r>
              <a:rPr lang="en-GB" dirty="0"/>
              <a:t>, a major part of the database application </a:t>
            </a:r>
            <a:r>
              <a:rPr lang="en-GB" dirty="0" smtClean="0"/>
              <a:t>will require </a:t>
            </a:r>
            <a:r>
              <a:rPr lang="en-GB" dirty="0"/>
              <a:t>the design, implementation, and testing of these application programs.</a:t>
            </a:r>
          </a:p>
          <a:p>
            <a:pPr algn="just"/>
            <a:endParaRPr lang="en-GB" dirty="0" smtClean="0"/>
          </a:p>
          <a:p>
            <a:pPr algn="just"/>
            <a:r>
              <a:rPr lang="en-GB" dirty="0" smtClean="0"/>
              <a:t>Traditionally</a:t>
            </a:r>
            <a:r>
              <a:rPr lang="en-GB" dirty="0"/>
              <a:t>, the design and testing of </a:t>
            </a:r>
            <a:r>
              <a:rPr lang="en-GB" b="1" dirty="0"/>
              <a:t>application programs </a:t>
            </a:r>
            <a:r>
              <a:rPr lang="en-GB" dirty="0"/>
              <a:t>has been considered</a:t>
            </a:r>
          </a:p>
          <a:p>
            <a:pPr algn="just"/>
            <a:r>
              <a:rPr lang="en-GB" dirty="0"/>
              <a:t>to be part of </a:t>
            </a:r>
            <a:r>
              <a:rPr lang="en-GB" i="1" dirty="0"/>
              <a:t>software engineering </a:t>
            </a:r>
            <a:r>
              <a:rPr lang="en-GB" dirty="0"/>
              <a:t>rather than </a:t>
            </a:r>
            <a:r>
              <a:rPr lang="en-GB" i="1" dirty="0"/>
              <a:t>database design</a:t>
            </a:r>
            <a:r>
              <a:rPr lang="en-GB" dirty="0"/>
              <a:t>. In many software</a:t>
            </a:r>
          </a:p>
          <a:p>
            <a:pPr algn="just"/>
            <a:r>
              <a:rPr lang="en-GB" dirty="0"/>
              <a:t>design tools, the database design methodologies and software engineering </a:t>
            </a:r>
            <a:r>
              <a:rPr lang="en-GB" dirty="0" smtClean="0"/>
              <a:t>methodologies are </a:t>
            </a:r>
            <a:r>
              <a:rPr lang="en-GB" dirty="0"/>
              <a:t>intertwined since these activities are strongly related</a:t>
            </a:r>
            <a:r>
              <a:rPr lang="en-GB" dirty="0" smtClean="0"/>
              <a:t>.</a:t>
            </a:r>
          </a:p>
          <a:p>
            <a:pPr algn="l"/>
            <a:r>
              <a:rPr lang="en-IN" dirty="0" smtClean="0"/>
              <a:t>The </a:t>
            </a:r>
            <a:r>
              <a:rPr lang="en-IN" dirty="0"/>
              <a:t>design of </a:t>
            </a:r>
            <a:r>
              <a:rPr lang="en-IN" dirty="0" smtClean="0"/>
              <a:t>application </a:t>
            </a:r>
            <a:r>
              <a:rPr lang="en-GB" dirty="0" smtClean="0"/>
              <a:t>programs </a:t>
            </a:r>
            <a:r>
              <a:rPr lang="en-GB" dirty="0"/>
              <a:t>is typically covered in software engineering courses</a:t>
            </a:r>
            <a:r>
              <a:rPr lang="en-GB" dirty="0" smtClean="0"/>
              <a:t>. We </a:t>
            </a:r>
            <a:r>
              <a:rPr lang="en-GB" dirty="0"/>
              <a:t>present </a:t>
            </a:r>
            <a:r>
              <a:rPr lang="en-GB" dirty="0" smtClean="0"/>
              <a:t>the </a:t>
            </a:r>
            <a:r>
              <a:rPr lang="en-GB" dirty="0" err="1" smtClean="0"/>
              <a:t>modeling</a:t>
            </a:r>
            <a:r>
              <a:rPr lang="en-GB" dirty="0" smtClean="0"/>
              <a:t> </a:t>
            </a:r>
            <a:r>
              <a:rPr lang="en-GB" dirty="0"/>
              <a:t>concepts of the </a:t>
            </a:r>
            <a:r>
              <a:rPr lang="en-GB" b="1" dirty="0"/>
              <a:t>Entity-Relationship </a:t>
            </a:r>
            <a:r>
              <a:rPr lang="en-GB" dirty="0"/>
              <a:t>(</a:t>
            </a:r>
            <a:r>
              <a:rPr lang="en-GB" b="1" dirty="0"/>
              <a:t>ER</a:t>
            </a:r>
            <a:r>
              <a:rPr lang="en-GB" dirty="0"/>
              <a:t>) </a:t>
            </a:r>
            <a:r>
              <a:rPr lang="en-GB" b="1" dirty="0" smtClean="0"/>
              <a:t>model</a:t>
            </a:r>
            <a:r>
              <a:rPr lang="en-GB" dirty="0"/>
              <a:t>.</a:t>
            </a:r>
            <a:endParaRPr lang="en-IN" dirty="0"/>
          </a:p>
        </p:txBody>
      </p:sp>
    </p:spTree>
    <p:extLst>
      <p:ext uri="{BB962C8B-B14F-4D97-AF65-F5344CB8AC3E}">
        <p14:creationId xmlns:p14="http://schemas.microsoft.com/office/powerpoint/2010/main" val="610516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980729"/>
            <a:ext cx="7772400" cy="936104"/>
          </a:xfrm>
        </p:spPr>
        <p:txBody>
          <a:bodyPr>
            <a:normAutofit fontScale="90000"/>
          </a:bodyPr>
          <a:lstStyle/>
          <a:p>
            <a:r>
              <a:rPr lang="en-US" b="1" dirty="0" smtClean="0"/>
              <a:t/>
            </a:r>
            <a:br>
              <a:rPr lang="en-US" b="1" dirty="0" smtClean="0"/>
            </a:br>
            <a:r>
              <a:rPr lang="en-US" b="1" dirty="0" smtClean="0"/>
              <a:t>Entities and Attributes</a:t>
            </a:r>
            <a:r>
              <a:rPr lang="en-US" sz="5400" dirty="0" smtClean="0"/>
              <a:t/>
            </a:r>
            <a:br>
              <a:rPr lang="en-US" sz="5400" dirty="0" smtClean="0"/>
            </a:br>
            <a:r>
              <a:rPr lang="en-IN" b="1" dirty="0"/>
              <a:t/>
            </a:r>
            <a:br>
              <a:rPr lang="en-IN" b="1" dirty="0"/>
            </a:br>
            <a:endParaRPr lang="en-IN" dirty="0"/>
          </a:p>
        </p:txBody>
      </p:sp>
      <p:sp>
        <p:nvSpPr>
          <p:cNvPr id="3" name="Subtitle 2"/>
          <p:cNvSpPr>
            <a:spLocks noGrp="1"/>
          </p:cNvSpPr>
          <p:nvPr>
            <p:ph type="subTitle" idx="1"/>
          </p:nvPr>
        </p:nvSpPr>
        <p:spPr>
          <a:xfrm>
            <a:off x="1259632" y="1916832"/>
            <a:ext cx="7200800" cy="4248472"/>
          </a:xfrm>
        </p:spPr>
        <p:txBody>
          <a:bodyPr>
            <a:normAutofit fontScale="25000" lnSpcReduction="20000"/>
          </a:bodyPr>
          <a:lstStyle/>
          <a:p>
            <a:r>
              <a:rPr lang="en-US" sz="9600" dirty="0"/>
              <a:t>An entity in </a:t>
            </a:r>
            <a:r>
              <a:rPr lang="en-US" sz="9600" dirty="0">
                <a:hlinkClick r:id="rId2"/>
              </a:rPr>
              <a:t>DBMS</a:t>
            </a:r>
            <a:r>
              <a:rPr lang="en-US" sz="9600" dirty="0"/>
              <a:t> (Database management System) is a real-world thing or a real-world object which is distinguishable from other objects in the real world. </a:t>
            </a:r>
            <a:endParaRPr lang="en-US" sz="9600" dirty="0" smtClean="0"/>
          </a:p>
          <a:p>
            <a:r>
              <a:rPr lang="en-US" sz="9600" dirty="0" smtClean="0"/>
              <a:t>For </a:t>
            </a:r>
            <a:r>
              <a:rPr lang="en-US" sz="9600" dirty="0"/>
              <a:t>example, a car is an entity. </a:t>
            </a:r>
            <a:endParaRPr lang="en-US" sz="9600" dirty="0" smtClean="0"/>
          </a:p>
          <a:p>
            <a:r>
              <a:rPr lang="en-US" sz="9600" dirty="0" smtClean="0"/>
              <a:t>An</a:t>
            </a:r>
            <a:r>
              <a:rPr lang="en-US" sz="9600" dirty="0"/>
              <a:t> attribute of an entity gives us information about the characteristic features of an entity. </a:t>
            </a:r>
            <a:endParaRPr lang="en-US" sz="9600" dirty="0" smtClean="0"/>
          </a:p>
          <a:p>
            <a:r>
              <a:rPr lang="en-US" sz="9600" dirty="0" smtClean="0"/>
              <a:t>For </a:t>
            </a:r>
            <a:r>
              <a:rPr lang="en-US" sz="9600" dirty="0"/>
              <a:t>example, a black car entity has an attribute called color which has a value black</a:t>
            </a:r>
            <a:r>
              <a:rPr lang="en-US" sz="9600" dirty="0" smtClean="0"/>
              <a:t>.</a:t>
            </a:r>
          </a:p>
          <a:p>
            <a:endParaRPr lang="en-IN" dirty="0"/>
          </a:p>
        </p:txBody>
      </p:sp>
    </p:spTree>
    <p:extLst>
      <p:ext uri="{BB962C8B-B14F-4D97-AF65-F5344CB8AC3E}">
        <p14:creationId xmlns:p14="http://schemas.microsoft.com/office/powerpoint/2010/main" val="22447842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476672"/>
            <a:ext cx="8229600" cy="6336704"/>
          </a:xfrm>
        </p:spPr>
        <p:txBody>
          <a:bodyPr/>
          <a:lstStyle/>
          <a:p>
            <a:r>
              <a:rPr lang="en-US" b="1" dirty="0" smtClean="0"/>
              <a:t>For example:</a:t>
            </a:r>
            <a:r>
              <a:rPr lang="en-US" dirty="0" smtClean="0"/>
              <a:t> If we consider a car entity, it can have its attributes as a car's registration number, car's model, car's name, car's color, number of seats that are there inside the car, etc. Below is the tabular representation of the car entities.</a:t>
            </a:r>
            <a:br>
              <a:rPr lang="en-US" dirty="0" smtClean="0"/>
            </a:br>
            <a:endParaRPr lang="en-IN"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0377" y="3360293"/>
            <a:ext cx="6555997" cy="3309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20936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Entity Set</a:t>
            </a:r>
            <a:br>
              <a:rPr lang="en-IN" b="1" dirty="0"/>
            </a:br>
            <a:endParaRPr lang="en-IN" dirty="0"/>
          </a:p>
        </p:txBody>
      </p:sp>
      <p:sp>
        <p:nvSpPr>
          <p:cNvPr id="3" name="Content Placeholder 2"/>
          <p:cNvSpPr>
            <a:spLocks noGrp="1"/>
          </p:cNvSpPr>
          <p:nvPr>
            <p:ph idx="1"/>
          </p:nvPr>
        </p:nvSpPr>
        <p:spPr/>
        <p:txBody>
          <a:bodyPr>
            <a:normAutofit lnSpcReduction="10000"/>
          </a:bodyPr>
          <a:lstStyle/>
          <a:p>
            <a:r>
              <a:rPr lang="en-US" dirty="0"/>
              <a:t>An entity set in DBMS is a set that collectively represents a group of entities of a similar type.</a:t>
            </a:r>
          </a:p>
          <a:p>
            <a:r>
              <a:rPr lang="en-US" b="1" dirty="0"/>
              <a:t>For Example:</a:t>
            </a:r>
            <a:r>
              <a:rPr lang="en-US" dirty="0"/>
              <a:t> An </a:t>
            </a:r>
            <a:r>
              <a:rPr lang="en-US" dirty="0" smtClean="0"/>
              <a:t>entity </a:t>
            </a:r>
            <a:r>
              <a:rPr lang="en-US" dirty="0"/>
              <a:t>set of bank accounts, </a:t>
            </a:r>
            <a:r>
              <a:rPr lang="en-US" dirty="0" smtClean="0"/>
              <a:t>In </a:t>
            </a:r>
            <a:r>
              <a:rPr lang="en-US" dirty="0"/>
              <a:t>DBMS, the whole table </a:t>
            </a:r>
            <a:r>
              <a:rPr lang="en-US" dirty="0" smtClean="0"/>
              <a:t>in  the</a:t>
            </a:r>
            <a:r>
              <a:rPr lang="en-US" dirty="0"/>
              <a:t> tabular representation of data is an entity set, while each row inside this table is an entity. Below is the tabular representation, i.e., entity set of bank accounts.</a:t>
            </a:r>
          </a:p>
          <a:p>
            <a:endParaRPr lang="en-IN" dirty="0"/>
          </a:p>
        </p:txBody>
      </p:sp>
    </p:spTree>
    <p:extLst>
      <p:ext uri="{BB962C8B-B14F-4D97-AF65-F5344CB8AC3E}">
        <p14:creationId xmlns:p14="http://schemas.microsoft.com/office/powerpoint/2010/main" val="12511305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account</a:t>
            </a:r>
            <a:endParaRPr lang="en-IN"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31536" y="1600200"/>
            <a:ext cx="628092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37518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332657"/>
            <a:ext cx="8229600" cy="3024336"/>
          </a:xfrm>
        </p:spPr>
        <p:txBody>
          <a:bodyPr/>
          <a:lstStyle/>
          <a:p>
            <a:r>
              <a:rPr lang="en-US" dirty="0"/>
              <a:t>In entity-relationship diagrams, entity sets are represented by a rectangle, and the attributes of an entity set are represented by an ellipse.</a:t>
            </a:r>
          </a:p>
          <a:p>
            <a:r>
              <a:rPr lang="en-US" dirty="0"/>
              <a:t>Below is the representation of the bank entity accounts set in an entity-relationship diagram</a:t>
            </a:r>
            <a:r>
              <a:rPr lang="en-US" dirty="0" smtClean="0"/>
              <a:t>.</a:t>
            </a:r>
          </a:p>
          <a:p>
            <a:endParaRPr lang="en-US" dirty="0"/>
          </a:p>
          <a:p>
            <a:pPr marL="0" indent="0">
              <a:buNone/>
            </a:pPr>
            <a:endParaRPr lang="en-IN"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3068960"/>
            <a:ext cx="6336704" cy="2908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80171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0" indent="0">
              <a:buNone/>
            </a:pPr>
            <a:r>
              <a:rPr lang="en-US" b="1" dirty="0" smtClean="0"/>
              <a:t>			Weak </a:t>
            </a:r>
            <a:r>
              <a:rPr lang="en-US" b="1" dirty="0"/>
              <a:t>Entity Set</a:t>
            </a:r>
          </a:p>
          <a:p>
            <a:r>
              <a:rPr lang="en-US" dirty="0"/>
              <a:t>Weak entity set in DBMS is an entity set that does not have a primary key, i.e., there exists no attribute that can uniquely represent each entity in the entity set.</a:t>
            </a:r>
          </a:p>
          <a:p>
            <a:r>
              <a:rPr lang="en-US" b="1" dirty="0"/>
              <a:t>For Example:</a:t>
            </a:r>
            <a:r>
              <a:rPr lang="en-US" dirty="0"/>
              <a:t> An entity set of cars having attributes such as a car's color, a car's name is a weak entity since two cars can have the same color as well as the same name. So, none of the attributes can be considered as the primary key and hence the entity set is a weak entity set.</a:t>
            </a:r>
          </a:p>
          <a:p>
            <a:r>
              <a:rPr lang="en-US" dirty="0"/>
              <a:t>In entity-relationship diagrams, weak entity sets are represented by a double rectangle.</a:t>
            </a:r>
          </a:p>
        </p:txBody>
      </p:sp>
    </p:spTree>
    <p:extLst>
      <p:ext uri="{BB962C8B-B14F-4D97-AF65-F5344CB8AC3E}">
        <p14:creationId xmlns:p14="http://schemas.microsoft.com/office/powerpoint/2010/main" val="4671630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3656" y="1600200"/>
            <a:ext cx="805668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14743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buNone/>
            </a:pPr>
            <a:r>
              <a:rPr lang="en-US" b="1" dirty="0" smtClean="0"/>
              <a:t>			Strong </a:t>
            </a:r>
            <a:r>
              <a:rPr lang="en-US" b="1" dirty="0"/>
              <a:t>Entity Set</a:t>
            </a:r>
          </a:p>
          <a:p>
            <a:r>
              <a:rPr lang="en-US" dirty="0"/>
              <a:t>**Strong entity set in DBMS is the entity set in which there exists a primary key, i.e., there exists an attribute that can uniquely represent each element in the entity.</a:t>
            </a:r>
          </a:p>
          <a:p>
            <a:r>
              <a:rPr lang="en-US" dirty="0"/>
              <a:t>** For Example:**, An entity set of cars having attributes such as a car's registration number, car's color, car's name is a strong entity since no two cars can have the same registration number. So, the attributes registration number can be considered as the primary key, and hence the entity set is a strong entity set.</a:t>
            </a:r>
          </a:p>
          <a:p>
            <a:r>
              <a:rPr lang="en-US" dirty="0"/>
              <a:t>In entity-relationship diagrams, strong entities are represented by a rectangle</a:t>
            </a:r>
          </a:p>
          <a:p>
            <a:endParaRPr lang="en-IN" dirty="0"/>
          </a:p>
        </p:txBody>
      </p:sp>
    </p:spTree>
    <p:extLst>
      <p:ext uri="{BB962C8B-B14F-4D97-AF65-F5344CB8AC3E}">
        <p14:creationId xmlns:p14="http://schemas.microsoft.com/office/powerpoint/2010/main" val="12610013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6337" y="1600200"/>
            <a:ext cx="555132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2681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Difference between an Entity and an Entity Set</a:t>
            </a:r>
            <a:br>
              <a:rPr lang="en-US" b="1" dirty="0"/>
            </a:br>
            <a:endParaRPr lang="en-IN" dirty="0"/>
          </a:p>
        </p:txBody>
      </p:sp>
      <p:sp>
        <p:nvSpPr>
          <p:cNvPr id="3" name="Content Placeholder 2"/>
          <p:cNvSpPr>
            <a:spLocks noGrp="1"/>
          </p:cNvSpPr>
          <p:nvPr>
            <p:ph idx="1"/>
          </p:nvPr>
        </p:nvSpPr>
        <p:spPr/>
        <p:txBody>
          <a:bodyPr>
            <a:normAutofit fontScale="92500"/>
          </a:bodyPr>
          <a:lstStyle/>
          <a:p>
            <a:r>
              <a:rPr lang="en-US" b="1" dirty="0"/>
              <a:t>An entity in DBMS is used to represent any real-world object, while an entity set in DBMS is a set or collection of entities of similar types.</a:t>
            </a:r>
            <a:endParaRPr lang="en-US" dirty="0"/>
          </a:p>
          <a:p>
            <a:r>
              <a:rPr lang="en-US" dirty="0"/>
              <a:t>In relational models, i.e., the tabular representation to represent data, each row in a table is a separate entity while the whole table is an entity set.</a:t>
            </a:r>
          </a:p>
          <a:p>
            <a:r>
              <a:rPr lang="en-US" dirty="0" smtClean="0"/>
              <a:t>An </a:t>
            </a:r>
            <a:r>
              <a:rPr lang="en-US" dirty="0"/>
              <a:t>entity contains the actual data, while an entity set contains the blueprint of an entity.</a:t>
            </a:r>
          </a:p>
          <a:p>
            <a:endParaRPr lang="en-IN" dirty="0"/>
          </a:p>
        </p:txBody>
      </p:sp>
    </p:spTree>
    <p:extLst>
      <p:ext uri="{BB962C8B-B14F-4D97-AF65-F5344CB8AC3E}">
        <p14:creationId xmlns:p14="http://schemas.microsoft.com/office/powerpoint/2010/main" val="1465277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IN" dirty="0"/>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90490" y="1600200"/>
            <a:ext cx="696302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27161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Types of Attributes in DBMS</a:t>
            </a:r>
            <a:br>
              <a:rPr lang="en-US" b="1" dirty="0"/>
            </a:br>
            <a:endParaRPr lang="en-IN" dirty="0"/>
          </a:p>
        </p:txBody>
      </p:sp>
      <p:sp>
        <p:nvSpPr>
          <p:cNvPr id="3" name="Content Placeholder 2"/>
          <p:cNvSpPr>
            <a:spLocks noGrp="1"/>
          </p:cNvSpPr>
          <p:nvPr>
            <p:ph idx="1"/>
          </p:nvPr>
        </p:nvSpPr>
        <p:spPr/>
        <p:txBody>
          <a:bodyPr>
            <a:normAutofit fontScale="85000" lnSpcReduction="10000"/>
          </a:bodyPr>
          <a:lstStyle/>
          <a:p>
            <a:r>
              <a:rPr lang="en-US" sz="3600" b="1" dirty="0" smtClean="0"/>
              <a:t>Attribute</a:t>
            </a:r>
            <a:endParaRPr lang="en-US" sz="4600" dirty="0" smtClean="0"/>
          </a:p>
          <a:p>
            <a:pPr lvl="1"/>
            <a:r>
              <a:rPr lang="en-US" sz="3100" b="1" dirty="0" smtClean="0"/>
              <a:t>Attributes</a:t>
            </a:r>
            <a:r>
              <a:rPr lang="en-US" sz="3100" dirty="0" smtClean="0"/>
              <a:t> are properties used to describe an entity. </a:t>
            </a:r>
            <a:endParaRPr lang="en-US" sz="4100" dirty="0" smtClean="0"/>
          </a:p>
          <a:p>
            <a:r>
              <a:rPr lang="en-US" sz="3600" b="1" dirty="0" smtClean="0"/>
              <a:t>For example</a:t>
            </a:r>
            <a:r>
              <a:rPr lang="en-US" sz="3600" dirty="0" smtClean="0"/>
              <a:t> an EMPLOYEE entity may have a Name, SSN, Address, Sex, </a:t>
            </a:r>
            <a:r>
              <a:rPr lang="en-US" sz="3600" dirty="0" err="1" smtClean="0"/>
              <a:t>BirthDate</a:t>
            </a:r>
            <a:r>
              <a:rPr lang="en-US" sz="3600" dirty="0" smtClean="0"/>
              <a:t> </a:t>
            </a:r>
            <a:endParaRPr lang="en-US" sz="4600" dirty="0" smtClean="0"/>
          </a:p>
          <a:p>
            <a:pPr lvl="1"/>
            <a:r>
              <a:rPr lang="en-US" sz="3100" dirty="0" smtClean="0"/>
              <a:t>A specific entity will have a value for each of its attributes.</a:t>
            </a:r>
            <a:endParaRPr lang="en-US" sz="4100" dirty="0" smtClean="0"/>
          </a:p>
          <a:p>
            <a:r>
              <a:rPr lang="en-US" sz="3600" dirty="0" smtClean="0"/>
              <a:t> </a:t>
            </a:r>
            <a:r>
              <a:rPr lang="en-US" sz="3600" b="1" dirty="0" smtClean="0"/>
              <a:t>For example</a:t>
            </a:r>
            <a:r>
              <a:rPr lang="en-US" sz="3600" dirty="0" smtClean="0"/>
              <a:t> a specific employee entity may have Name='John Smith', SSN='123456789', Address ='731, </a:t>
            </a:r>
            <a:r>
              <a:rPr lang="en-US" sz="3600" dirty="0" err="1" smtClean="0"/>
              <a:t>Fondren</a:t>
            </a:r>
            <a:r>
              <a:rPr lang="en-US" sz="3600" dirty="0" smtClean="0"/>
              <a:t>, Houston, TX', Sex='M', </a:t>
            </a:r>
            <a:r>
              <a:rPr lang="en-US" sz="3600" dirty="0" err="1" smtClean="0"/>
              <a:t>BirthDate</a:t>
            </a:r>
            <a:r>
              <a:rPr lang="en-US" sz="3600" dirty="0" smtClean="0"/>
              <a:t>='09-JAN-55‘.</a:t>
            </a:r>
            <a:endParaRPr lang="en-US" sz="4600" dirty="0" smtClean="0"/>
          </a:p>
          <a:p>
            <a:endParaRPr lang="en-IN" dirty="0"/>
          </a:p>
        </p:txBody>
      </p:sp>
    </p:spTree>
    <p:extLst>
      <p:ext uri="{BB962C8B-B14F-4D97-AF65-F5344CB8AC3E}">
        <p14:creationId xmlns:p14="http://schemas.microsoft.com/office/powerpoint/2010/main" val="23136438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IN" dirty="0"/>
          </a:p>
        </p:txBody>
      </p:sp>
      <p:pic>
        <p:nvPicPr>
          <p:cNvPr id="717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57960" y="1600200"/>
            <a:ext cx="562808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5100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normAutofit fontScale="90000"/>
          </a:bodyPr>
          <a:lstStyle/>
          <a:p>
            <a:r>
              <a:rPr lang="en-US" dirty="0" smtClean="0"/>
              <a:t>In DBMS, there are various types of attributes available:</a:t>
            </a:r>
            <a:br>
              <a:rPr lang="en-US" dirty="0" smtClean="0"/>
            </a:br>
            <a:endParaRPr lang="en-IN" dirty="0"/>
          </a:p>
        </p:txBody>
      </p:sp>
      <p:sp>
        <p:nvSpPr>
          <p:cNvPr id="3" name="Content Placeholder 2"/>
          <p:cNvSpPr>
            <a:spLocks noGrp="1"/>
          </p:cNvSpPr>
          <p:nvPr>
            <p:ph idx="1"/>
          </p:nvPr>
        </p:nvSpPr>
        <p:spPr>
          <a:xfrm>
            <a:off x="539552" y="1844824"/>
            <a:ext cx="8229600" cy="4525963"/>
          </a:xfrm>
        </p:spPr>
        <p:txBody>
          <a:bodyPr>
            <a:normAutofit lnSpcReduction="10000"/>
          </a:bodyPr>
          <a:lstStyle/>
          <a:p>
            <a:r>
              <a:rPr lang="en-US" dirty="0" smtClean="0"/>
              <a:t>Simple </a:t>
            </a:r>
            <a:r>
              <a:rPr lang="en-US" dirty="0"/>
              <a:t>Attributes</a:t>
            </a:r>
          </a:p>
          <a:p>
            <a:r>
              <a:rPr lang="en-US" dirty="0"/>
              <a:t>Composite Attributes</a:t>
            </a:r>
          </a:p>
          <a:p>
            <a:r>
              <a:rPr lang="en-US" dirty="0"/>
              <a:t>Single Valued Attributes</a:t>
            </a:r>
          </a:p>
          <a:p>
            <a:r>
              <a:rPr lang="en-US" dirty="0"/>
              <a:t>Multi-Valued Attributes</a:t>
            </a:r>
          </a:p>
          <a:p>
            <a:r>
              <a:rPr lang="en-US" dirty="0"/>
              <a:t>Derived Attributes</a:t>
            </a:r>
          </a:p>
          <a:p>
            <a:r>
              <a:rPr lang="en-US" dirty="0"/>
              <a:t>Complex Attributes </a:t>
            </a:r>
            <a:r>
              <a:rPr lang="en-US" b="1" dirty="0"/>
              <a:t>(Rarely used attributes)</a:t>
            </a:r>
            <a:endParaRPr lang="en-US" dirty="0"/>
          </a:p>
          <a:p>
            <a:r>
              <a:rPr lang="en-US" dirty="0"/>
              <a:t>Key Attributes</a:t>
            </a:r>
          </a:p>
          <a:p>
            <a:r>
              <a:rPr lang="en-US" dirty="0"/>
              <a:t>Stored Attributes</a:t>
            </a:r>
          </a:p>
          <a:p>
            <a:endParaRPr lang="en-IN" dirty="0"/>
          </a:p>
        </p:txBody>
      </p:sp>
    </p:spTree>
    <p:extLst>
      <p:ext uri="{BB962C8B-B14F-4D97-AF65-F5344CB8AC3E}">
        <p14:creationId xmlns:p14="http://schemas.microsoft.com/office/powerpoint/2010/main" val="267250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Simple Attributes</a:t>
            </a:r>
            <a:br>
              <a:rPr lang="en-US" b="1" dirty="0" smtClean="0"/>
            </a:br>
            <a:endParaRPr lang="en-IN" dirty="0"/>
          </a:p>
        </p:txBody>
      </p:sp>
      <p:sp>
        <p:nvSpPr>
          <p:cNvPr id="3" name="Content Placeholder 2"/>
          <p:cNvSpPr>
            <a:spLocks noGrp="1"/>
          </p:cNvSpPr>
          <p:nvPr>
            <p:ph idx="1"/>
          </p:nvPr>
        </p:nvSpPr>
        <p:spPr/>
        <p:txBody>
          <a:bodyPr/>
          <a:lstStyle/>
          <a:p>
            <a:r>
              <a:rPr lang="en-US" dirty="0" smtClean="0"/>
              <a:t>Simple </a:t>
            </a:r>
            <a:r>
              <a:rPr lang="en-US" dirty="0"/>
              <a:t>attributes in an ER model diagram are independent attributes that can't be classified further and also, can't be sub-divided into any other component. These attributes are also known as </a:t>
            </a:r>
            <a:r>
              <a:rPr lang="en-US" b="1" dirty="0"/>
              <a:t>atomic attributes.</a:t>
            </a:r>
            <a:endParaRPr lang="en-US" dirty="0"/>
          </a:p>
        </p:txBody>
      </p:sp>
    </p:spTree>
    <p:extLst>
      <p:ext uri="{BB962C8B-B14F-4D97-AF65-F5344CB8AC3E}">
        <p14:creationId xmlns:p14="http://schemas.microsoft.com/office/powerpoint/2010/main" val="31742367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Example Diagram:</a:t>
            </a:r>
            <a:br>
              <a:rPr lang="en-IN" b="1" dirty="0"/>
            </a:br>
            <a:endParaRPr lang="en-IN" dirty="0"/>
          </a:p>
        </p:txBody>
      </p:sp>
      <p:pic>
        <p:nvPicPr>
          <p:cNvPr id="8194"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942538"/>
            <a:ext cx="8229600" cy="3841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38900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Composite Attributes</a:t>
            </a:r>
            <a:br>
              <a:rPr lang="en-US" b="1" dirty="0" smtClean="0"/>
            </a:br>
            <a:endParaRPr lang="en-IN" dirty="0"/>
          </a:p>
        </p:txBody>
      </p:sp>
      <p:sp>
        <p:nvSpPr>
          <p:cNvPr id="3" name="Content Placeholder 2"/>
          <p:cNvSpPr>
            <a:spLocks noGrp="1"/>
          </p:cNvSpPr>
          <p:nvPr>
            <p:ph idx="1"/>
          </p:nvPr>
        </p:nvSpPr>
        <p:spPr/>
        <p:txBody>
          <a:bodyPr/>
          <a:lstStyle/>
          <a:p>
            <a:r>
              <a:rPr lang="en-US" dirty="0" smtClean="0"/>
              <a:t>Composite </a:t>
            </a:r>
            <a:r>
              <a:rPr lang="en-US" dirty="0"/>
              <a:t>attributes have opposite functionality to that of simple attributes as we can further sub-divide composite attributes into different components or sub-parts that form simple attributes. </a:t>
            </a:r>
            <a:r>
              <a:rPr lang="en-US" b="1" dirty="0"/>
              <a:t>In simple terms, composite attributes are composed of one or more simple attributes.</a:t>
            </a:r>
            <a:endParaRPr lang="en-US" dirty="0"/>
          </a:p>
          <a:p>
            <a:endParaRPr lang="en-IN" dirty="0"/>
          </a:p>
        </p:txBody>
      </p:sp>
    </p:spTree>
    <p:extLst>
      <p:ext uri="{BB962C8B-B14F-4D97-AF65-F5344CB8AC3E}">
        <p14:creationId xmlns:p14="http://schemas.microsoft.com/office/powerpoint/2010/main" val="29161975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IN" dirty="0"/>
          </a:p>
        </p:txBody>
      </p:sp>
      <p:pic>
        <p:nvPicPr>
          <p:cNvPr id="921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883819"/>
            <a:ext cx="8229600" cy="395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80874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Single-Valued Attributes</a:t>
            </a:r>
            <a:br>
              <a:rPr lang="en-US" b="1" dirty="0" smtClean="0"/>
            </a:br>
            <a:endParaRPr lang="en-IN" dirty="0"/>
          </a:p>
        </p:txBody>
      </p:sp>
      <p:sp>
        <p:nvSpPr>
          <p:cNvPr id="3" name="Content Placeholder 2"/>
          <p:cNvSpPr>
            <a:spLocks noGrp="1"/>
          </p:cNvSpPr>
          <p:nvPr>
            <p:ph idx="1"/>
          </p:nvPr>
        </p:nvSpPr>
        <p:spPr/>
        <p:txBody>
          <a:bodyPr/>
          <a:lstStyle/>
          <a:p>
            <a:r>
              <a:rPr lang="en-US" dirty="0" smtClean="0"/>
              <a:t>Single </a:t>
            </a:r>
            <a:r>
              <a:rPr lang="en-US" dirty="0"/>
              <a:t>valued attributes are those attributes that consist of a single value for each entity instance and can't store more than one value. </a:t>
            </a:r>
            <a:endParaRPr lang="en-IN" dirty="0"/>
          </a:p>
        </p:txBody>
      </p:sp>
    </p:spTree>
    <p:extLst>
      <p:ext uri="{BB962C8B-B14F-4D97-AF65-F5344CB8AC3E}">
        <p14:creationId xmlns:p14="http://schemas.microsoft.com/office/powerpoint/2010/main" val="41019320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IN" dirty="0"/>
          </a:p>
        </p:txBody>
      </p:sp>
      <p:pic>
        <p:nvPicPr>
          <p:cNvPr id="1024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839668"/>
            <a:ext cx="8229600" cy="404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49008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Multi-Valued Attributes</a:t>
            </a:r>
            <a:br>
              <a:rPr lang="en-US" b="1" dirty="0" smtClean="0"/>
            </a:br>
            <a:endParaRPr lang="en-IN" dirty="0"/>
          </a:p>
        </p:txBody>
      </p:sp>
      <p:sp>
        <p:nvSpPr>
          <p:cNvPr id="3" name="Content Placeholder 2"/>
          <p:cNvSpPr>
            <a:spLocks noGrp="1"/>
          </p:cNvSpPr>
          <p:nvPr>
            <p:ph idx="1"/>
          </p:nvPr>
        </p:nvSpPr>
        <p:spPr/>
        <p:txBody>
          <a:bodyPr>
            <a:normAutofit/>
          </a:bodyPr>
          <a:lstStyle/>
          <a:p>
            <a:r>
              <a:rPr lang="en-US" dirty="0" smtClean="0"/>
              <a:t>Multi-valued </a:t>
            </a:r>
            <a:r>
              <a:rPr lang="en-US" dirty="0"/>
              <a:t>attributes have opposite functionality to that of single-valued attributes and as the name suggests, multi-valued attributes can take up and store more than one value at a time for an entity instance from a set of possible values. These attributes are represented by </a:t>
            </a:r>
            <a:r>
              <a:rPr lang="en-US" b="1" dirty="0"/>
              <a:t>co-centric elliptical shape</a:t>
            </a:r>
            <a:r>
              <a:rPr lang="en-US" dirty="0"/>
              <a:t> and we can also use </a:t>
            </a:r>
            <a:r>
              <a:rPr lang="en-US" b="1" dirty="0"/>
              <a:t>curly braces { }</a:t>
            </a:r>
            <a:r>
              <a:rPr lang="en-US" dirty="0"/>
              <a:t> to represent multi-valued attributes inside it.</a:t>
            </a:r>
          </a:p>
          <a:p>
            <a:endParaRPr lang="en-IN" dirty="0"/>
          </a:p>
        </p:txBody>
      </p:sp>
    </p:spTree>
    <p:extLst>
      <p:ext uri="{BB962C8B-B14F-4D97-AF65-F5344CB8AC3E}">
        <p14:creationId xmlns:p14="http://schemas.microsoft.com/office/powerpoint/2010/main" val="3915126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IN" dirty="0"/>
          </a:p>
        </p:txBody>
      </p:sp>
      <p:pic>
        <p:nvPicPr>
          <p:cNvPr id="1126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840263"/>
            <a:ext cx="8229600" cy="4045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19188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Derived Attributes</a:t>
            </a:r>
            <a:br>
              <a:rPr lang="en-US" b="1" dirty="0" smtClean="0"/>
            </a:br>
            <a:endParaRPr lang="en-IN" dirty="0"/>
          </a:p>
        </p:txBody>
      </p:sp>
      <p:sp>
        <p:nvSpPr>
          <p:cNvPr id="3" name="Content Placeholder 2"/>
          <p:cNvSpPr>
            <a:spLocks noGrp="1"/>
          </p:cNvSpPr>
          <p:nvPr>
            <p:ph idx="1"/>
          </p:nvPr>
        </p:nvSpPr>
        <p:spPr/>
        <p:txBody>
          <a:bodyPr>
            <a:normAutofit fontScale="85000" lnSpcReduction="10000"/>
          </a:bodyPr>
          <a:lstStyle/>
          <a:p>
            <a:r>
              <a:rPr lang="en-US" dirty="0" smtClean="0"/>
              <a:t>Derived </a:t>
            </a:r>
            <a:r>
              <a:rPr lang="en-US" dirty="0"/>
              <a:t>attributes are those attributes whose values can be derived from the values of other attributes. They are always dependent upon other attributes for their value.</a:t>
            </a:r>
          </a:p>
          <a:p>
            <a:r>
              <a:rPr lang="en-US" b="1" dirty="0"/>
              <a:t>For example,</a:t>
            </a:r>
            <a:r>
              <a:rPr lang="en-US" dirty="0"/>
              <a:t> As we were discussing above, DOB is a single-valued attribute and remains constant for an entity instance. From DOB, we can derive the Age attribute which changes every year, and can easily calculate the age of a person from his/her date of birth value. Hence, the Age attribute here is derived attribute from DOB single-valued attribute.</a:t>
            </a:r>
          </a:p>
          <a:p>
            <a:endParaRPr lang="en-IN" dirty="0"/>
          </a:p>
        </p:txBody>
      </p:sp>
    </p:spTree>
    <p:extLst>
      <p:ext uri="{BB962C8B-B14F-4D97-AF65-F5344CB8AC3E}">
        <p14:creationId xmlns:p14="http://schemas.microsoft.com/office/powerpoint/2010/main" val="24902888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412776"/>
            <a:ext cx="8229600" cy="1143000"/>
          </a:xfrm>
        </p:spPr>
        <p:txBody>
          <a:bodyPr>
            <a:normAutofit fontScale="90000"/>
          </a:bodyPr>
          <a:lstStyle/>
          <a:p>
            <a:r>
              <a:rPr lang="en-US" b="1" dirty="0"/>
              <a:t>Derived attributes are always represented by dashed or dotted elliptical shapes.</a:t>
            </a:r>
            <a:endParaRPr lang="en-IN" dirty="0"/>
          </a:p>
        </p:txBody>
      </p:sp>
      <p:pic>
        <p:nvPicPr>
          <p:cNvPr id="1229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780928"/>
            <a:ext cx="8229600" cy="3096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0796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Attributes</a:t>
            </a:r>
            <a:endParaRPr lang="en-US" b="1" dirty="0"/>
          </a:p>
        </p:txBody>
      </p:sp>
      <p:sp>
        <p:nvSpPr>
          <p:cNvPr id="3" name="Content Placeholder 2"/>
          <p:cNvSpPr>
            <a:spLocks noGrp="1"/>
          </p:cNvSpPr>
          <p:nvPr>
            <p:ph idx="1"/>
          </p:nvPr>
        </p:nvSpPr>
        <p:spPr/>
        <p:txBody>
          <a:bodyPr/>
          <a:lstStyle/>
          <a:p>
            <a:r>
              <a:rPr lang="en-US" dirty="0" smtClean="0"/>
              <a:t>Key </a:t>
            </a:r>
            <a:r>
              <a:rPr lang="en-US" dirty="0"/>
              <a:t>attributes are special types of attributes that act as the primary key for an entity and they can uniquely identify an entity from an entity set. The values that key attributes store must be unique and non-repeating.</a:t>
            </a:r>
          </a:p>
          <a:p>
            <a:endParaRPr lang="en-IN" dirty="0"/>
          </a:p>
        </p:txBody>
      </p:sp>
    </p:spTree>
    <p:extLst>
      <p:ext uri="{BB962C8B-B14F-4D97-AF65-F5344CB8AC3E}">
        <p14:creationId xmlns:p14="http://schemas.microsoft.com/office/powerpoint/2010/main" val="10025438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IN" dirty="0"/>
          </a:p>
        </p:txBody>
      </p:sp>
      <p:pic>
        <p:nvPicPr>
          <p:cNvPr id="1331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942538"/>
            <a:ext cx="8229600" cy="3841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69716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Complex Attributes</a:t>
            </a:r>
            <a:br>
              <a:rPr lang="en-US" b="1" dirty="0" smtClean="0"/>
            </a:br>
            <a:endParaRPr lang="en-IN" dirty="0"/>
          </a:p>
        </p:txBody>
      </p:sp>
      <p:sp>
        <p:nvSpPr>
          <p:cNvPr id="3" name="Content Placeholder 2"/>
          <p:cNvSpPr>
            <a:spLocks noGrp="1"/>
          </p:cNvSpPr>
          <p:nvPr>
            <p:ph idx="1"/>
          </p:nvPr>
        </p:nvSpPr>
        <p:spPr/>
        <p:txBody>
          <a:bodyPr/>
          <a:lstStyle/>
          <a:p>
            <a:r>
              <a:rPr lang="en-US" dirty="0" smtClean="0"/>
              <a:t>Complex </a:t>
            </a:r>
            <a:r>
              <a:rPr lang="en-US" dirty="0"/>
              <a:t>attributes are rarely used in DBMS. They are formed by the combination of multi-valued and composite attributes. These attributes always have many sub-sections in their values.</a:t>
            </a:r>
          </a:p>
          <a:p>
            <a:endParaRPr lang="en-IN" dirty="0"/>
          </a:p>
        </p:txBody>
      </p:sp>
    </p:spTree>
    <p:extLst>
      <p:ext uri="{BB962C8B-B14F-4D97-AF65-F5344CB8AC3E}">
        <p14:creationId xmlns:p14="http://schemas.microsoft.com/office/powerpoint/2010/main" val="23663347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IN" dirty="0"/>
          </a:p>
        </p:txBody>
      </p:sp>
      <p:pic>
        <p:nvPicPr>
          <p:cNvPr id="1433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824535"/>
            <a:ext cx="8229600" cy="4077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41420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Stored Attributes</a:t>
            </a:r>
            <a:br>
              <a:rPr lang="en-US" b="1" dirty="0" smtClean="0"/>
            </a:br>
            <a:endParaRPr lang="en-IN" dirty="0"/>
          </a:p>
        </p:txBody>
      </p:sp>
      <p:sp>
        <p:nvSpPr>
          <p:cNvPr id="3" name="Content Placeholder 2"/>
          <p:cNvSpPr>
            <a:spLocks noGrp="1"/>
          </p:cNvSpPr>
          <p:nvPr>
            <p:ph idx="1"/>
          </p:nvPr>
        </p:nvSpPr>
        <p:spPr/>
        <p:txBody>
          <a:bodyPr>
            <a:normAutofit/>
          </a:bodyPr>
          <a:lstStyle/>
          <a:p>
            <a:r>
              <a:rPr lang="en-US" dirty="0" smtClean="0"/>
              <a:t>Values </a:t>
            </a:r>
            <a:r>
              <a:rPr lang="en-US" dirty="0"/>
              <a:t>of stored attributes remain constant and fixed for an entity instance and also, they help in deriving the derived attributes</a:t>
            </a:r>
            <a:r>
              <a:rPr lang="en-US" dirty="0" smtClean="0"/>
              <a:t>.</a:t>
            </a:r>
          </a:p>
          <a:p>
            <a:r>
              <a:rPr lang="en-US" dirty="0"/>
              <a:t> </a:t>
            </a:r>
            <a:r>
              <a:rPr lang="en-US" b="1" dirty="0"/>
              <a:t>For example,</a:t>
            </a:r>
            <a:r>
              <a:rPr lang="en-US" dirty="0"/>
              <a:t> Age attribute can be derived from Date of Birth attribute, and also, Date of birth attribute has fixed and constant value throughout the life of an entity. Hence, Date of Birth attribute is a stored attribute.</a:t>
            </a:r>
          </a:p>
          <a:p>
            <a:endParaRPr lang="en-IN" dirty="0"/>
          </a:p>
        </p:txBody>
      </p:sp>
    </p:spTree>
    <p:extLst>
      <p:ext uri="{BB962C8B-B14F-4D97-AF65-F5344CB8AC3E}">
        <p14:creationId xmlns:p14="http://schemas.microsoft.com/office/powerpoint/2010/main" val="8302142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IN" dirty="0"/>
          </a:p>
        </p:txBody>
      </p:sp>
      <p:pic>
        <p:nvPicPr>
          <p:cNvPr id="1536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708963"/>
            <a:ext cx="8229600" cy="430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9055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892119"/>
            <a:ext cx="6408711"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79396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Summary</a:t>
            </a:r>
            <a:r>
              <a:rPr lang="en-IN" b="1" dirty="0"/>
              <a:t/>
            </a:r>
            <a:br>
              <a:rPr lang="en-IN" b="1" dirty="0"/>
            </a:br>
            <a:endParaRPr lang="en-IN" dirty="0"/>
          </a:p>
        </p:txBody>
      </p:sp>
      <p:sp>
        <p:nvSpPr>
          <p:cNvPr id="3" name="Content Placeholder 2"/>
          <p:cNvSpPr>
            <a:spLocks noGrp="1"/>
          </p:cNvSpPr>
          <p:nvPr>
            <p:ph idx="1"/>
          </p:nvPr>
        </p:nvSpPr>
        <p:spPr/>
        <p:txBody>
          <a:bodyPr>
            <a:normAutofit fontScale="70000" lnSpcReduction="20000"/>
          </a:bodyPr>
          <a:lstStyle/>
          <a:p>
            <a:r>
              <a:rPr lang="en-US" dirty="0"/>
              <a:t>Attributes in DBMS help us to study the characteristics and properties of an entity instance and we can also study the relations within the system. Attributes in DBMS are represented by elliptical shapes.</a:t>
            </a:r>
          </a:p>
          <a:p>
            <a:r>
              <a:rPr lang="en-US" dirty="0"/>
              <a:t>An entity may contain any number of attributes while one of the attributes is considered to be a primary key attribute.</a:t>
            </a:r>
          </a:p>
          <a:p>
            <a:r>
              <a:rPr lang="en-US" dirty="0"/>
              <a:t>There are different types of attributes in DBMS: </a:t>
            </a:r>
            <a:r>
              <a:rPr lang="en-US" b="1" dirty="0"/>
              <a:t>Simple, Composite, Single Valued, Multi-Valued, Stored, Derived, Key, and Complex attributes.</a:t>
            </a:r>
            <a:endParaRPr lang="en-US" dirty="0"/>
          </a:p>
          <a:p>
            <a:r>
              <a:rPr lang="en-US" dirty="0"/>
              <a:t>Simple attributes can't be further sub-divided into any other component and hence, they are also known as atomic attributes.</a:t>
            </a:r>
          </a:p>
          <a:p>
            <a:r>
              <a:rPr lang="en-US" dirty="0"/>
              <a:t>Composite attributes can be further sub-divided and hence, are composed of many other simple attributes.</a:t>
            </a:r>
          </a:p>
          <a:p>
            <a:endParaRPr lang="en-IN" dirty="0"/>
          </a:p>
        </p:txBody>
      </p:sp>
    </p:spTree>
    <p:extLst>
      <p:ext uri="{BB962C8B-B14F-4D97-AF65-F5344CB8AC3E}">
        <p14:creationId xmlns:p14="http://schemas.microsoft.com/office/powerpoint/2010/main" val="30360847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Summary</a:t>
            </a:r>
            <a:endParaRPr lang="en-IN" dirty="0"/>
          </a:p>
        </p:txBody>
      </p:sp>
      <p:sp>
        <p:nvSpPr>
          <p:cNvPr id="3" name="Content Placeholder 2"/>
          <p:cNvSpPr>
            <a:spLocks noGrp="1"/>
          </p:cNvSpPr>
          <p:nvPr>
            <p:ph idx="1"/>
          </p:nvPr>
        </p:nvSpPr>
        <p:spPr/>
        <p:txBody>
          <a:bodyPr>
            <a:normAutofit fontScale="70000" lnSpcReduction="20000"/>
          </a:bodyPr>
          <a:lstStyle/>
          <a:p>
            <a:r>
              <a:rPr lang="en-US" dirty="0"/>
              <a:t>Single valued attributes consist of a single value for each entity instance and can’t store more than one value.</a:t>
            </a:r>
          </a:p>
          <a:p>
            <a:r>
              <a:rPr lang="en-US" dirty="0"/>
              <a:t>Multi-valued attributes can take up and store more than one value at a time for an entity instance from a set of possible values. They are represented by </a:t>
            </a:r>
            <a:r>
              <a:rPr lang="en-US" b="1" dirty="0"/>
              <a:t>co-centric elliptical shape.</a:t>
            </a:r>
            <a:endParaRPr lang="en-US" dirty="0"/>
          </a:p>
          <a:p>
            <a:r>
              <a:rPr lang="en-US" dirty="0"/>
              <a:t>Derived attributes are those attributes whose values can be derived from the values of other attributes.</a:t>
            </a:r>
          </a:p>
          <a:p>
            <a:r>
              <a:rPr lang="en-US" dirty="0"/>
              <a:t>Key attributes act as the primary key for an entity and they can uniquely identify an entity from an entity set.</a:t>
            </a:r>
          </a:p>
          <a:p>
            <a:r>
              <a:rPr lang="en-US" dirty="0"/>
              <a:t>Complex attributes are formed by the combination of multi-valued and composite attributes.</a:t>
            </a:r>
          </a:p>
          <a:p>
            <a:r>
              <a:rPr lang="en-US" dirty="0"/>
              <a:t>Values of stored attributes remain constant and fixed for an entity instance</a:t>
            </a:r>
          </a:p>
          <a:p>
            <a:endParaRPr lang="en-IN" dirty="0"/>
          </a:p>
        </p:txBody>
      </p:sp>
    </p:spTree>
    <p:extLst>
      <p:ext uri="{BB962C8B-B14F-4D97-AF65-F5344CB8AC3E}">
        <p14:creationId xmlns:p14="http://schemas.microsoft.com/office/powerpoint/2010/main" val="22716503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Rectangle 2"/>
          <p:cNvSpPr>
            <a:spLocks noGrp="1" noChangeArrowheads="1"/>
          </p:cNvSpPr>
          <p:nvPr>
            <p:ph type="title"/>
          </p:nvPr>
        </p:nvSpPr>
        <p:spPr>
          <a:xfrm>
            <a:off x="76200" y="274638"/>
            <a:ext cx="8610600" cy="1143000"/>
          </a:xfrm>
        </p:spPr>
        <p:txBody>
          <a:bodyPr>
            <a:normAutofit fontScale="90000"/>
          </a:bodyPr>
          <a:lstStyle/>
          <a:p>
            <a:r>
              <a:rPr lang="en-US" altLang="en-US" b="1" dirty="0"/>
              <a:t>Initial Design of Entity Types for the </a:t>
            </a:r>
            <a:r>
              <a:rPr lang="en-US" altLang="en-US" sz="2400" b="1" dirty="0"/>
              <a:t>COMPANY </a:t>
            </a:r>
            <a:r>
              <a:rPr lang="en-US" altLang="en-US" b="1" dirty="0"/>
              <a:t>Database Schema</a:t>
            </a:r>
          </a:p>
        </p:txBody>
      </p:sp>
      <p:sp>
        <p:nvSpPr>
          <p:cNvPr id="915459" name="Rectangle 3"/>
          <p:cNvSpPr>
            <a:spLocks noGrp="1" noChangeArrowheads="1"/>
          </p:cNvSpPr>
          <p:nvPr>
            <p:ph idx="1"/>
          </p:nvPr>
        </p:nvSpPr>
        <p:spPr/>
        <p:txBody>
          <a:bodyPr>
            <a:normAutofit fontScale="92500"/>
          </a:bodyPr>
          <a:lstStyle/>
          <a:p>
            <a:r>
              <a:rPr lang="en-US" altLang="en-US"/>
              <a:t>Based on the requirements, we can identify four initial entity types in the COMPANY database:</a:t>
            </a:r>
          </a:p>
          <a:p>
            <a:pPr lvl="1"/>
            <a:r>
              <a:rPr lang="en-US" altLang="en-US"/>
              <a:t>DEPARTMENT</a:t>
            </a:r>
          </a:p>
          <a:p>
            <a:pPr lvl="1"/>
            <a:r>
              <a:rPr lang="en-US" altLang="en-US"/>
              <a:t>PROJECT</a:t>
            </a:r>
          </a:p>
          <a:p>
            <a:pPr lvl="1"/>
            <a:r>
              <a:rPr lang="en-US" altLang="en-US"/>
              <a:t>EMPLOYEE</a:t>
            </a:r>
          </a:p>
          <a:p>
            <a:pPr lvl="1"/>
            <a:r>
              <a:rPr lang="en-US" altLang="en-US"/>
              <a:t>DEPENDENT</a:t>
            </a:r>
          </a:p>
          <a:p>
            <a:r>
              <a:rPr lang="en-US" altLang="en-US"/>
              <a:t>Their initial design is shown on the following slide</a:t>
            </a:r>
          </a:p>
          <a:p>
            <a:r>
              <a:rPr lang="en-US" altLang="en-US"/>
              <a:t>The initial attributes shown are derived from the requirements description</a:t>
            </a:r>
          </a:p>
        </p:txBody>
      </p:sp>
      <p:sp>
        <p:nvSpPr>
          <p:cNvPr id="4" name="Slide Number Placeholder 3"/>
          <p:cNvSpPr>
            <a:spLocks noGrp="1"/>
          </p:cNvSpPr>
          <p:nvPr>
            <p:ph type="sldNum" sz="quarter" idx="12"/>
          </p:nvPr>
        </p:nvSpPr>
        <p:spPr/>
        <p:txBody>
          <a:bodyPr/>
          <a:lstStyle/>
          <a:p>
            <a:r>
              <a:rPr lang="en-US" altLang="en-US"/>
              <a:t>Slide 3- </a:t>
            </a:r>
            <a:fld id="{47D4334B-0814-42AD-AB07-55FD47C5E69E}" type="slidenum">
              <a:rPr lang="en-US" altLang="en-US"/>
              <a:pPr/>
              <a:t>36</a:t>
            </a:fld>
            <a:endParaRPr lang="en-CA" altLang="en-US"/>
          </a:p>
        </p:txBody>
      </p:sp>
    </p:spTree>
    <p:extLst>
      <p:ext uri="{BB962C8B-B14F-4D97-AF65-F5344CB8AC3E}">
        <p14:creationId xmlns:p14="http://schemas.microsoft.com/office/powerpoint/2010/main" val="216044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Rectangle 2"/>
          <p:cNvSpPr>
            <a:spLocks noGrp="1" noChangeArrowheads="1"/>
          </p:cNvSpPr>
          <p:nvPr>
            <p:ph type="title"/>
          </p:nvPr>
        </p:nvSpPr>
        <p:spPr>
          <a:xfrm>
            <a:off x="-76200" y="274638"/>
            <a:ext cx="8763000" cy="1143000"/>
          </a:xfrm>
        </p:spPr>
        <p:txBody>
          <a:bodyPr/>
          <a:lstStyle/>
          <a:p>
            <a:r>
              <a:rPr lang="en-US" altLang="en-US" b="1" dirty="0"/>
              <a:t>Initial Design of Entity Types:</a:t>
            </a:r>
            <a:br>
              <a:rPr lang="en-US" altLang="en-US" b="1" dirty="0"/>
            </a:br>
            <a:r>
              <a:rPr lang="en-US" altLang="en-US" sz="2400" b="1" dirty="0"/>
              <a:t>EMPLOYEE, DEPARTMENT, PROJECT, DEPENDENT</a:t>
            </a:r>
          </a:p>
        </p:txBody>
      </p:sp>
      <p:sp>
        <p:nvSpPr>
          <p:cNvPr id="4" name="Slide Number Placeholder 3"/>
          <p:cNvSpPr>
            <a:spLocks noGrp="1"/>
          </p:cNvSpPr>
          <p:nvPr>
            <p:ph type="sldNum" sz="quarter" idx="12"/>
          </p:nvPr>
        </p:nvSpPr>
        <p:spPr/>
        <p:txBody>
          <a:bodyPr/>
          <a:lstStyle/>
          <a:p>
            <a:r>
              <a:rPr lang="en-US" altLang="en-US"/>
              <a:t>Slide 3- </a:t>
            </a:r>
            <a:fld id="{D347A75E-4D1F-482E-B71C-6F4A4538BCA5}" type="slidenum">
              <a:rPr lang="en-US" altLang="en-US"/>
              <a:pPr/>
              <a:t>37</a:t>
            </a:fld>
            <a:endParaRPr lang="en-CA" altLang="en-US"/>
          </a:p>
        </p:txBody>
      </p:sp>
      <p:pic>
        <p:nvPicPr>
          <p:cNvPr id="916484" name="Picture 4" descr="fig03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26331"/>
            <a:ext cx="8001000" cy="4799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5866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Rectangle 2"/>
          <p:cNvSpPr>
            <a:spLocks noGrp="1" noChangeArrowheads="1"/>
          </p:cNvSpPr>
          <p:nvPr>
            <p:ph type="title"/>
          </p:nvPr>
        </p:nvSpPr>
        <p:spPr/>
        <p:txBody>
          <a:bodyPr/>
          <a:lstStyle/>
          <a:p>
            <a:r>
              <a:rPr lang="en-US" altLang="en-US" sz="3200" b="1" dirty="0"/>
              <a:t>Refining the initial design by introducing relationships</a:t>
            </a:r>
          </a:p>
        </p:txBody>
      </p:sp>
      <p:sp>
        <p:nvSpPr>
          <p:cNvPr id="917507" name="Rectangle 3"/>
          <p:cNvSpPr>
            <a:spLocks noGrp="1" noChangeArrowheads="1"/>
          </p:cNvSpPr>
          <p:nvPr>
            <p:ph idx="1"/>
          </p:nvPr>
        </p:nvSpPr>
        <p:spPr/>
        <p:txBody>
          <a:bodyPr>
            <a:normAutofit/>
          </a:bodyPr>
          <a:lstStyle/>
          <a:p>
            <a:r>
              <a:rPr lang="en-US" altLang="en-US" dirty="0"/>
              <a:t>The initial design is typically not complete</a:t>
            </a:r>
          </a:p>
          <a:p>
            <a:r>
              <a:rPr lang="en-US" altLang="en-US" dirty="0"/>
              <a:t>Some aspects in the requirements will be represented as </a:t>
            </a:r>
            <a:r>
              <a:rPr lang="en-US" altLang="en-US" b="1" dirty="0"/>
              <a:t>relationships</a:t>
            </a:r>
            <a:endParaRPr lang="en-US" altLang="en-US" dirty="0"/>
          </a:p>
          <a:p>
            <a:r>
              <a:rPr lang="en-US" altLang="en-US" dirty="0"/>
              <a:t>ER model has three main concepts:</a:t>
            </a:r>
          </a:p>
          <a:p>
            <a:pPr lvl="1"/>
            <a:r>
              <a:rPr lang="en-US" altLang="en-US" dirty="0"/>
              <a:t>Entities (and their entity types and entity sets)</a:t>
            </a:r>
          </a:p>
          <a:p>
            <a:pPr lvl="1"/>
            <a:r>
              <a:rPr lang="en-US" altLang="en-US" dirty="0"/>
              <a:t>Attributes (simple, composite, multivalued)</a:t>
            </a:r>
          </a:p>
          <a:p>
            <a:pPr lvl="1"/>
            <a:r>
              <a:rPr lang="en-US" altLang="en-US" dirty="0"/>
              <a:t>Relationships (and their relationship types and relationship sets</a:t>
            </a:r>
            <a:r>
              <a:rPr lang="en-US" altLang="en-US" dirty="0" smtClean="0"/>
              <a:t>)</a:t>
            </a:r>
            <a:endParaRPr lang="en-US" altLang="en-US" dirty="0"/>
          </a:p>
        </p:txBody>
      </p:sp>
      <p:sp>
        <p:nvSpPr>
          <p:cNvPr id="4" name="Slide Number Placeholder 3"/>
          <p:cNvSpPr>
            <a:spLocks noGrp="1"/>
          </p:cNvSpPr>
          <p:nvPr>
            <p:ph type="sldNum" sz="quarter" idx="12"/>
          </p:nvPr>
        </p:nvSpPr>
        <p:spPr/>
        <p:txBody>
          <a:bodyPr/>
          <a:lstStyle/>
          <a:p>
            <a:r>
              <a:rPr lang="en-US" altLang="en-US"/>
              <a:t>Slide 3- </a:t>
            </a:r>
            <a:fld id="{0F17644C-524E-4646-996C-DF02292C5ED2}" type="slidenum">
              <a:rPr lang="en-US" altLang="en-US"/>
              <a:pPr/>
              <a:t>38</a:t>
            </a:fld>
            <a:endParaRPr lang="en-CA" altLang="en-US"/>
          </a:p>
        </p:txBody>
      </p:sp>
    </p:spTree>
    <p:extLst>
      <p:ext uri="{BB962C8B-B14F-4D97-AF65-F5344CB8AC3E}">
        <p14:creationId xmlns:p14="http://schemas.microsoft.com/office/powerpoint/2010/main" val="2214592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is a relationship in DBMS?</a:t>
            </a:r>
            <a:br>
              <a:rPr lang="en-US" b="1" dirty="0"/>
            </a:br>
            <a:endParaRPr lang="en-IN" dirty="0"/>
          </a:p>
        </p:txBody>
      </p:sp>
      <p:sp>
        <p:nvSpPr>
          <p:cNvPr id="3" name="Content Placeholder 2"/>
          <p:cNvSpPr>
            <a:spLocks noGrp="1"/>
          </p:cNvSpPr>
          <p:nvPr>
            <p:ph idx="1"/>
          </p:nvPr>
        </p:nvSpPr>
        <p:spPr/>
        <p:txBody>
          <a:bodyPr>
            <a:normAutofit/>
          </a:bodyPr>
          <a:lstStyle/>
          <a:p>
            <a:r>
              <a:rPr lang="en-US" sz="2400" dirty="0"/>
              <a:t>Any association between two entities is known as a relationship between those two entities</a:t>
            </a:r>
            <a:r>
              <a:rPr lang="en-US" sz="2400" dirty="0" smtClean="0"/>
              <a:t>.</a:t>
            </a:r>
          </a:p>
          <a:p>
            <a:r>
              <a:rPr lang="en-US" sz="2400" dirty="0" smtClean="0"/>
              <a:t> </a:t>
            </a:r>
            <a:r>
              <a:rPr lang="en-US" sz="2400" dirty="0"/>
              <a:t>This relationship in DBMS is represented using a </a:t>
            </a:r>
            <a:r>
              <a:rPr lang="en-US" sz="2400" b="1" dirty="0"/>
              <a:t>diamond shape </a:t>
            </a:r>
            <a:r>
              <a:rPr lang="en-US" sz="2400" dirty="0"/>
              <a:t>in the entity-relationship diagram. </a:t>
            </a:r>
            <a:endParaRPr lang="en-US" sz="2400" dirty="0" smtClean="0"/>
          </a:p>
          <a:p>
            <a:r>
              <a:rPr lang="en-US" sz="2400" dirty="0" smtClean="0"/>
              <a:t>An </a:t>
            </a:r>
            <a:r>
              <a:rPr lang="en-US" sz="2400" dirty="0"/>
              <a:t>entity-relationship diagram is </a:t>
            </a:r>
            <a:r>
              <a:rPr lang="en-US" sz="2400" dirty="0" smtClean="0"/>
              <a:t> a</a:t>
            </a:r>
            <a:r>
              <a:rPr lang="en-US" sz="2400" dirty="0"/>
              <a:t> graphical representation of entities and the relationships that exist between them</a:t>
            </a:r>
            <a:r>
              <a:rPr lang="en-US" sz="2400" dirty="0" smtClean="0"/>
              <a:t>.</a:t>
            </a:r>
            <a:endParaRPr lang="en-IN" sz="2400" dirty="0"/>
          </a:p>
          <a:p>
            <a:pPr marL="0" indent="0">
              <a:buNone/>
            </a:pPr>
            <a:endParaRPr lang="en-IN" sz="2400" dirty="0"/>
          </a:p>
        </p:txBody>
      </p:sp>
    </p:spTree>
    <p:extLst>
      <p:ext uri="{BB962C8B-B14F-4D97-AF65-F5344CB8AC3E}">
        <p14:creationId xmlns:p14="http://schemas.microsoft.com/office/powerpoint/2010/main" val="22920870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endParaRPr lang="en-IN"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431894"/>
            <a:ext cx="8229600" cy="2862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32392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530" name="Rectangle 2050"/>
          <p:cNvSpPr>
            <a:spLocks noGrp="1" noChangeArrowheads="1"/>
          </p:cNvSpPr>
          <p:nvPr>
            <p:ph type="title"/>
          </p:nvPr>
        </p:nvSpPr>
        <p:spPr/>
        <p:txBody>
          <a:bodyPr/>
          <a:lstStyle/>
          <a:p>
            <a:r>
              <a:rPr lang="en-US" altLang="en-US" sz="3200" b="1" dirty="0"/>
              <a:t>Relationship type vs. relationship set </a:t>
            </a:r>
          </a:p>
        </p:txBody>
      </p:sp>
      <p:sp>
        <p:nvSpPr>
          <p:cNvPr id="918531" name="Rectangle 2051"/>
          <p:cNvSpPr>
            <a:spLocks noGrp="1" noChangeArrowheads="1"/>
          </p:cNvSpPr>
          <p:nvPr>
            <p:ph idx="1"/>
          </p:nvPr>
        </p:nvSpPr>
        <p:spPr/>
        <p:txBody>
          <a:bodyPr>
            <a:normAutofit fontScale="92500" lnSpcReduction="10000"/>
          </a:bodyPr>
          <a:lstStyle/>
          <a:p>
            <a:r>
              <a:rPr lang="en-US" altLang="en-US" dirty="0"/>
              <a:t>Relationship Type:</a:t>
            </a:r>
          </a:p>
          <a:p>
            <a:pPr lvl="1"/>
            <a:r>
              <a:rPr lang="en-US" altLang="en-US" dirty="0"/>
              <a:t>Is the schema description of a relationship</a:t>
            </a:r>
          </a:p>
          <a:p>
            <a:pPr lvl="1"/>
            <a:r>
              <a:rPr lang="en-US" altLang="en-US" dirty="0"/>
              <a:t>Identifies the relationship name and the participating entity types</a:t>
            </a:r>
          </a:p>
          <a:p>
            <a:pPr lvl="1"/>
            <a:r>
              <a:rPr lang="en-US" altLang="en-US" dirty="0"/>
              <a:t>Also identifies certain relationship constraints</a:t>
            </a:r>
          </a:p>
          <a:p>
            <a:r>
              <a:rPr lang="en-US" altLang="en-US" dirty="0"/>
              <a:t>Relationship Set:</a:t>
            </a:r>
          </a:p>
          <a:p>
            <a:pPr marL="0" indent="0" algn="just">
              <a:buNone/>
            </a:pPr>
            <a:r>
              <a:rPr lang="en-US" dirty="0"/>
              <a:t>A set of relationships of similar type is called a relationship set. Like entities, a relationship too can have attributes. </a:t>
            </a:r>
          </a:p>
          <a:p>
            <a:pPr marL="0" indent="0" algn="just">
              <a:buNone/>
            </a:pPr>
            <a:r>
              <a:rPr lang="en-US" dirty="0"/>
              <a:t>These attributes are called </a:t>
            </a:r>
            <a:r>
              <a:rPr lang="en-US" b="1" dirty="0"/>
              <a:t>descriptive attributes</a:t>
            </a:r>
            <a:r>
              <a:rPr lang="en-US" dirty="0"/>
              <a:t>.</a:t>
            </a:r>
          </a:p>
        </p:txBody>
      </p:sp>
      <p:sp>
        <p:nvSpPr>
          <p:cNvPr id="4" name="Slide Number Placeholder 3"/>
          <p:cNvSpPr>
            <a:spLocks noGrp="1"/>
          </p:cNvSpPr>
          <p:nvPr>
            <p:ph type="sldNum" sz="quarter" idx="12"/>
          </p:nvPr>
        </p:nvSpPr>
        <p:spPr/>
        <p:txBody>
          <a:bodyPr/>
          <a:lstStyle/>
          <a:p>
            <a:r>
              <a:rPr lang="en-US" altLang="en-US"/>
              <a:t>Slide 3- </a:t>
            </a:r>
            <a:fld id="{B89424B1-6010-48F0-8366-CBB5682A62D7}" type="slidenum">
              <a:rPr lang="en-US" altLang="en-US"/>
              <a:pPr/>
              <a:t>41</a:t>
            </a:fld>
            <a:endParaRPr lang="en-CA" altLang="en-US"/>
          </a:p>
        </p:txBody>
      </p:sp>
    </p:spTree>
    <p:extLst>
      <p:ext uri="{BB962C8B-B14F-4D97-AF65-F5344CB8AC3E}">
        <p14:creationId xmlns:p14="http://schemas.microsoft.com/office/powerpoint/2010/main" val="546868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Types of Relationships in DBMS</a:t>
            </a:r>
            <a:br>
              <a:rPr lang="en-US" b="1" dirty="0"/>
            </a:br>
            <a:endParaRPr lang="en-IN" dirty="0"/>
          </a:p>
        </p:txBody>
      </p:sp>
      <p:sp>
        <p:nvSpPr>
          <p:cNvPr id="3" name="Content Placeholder 2"/>
          <p:cNvSpPr>
            <a:spLocks noGrp="1"/>
          </p:cNvSpPr>
          <p:nvPr>
            <p:ph idx="1"/>
          </p:nvPr>
        </p:nvSpPr>
        <p:spPr>
          <a:xfrm>
            <a:off x="457200" y="1124744"/>
            <a:ext cx="8229600" cy="5001419"/>
          </a:xfrm>
        </p:spPr>
        <p:txBody>
          <a:bodyPr>
            <a:normAutofit fontScale="47500" lnSpcReduction="20000"/>
          </a:bodyPr>
          <a:lstStyle/>
          <a:p>
            <a:r>
              <a:rPr lang="en-US" dirty="0">
                <a:latin typeface="Times New Roman" panose="02020603050405020304" pitchFamily="18" charset="0"/>
                <a:cs typeface="Times New Roman" panose="02020603050405020304" pitchFamily="18" charset="0"/>
              </a:rPr>
              <a:t>A relationship is represented by diamond shape in ER diagram, it shows the relationship among entities. There are four types of relationships: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One to One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 One to Many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3. Many to One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4. Many to Many</a:t>
            </a:r>
          </a:p>
          <a:p>
            <a:pPr marL="0" indent="0">
              <a:buNone/>
            </a:pPr>
            <a:r>
              <a:rPr lang="en-US" b="1" dirty="0">
                <a:latin typeface="Times New Roman" panose="02020603050405020304" pitchFamily="18" charset="0"/>
                <a:cs typeface="Times New Roman" panose="02020603050405020304" pitchFamily="18" charset="0"/>
              </a:rPr>
              <a:t>1. One to One Relationship</a:t>
            </a:r>
          </a:p>
          <a:p>
            <a:r>
              <a:rPr lang="en-US" dirty="0">
                <a:latin typeface="Times New Roman" panose="02020603050405020304" pitchFamily="18" charset="0"/>
                <a:cs typeface="Times New Roman" panose="02020603050405020304" pitchFamily="18" charset="0"/>
              </a:rPr>
              <a:t>When a single instance of an entity is associated with a single instance of another entity then it is called one to one relationship. For example, a person has only one passport and a passport is given to one person.</a:t>
            </a:r>
          </a:p>
          <a:p>
            <a:pPr marL="0" indent="0">
              <a:buNone/>
            </a:pPr>
            <a:r>
              <a:rPr lang="en-US" b="1" dirty="0">
                <a:latin typeface="Times New Roman" panose="02020603050405020304" pitchFamily="18" charset="0"/>
                <a:cs typeface="Times New Roman" panose="02020603050405020304" pitchFamily="18" charset="0"/>
              </a:rPr>
              <a:t>2. One to Many Relationship</a:t>
            </a:r>
          </a:p>
          <a:p>
            <a:r>
              <a:rPr lang="en-US" dirty="0">
                <a:latin typeface="Times New Roman" panose="02020603050405020304" pitchFamily="18" charset="0"/>
                <a:cs typeface="Times New Roman" panose="02020603050405020304" pitchFamily="18" charset="0"/>
              </a:rPr>
              <a:t>When a single instance of an entity is associated with more than one instances of another entity then it is called one to many relationship. For example – a customer can place many orders but a order cannot be placed by many customers.</a:t>
            </a:r>
          </a:p>
          <a:p>
            <a:pPr marL="0" indent="0">
              <a:buNone/>
            </a:pPr>
            <a:r>
              <a:rPr lang="en-US" b="1" dirty="0">
                <a:latin typeface="Times New Roman" panose="02020603050405020304" pitchFamily="18" charset="0"/>
                <a:cs typeface="Times New Roman" panose="02020603050405020304" pitchFamily="18" charset="0"/>
              </a:rPr>
              <a:t>3. Many to One Relationship</a:t>
            </a:r>
          </a:p>
          <a:p>
            <a:r>
              <a:rPr lang="en-US" dirty="0">
                <a:latin typeface="Times New Roman" panose="02020603050405020304" pitchFamily="18" charset="0"/>
                <a:cs typeface="Times New Roman" panose="02020603050405020304" pitchFamily="18" charset="0"/>
              </a:rPr>
              <a:t>When more than one instances of an entity is associated with a single instance of another entity then it is called many to one relationship. For example – many students can study in a single college but a student cannot study in many colleges at the same time.</a:t>
            </a:r>
          </a:p>
          <a:p>
            <a:pPr marL="0" indent="0">
              <a:buNone/>
            </a:pPr>
            <a:r>
              <a:rPr lang="en-US" b="1" dirty="0">
                <a:latin typeface="Times New Roman" panose="02020603050405020304" pitchFamily="18" charset="0"/>
                <a:cs typeface="Times New Roman" panose="02020603050405020304" pitchFamily="18" charset="0"/>
              </a:rPr>
              <a:t>4. Many to Many Relationship</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When more than one instances of an entity is associated with more than one instances of another entity then it is called many to many relationship. For example, a </a:t>
            </a:r>
            <a:r>
              <a:rPr lang="en-US" dirty="0" smtClean="0">
                <a:latin typeface="Times New Roman" panose="02020603050405020304" pitchFamily="18" charset="0"/>
                <a:cs typeface="Times New Roman" panose="02020603050405020304" pitchFamily="18" charset="0"/>
              </a:rPr>
              <a:t> student can </a:t>
            </a:r>
            <a:r>
              <a:rPr lang="en-US" dirty="0">
                <a:latin typeface="Times New Roman" panose="02020603050405020304" pitchFamily="18" charset="0"/>
                <a:cs typeface="Times New Roman" panose="02020603050405020304" pitchFamily="18" charset="0"/>
              </a:rPr>
              <a:t>be assigned to many projects and a project can be assigned to many students.</a:t>
            </a:r>
          </a:p>
          <a:p>
            <a:endParaRPr lang="en-IN" dirty="0"/>
          </a:p>
        </p:txBody>
      </p:sp>
    </p:spTree>
    <p:extLst>
      <p:ext uri="{BB962C8B-B14F-4D97-AF65-F5344CB8AC3E}">
        <p14:creationId xmlns:p14="http://schemas.microsoft.com/office/powerpoint/2010/main" val="35002883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lvl="0"/>
            <a:r>
              <a:rPr lang="en-US" b="1" dirty="0"/>
              <a:t>One-to-one</a:t>
            </a:r>
            <a:r>
              <a:rPr lang="en-US" dirty="0"/>
              <a:t> − One entity from entity set A can be associated with at most one entity of entity set B and vice versa.</a:t>
            </a:r>
          </a:p>
          <a:p>
            <a:endParaRPr lang="en-US" dirty="0"/>
          </a:p>
        </p:txBody>
      </p:sp>
      <p:pic>
        <p:nvPicPr>
          <p:cNvPr id="8194" name="Picture 2" descr="One-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86001"/>
            <a:ext cx="5791200" cy="3890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6053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lstStyle/>
          <a:p>
            <a:pPr lvl="0"/>
            <a:r>
              <a:rPr lang="en-US" b="1" dirty="0"/>
              <a:t>One-to-many</a:t>
            </a:r>
            <a:r>
              <a:rPr lang="en-US" dirty="0"/>
              <a:t> − One entity from entity set A can be associated with more than one entities of entity set B however an entity from entity set B, can be associated with at most one entity.</a:t>
            </a:r>
          </a:p>
          <a:p>
            <a:endParaRPr lang="en-US" dirty="0"/>
          </a:p>
        </p:txBody>
      </p:sp>
      <p:pic>
        <p:nvPicPr>
          <p:cNvPr id="9218" name="Picture 2" descr="One-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799" y="2743200"/>
            <a:ext cx="4526151"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8793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lvl="0"/>
            <a:r>
              <a:rPr lang="en-US" b="1" dirty="0"/>
              <a:t>Many-to-one</a:t>
            </a:r>
            <a:r>
              <a:rPr lang="en-US" dirty="0"/>
              <a:t> − More than one entities from entity set A can be associated with at most one entity of entity set B, however an entity from entity set B can be associated with more than one entity from entity set A.</a:t>
            </a:r>
          </a:p>
          <a:p>
            <a:endParaRPr lang="en-US" dirty="0"/>
          </a:p>
        </p:txBody>
      </p:sp>
      <p:pic>
        <p:nvPicPr>
          <p:cNvPr id="10242" name="Picture 2" descr="Many-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048000"/>
            <a:ext cx="4267200" cy="3079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258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lstStyle/>
          <a:p>
            <a:pPr lvl="0"/>
            <a:r>
              <a:rPr lang="en-US" b="1" dirty="0"/>
              <a:t>Many-to-many</a:t>
            </a:r>
            <a:r>
              <a:rPr lang="en-US" dirty="0"/>
              <a:t> − One entity from A can be associated with more than one entity from B and vice versa.</a:t>
            </a:r>
          </a:p>
          <a:p>
            <a:endParaRPr lang="en-US" dirty="0"/>
          </a:p>
        </p:txBody>
      </p:sp>
      <p:pic>
        <p:nvPicPr>
          <p:cNvPr id="11266" name="Picture 2" descr="Many-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47900"/>
            <a:ext cx="5120737"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1057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050"/>
          <p:cNvSpPr>
            <a:spLocks noGrp="1" noChangeArrowheads="1"/>
          </p:cNvSpPr>
          <p:nvPr>
            <p:ph type="title"/>
          </p:nvPr>
        </p:nvSpPr>
        <p:spPr/>
        <p:txBody>
          <a:bodyPr/>
          <a:lstStyle/>
          <a:p>
            <a:r>
              <a:rPr lang="en-US" altLang="en-US" sz="3200" b="1" dirty="0"/>
              <a:t>Refining the COMPANY database schema by introducing relationships</a:t>
            </a:r>
          </a:p>
        </p:txBody>
      </p:sp>
      <p:sp>
        <p:nvSpPr>
          <p:cNvPr id="922627" name="Rectangle 2051"/>
          <p:cNvSpPr>
            <a:spLocks noGrp="1" noChangeArrowheads="1"/>
          </p:cNvSpPr>
          <p:nvPr>
            <p:ph idx="1"/>
          </p:nvPr>
        </p:nvSpPr>
        <p:spPr/>
        <p:txBody>
          <a:bodyPr>
            <a:normAutofit/>
          </a:bodyPr>
          <a:lstStyle/>
          <a:p>
            <a:r>
              <a:rPr lang="en-US" altLang="en-US" sz="2400" dirty="0"/>
              <a:t>By examining the requirements, six relationship types are identified</a:t>
            </a:r>
          </a:p>
          <a:p>
            <a:r>
              <a:rPr lang="en-US" altLang="en-US" sz="2400" dirty="0"/>
              <a:t>All are </a:t>
            </a:r>
            <a:r>
              <a:rPr lang="en-US" altLang="en-US" sz="2400" i="1" dirty="0"/>
              <a:t>binary</a:t>
            </a:r>
            <a:r>
              <a:rPr lang="en-US" altLang="en-US" sz="2400" dirty="0"/>
              <a:t> relationships( degree 2)</a:t>
            </a:r>
          </a:p>
          <a:p>
            <a:r>
              <a:rPr lang="en-US" altLang="en-US" sz="2400" dirty="0"/>
              <a:t>Listed below with their participating entity types:</a:t>
            </a:r>
          </a:p>
          <a:p>
            <a:pPr lvl="1"/>
            <a:r>
              <a:rPr lang="en-US" altLang="en-US" sz="2200" dirty="0"/>
              <a:t>WORKS_FOR (between EMPLOYEE, DEPARTMENT)</a:t>
            </a:r>
          </a:p>
          <a:p>
            <a:pPr lvl="1"/>
            <a:r>
              <a:rPr lang="en-US" altLang="en-US" sz="2200" dirty="0"/>
              <a:t>MANAGES (also between EMPLOYEE, DEPARTMENT)</a:t>
            </a:r>
          </a:p>
          <a:p>
            <a:pPr lvl="1"/>
            <a:r>
              <a:rPr lang="en-US" altLang="en-US" sz="2200" dirty="0"/>
              <a:t>CONTROLS (between DEPARTMENT, PROJECT)</a:t>
            </a:r>
          </a:p>
          <a:p>
            <a:pPr lvl="1"/>
            <a:r>
              <a:rPr lang="en-US" altLang="en-US" sz="2200" dirty="0"/>
              <a:t>WORKS_ON (between EMPLOYEE, PROJECT)</a:t>
            </a:r>
          </a:p>
          <a:p>
            <a:pPr lvl="1"/>
            <a:r>
              <a:rPr lang="en-US" altLang="en-US" sz="2200" dirty="0"/>
              <a:t>SUPERVISION (between EMPLOYEE (as subordinate), EMPLOYEE (as supervisor))</a:t>
            </a:r>
          </a:p>
          <a:p>
            <a:pPr lvl="1"/>
            <a:r>
              <a:rPr lang="en-US" altLang="en-US" sz="2200" dirty="0"/>
              <a:t>DEPENDENTS_OF (between EMPLOYEE, DEPENDENT)</a:t>
            </a:r>
          </a:p>
          <a:p>
            <a:pPr lvl="1"/>
            <a:endParaRPr lang="en-US" altLang="en-US" sz="2200" dirty="0"/>
          </a:p>
        </p:txBody>
      </p:sp>
      <p:sp>
        <p:nvSpPr>
          <p:cNvPr id="4" name="Slide Number Placeholder 3"/>
          <p:cNvSpPr>
            <a:spLocks noGrp="1"/>
          </p:cNvSpPr>
          <p:nvPr>
            <p:ph type="sldNum" sz="quarter" idx="12"/>
          </p:nvPr>
        </p:nvSpPr>
        <p:spPr/>
        <p:txBody>
          <a:bodyPr/>
          <a:lstStyle/>
          <a:p>
            <a:r>
              <a:rPr lang="en-US" altLang="en-US"/>
              <a:t>Slide 3- </a:t>
            </a:r>
            <a:fld id="{7E3F3981-E8FB-46F1-A11E-ED8500BD7708}" type="slidenum">
              <a:rPr lang="en-US" altLang="en-US"/>
              <a:pPr/>
              <a:t>47</a:t>
            </a:fld>
            <a:endParaRPr lang="en-CA" altLang="en-US"/>
          </a:p>
        </p:txBody>
      </p:sp>
    </p:spTree>
    <p:extLst>
      <p:ext uri="{BB962C8B-B14F-4D97-AF65-F5344CB8AC3E}">
        <p14:creationId xmlns:p14="http://schemas.microsoft.com/office/powerpoint/2010/main" val="5769742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578" name="Rectangle 2"/>
          <p:cNvSpPr>
            <a:spLocks noGrp="1" noChangeArrowheads="1"/>
          </p:cNvSpPr>
          <p:nvPr>
            <p:ph type="title"/>
          </p:nvPr>
        </p:nvSpPr>
        <p:spPr>
          <a:xfrm>
            <a:off x="622300" y="215900"/>
            <a:ext cx="7940675" cy="76835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3200" b="1"/>
              <a:t>ER DIAGRAM – Relationship Types are:</a:t>
            </a:r>
            <a:br>
              <a:rPr lang="en-US" altLang="en-US" sz="3200" b="1"/>
            </a:br>
            <a:r>
              <a:rPr lang="en-US" altLang="en-US" sz="1400" b="1"/>
              <a:t>WORKS_FOR, MANAGES, WORKS_ON, CONTROLS, SUPERVISION, DEPENDENTS_OF</a:t>
            </a:r>
          </a:p>
        </p:txBody>
      </p:sp>
      <p:sp>
        <p:nvSpPr>
          <p:cNvPr id="4" name="Slide Number Placeholder 2"/>
          <p:cNvSpPr>
            <a:spLocks noGrp="1"/>
          </p:cNvSpPr>
          <p:nvPr>
            <p:ph type="sldNum" sz="quarter" idx="12"/>
          </p:nvPr>
        </p:nvSpPr>
        <p:spPr/>
        <p:txBody>
          <a:bodyPr/>
          <a:lstStyle/>
          <a:p>
            <a:r>
              <a:rPr lang="en-US" altLang="en-US"/>
              <a:t>Slide 3- </a:t>
            </a:r>
            <a:fld id="{22C72B64-B966-475E-9413-62EC4DAADE72}" type="slidenum">
              <a:rPr lang="en-US" altLang="en-US"/>
              <a:pPr/>
              <a:t>48</a:t>
            </a:fld>
            <a:endParaRPr lang="en-CA" altLang="en-US"/>
          </a:p>
        </p:txBody>
      </p:sp>
      <p:pic>
        <p:nvPicPr>
          <p:cNvPr id="920580"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0" y="1484784"/>
            <a:ext cx="7302500" cy="4994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082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665"/>
            <a:ext cx="8229600" cy="6629400"/>
          </a:xfrm>
        </p:spPr>
        <p:txBody>
          <a:bodyPr>
            <a:normAutofit/>
          </a:bodyPr>
          <a:lstStyle/>
          <a:p>
            <a:pPr marL="0" indent="0">
              <a:buNone/>
            </a:pPr>
            <a:r>
              <a:rPr lang="en-US" sz="4000" b="1" u="sng" dirty="0"/>
              <a:t>Entity Roles	</a:t>
            </a:r>
            <a:endParaRPr lang="en-US" sz="4000" u="sng" dirty="0"/>
          </a:p>
          <a:p>
            <a:pPr marL="0" lvl="0" indent="0" algn="just">
              <a:buNone/>
            </a:pPr>
            <a:r>
              <a:rPr lang="en-US" b="1" u="sng" dirty="0" smtClean="0"/>
              <a:t>Definition</a:t>
            </a:r>
            <a:r>
              <a:rPr lang="en-US" dirty="0" smtClean="0"/>
              <a:t>: Each </a:t>
            </a:r>
            <a:r>
              <a:rPr lang="en-US" dirty="0"/>
              <a:t>entity type in a relationship type plays a particular </a:t>
            </a:r>
            <a:r>
              <a:rPr lang="en-US" b="1" u="sng" dirty="0"/>
              <a:t>role</a:t>
            </a:r>
            <a:r>
              <a:rPr lang="en-US" b="1" dirty="0"/>
              <a:t> </a:t>
            </a:r>
            <a:r>
              <a:rPr lang="en-US" dirty="0"/>
              <a:t>that is described by a </a:t>
            </a:r>
            <a:r>
              <a:rPr lang="en-US" b="1" u="sng" dirty="0"/>
              <a:t>role name</a:t>
            </a:r>
            <a:r>
              <a:rPr lang="en-US" b="1" dirty="0"/>
              <a:t>. </a:t>
            </a:r>
            <a:r>
              <a:rPr lang="en-US" dirty="0"/>
              <a:t> </a:t>
            </a:r>
            <a:endParaRPr lang="en-US" dirty="0" smtClean="0"/>
          </a:p>
          <a:p>
            <a:pPr marL="0" lvl="0" indent="0" algn="just">
              <a:buNone/>
            </a:pPr>
            <a:r>
              <a:rPr lang="en-US" dirty="0" smtClean="0"/>
              <a:t>(or)</a:t>
            </a:r>
          </a:p>
          <a:p>
            <a:pPr marL="0" lvl="0" indent="0" algn="just">
              <a:buNone/>
            </a:pPr>
            <a:r>
              <a:rPr lang="en-US" dirty="0"/>
              <a:t>A </a:t>
            </a:r>
            <a:r>
              <a:rPr lang="en-US" b="1" dirty="0"/>
              <a:t>recursive relationship</a:t>
            </a:r>
            <a:r>
              <a:rPr lang="en-US" dirty="0"/>
              <a:t> is one in which the same entity participates more than once in the relationship.</a:t>
            </a:r>
            <a:endParaRPr lang="en-US" dirty="0" smtClean="0"/>
          </a:p>
          <a:p>
            <a:pPr algn="just"/>
            <a:r>
              <a:rPr lang="en-US" dirty="0" smtClean="0"/>
              <a:t>Role </a:t>
            </a:r>
            <a:r>
              <a:rPr lang="en-US" dirty="0"/>
              <a:t>names are especially important in </a:t>
            </a:r>
            <a:r>
              <a:rPr lang="en-US" b="1" u="sng" dirty="0"/>
              <a:t>recursive</a:t>
            </a:r>
            <a:r>
              <a:rPr lang="en-US" b="1" dirty="0"/>
              <a:t> relationship</a:t>
            </a:r>
            <a:r>
              <a:rPr lang="en-US" dirty="0"/>
              <a:t> </a:t>
            </a:r>
            <a:r>
              <a:rPr lang="en-US" dirty="0" smtClean="0"/>
              <a:t>types.</a:t>
            </a:r>
          </a:p>
        </p:txBody>
      </p:sp>
    </p:spTree>
    <p:extLst>
      <p:ext uri="{BB962C8B-B14F-4D97-AF65-F5344CB8AC3E}">
        <p14:creationId xmlns:p14="http://schemas.microsoft.com/office/powerpoint/2010/main" val="31835553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p:cNvPicPr>
            <a:picLocks noChangeArrowheads="1"/>
          </p:cNvPicPr>
          <p:nvPr/>
        </p:nvPicPr>
        <p:blipFill>
          <a:blip r:embed="rId2">
            <a:extLst>
              <a:ext uri="{28A0092B-C50C-407E-A947-70E740481C1C}">
                <a14:useLocalDpi xmlns:a14="http://schemas.microsoft.com/office/drawing/2010/main" val="0"/>
              </a:ext>
            </a:extLst>
          </a:blip>
          <a:srcRect l="-2354" t="-1932" r="-2226" b="-443"/>
          <a:stretch>
            <a:fillRect/>
          </a:stretch>
        </p:blipFill>
        <p:spPr bwMode="auto">
          <a:xfrm>
            <a:off x="609600" y="2286000"/>
            <a:ext cx="7543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04800" y="838200"/>
            <a:ext cx="8534400" cy="1354217"/>
          </a:xfrm>
          <a:prstGeom prst="rect">
            <a:avLst/>
          </a:prstGeom>
          <a:noFill/>
        </p:spPr>
        <p:txBody>
          <a:bodyPr wrap="square" rtlCol="0">
            <a:spAutoFit/>
          </a:bodyPr>
          <a:lstStyle/>
          <a:p>
            <a:r>
              <a:rPr lang="en-US" sz="3200" b="1" dirty="0" smtClean="0"/>
              <a:t>where </a:t>
            </a:r>
            <a:r>
              <a:rPr lang="en-US" sz="3200" b="1" dirty="0"/>
              <a:t>the same entity participates in more than one role:	</a:t>
            </a:r>
            <a:endParaRPr lang="en-US" b="1" dirty="0"/>
          </a:p>
          <a:p>
            <a:endParaRPr lang="en-US" dirty="0"/>
          </a:p>
        </p:txBody>
      </p:sp>
    </p:spTree>
    <p:extLst>
      <p:ext uri="{BB962C8B-B14F-4D97-AF65-F5344CB8AC3E}">
        <p14:creationId xmlns:p14="http://schemas.microsoft.com/office/powerpoint/2010/main" val="35321001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a:noAutofit/>
          </a:bodyPr>
          <a:lstStyle/>
          <a:p>
            <a:r>
              <a:rPr lang="en-US" sz="4800" b="1" dirty="0" smtClean="0"/>
              <a:t/>
            </a:r>
            <a:br>
              <a:rPr lang="en-US" sz="4800" b="1" dirty="0" smtClean="0"/>
            </a:br>
            <a:r>
              <a:rPr lang="en-US" sz="3200" b="1" dirty="0" smtClean="0"/>
              <a:t>Mapping Cardinalities (Structural Constraints)</a:t>
            </a:r>
            <a:r>
              <a:rPr lang="en-US" sz="3200" b="1" dirty="0"/>
              <a:t/>
            </a:r>
            <a:br>
              <a:rPr lang="en-US" sz="3200" b="1" dirty="0"/>
            </a:br>
            <a:endParaRPr lang="en-US" sz="3200" b="1" dirty="0"/>
          </a:p>
        </p:txBody>
      </p:sp>
      <p:sp>
        <p:nvSpPr>
          <p:cNvPr id="3" name="Content Placeholder 2"/>
          <p:cNvSpPr>
            <a:spLocks noGrp="1"/>
          </p:cNvSpPr>
          <p:nvPr>
            <p:ph idx="1"/>
          </p:nvPr>
        </p:nvSpPr>
        <p:spPr>
          <a:xfrm>
            <a:off x="457200" y="2057400"/>
            <a:ext cx="8229600" cy="4525963"/>
          </a:xfrm>
        </p:spPr>
        <p:txBody>
          <a:bodyPr/>
          <a:lstStyle/>
          <a:p>
            <a:pPr algn="just"/>
            <a:r>
              <a:rPr lang="en-US" sz="4000" b="1" dirty="0" smtClean="0"/>
              <a:t>Cardinality</a:t>
            </a:r>
            <a:r>
              <a:rPr lang="en-US" sz="4000" dirty="0"/>
              <a:t> defines the number of entities in one entity set, which can be associated with the number of entities of other set via relationship set.</a:t>
            </a:r>
          </a:p>
          <a:p>
            <a:endParaRPr lang="en-US" dirty="0"/>
          </a:p>
        </p:txBody>
      </p:sp>
    </p:spTree>
    <p:extLst>
      <p:ext uri="{BB962C8B-B14F-4D97-AF65-F5344CB8AC3E}">
        <p14:creationId xmlns:p14="http://schemas.microsoft.com/office/powerpoint/2010/main" val="17389743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698" name="Rectangle 2"/>
          <p:cNvSpPr>
            <a:spLocks noGrp="1" noChangeArrowheads="1"/>
          </p:cNvSpPr>
          <p:nvPr>
            <p:ph type="title"/>
          </p:nvPr>
        </p:nvSpPr>
        <p:spPr/>
        <p:txBody>
          <a:bodyPr/>
          <a:lstStyle/>
          <a:p>
            <a:r>
              <a:rPr lang="en-US" altLang="en-US" sz="3200" dirty="0"/>
              <a:t>Summary of notation for ER diagrams</a:t>
            </a:r>
          </a:p>
        </p:txBody>
      </p:sp>
      <p:sp>
        <p:nvSpPr>
          <p:cNvPr id="4" name="Slide Number Placeholder 3"/>
          <p:cNvSpPr>
            <a:spLocks noGrp="1"/>
          </p:cNvSpPr>
          <p:nvPr>
            <p:ph type="sldNum" sz="quarter" idx="12"/>
          </p:nvPr>
        </p:nvSpPr>
        <p:spPr/>
        <p:txBody>
          <a:bodyPr/>
          <a:lstStyle/>
          <a:p>
            <a:r>
              <a:rPr lang="en-US" altLang="en-US"/>
              <a:t>Slide 3- </a:t>
            </a:r>
            <a:fld id="{1DB80143-6D0E-4BCD-BE6E-F922B287A783}" type="slidenum">
              <a:rPr lang="en-US" altLang="en-US"/>
              <a:pPr/>
              <a:t>52</a:t>
            </a:fld>
            <a:endParaRPr lang="en-CA" altLang="en-US"/>
          </a:p>
        </p:txBody>
      </p:sp>
      <p:pic>
        <p:nvPicPr>
          <p:cNvPr id="5" name="Picture 2" descr="Image result for er diagram symb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340768"/>
            <a:ext cx="7037137" cy="4977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040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6" name="Rectangle 4"/>
          <p:cNvSpPr>
            <a:spLocks noGrp="1" noChangeArrowheads="1"/>
          </p:cNvSpPr>
          <p:nvPr>
            <p:ph type="title"/>
          </p:nvPr>
        </p:nvSpPr>
        <p:spPr/>
        <p:txBody>
          <a:bodyPr/>
          <a:lstStyle/>
          <a:p>
            <a:r>
              <a:rPr lang="en-US" altLang="en-US"/>
              <a:t>Relationships of Higher Degree</a:t>
            </a:r>
          </a:p>
        </p:txBody>
      </p:sp>
      <p:sp>
        <p:nvSpPr>
          <p:cNvPr id="878597" name="Rectangle 5"/>
          <p:cNvSpPr>
            <a:spLocks noGrp="1" noChangeArrowheads="1"/>
          </p:cNvSpPr>
          <p:nvPr>
            <p:ph idx="1"/>
          </p:nvPr>
        </p:nvSpPr>
        <p:spPr/>
        <p:txBody>
          <a:bodyPr>
            <a:normAutofit lnSpcReduction="10000"/>
          </a:bodyPr>
          <a:lstStyle/>
          <a:p>
            <a:r>
              <a:rPr lang="en-US" altLang="en-US"/>
              <a:t>Relationship types of degree 2 are called binary</a:t>
            </a:r>
          </a:p>
          <a:p>
            <a:r>
              <a:rPr lang="en-US" altLang="en-US"/>
              <a:t>Relationship types of degree 3 are called ternary and of degree n are called n-ary</a:t>
            </a:r>
          </a:p>
          <a:p>
            <a:r>
              <a:rPr lang="en-US" altLang="en-US"/>
              <a:t>In general, an n-ary relationship is not equivalent to n binary relationships</a:t>
            </a:r>
          </a:p>
          <a:p>
            <a:r>
              <a:rPr lang="en-US" altLang="en-US"/>
              <a:t>Constraints are harder to specify for higher-degree relationships (n &gt; 2) than for binary relationships</a:t>
            </a:r>
          </a:p>
        </p:txBody>
      </p:sp>
      <p:sp>
        <p:nvSpPr>
          <p:cNvPr id="4" name="Slide Number Placeholder 3"/>
          <p:cNvSpPr>
            <a:spLocks noGrp="1"/>
          </p:cNvSpPr>
          <p:nvPr>
            <p:ph type="sldNum" sz="quarter" idx="12"/>
          </p:nvPr>
        </p:nvSpPr>
        <p:spPr/>
        <p:txBody>
          <a:bodyPr/>
          <a:lstStyle/>
          <a:p>
            <a:r>
              <a:rPr lang="en-US" altLang="en-US"/>
              <a:t>Slide 3- </a:t>
            </a:r>
            <a:fld id="{878691E6-BF11-4B61-809F-8AD09E53001C}" type="slidenum">
              <a:rPr lang="en-US" altLang="en-US"/>
              <a:pPr/>
              <a:t>53</a:t>
            </a:fld>
            <a:endParaRPr lang="en-CA" altLang="en-US"/>
          </a:p>
        </p:txBody>
      </p:sp>
    </p:spTree>
    <p:extLst>
      <p:ext uri="{BB962C8B-B14F-4D97-AF65-F5344CB8AC3E}">
        <p14:creationId xmlns:p14="http://schemas.microsoft.com/office/powerpoint/2010/main" val="4109138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266" name="Rectangle 2"/>
          <p:cNvSpPr>
            <a:spLocks noGrp="1" noChangeArrowheads="1"/>
          </p:cNvSpPr>
          <p:nvPr>
            <p:ph type="title"/>
          </p:nvPr>
        </p:nvSpPr>
        <p:spPr/>
        <p:txBody>
          <a:bodyPr/>
          <a:lstStyle/>
          <a:p>
            <a:r>
              <a:rPr lang="en-US" altLang="en-US" sz="3200"/>
              <a:t>Discussion of n-ary relationships (n &gt; 2)</a:t>
            </a:r>
          </a:p>
        </p:txBody>
      </p:sp>
      <p:sp>
        <p:nvSpPr>
          <p:cNvPr id="907267" name="Rectangle 3"/>
          <p:cNvSpPr>
            <a:spLocks noGrp="1" noChangeArrowheads="1"/>
          </p:cNvSpPr>
          <p:nvPr>
            <p:ph idx="1"/>
          </p:nvPr>
        </p:nvSpPr>
        <p:spPr/>
        <p:txBody>
          <a:bodyPr/>
          <a:lstStyle/>
          <a:p>
            <a:r>
              <a:rPr lang="en-US" altLang="en-US" sz="2400"/>
              <a:t>In general, 3 binary relationships can represent different information than a single ternary relationship (see Figure 3.17a and b on next slide)</a:t>
            </a:r>
          </a:p>
          <a:p>
            <a:r>
              <a:rPr lang="en-US" altLang="en-US" sz="2400"/>
              <a:t>If needed, the binary and n-ary relationships can all be included in the schema design (see Figure 3.17a and b, where all relationships convey different meanings)</a:t>
            </a:r>
          </a:p>
          <a:p>
            <a:r>
              <a:rPr lang="en-US" altLang="en-US" sz="2400"/>
              <a:t>In some cases, a ternary relationship can be represented as a weak entity if the data model allows a weak entity type to have multiple identifying relationships (and hence multiple owner entity types) (see Figure 3.17c)</a:t>
            </a:r>
          </a:p>
        </p:txBody>
      </p:sp>
      <p:sp>
        <p:nvSpPr>
          <p:cNvPr id="4" name="Slide Number Placeholder 3"/>
          <p:cNvSpPr>
            <a:spLocks noGrp="1"/>
          </p:cNvSpPr>
          <p:nvPr>
            <p:ph type="sldNum" sz="quarter" idx="12"/>
          </p:nvPr>
        </p:nvSpPr>
        <p:spPr/>
        <p:txBody>
          <a:bodyPr/>
          <a:lstStyle/>
          <a:p>
            <a:r>
              <a:rPr lang="en-US" altLang="en-US"/>
              <a:t>Slide 3- </a:t>
            </a:r>
            <a:fld id="{12A8ECF7-4BD9-4B12-B47C-4119003D9A7B}" type="slidenum">
              <a:rPr lang="en-US" altLang="en-US"/>
              <a:pPr/>
              <a:t>54</a:t>
            </a:fld>
            <a:endParaRPr lang="en-CA" altLang="en-US"/>
          </a:p>
        </p:txBody>
      </p:sp>
    </p:spTree>
    <p:extLst>
      <p:ext uri="{BB962C8B-B14F-4D97-AF65-F5344CB8AC3E}">
        <p14:creationId xmlns:p14="http://schemas.microsoft.com/office/powerpoint/2010/main" val="3610879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4" name="Rectangle 1026"/>
          <p:cNvSpPr>
            <a:spLocks noGrp="1" noChangeArrowheads="1"/>
          </p:cNvSpPr>
          <p:nvPr>
            <p:ph type="title"/>
          </p:nvPr>
        </p:nvSpPr>
        <p:spPr/>
        <p:txBody>
          <a:bodyPr/>
          <a:lstStyle/>
          <a:p>
            <a:r>
              <a:rPr lang="en-US" altLang="en-US"/>
              <a:t>Example of a ternary relationship</a:t>
            </a:r>
          </a:p>
        </p:txBody>
      </p:sp>
      <p:sp>
        <p:nvSpPr>
          <p:cNvPr id="4" name="Slide Number Placeholder 3"/>
          <p:cNvSpPr>
            <a:spLocks noGrp="1"/>
          </p:cNvSpPr>
          <p:nvPr>
            <p:ph type="sldNum" sz="quarter" idx="12"/>
          </p:nvPr>
        </p:nvSpPr>
        <p:spPr/>
        <p:txBody>
          <a:bodyPr/>
          <a:lstStyle/>
          <a:p>
            <a:r>
              <a:rPr lang="en-US" altLang="en-US"/>
              <a:t>Slide 3- </a:t>
            </a:r>
            <a:fld id="{3A5DE0CF-22A2-4AB1-825D-7B9E955E9CBA}" type="slidenum">
              <a:rPr lang="en-US" altLang="en-US"/>
              <a:pPr/>
              <a:t>55</a:t>
            </a:fld>
            <a:endParaRPr lang="en-CA" altLang="en-US"/>
          </a:p>
        </p:txBody>
      </p:sp>
      <p:pic>
        <p:nvPicPr>
          <p:cNvPr id="909317" name="Picture 1029" descr="fig03_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524000"/>
            <a:ext cx="4195763"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868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0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08" name="Rectangle 4"/>
          <p:cNvSpPr>
            <a:spLocks noGrp="1" noChangeArrowheads="1"/>
          </p:cNvSpPr>
          <p:nvPr>
            <p:ph type="title"/>
          </p:nvPr>
        </p:nvSpPr>
        <p:spPr>
          <a:xfrm>
            <a:off x="762000" y="342900"/>
            <a:ext cx="7772400" cy="1104900"/>
          </a:xfrm>
          <a:noFill/>
        </p:spPr>
        <p:txBody>
          <a:bodyPr/>
          <a:lstStyle/>
          <a:p>
            <a:r>
              <a:rPr lang="en-US" altLang="zh-CN" dirty="0" smtClean="0">
                <a:ea typeface="SimSun" pitchFamily="2" charset="-122"/>
              </a:rPr>
              <a:t>Example 1</a:t>
            </a:r>
          </a:p>
        </p:txBody>
      </p:sp>
      <p:sp>
        <p:nvSpPr>
          <p:cNvPr id="57349" name="Rectangle 5"/>
          <p:cNvSpPr>
            <a:spLocks noGrp="1" noChangeArrowheads="1"/>
          </p:cNvSpPr>
          <p:nvPr>
            <p:ph type="body" idx="1"/>
          </p:nvPr>
        </p:nvSpPr>
        <p:spPr>
          <a:xfrm>
            <a:off x="76200" y="1828800"/>
            <a:ext cx="8915400" cy="4800600"/>
          </a:xfrm>
          <a:noFill/>
        </p:spPr>
        <p:txBody>
          <a:bodyPr/>
          <a:lstStyle/>
          <a:p>
            <a:r>
              <a:rPr lang="en-US" altLang="zh-CN" dirty="0" smtClean="0">
                <a:ea typeface="SimSun" pitchFamily="2" charset="-122"/>
              </a:rPr>
              <a:t>Build an ER Diagram for the following information:</a:t>
            </a:r>
          </a:p>
          <a:p>
            <a:pPr lvl="1"/>
            <a:r>
              <a:rPr lang="en-US" altLang="zh-CN" dirty="0" smtClean="0">
                <a:ea typeface="SimSun" pitchFamily="2" charset="-122"/>
              </a:rPr>
              <a:t>Students</a:t>
            </a:r>
          </a:p>
          <a:p>
            <a:pPr lvl="2"/>
            <a:r>
              <a:rPr lang="en-US" altLang="zh-CN" dirty="0" smtClean="0">
                <a:ea typeface="SimSun" pitchFamily="2" charset="-122"/>
              </a:rPr>
              <a:t>Have an Id, Name, Login, Age, GPA</a:t>
            </a:r>
          </a:p>
          <a:p>
            <a:pPr lvl="1"/>
            <a:r>
              <a:rPr lang="en-US" altLang="zh-CN" dirty="0" smtClean="0">
                <a:ea typeface="SimSun" pitchFamily="2" charset="-122"/>
              </a:rPr>
              <a:t>Courses</a:t>
            </a:r>
          </a:p>
          <a:p>
            <a:pPr lvl="2"/>
            <a:r>
              <a:rPr lang="en-US" altLang="zh-CN" dirty="0" smtClean="0">
                <a:ea typeface="SimSun" pitchFamily="2" charset="-122"/>
              </a:rPr>
              <a:t>Have an Id, Name, Credit Hours</a:t>
            </a:r>
          </a:p>
          <a:p>
            <a:pPr lvl="1"/>
            <a:r>
              <a:rPr lang="en-US" altLang="zh-CN" dirty="0" smtClean="0">
                <a:ea typeface="SimSun" pitchFamily="2" charset="-122"/>
              </a:rPr>
              <a:t>Students enroll in courses</a:t>
            </a:r>
          </a:p>
          <a:p>
            <a:pPr lvl="2"/>
            <a:r>
              <a:rPr lang="en-US" altLang="zh-CN" dirty="0" smtClean="0">
                <a:ea typeface="SimSun" pitchFamily="2" charset="-122"/>
              </a:rPr>
              <a:t>Receive a grade</a:t>
            </a:r>
          </a:p>
        </p:txBody>
      </p:sp>
    </p:spTree>
    <p:extLst>
      <p:ext uri="{BB962C8B-B14F-4D97-AF65-F5344CB8AC3E}">
        <p14:creationId xmlns:p14="http://schemas.microsoft.com/office/powerpoint/2010/main" val="2071485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34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734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734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734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5734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5734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734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56" name="Rectangle 4"/>
          <p:cNvSpPr>
            <a:spLocks noGrp="1" noChangeArrowheads="1"/>
          </p:cNvSpPr>
          <p:nvPr>
            <p:ph type="title"/>
          </p:nvPr>
        </p:nvSpPr>
        <p:spPr>
          <a:xfrm>
            <a:off x="762000" y="342900"/>
            <a:ext cx="7772400" cy="1104900"/>
          </a:xfrm>
          <a:noFill/>
        </p:spPr>
        <p:txBody>
          <a:bodyPr/>
          <a:lstStyle/>
          <a:p>
            <a:r>
              <a:rPr lang="en-US" altLang="zh-CN" smtClean="0">
                <a:ea typeface="SimSun" pitchFamily="2" charset="-122"/>
              </a:rPr>
              <a:t>Example 1 Answer</a:t>
            </a:r>
          </a:p>
        </p:txBody>
      </p:sp>
      <p:grpSp>
        <p:nvGrpSpPr>
          <p:cNvPr id="23557" name="Group 9"/>
          <p:cNvGrpSpPr>
            <a:grpSpLocks/>
          </p:cNvGrpSpPr>
          <p:nvPr/>
        </p:nvGrpSpPr>
        <p:grpSpPr bwMode="auto">
          <a:xfrm>
            <a:off x="1333500" y="2870200"/>
            <a:ext cx="1212850" cy="439738"/>
            <a:chOff x="563" y="1808"/>
            <a:chExt cx="764" cy="277"/>
          </a:xfrm>
        </p:grpSpPr>
        <p:sp>
          <p:nvSpPr>
            <p:cNvPr id="23598" name="Freeform 7"/>
            <p:cNvSpPr>
              <a:spLocks/>
            </p:cNvSpPr>
            <p:nvPr/>
          </p:nvSpPr>
          <p:spPr bwMode="auto">
            <a:xfrm>
              <a:off x="600" y="1808"/>
              <a:ext cx="727" cy="277"/>
            </a:xfrm>
            <a:custGeom>
              <a:avLst/>
              <a:gdLst>
                <a:gd name="T0" fmla="*/ 726 w 727"/>
                <a:gd name="T1" fmla="*/ 276 h 277"/>
                <a:gd name="T2" fmla="*/ 726 w 727"/>
                <a:gd name="T3" fmla="*/ 0 h 277"/>
                <a:gd name="T4" fmla="*/ 0 w 727"/>
                <a:gd name="T5" fmla="*/ 0 h 277"/>
                <a:gd name="T6" fmla="*/ 0 w 727"/>
                <a:gd name="T7" fmla="*/ 276 h 277"/>
                <a:gd name="T8" fmla="*/ 726 w 727"/>
                <a:gd name="T9" fmla="*/ 276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 h="277">
                  <a:moveTo>
                    <a:pt x="726" y="276"/>
                  </a:moveTo>
                  <a:lnTo>
                    <a:pt x="726" y="0"/>
                  </a:lnTo>
                  <a:lnTo>
                    <a:pt x="0" y="0"/>
                  </a:lnTo>
                  <a:lnTo>
                    <a:pt x="0" y="276"/>
                  </a:lnTo>
                  <a:lnTo>
                    <a:pt x="726" y="27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9" name="Rectangle 8"/>
            <p:cNvSpPr>
              <a:spLocks noChangeArrowheads="1"/>
            </p:cNvSpPr>
            <p:nvPr/>
          </p:nvSpPr>
          <p:spPr bwMode="auto">
            <a:xfrm>
              <a:off x="563" y="1853"/>
              <a:ext cx="66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Students</a:t>
              </a:r>
            </a:p>
          </p:txBody>
        </p:sp>
      </p:grpSp>
      <p:sp>
        <p:nvSpPr>
          <p:cNvPr id="23558" name="Freeform 10"/>
          <p:cNvSpPr>
            <a:spLocks/>
          </p:cNvSpPr>
          <p:nvPr/>
        </p:nvSpPr>
        <p:spPr bwMode="auto">
          <a:xfrm>
            <a:off x="534988" y="2182813"/>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9" name="Rectangle 11"/>
          <p:cNvSpPr>
            <a:spLocks noChangeArrowheads="1"/>
          </p:cNvSpPr>
          <p:nvPr/>
        </p:nvSpPr>
        <p:spPr bwMode="auto">
          <a:xfrm>
            <a:off x="609600" y="2243138"/>
            <a:ext cx="736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Name</a:t>
            </a:r>
          </a:p>
        </p:txBody>
      </p:sp>
      <p:grpSp>
        <p:nvGrpSpPr>
          <p:cNvPr id="23560" name="Group 14"/>
          <p:cNvGrpSpPr>
            <a:grpSpLocks/>
          </p:cNvGrpSpPr>
          <p:nvPr/>
        </p:nvGrpSpPr>
        <p:grpSpPr bwMode="auto">
          <a:xfrm>
            <a:off x="1600200" y="2133600"/>
            <a:ext cx="835025" cy="428625"/>
            <a:chOff x="770" y="1344"/>
            <a:chExt cx="526" cy="270"/>
          </a:xfrm>
        </p:grpSpPr>
        <p:sp>
          <p:nvSpPr>
            <p:cNvPr id="23596" name="Freeform 12"/>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7" name="Rectangle 13"/>
            <p:cNvSpPr>
              <a:spLocks noChangeArrowheads="1"/>
            </p:cNvSpPr>
            <p:nvPr/>
          </p:nvSpPr>
          <p:spPr bwMode="auto">
            <a:xfrm>
              <a:off x="826" y="138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Login</a:t>
              </a:r>
            </a:p>
          </p:txBody>
        </p:sp>
      </p:grpSp>
      <p:sp>
        <p:nvSpPr>
          <p:cNvPr id="23561" name="Freeform 16"/>
          <p:cNvSpPr>
            <a:spLocks/>
          </p:cNvSpPr>
          <p:nvPr/>
        </p:nvSpPr>
        <p:spPr bwMode="auto">
          <a:xfrm>
            <a:off x="304800" y="2771775"/>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2" name="Rectangle 17"/>
          <p:cNvSpPr>
            <a:spLocks noChangeArrowheads="1"/>
          </p:cNvSpPr>
          <p:nvPr/>
        </p:nvSpPr>
        <p:spPr bwMode="auto">
          <a:xfrm>
            <a:off x="533400" y="2832100"/>
            <a:ext cx="365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u="sng">
                <a:solidFill>
                  <a:srgbClr val="000000"/>
                </a:solidFill>
                <a:latin typeface="Arial" charset="0"/>
                <a:ea typeface="SimSun" pitchFamily="2" charset="-122"/>
              </a:rPr>
              <a:t>Id</a:t>
            </a:r>
          </a:p>
        </p:txBody>
      </p:sp>
      <p:grpSp>
        <p:nvGrpSpPr>
          <p:cNvPr id="23563" name="Group 18"/>
          <p:cNvGrpSpPr>
            <a:grpSpLocks/>
          </p:cNvGrpSpPr>
          <p:nvPr/>
        </p:nvGrpSpPr>
        <p:grpSpPr bwMode="auto">
          <a:xfrm>
            <a:off x="2593975" y="2133600"/>
            <a:ext cx="835025" cy="428625"/>
            <a:chOff x="770" y="1344"/>
            <a:chExt cx="526" cy="270"/>
          </a:xfrm>
        </p:grpSpPr>
        <p:sp>
          <p:nvSpPr>
            <p:cNvPr id="23594" name="Freeform 19"/>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5" name="Rectangle 20"/>
            <p:cNvSpPr>
              <a:spLocks noChangeArrowheads="1"/>
            </p:cNvSpPr>
            <p:nvPr/>
          </p:nvSpPr>
          <p:spPr bwMode="auto">
            <a:xfrm>
              <a:off x="826" y="1382"/>
              <a:ext cx="35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Age</a:t>
              </a:r>
            </a:p>
          </p:txBody>
        </p:sp>
      </p:grpSp>
      <p:grpSp>
        <p:nvGrpSpPr>
          <p:cNvPr id="23564" name="Group 21"/>
          <p:cNvGrpSpPr>
            <a:grpSpLocks/>
          </p:cNvGrpSpPr>
          <p:nvPr/>
        </p:nvGrpSpPr>
        <p:grpSpPr bwMode="auto">
          <a:xfrm>
            <a:off x="3051175" y="2695575"/>
            <a:ext cx="835025" cy="428625"/>
            <a:chOff x="770" y="1344"/>
            <a:chExt cx="526" cy="270"/>
          </a:xfrm>
        </p:grpSpPr>
        <p:sp>
          <p:nvSpPr>
            <p:cNvPr id="23592" name="Freeform 22"/>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3" name="Rectangle 23"/>
            <p:cNvSpPr>
              <a:spLocks noChangeArrowheads="1"/>
            </p:cNvSpPr>
            <p:nvPr/>
          </p:nvSpPr>
          <p:spPr bwMode="auto">
            <a:xfrm>
              <a:off x="826" y="1382"/>
              <a:ext cx="3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GPA</a:t>
              </a:r>
            </a:p>
          </p:txBody>
        </p:sp>
      </p:grpSp>
      <p:sp>
        <p:nvSpPr>
          <p:cNvPr id="23565" name="Line 25"/>
          <p:cNvSpPr>
            <a:spLocks noChangeShapeType="1"/>
          </p:cNvSpPr>
          <p:nvPr/>
        </p:nvSpPr>
        <p:spPr bwMode="auto">
          <a:xfrm>
            <a:off x="1295400" y="2514600"/>
            <a:ext cx="3048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6" name="Line 26"/>
          <p:cNvSpPr>
            <a:spLocks noChangeShapeType="1"/>
          </p:cNvSpPr>
          <p:nvPr/>
        </p:nvSpPr>
        <p:spPr bwMode="auto">
          <a:xfrm>
            <a:off x="1981200" y="25146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7" name="Line 27"/>
          <p:cNvSpPr>
            <a:spLocks noChangeShapeType="1"/>
          </p:cNvSpPr>
          <p:nvPr/>
        </p:nvSpPr>
        <p:spPr bwMode="auto">
          <a:xfrm flipH="1">
            <a:off x="2362200" y="2514600"/>
            <a:ext cx="5334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Line 28"/>
          <p:cNvSpPr>
            <a:spLocks noChangeShapeType="1"/>
          </p:cNvSpPr>
          <p:nvPr/>
        </p:nvSpPr>
        <p:spPr bwMode="auto">
          <a:xfrm flipH="1">
            <a:off x="2514600" y="2971800"/>
            <a:ext cx="533400" cy="762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9" name="Line 29"/>
          <p:cNvSpPr>
            <a:spLocks noChangeShapeType="1"/>
          </p:cNvSpPr>
          <p:nvPr/>
        </p:nvSpPr>
        <p:spPr bwMode="auto">
          <a:xfrm>
            <a:off x="1143000" y="2971800"/>
            <a:ext cx="228600"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3570" name="Group 30"/>
          <p:cNvGrpSpPr>
            <a:grpSpLocks/>
          </p:cNvGrpSpPr>
          <p:nvPr/>
        </p:nvGrpSpPr>
        <p:grpSpPr bwMode="auto">
          <a:xfrm>
            <a:off x="5803900" y="2870200"/>
            <a:ext cx="1212850" cy="439738"/>
            <a:chOff x="563" y="1808"/>
            <a:chExt cx="764" cy="277"/>
          </a:xfrm>
        </p:grpSpPr>
        <p:sp>
          <p:nvSpPr>
            <p:cNvPr id="23590" name="Freeform 31"/>
            <p:cNvSpPr>
              <a:spLocks/>
            </p:cNvSpPr>
            <p:nvPr/>
          </p:nvSpPr>
          <p:spPr bwMode="auto">
            <a:xfrm>
              <a:off x="600" y="1808"/>
              <a:ext cx="727" cy="277"/>
            </a:xfrm>
            <a:custGeom>
              <a:avLst/>
              <a:gdLst>
                <a:gd name="T0" fmla="*/ 726 w 727"/>
                <a:gd name="T1" fmla="*/ 276 h 277"/>
                <a:gd name="T2" fmla="*/ 726 w 727"/>
                <a:gd name="T3" fmla="*/ 0 h 277"/>
                <a:gd name="T4" fmla="*/ 0 w 727"/>
                <a:gd name="T5" fmla="*/ 0 h 277"/>
                <a:gd name="T6" fmla="*/ 0 w 727"/>
                <a:gd name="T7" fmla="*/ 276 h 277"/>
                <a:gd name="T8" fmla="*/ 726 w 727"/>
                <a:gd name="T9" fmla="*/ 276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 h="277">
                  <a:moveTo>
                    <a:pt x="726" y="276"/>
                  </a:moveTo>
                  <a:lnTo>
                    <a:pt x="726" y="0"/>
                  </a:lnTo>
                  <a:lnTo>
                    <a:pt x="0" y="0"/>
                  </a:lnTo>
                  <a:lnTo>
                    <a:pt x="0" y="276"/>
                  </a:lnTo>
                  <a:lnTo>
                    <a:pt x="726" y="27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1" name="Rectangle 32"/>
            <p:cNvSpPr>
              <a:spLocks noChangeArrowheads="1"/>
            </p:cNvSpPr>
            <p:nvPr/>
          </p:nvSpPr>
          <p:spPr bwMode="auto">
            <a:xfrm>
              <a:off x="563" y="1853"/>
              <a:ext cx="62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Courses</a:t>
              </a:r>
            </a:p>
          </p:txBody>
        </p:sp>
      </p:grpSp>
      <p:sp>
        <p:nvSpPr>
          <p:cNvPr id="23571" name="Freeform 33"/>
          <p:cNvSpPr>
            <a:spLocks/>
          </p:cNvSpPr>
          <p:nvPr/>
        </p:nvSpPr>
        <p:spPr bwMode="auto">
          <a:xfrm>
            <a:off x="5005388" y="2182813"/>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2" name="Rectangle 34"/>
          <p:cNvSpPr>
            <a:spLocks noChangeArrowheads="1"/>
          </p:cNvSpPr>
          <p:nvPr/>
        </p:nvSpPr>
        <p:spPr bwMode="auto">
          <a:xfrm>
            <a:off x="5080000" y="2243138"/>
            <a:ext cx="365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u="sng">
                <a:solidFill>
                  <a:srgbClr val="000000"/>
                </a:solidFill>
                <a:latin typeface="Arial" charset="0"/>
                <a:ea typeface="SimSun" pitchFamily="2" charset="-122"/>
              </a:rPr>
              <a:t>Id</a:t>
            </a:r>
          </a:p>
        </p:txBody>
      </p:sp>
      <p:grpSp>
        <p:nvGrpSpPr>
          <p:cNvPr id="23573" name="Group 35"/>
          <p:cNvGrpSpPr>
            <a:grpSpLocks/>
          </p:cNvGrpSpPr>
          <p:nvPr/>
        </p:nvGrpSpPr>
        <p:grpSpPr bwMode="auto">
          <a:xfrm>
            <a:off x="6070600" y="2133600"/>
            <a:ext cx="835025" cy="428625"/>
            <a:chOff x="770" y="1344"/>
            <a:chExt cx="526" cy="270"/>
          </a:xfrm>
        </p:grpSpPr>
        <p:sp>
          <p:nvSpPr>
            <p:cNvPr id="23588" name="Freeform 36"/>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9" name="Rectangle 37"/>
            <p:cNvSpPr>
              <a:spLocks noChangeArrowheads="1"/>
            </p:cNvSpPr>
            <p:nvPr/>
          </p:nvSpPr>
          <p:spPr bwMode="auto">
            <a:xfrm>
              <a:off x="826" y="138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Name</a:t>
              </a:r>
            </a:p>
          </p:txBody>
        </p:sp>
      </p:grpSp>
      <p:grpSp>
        <p:nvGrpSpPr>
          <p:cNvPr id="23574" name="Group 40"/>
          <p:cNvGrpSpPr>
            <a:grpSpLocks/>
          </p:cNvGrpSpPr>
          <p:nvPr/>
        </p:nvGrpSpPr>
        <p:grpSpPr bwMode="auto">
          <a:xfrm>
            <a:off x="7064375" y="2133600"/>
            <a:ext cx="860425" cy="428625"/>
            <a:chOff x="770" y="1344"/>
            <a:chExt cx="542" cy="270"/>
          </a:xfrm>
        </p:grpSpPr>
        <p:sp>
          <p:nvSpPr>
            <p:cNvPr id="23586" name="Freeform 41"/>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7" name="Rectangle 42"/>
            <p:cNvSpPr>
              <a:spLocks noChangeArrowheads="1"/>
            </p:cNvSpPr>
            <p:nvPr/>
          </p:nvSpPr>
          <p:spPr bwMode="auto">
            <a:xfrm>
              <a:off x="826" y="1382"/>
              <a:ext cx="4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Credit</a:t>
              </a:r>
            </a:p>
          </p:txBody>
        </p:sp>
      </p:grpSp>
      <p:sp>
        <p:nvSpPr>
          <p:cNvPr id="23575" name="Line 46"/>
          <p:cNvSpPr>
            <a:spLocks noChangeShapeType="1"/>
          </p:cNvSpPr>
          <p:nvPr/>
        </p:nvSpPr>
        <p:spPr bwMode="auto">
          <a:xfrm>
            <a:off x="5765800" y="2514600"/>
            <a:ext cx="3048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6" name="Line 47"/>
          <p:cNvSpPr>
            <a:spLocks noChangeShapeType="1"/>
          </p:cNvSpPr>
          <p:nvPr/>
        </p:nvSpPr>
        <p:spPr bwMode="auto">
          <a:xfrm>
            <a:off x="6451600" y="25146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7" name="Line 48"/>
          <p:cNvSpPr>
            <a:spLocks noChangeShapeType="1"/>
          </p:cNvSpPr>
          <p:nvPr/>
        </p:nvSpPr>
        <p:spPr bwMode="auto">
          <a:xfrm flipH="1">
            <a:off x="6832600" y="2514600"/>
            <a:ext cx="5334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8" name="Freeform 51"/>
          <p:cNvSpPr>
            <a:spLocks/>
          </p:cNvSpPr>
          <p:nvPr/>
        </p:nvSpPr>
        <p:spPr bwMode="auto">
          <a:xfrm>
            <a:off x="3124200" y="4343400"/>
            <a:ext cx="1784350" cy="930275"/>
          </a:xfrm>
          <a:custGeom>
            <a:avLst/>
            <a:gdLst>
              <a:gd name="T0" fmla="*/ 0 w 788"/>
              <a:gd name="T1" fmla="*/ 465138 h 442"/>
              <a:gd name="T2" fmla="*/ 878589 w 788"/>
              <a:gd name="T3" fmla="*/ 0 h 442"/>
              <a:gd name="T4" fmla="*/ 1782086 w 788"/>
              <a:gd name="T5" fmla="*/ 481975 h 442"/>
              <a:gd name="T6" fmla="*/ 878589 w 788"/>
              <a:gd name="T7" fmla="*/ 928170 h 442"/>
              <a:gd name="T8" fmla="*/ 0 w 788"/>
              <a:gd name="T9" fmla="*/ 465138 h 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8" h="442">
                <a:moveTo>
                  <a:pt x="0" y="221"/>
                </a:moveTo>
                <a:lnTo>
                  <a:pt x="388" y="0"/>
                </a:lnTo>
                <a:lnTo>
                  <a:pt x="787" y="229"/>
                </a:lnTo>
                <a:lnTo>
                  <a:pt x="388" y="441"/>
                </a:lnTo>
                <a:lnTo>
                  <a:pt x="0" y="221"/>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9" name="Rectangle 52"/>
          <p:cNvSpPr>
            <a:spLocks noChangeArrowheads="1"/>
          </p:cNvSpPr>
          <p:nvPr/>
        </p:nvSpPr>
        <p:spPr bwMode="auto">
          <a:xfrm>
            <a:off x="3397250" y="4616450"/>
            <a:ext cx="12906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Enrolled_In</a:t>
            </a:r>
          </a:p>
        </p:txBody>
      </p:sp>
      <p:sp>
        <p:nvSpPr>
          <p:cNvPr id="23580" name="Line 53"/>
          <p:cNvSpPr>
            <a:spLocks noChangeShapeType="1"/>
          </p:cNvSpPr>
          <p:nvPr/>
        </p:nvSpPr>
        <p:spPr bwMode="auto">
          <a:xfrm>
            <a:off x="2057400" y="3276600"/>
            <a:ext cx="1600200" cy="12192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1" name="Line 54"/>
          <p:cNvSpPr>
            <a:spLocks noChangeShapeType="1"/>
          </p:cNvSpPr>
          <p:nvPr/>
        </p:nvSpPr>
        <p:spPr bwMode="auto">
          <a:xfrm flipH="1">
            <a:off x="4419600" y="3276600"/>
            <a:ext cx="1905000" cy="12954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3582" name="Group 55"/>
          <p:cNvGrpSpPr>
            <a:grpSpLocks/>
          </p:cNvGrpSpPr>
          <p:nvPr/>
        </p:nvGrpSpPr>
        <p:grpSpPr bwMode="auto">
          <a:xfrm>
            <a:off x="3660775" y="5667375"/>
            <a:ext cx="860425" cy="428625"/>
            <a:chOff x="770" y="1344"/>
            <a:chExt cx="542" cy="270"/>
          </a:xfrm>
        </p:grpSpPr>
        <p:sp>
          <p:nvSpPr>
            <p:cNvPr id="23584" name="Freeform 56"/>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5" name="Rectangle 57"/>
            <p:cNvSpPr>
              <a:spLocks noChangeArrowheads="1"/>
            </p:cNvSpPr>
            <p:nvPr/>
          </p:nvSpPr>
          <p:spPr bwMode="auto">
            <a:xfrm>
              <a:off x="826" y="1382"/>
              <a:ext cx="4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Grade</a:t>
              </a:r>
            </a:p>
          </p:txBody>
        </p:sp>
      </p:grpSp>
      <p:sp>
        <p:nvSpPr>
          <p:cNvPr id="23583" name="Line 58"/>
          <p:cNvSpPr>
            <a:spLocks noChangeShapeType="1"/>
          </p:cNvSpPr>
          <p:nvPr/>
        </p:nvSpPr>
        <p:spPr bwMode="auto">
          <a:xfrm>
            <a:off x="4038600" y="52578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497163064"/>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ea typeface="SimSun" pitchFamily="2" charset="-122"/>
              </a:rPr>
              <a:t>Example </a:t>
            </a:r>
            <a:r>
              <a:rPr lang="en-US" altLang="zh-CN" dirty="0" smtClean="0">
                <a:ea typeface="SimSun" pitchFamily="2" charset="-122"/>
              </a:rPr>
              <a:t>2</a:t>
            </a:r>
            <a:endParaRPr lang="en-IN" dirty="0"/>
          </a:p>
        </p:txBody>
      </p:sp>
      <p:sp>
        <p:nvSpPr>
          <p:cNvPr id="3" name="Content Placeholder 2"/>
          <p:cNvSpPr>
            <a:spLocks noGrp="1"/>
          </p:cNvSpPr>
          <p:nvPr>
            <p:ph idx="1"/>
          </p:nvPr>
        </p:nvSpPr>
        <p:spPr>
          <a:xfrm>
            <a:off x="467544" y="1124744"/>
            <a:ext cx="8229600" cy="4525963"/>
          </a:xfrm>
        </p:spPr>
        <p:txBody>
          <a:bodyPr>
            <a:normAutofit fontScale="85000" lnSpcReduction="20000"/>
          </a:bodyPr>
          <a:lstStyle/>
          <a:p>
            <a:r>
              <a:rPr lang="en-IN" dirty="0"/>
              <a:t>Drawing of ER model of university database application considering the constraints −</a:t>
            </a:r>
          </a:p>
          <a:p>
            <a:r>
              <a:rPr lang="en-IN" dirty="0"/>
              <a:t>A university has many departments.</a:t>
            </a:r>
          </a:p>
          <a:p>
            <a:r>
              <a:rPr lang="en-IN" dirty="0"/>
              <a:t>Each department has multiple instructors (one person is HOD). Here the HOD refers to the head of department.</a:t>
            </a:r>
          </a:p>
          <a:p>
            <a:r>
              <a:rPr lang="en-IN" dirty="0"/>
              <a:t>An instructor belongs to only one department.</a:t>
            </a:r>
          </a:p>
          <a:p>
            <a:r>
              <a:rPr lang="en-IN" dirty="0"/>
              <a:t>Each department offers multiple courses, each subject is taught by a single instructor.</a:t>
            </a:r>
          </a:p>
          <a:p>
            <a:r>
              <a:rPr lang="en-IN" dirty="0"/>
              <a:t>A student may </a:t>
            </a:r>
            <a:r>
              <a:rPr lang="en-IN" dirty="0" err="1"/>
              <a:t>enroll</a:t>
            </a:r>
            <a:r>
              <a:rPr lang="en-IN" dirty="0"/>
              <a:t> for many courses offered by different departments.</a:t>
            </a:r>
          </a:p>
        </p:txBody>
      </p:sp>
    </p:spTree>
    <p:extLst>
      <p:ext uri="{BB962C8B-B14F-4D97-AF65-F5344CB8AC3E}">
        <p14:creationId xmlns:p14="http://schemas.microsoft.com/office/powerpoint/2010/main" val="41065493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lstStyle/>
          <a:p>
            <a:r>
              <a:rPr lang="en-IN" b="1" dirty="0"/>
              <a:t>Step 1 − Identifying the entity sets.</a:t>
            </a:r>
            <a:endParaRPr lang="en-IN" dirty="0"/>
          </a:p>
          <a:p>
            <a:r>
              <a:rPr lang="en-IN" dirty="0"/>
              <a:t>As per the given constraints the entity sets are as follows −</a:t>
            </a:r>
          </a:p>
          <a:p>
            <a:r>
              <a:rPr lang="en-IN" dirty="0"/>
              <a:t>Department</a:t>
            </a:r>
          </a:p>
          <a:p>
            <a:r>
              <a:rPr lang="en-IN" dirty="0"/>
              <a:t>Course</a:t>
            </a:r>
          </a:p>
          <a:p>
            <a:r>
              <a:rPr lang="en-IN" dirty="0"/>
              <a:t>Student</a:t>
            </a:r>
          </a:p>
          <a:p>
            <a:r>
              <a:rPr lang="en-IN" dirty="0"/>
              <a:t>Instructor</a:t>
            </a:r>
          </a:p>
          <a:p>
            <a:pPr marL="0" indent="0">
              <a:buNone/>
            </a:pPr>
            <a:endParaRPr lang="en-IN" dirty="0"/>
          </a:p>
        </p:txBody>
      </p:sp>
    </p:spTree>
    <p:extLst>
      <p:ext uri="{BB962C8B-B14F-4D97-AF65-F5344CB8AC3E}">
        <p14:creationId xmlns:p14="http://schemas.microsoft.com/office/powerpoint/2010/main" val="8527536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lnSpcReduction="10000"/>
          </a:bodyPr>
          <a:lstStyle/>
          <a:p>
            <a:r>
              <a:rPr lang="en-IN" b="1" dirty="0"/>
              <a:t>Step 2 − Identifying the attributes for the given entities</a:t>
            </a:r>
            <a:endParaRPr lang="en-IN" dirty="0"/>
          </a:p>
          <a:p>
            <a:r>
              <a:rPr lang="en-IN" dirty="0"/>
              <a:t>Department − the relevant attributes are department Name and location.</a:t>
            </a:r>
          </a:p>
          <a:p>
            <a:r>
              <a:rPr lang="en-IN" dirty="0"/>
              <a:t>Course − The relevant attributes are </a:t>
            </a:r>
            <a:r>
              <a:rPr lang="en-IN" dirty="0" err="1"/>
              <a:t>courseNo</a:t>
            </a:r>
            <a:r>
              <a:rPr lang="en-IN" dirty="0"/>
              <a:t>, course Name, Duration, and prerequisite.</a:t>
            </a:r>
          </a:p>
          <a:p>
            <a:r>
              <a:rPr lang="en-IN" dirty="0"/>
              <a:t>Instructor − The relevant attributes are Instructor Name, Room No, and telephone number.</a:t>
            </a:r>
          </a:p>
          <a:p>
            <a:r>
              <a:rPr lang="en-IN" dirty="0"/>
              <a:t>Student − The relevant attributes are Student No, Student Name, and date of birth</a:t>
            </a:r>
          </a:p>
          <a:p>
            <a:endParaRPr lang="en-IN" dirty="0"/>
          </a:p>
        </p:txBody>
      </p:sp>
    </p:spTree>
    <p:extLst>
      <p:ext uri="{BB962C8B-B14F-4D97-AF65-F5344CB8AC3E}">
        <p14:creationId xmlns:p14="http://schemas.microsoft.com/office/powerpoint/2010/main" val="263515333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a:bodyPr>
          <a:lstStyle/>
          <a:p>
            <a:r>
              <a:rPr lang="en-IN" b="1" dirty="0"/>
              <a:t>Step 3 − Identifying the Key attributes</a:t>
            </a:r>
            <a:endParaRPr lang="en-IN" dirty="0"/>
          </a:p>
          <a:p>
            <a:r>
              <a:rPr lang="en-IN" dirty="0"/>
              <a:t>Department Name is the key attribute for Department.</a:t>
            </a:r>
          </a:p>
          <a:p>
            <a:r>
              <a:rPr lang="en-IN" dirty="0" err="1"/>
              <a:t>CourseNo</a:t>
            </a:r>
            <a:r>
              <a:rPr lang="en-IN" dirty="0"/>
              <a:t> is the key attribute for Course entity.</a:t>
            </a:r>
          </a:p>
          <a:p>
            <a:r>
              <a:rPr lang="en-IN" dirty="0"/>
              <a:t>Instructor Name is the key attribute for the Instructor entity.</a:t>
            </a:r>
          </a:p>
          <a:p>
            <a:r>
              <a:rPr lang="en-IN" dirty="0" err="1"/>
              <a:t>StudentNo</a:t>
            </a:r>
            <a:r>
              <a:rPr lang="en-IN" dirty="0"/>
              <a:t> is the key attribute for Student entities.</a:t>
            </a:r>
          </a:p>
        </p:txBody>
      </p:sp>
    </p:spTree>
    <p:extLst>
      <p:ext uri="{BB962C8B-B14F-4D97-AF65-F5344CB8AC3E}">
        <p14:creationId xmlns:p14="http://schemas.microsoft.com/office/powerpoint/2010/main" val="363396218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77029" y="836712"/>
            <a:ext cx="8866971" cy="4248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497034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692696"/>
            <a:ext cx="8129597" cy="4407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490823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75656" y="692696"/>
            <a:ext cx="6199313" cy="482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392908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980728"/>
            <a:ext cx="7128792" cy="3506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451208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8229600" cy="1143000"/>
          </a:xfrm>
        </p:spPr>
        <p:txBody>
          <a:bodyPr>
            <a:normAutofit fontScale="90000"/>
          </a:bodyPr>
          <a:lstStyle/>
          <a:p>
            <a:r>
              <a:rPr lang="en-IN" dirty="0"/>
              <a:t/>
            </a:r>
            <a:br>
              <a:rPr lang="en-IN" dirty="0"/>
            </a:br>
            <a:r>
              <a:rPr lang="en-IN" dirty="0"/>
              <a:t>Step 5 − Complete ER model  </a:t>
            </a:r>
            <a:br>
              <a:rPr lang="en-IN" dirty="0"/>
            </a:br>
            <a:endParaRPr lang="en-IN" dirty="0"/>
          </a:p>
        </p:txBody>
      </p:sp>
      <p:pic>
        <p:nvPicPr>
          <p:cNvPr id="4" name="Content Placeholder 3" descr="https://www.tutorialspoint.com/assets/questions/media/53857/complete_er_model.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980729"/>
            <a:ext cx="7992888" cy="5077966"/>
          </a:xfrm>
          <a:prstGeom prst="rect">
            <a:avLst/>
          </a:prstGeom>
          <a:noFill/>
          <a:ln>
            <a:noFill/>
          </a:ln>
        </p:spPr>
      </p:pic>
    </p:spTree>
    <p:extLst>
      <p:ext uri="{BB962C8B-B14F-4D97-AF65-F5344CB8AC3E}">
        <p14:creationId xmlns:p14="http://schemas.microsoft.com/office/powerpoint/2010/main" val="360456340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85000" lnSpcReduction="20000"/>
          </a:bodyPr>
          <a:lstStyle/>
          <a:p>
            <a:pPr fontAlgn="auto"/>
            <a:r>
              <a:rPr lang="en-GB" dirty="0"/>
              <a:t>Design an ER diagram for an IT training group database that will meet the information </a:t>
            </a:r>
          </a:p>
          <a:p>
            <a:pPr fontAlgn="auto"/>
            <a:r>
              <a:rPr lang="en-GB" dirty="0"/>
              <a:t>needs for its training program. Clearly indicate the entities, relationships and the key </a:t>
            </a:r>
          </a:p>
          <a:p>
            <a:pPr fontAlgn="auto"/>
            <a:r>
              <a:rPr lang="en-GB" dirty="0"/>
              <a:t>constraints. The description of the environment is as follows:</a:t>
            </a:r>
          </a:p>
          <a:p>
            <a:pPr fontAlgn="auto"/>
            <a:r>
              <a:rPr lang="en-GB" dirty="0"/>
              <a:t>The company has 12 instructors and can handle </a:t>
            </a:r>
            <a:r>
              <a:rPr lang="en-GB" dirty="0" err="1"/>
              <a:t>upto</a:t>
            </a:r>
            <a:r>
              <a:rPr lang="en-GB" dirty="0"/>
              <a:t> 100 trainees for each training session. </a:t>
            </a:r>
            <a:endParaRPr lang="en-GB" dirty="0" smtClean="0"/>
          </a:p>
          <a:p>
            <a:pPr fontAlgn="auto"/>
            <a:r>
              <a:rPr lang="en-GB" dirty="0" smtClean="0"/>
              <a:t>The</a:t>
            </a:r>
            <a:r>
              <a:rPr lang="en-GB" dirty="0"/>
              <a:t> </a:t>
            </a:r>
            <a:r>
              <a:rPr lang="en-GB" dirty="0" smtClean="0"/>
              <a:t>company </a:t>
            </a:r>
            <a:r>
              <a:rPr lang="en-GB" dirty="0"/>
              <a:t>offers 5 Advanced technology courses, each of which is taught by a team of 2 or more </a:t>
            </a:r>
          </a:p>
          <a:p>
            <a:pPr fontAlgn="auto"/>
            <a:r>
              <a:rPr lang="en-GB" dirty="0"/>
              <a:t>instructors Each instructor is assigned to a maximum of two teaching teams or may be assigned</a:t>
            </a:r>
          </a:p>
          <a:p>
            <a:pPr fontAlgn="auto"/>
            <a:r>
              <a:rPr lang="en-GB" dirty="0"/>
              <a:t>to do research Each trainee undertakes one Advanced technology course per training session.</a:t>
            </a:r>
          </a:p>
          <a:p>
            <a:endParaRPr lang="en-IN" dirty="0"/>
          </a:p>
        </p:txBody>
      </p:sp>
    </p:spTree>
    <p:extLst>
      <p:ext uri="{BB962C8B-B14F-4D97-AF65-F5344CB8AC3E}">
        <p14:creationId xmlns:p14="http://schemas.microsoft.com/office/powerpoint/2010/main" val="384824596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marL="0" indent="0">
              <a:buNone/>
            </a:pPr>
            <a:r>
              <a:rPr lang="en-GB" sz="2800" dirty="0" smtClean="0"/>
              <a:t>ER-Diagram:</a:t>
            </a:r>
            <a:endParaRPr lang="en-IN"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 y="1124744"/>
            <a:ext cx="7372350" cy="4352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5124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2800" dirty="0"/>
              <a:t>Relational Database</a:t>
            </a:r>
            <a:br>
              <a:rPr lang="en-US" altLang="en-US" sz="2800" dirty="0"/>
            </a:br>
            <a:r>
              <a:rPr lang="en-US" altLang="en-US" sz="2800" dirty="0"/>
              <a:t>Design </a:t>
            </a:r>
            <a:r>
              <a:rPr lang="en-US" altLang="en-US" sz="2800" dirty="0" smtClean="0"/>
              <a:t>Using </a:t>
            </a:r>
            <a:r>
              <a:rPr lang="en-US" altLang="en-US" sz="2800" dirty="0"/>
              <a:t>ER- </a:t>
            </a:r>
            <a:r>
              <a:rPr lang="en-US" altLang="en-US" sz="2800" dirty="0" smtClean="0"/>
              <a:t>to-Relational </a:t>
            </a:r>
            <a:r>
              <a:rPr lang="en-US" altLang="en-US" sz="2800" dirty="0"/>
              <a:t>Mapping</a:t>
            </a:r>
          </a:p>
        </p:txBody>
      </p:sp>
      <p:sp>
        <p:nvSpPr>
          <p:cNvPr id="8194" name="Text Box 2"/>
          <p:cNvSpPr txBox="1">
            <a:spLocks noChangeArrowheads="1"/>
          </p:cNvSpPr>
          <p:nvPr/>
        </p:nvSpPr>
        <p:spPr bwMode="auto">
          <a:xfrm>
            <a:off x="457199" y="2133600"/>
            <a:ext cx="8228013" cy="399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sz="1600" dirty="0">
                <a:latin typeface="Cambria"/>
              </a:rPr>
              <a:t>We can divide this entire process into seven steps. </a:t>
            </a:r>
            <a:endParaRPr lang="en-US" sz="1600" dirty="0" smtClean="0">
              <a:latin typeface="Cambria"/>
            </a:endParaRPr>
          </a:p>
          <a:p>
            <a:pPr>
              <a:spcBef>
                <a:spcPts val="800"/>
              </a:spcBef>
              <a:buClr>
                <a:srgbClr val="800000"/>
              </a:buClr>
              <a:buFont typeface="Wingdings" panose="05000000000000000000" pitchFamily="2" charset="2"/>
              <a:buChar char=""/>
            </a:pPr>
            <a:r>
              <a:rPr lang="en-US" sz="1600" dirty="0" smtClean="0">
                <a:latin typeface="Cambria"/>
              </a:rPr>
              <a:t>We </a:t>
            </a:r>
            <a:r>
              <a:rPr lang="en-US" sz="1600" dirty="0">
                <a:latin typeface="Cambria"/>
              </a:rPr>
              <a:t>describe the steps of an algorithm for ER-to-relational mapping. </a:t>
            </a:r>
            <a:endParaRPr lang="en-US" sz="1600" dirty="0" smtClean="0">
              <a:latin typeface="Cambria"/>
            </a:endParaRPr>
          </a:p>
          <a:p>
            <a:endParaRPr lang="en-US" sz="1600" b="1" dirty="0" smtClean="0"/>
          </a:p>
          <a:p>
            <a:r>
              <a:rPr lang="en-US" sz="1600" b="1" dirty="0" smtClean="0"/>
              <a:t>Step </a:t>
            </a:r>
            <a:r>
              <a:rPr lang="en-US" sz="1600" b="1" dirty="0"/>
              <a:t>1: </a:t>
            </a:r>
            <a:r>
              <a:rPr lang="en-US" sz="1600" dirty="0"/>
              <a:t>Mapping of Regular Entity Types. </a:t>
            </a:r>
          </a:p>
          <a:p>
            <a:r>
              <a:rPr lang="en-US" sz="1600" b="1" dirty="0"/>
              <a:t>Step 2: </a:t>
            </a:r>
            <a:r>
              <a:rPr lang="en-US" sz="1600" dirty="0"/>
              <a:t>Mapping of Weak Entity Types. </a:t>
            </a:r>
          </a:p>
          <a:p>
            <a:r>
              <a:rPr lang="en-US" sz="1600" b="1" dirty="0"/>
              <a:t>Step 3: </a:t>
            </a:r>
            <a:r>
              <a:rPr lang="en-US" sz="1600" dirty="0"/>
              <a:t>Mapping of Binary 1:1 Relationship Types. </a:t>
            </a:r>
          </a:p>
          <a:p>
            <a:r>
              <a:rPr lang="en-US" sz="1600" b="1" dirty="0"/>
              <a:t>Step 4: </a:t>
            </a:r>
            <a:r>
              <a:rPr lang="en-US" sz="1600" dirty="0"/>
              <a:t>Mapping of Binary 1:N Relationship Types. </a:t>
            </a:r>
          </a:p>
          <a:p>
            <a:r>
              <a:rPr lang="en-US" sz="1600" b="1" dirty="0"/>
              <a:t>Step 5: </a:t>
            </a:r>
            <a:r>
              <a:rPr lang="en-US" sz="1600" dirty="0"/>
              <a:t>Mapping of Binary M:N Relationship Types. </a:t>
            </a:r>
          </a:p>
          <a:p>
            <a:r>
              <a:rPr lang="en-US" sz="1600" b="1" dirty="0"/>
              <a:t>Step 6: </a:t>
            </a:r>
            <a:r>
              <a:rPr lang="en-US" sz="1600" dirty="0"/>
              <a:t>Mapping of Multivalued Attributes. </a:t>
            </a:r>
          </a:p>
          <a:p>
            <a:r>
              <a:rPr lang="en-US" sz="1600" b="1" dirty="0"/>
              <a:t>Step 7: </a:t>
            </a:r>
            <a:r>
              <a:rPr lang="en-US" sz="1600" dirty="0"/>
              <a:t>Mapping of N-</a:t>
            </a:r>
            <a:r>
              <a:rPr lang="en-US" sz="1600" dirty="0" err="1"/>
              <a:t>ary</a:t>
            </a:r>
            <a:r>
              <a:rPr lang="en-US" sz="1600" dirty="0"/>
              <a:t> Relationship Types. </a:t>
            </a:r>
            <a:endParaRPr lang="en-US" sz="1600" dirty="0" smtClean="0">
              <a:latin typeface="Cambria"/>
            </a:endParaRPr>
          </a:p>
        </p:txBody>
      </p:sp>
    </p:spTree>
    <p:extLst>
      <p:ext uri="{BB962C8B-B14F-4D97-AF65-F5344CB8AC3E}">
        <p14:creationId xmlns:p14="http://schemas.microsoft.com/office/powerpoint/2010/main" val="244263077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508" y="1052736"/>
            <a:ext cx="5514975"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39552" y="5589240"/>
            <a:ext cx="7992888" cy="369332"/>
          </a:xfrm>
          <a:prstGeom prst="rect">
            <a:avLst/>
          </a:prstGeom>
        </p:spPr>
        <p:txBody>
          <a:bodyPr wrap="square">
            <a:spAutoFit/>
          </a:bodyPr>
          <a:lstStyle/>
          <a:p>
            <a:r>
              <a:rPr lang="en-US" b="1" dirty="0"/>
              <a:t>The ER conceptual schema diagram for the COMPANY database. </a:t>
            </a:r>
            <a:endParaRPr lang="en-IN" dirty="0"/>
          </a:p>
        </p:txBody>
      </p:sp>
    </p:spTree>
    <p:extLst>
      <p:ext uri="{BB962C8B-B14F-4D97-AF65-F5344CB8AC3E}">
        <p14:creationId xmlns:p14="http://schemas.microsoft.com/office/powerpoint/2010/main" val="29948784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52588"/>
            <a:ext cx="5181600" cy="355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187624" y="764704"/>
            <a:ext cx="6336704" cy="646331"/>
          </a:xfrm>
          <a:prstGeom prst="rect">
            <a:avLst/>
          </a:prstGeom>
        </p:spPr>
        <p:txBody>
          <a:bodyPr wrap="square">
            <a:spAutoFit/>
          </a:bodyPr>
          <a:lstStyle/>
          <a:p>
            <a:r>
              <a:rPr lang="en-US" b="1" dirty="0"/>
              <a:t>Result of mapping the COMPANY ER schema into a relational database schema. </a:t>
            </a:r>
            <a:endParaRPr lang="en-IN" dirty="0"/>
          </a:p>
        </p:txBody>
      </p:sp>
    </p:spTree>
    <p:extLst>
      <p:ext uri="{BB962C8B-B14F-4D97-AF65-F5344CB8AC3E}">
        <p14:creationId xmlns:p14="http://schemas.microsoft.com/office/powerpoint/2010/main" val="336228633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124744"/>
            <a:ext cx="6696744" cy="2141612"/>
          </a:xfrm>
          <a:prstGeom prst="rect">
            <a:avLst/>
          </a:prstGeom>
        </p:spPr>
        <p:txBody>
          <a:bodyPr wrap="square">
            <a:spAutoFit/>
          </a:bodyPr>
          <a:lstStyle/>
          <a:p>
            <a:pPr>
              <a:spcBef>
                <a:spcPts val="800"/>
              </a:spcBef>
              <a:buClr>
                <a:srgbClr val="800000"/>
              </a:buClr>
              <a:buFont typeface="Wingdings" panose="05000000000000000000" pitchFamily="2" charset="2"/>
              <a:buChar char=""/>
            </a:pPr>
            <a:r>
              <a:rPr lang="en-US" altLang="en-US" sz="1400" dirty="0"/>
              <a:t>COMPANY database example</a:t>
            </a:r>
          </a:p>
          <a:p>
            <a:pPr lvl="1">
              <a:spcBef>
                <a:spcPts val="700"/>
              </a:spcBef>
              <a:buClr>
                <a:srgbClr val="0070C0"/>
              </a:buClr>
              <a:buSzPct val="80000"/>
              <a:buFont typeface="Wingdings" panose="05000000000000000000" pitchFamily="2" charset="2"/>
              <a:buChar char=""/>
            </a:pPr>
            <a:r>
              <a:rPr lang="en-US" altLang="en-US" sz="1400" dirty="0"/>
              <a:t>Assume that the mapping will create tables with simple single-valued attributes</a:t>
            </a:r>
          </a:p>
          <a:p>
            <a:pPr>
              <a:spcBef>
                <a:spcPts val="800"/>
              </a:spcBef>
              <a:buClr>
                <a:srgbClr val="800000"/>
              </a:buClr>
              <a:buFont typeface="Wingdings" panose="05000000000000000000" pitchFamily="2" charset="2"/>
              <a:buChar char=""/>
            </a:pPr>
            <a:r>
              <a:rPr lang="en-US" altLang="en-US" sz="2000" b="1" dirty="0"/>
              <a:t>Step 1: Mapping of Regular Entity Types</a:t>
            </a:r>
          </a:p>
          <a:p>
            <a:pPr lvl="1">
              <a:spcBef>
                <a:spcPts val="700"/>
              </a:spcBef>
              <a:buClr>
                <a:srgbClr val="0070C0"/>
              </a:buClr>
              <a:buSzPct val="80000"/>
              <a:buFont typeface="Wingdings" panose="05000000000000000000" pitchFamily="2" charset="2"/>
              <a:buChar char=""/>
            </a:pPr>
            <a:r>
              <a:rPr lang="en-US" altLang="en-US" sz="1400" dirty="0"/>
              <a:t>For each regular entity type, create a relation </a:t>
            </a:r>
            <a:r>
              <a:rPr lang="en-US" altLang="en-US" sz="1400" i="1" dirty="0"/>
              <a:t>R</a:t>
            </a:r>
            <a:r>
              <a:rPr lang="en-US" altLang="en-US" sz="1400" dirty="0"/>
              <a:t> that includes all the simple attributes of </a:t>
            </a:r>
            <a:r>
              <a:rPr lang="en-US" altLang="en-US" sz="1400" i="1" dirty="0"/>
              <a:t>E</a:t>
            </a:r>
          </a:p>
          <a:p>
            <a:pPr lvl="1">
              <a:spcBef>
                <a:spcPts val="700"/>
              </a:spcBef>
              <a:buClr>
                <a:srgbClr val="0070C0"/>
              </a:buClr>
              <a:buSzPct val="80000"/>
              <a:buFont typeface="Wingdings" panose="05000000000000000000" pitchFamily="2" charset="2"/>
              <a:buChar char=""/>
            </a:pPr>
            <a:r>
              <a:rPr lang="en-US" altLang="en-US" sz="1400" dirty="0"/>
              <a:t>Called </a:t>
            </a:r>
            <a:r>
              <a:rPr lang="en-US" altLang="en-US" sz="1400" b="1" dirty="0"/>
              <a:t>entity relations </a:t>
            </a:r>
          </a:p>
          <a:p>
            <a:pPr lvl="2">
              <a:spcBef>
                <a:spcPts val="600"/>
              </a:spcBef>
              <a:buFont typeface="Arial" panose="020B0604020202020204" pitchFamily="34" charset="0"/>
              <a:buChar char="•"/>
            </a:pPr>
            <a:r>
              <a:rPr lang="en-US" altLang="en-US" sz="1400" dirty="0"/>
              <a:t>Each tuple represents an entity instance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3212976"/>
            <a:ext cx="3905250" cy="140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979712" y="4941168"/>
            <a:ext cx="2888740" cy="369332"/>
          </a:xfrm>
          <a:prstGeom prst="rect">
            <a:avLst/>
          </a:prstGeom>
        </p:spPr>
        <p:txBody>
          <a:bodyPr wrap="none">
            <a:spAutoFit/>
          </a:bodyPr>
          <a:lstStyle/>
          <a:p>
            <a:r>
              <a:rPr lang="en-US" b="1" dirty="0"/>
              <a:t>Entity relations after step 1. </a:t>
            </a:r>
            <a:endParaRPr lang="en-IN" dirty="0"/>
          </a:p>
        </p:txBody>
      </p:sp>
    </p:spTree>
    <p:extLst>
      <p:ext uri="{BB962C8B-B14F-4D97-AF65-F5344CB8AC3E}">
        <p14:creationId xmlns:p14="http://schemas.microsoft.com/office/powerpoint/2010/main" val="192903397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endParaRPr lang="en-US" altLang="en-US" sz="4400" dirty="0"/>
          </a:p>
        </p:txBody>
      </p:sp>
      <p:sp>
        <p:nvSpPr>
          <p:cNvPr id="12290"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b="1" dirty="0"/>
              <a:t>Step 2: Mapping of Weak Entity Types</a:t>
            </a:r>
          </a:p>
          <a:p>
            <a:pPr lvl="1">
              <a:spcBef>
                <a:spcPts val="700"/>
              </a:spcBef>
              <a:buClr>
                <a:srgbClr val="0070C0"/>
              </a:buClr>
              <a:buSzPct val="80000"/>
              <a:buFont typeface="Wingdings" panose="05000000000000000000" pitchFamily="2" charset="2"/>
              <a:buChar char=""/>
            </a:pPr>
            <a:r>
              <a:rPr lang="en-US" altLang="en-US" sz="2800" dirty="0"/>
              <a:t>For each weak entity type, create a relation </a:t>
            </a:r>
            <a:r>
              <a:rPr lang="en-US" altLang="en-US" sz="2800" i="1" dirty="0"/>
              <a:t>R</a:t>
            </a:r>
            <a:r>
              <a:rPr lang="en-US" altLang="en-US" sz="2800" dirty="0"/>
              <a:t> and include all simple attributes of the entity type as attributes of </a:t>
            </a:r>
            <a:r>
              <a:rPr lang="en-US" altLang="en-US" sz="2800" i="1" dirty="0"/>
              <a:t>R</a:t>
            </a:r>
          </a:p>
          <a:p>
            <a:pPr lvl="1">
              <a:spcBef>
                <a:spcPts val="700"/>
              </a:spcBef>
              <a:buClr>
                <a:srgbClr val="0070C0"/>
              </a:buClr>
              <a:buSzPct val="80000"/>
              <a:buFont typeface="Wingdings" panose="05000000000000000000" pitchFamily="2" charset="2"/>
              <a:buChar char=""/>
            </a:pPr>
            <a:r>
              <a:rPr lang="en-US" altLang="en-US" sz="2800" dirty="0"/>
              <a:t>Include primary key attribute of owner as foreign key attributes of </a:t>
            </a:r>
            <a:r>
              <a:rPr lang="en-US" altLang="en-US" sz="2800" i="1" dirty="0"/>
              <a:t>R</a:t>
            </a:r>
          </a:p>
        </p:txBody>
      </p:sp>
      <p:pic>
        <p:nvPicPr>
          <p:cNvPr id="2" name="Picture 1"/>
          <p:cNvPicPr>
            <a:picLocks noChangeAspect="1"/>
          </p:cNvPicPr>
          <p:nvPr/>
        </p:nvPicPr>
        <p:blipFill>
          <a:blip r:embed="rId3"/>
          <a:stretch>
            <a:fillRect/>
          </a:stretch>
        </p:blipFill>
        <p:spPr>
          <a:xfrm>
            <a:off x="1156493" y="4724400"/>
            <a:ext cx="6829425" cy="1066800"/>
          </a:xfrm>
          <a:prstGeom prst="rect">
            <a:avLst/>
          </a:prstGeom>
        </p:spPr>
      </p:pic>
      <p:sp>
        <p:nvSpPr>
          <p:cNvPr id="3" name="Rectangle 2"/>
          <p:cNvSpPr/>
          <p:nvPr/>
        </p:nvSpPr>
        <p:spPr>
          <a:xfrm>
            <a:off x="1763688" y="5803236"/>
            <a:ext cx="4350486" cy="369332"/>
          </a:xfrm>
          <a:prstGeom prst="rect">
            <a:avLst/>
          </a:prstGeom>
        </p:spPr>
        <p:txBody>
          <a:bodyPr wrap="none">
            <a:spAutoFit/>
          </a:bodyPr>
          <a:lstStyle/>
          <a:p>
            <a:r>
              <a:rPr lang="en-US" b="1" dirty="0"/>
              <a:t>Additional weak entity relation after step 2 </a:t>
            </a:r>
            <a:endParaRPr lang="en-IN" dirty="0"/>
          </a:p>
        </p:txBody>
      </p:sp>
    </p:spTree>
    <p:extLst>
      <p:ext uri="{BB962C8B-B14F-4D97-AF65-F5344CB8AC3E}">
        <p14:creationId xmlns:p14="http://schemas.microsoft.com/office/powerpoint/2010/main" val="1419180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1720840"/>
            <a:ext cx="7560840" cy="2308324"/>
          </a:xfrm>
          <a:prstGeom prst="rect">
            <a:avLst/>
          </a:prstGeom>
        </p:spPr>
        <p:txBody>
          <a:bodyPr wrap="square">
            <a:spAutoFit/>
          </a:bodyPr>
          <a:lstStyle/>
          <a:p>
            <a:r>
              <a:rPr lang="en-US" b="1" dirty="0"/>
              <a:t>Step 3: Mapping of Binary 1:1 Relationship Types. </a:t>
            </a:r>
            <a:endParaRPr lang="en-US" dirty="0"/>
          </a:p>
          <a:p>
            <a:r>
              <a:rPr lang="en-US" dirty="0"/>
              <a:t>For each binary 1:1 relationship type R in the ER schema, identify the relations S and T that correspond to the entity types participating in R. </a:t>
            </a:r>
            <a:endParaRPr lang="en-US" dirty="0" smtClean="0"/>
          </a:p>
          <a:p>
            <a:r>
              <a:rPr lang="en-US" dirty="0" smtClean="0"/>
              <a:t>There </a:t>
            </a:r>
            <a:r>
              <a:rPr lang="en-US" dirty="0"/>
              <a:t>are three possible approaches: </a:t>
            </a:r>
            <a:endParaRPr lang="en-US" dirty="0" smtClean="0"/>
          </a:p>
          <a:p>
            <a:pPr marL="342900" indent="-342900">
              <a:buAutoNum type="arabicParenBoth"/>
            </a:pPr>
            <a:r>
              <a:rPr lang="en-US" dirty="0" smtClean="0"/>
              <a:t>the </a:t>
            </a:r>
            <a:r>
              <a:rPr lang="en-US" dirty="0"/>
              <a:t>foreign key approach, </a:t>
            </a:r>
            <a:endParaRPr lang="en-US" dirty="0" smtClean="0"/>
          </a:p>
          <a:p>
            <a:pPr marL="342900" indent="-342900">
              <a:buAutoNum type="arabicParenBoth"/>
            </a:pPr>
            <a:r>
              <a:rPr lang="en-US" dirty="0" smtClean="0"/>
              <a:t> </a:t>
            </a:r>
            <a:r>
              <a:rPr lang="en-US" dirty="0"/>
              <a:t>the merged relationship approach, and </a:t>
            </a:r>
            <a:endParaRPr lang="en-US" dirty="0" smtClean="0"/>
          </a:p>
          <a:p>
            <a:pPr marL="342900" indent="-342900">
              <a:buAutoNum type="arabicParenBoth"/>
            </a:pPr>
            <a:r>
              <a:rPr lang="en-US" dirty="0" smtClean="0"/>
              <a:t> </a:t>
            </a:r>
            <a:r>
              <a:rPr lang="en-US" dirty="0"/>
              <a:t>the </a:t>
            </a:r>
            <a:r>
              <a:rPr lang="en-US" dirty="0" smtClean="0"/>
              <a:t>cross reference </a:t>
            </a:r>
            <a:r>
              <a:rPr lang="en-US" dirty="0"/>
              <a:t>or relationship relation approach. </a:t>
            </a:r>
          </a:p>
          <a:p>
            <a:endParaRPr lang="en-US" dirty="0" smtClean="0"/>
          </a:p>
        </p:txBody>
      </p:sp>
    </p:spTree>
    <p:extLst>
      <p:ext uri="{BB962C8B-B14F-4D97-AF65-F5344CB8AC3E}">
        <p14:creationId xmlns:p14="http://schemas.microsoft.com/office/powerpoint/2010/main" val="179629498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843677"/>
            <a:ext cx="7632848" cy="5909310"/>
          </a:xfrm>
          <a:prstGeom prst="rect">
            <a:avLst/>
          </a:prstGeom>
        </p:spPr>
        <p:txBody>
          <a:bodyPr wrap="square">
            <a:spAutoFit/>
          </a:bodyPr>
          <a:lstStyle/>
          <a:p>
            <a:endParaRPr lang="en-IN" dirty="0"/>
          </a:p>
          <a:p>
            <a:pPr marL="342900" indent="-342900" algn="just">
              <a:buAutoNum type="arabicPeriod"/>
            </a:pPr>
            <a:r>
              <a:rPr lang="en-US" sz="1600" b="1" dirty="0" smtClean="0"/>
              <a:t>Foreign </a:t>
            </a:r>
            <a:r>
              <a:rPr lang="en-US" sz="1600" b="1" dirty="0"/>
              <a:t>key approach: </a:t>
            </a:r>
            <a:r>
              <a:rPr lang="en-US" sz="1600" dirty="0"/>
              <a:t>Choose one of the relations—S, say—and include as a foreign key in S the primary key of T. It is better to choose an entity type with total participation in R in the role of S. Include all the simple attributes (or simple components of composite attributes) of the 1:1 relationship type R as attributes of </a:t>
            </a:r>
            <a:r>
              <a:rPr lang="en-US" sz="1600" dirty="0" smtClean="0"/>
              <a:t>S.</a:t>
            </a:r>
          </a:p>
          <a:p>
            <a:pPr marL="342900" indent="-342900" algn="just">
              <a:buAutoNum type="arabicPeriod"/>
            </a:pPr>
            <a:r>
              <a:rPr lang="en-US" sz="1600" b="1" dirty="0" smtClean="0"/>
              <a:t>Merged </a:t>
            </a:r>
            <a:r>
              <a:rPr lang="en-US" sz="1600" b="1" dirty="0"/>
              <a:t>relation approach: </a:t>
            </a:r>
            <a:r>
              <a:rPr lang="en-US" sz="1600" dirty="0"/>
              <a:t>An alternative mapping of a 1:1 relationship type is to merge the two entity types and the relationship into a single relation. This is possible when both participations are total, as this would indicate that the two tables will have the exact same number of tuples at all times. </a:t>
            </a:r>
          </a:p>
          <a:p>
            <a:pPr marL="342900" indent="-342900" algn="just">
              <a:buAutoNum type="arabicPeriod"/>
            </a:pPr>
            <a:r>
              <a:rPr lang="en-US" sz="1600" b="1" dirty="0" smtClean="0"/>
              <a:t>Cross-reference </a:t>
            </a:r>
            <a:r>
              <a:rPr lang="en-US" sz="1600" b="1" dirty="0"/>
              <a:t>or relationship relation approach: </a:t>
            </a:r>
            <a:r>
              <a:rPr lang="en-US" sz="1600" dirty="0"/>
              <a:t>The third option is to set up a third relation R for the purpose of cross-referencing the primary keys of the two relations S and T representing the entity types. As we will see, this approach is required for binary M:N relationships. The relation R is called a relationship relation (or sometimes a lookup table), because each tuple in R represents a relationship instance that relates one tuple from S with one tuple from T. The relation R will include the primary key attributes of S and T as foreign keys to S and T. </a:t>
            </a:r>
            <a:r>
              <a:rPr lang="en-US" sz="1600" dirty="0" smtClean="0"/>
              <a:t>The </a:t>
            </a:r>
            <a:r>
              <a:rPr lang="en-US" sz="1600" dirty="0"/>
              <a:t>primary key of R will be one of the two foreign keys, and the other foreign key will be </a:t>
            </a:r>
            <a:r>
              <a:rPr lang="en-US" sz="1600" dirty="0" smtClean="0"/>
              <a:t>a </a:t>
            </a:r>
            <a:r>
              <a:rPr lang="en-US" sz="1600" dirty="0"/>
              <a:t>unique key of R. The drawback is having an extra relation, and requiring an extra join operation when combining related tuples from the tables. </a:t>
            </a:r>
          </a:p>
          <a:p>
            <a:pPr algn="just"/>
            <a:endParaRPr lang="en-US" sz="1600" dirty="0"/>
          </a:p>
          <a:p>
            <a:pPr algn="just"/>
            <a:endParaRPr lang="en-US" sz="1600" dirty="0"/>
          </a:p>
          <a:p>
            <a:pPr marL="342900" indent="-342900" algn="just">
              <a:buAutoNum type="arabicPeriod"/>
            </a:pPr>
            <a:endParaRPr lang="en-US" sz="1600" dirty="0"/>
          </a:p>
          <a:p>
            <a:pPr marL="342900" indent="-342900" algn="just">
              <a:buAutoNum type="arabicPeriod"/>
            </a:pPr>
            <a:endParaRPr lang="en-US" sz="1600" dirty="0"/>
          </a:p>
        </p:txBody>
      </p:sp>
    </p:spTree>
    <p:extLst>
      <p:ext uri="{BB962C8B-B14F-4D97-AF65-F5344CB8AC3E}">
        <p14:creationId xmlns:p14="http://schemas.microsoft.com/office/powerpoint/2010/main" val="410603134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340768"/>
            <a:ext cx="6840760" cy="329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67744" y="5013176"/>
            <a:ext cx="4112601" cy="369332"/>
          </a:xfrm>
          <a:prstGeom prst="rect">
            <a:avLst/>
          </a:prstGeom>
        </p:spPr>
        <p:txBody>
          <a:bodyPr wrap="none">
            <a:spAutoFit/>
          </a:bodyPr>
          <a:lstStyle/>
          <a:p>
            <a:r>
              <a:rPr lang="en-US" dirty="0"/>
              <a:t>Mapping of Binary 1:1 Relationship Types </a:t>
            </a:r>
            <a:endParaRPr lang="en-IN" dirty="0"/>
          </a:p>
        </p:txBody>
      </p:sp>
    </p:spTree>
    <p:extLst>
      <p:ext uri="{BB962C8B-B14F-4D97-AF65-F5344CB8AC3E}">
        <p14:creationId xmlns:p14="http://schemas.microsoft.com/office/powerpoint/2010/main" val="60928680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endParaRPr lang="en-US" altLang="en-US" sz="4400" dirty="0"/>
          </a:p>
        </p:txBody>
      </p:sp>
      <p:sp>
        <p:nvSpPr>
          <p:cNvPr id="15362"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b="1" dirty="0"/>
              <a:t>Step 4: Mapping of Binary 1:</a:t>
            </a:r>
            <a:r>
              <a:rPr lang="en-US" altLang="en-US" sz="3200" b="1" i="1" dirty="0"/>
              <a:t>N</a:t>
            </a:r>
            <a:r>
              <a:rPr lang="en-US" altLang="en-US" sz="3200" b="1" dirty="0"/>
              <a:t> Relationship Types</a:t>
            </a:r>
          </a:p>
          <a:p>
            <a:pPr lvl="1">
              <a:spcBef>
                <a:spcPts val="700"/>
              </a:spcBef>
              <a:buClr>
                <a:srgbClr val="0070C0"/>
              </a:buClr>
              <a:buSzPct val="80000"/>
              <a:buFont typeface="Wingdings" panose="05000000000000000000" pitchFamily="2" charset="2"/>
              <a:buChar char=""/>
            </a:pPr>
            <a:r>
              <a:rPr lang="en-US" altLang="en-US" sz="2800" dirty="0"/>
              <a:t>For each regular binary 1:</a:t>
            </a:r>
            <a:r>
              <a:rPr lang="en-US" altLang="en-US" sz="2800" i="1" dirty="0"/>
              <a:t>N</a:t>
            </a:r>
            <a:r>
              <a:rPr lang="en-US" altLang="en-US" sz="2800" dirty="0"/>
              <a:t> relationship type </a:t>
            </a:r>
          </a:p>
          <a:p>
            <a:pPr lvl="2">
              <a:spcBef>
                <a:spcPts val="600"/>
              </a:spcBef>
              <a:buFont typeface="Arial" panose="020B0604020202020204" pitchFamily="34" charset="0"/>
              <a:buChar char="•"/>
            </a:pPr>
            <a:r>
              <a:rPr lang="en-US" altLang="en-US" sz="2400" dirty="0"/>
              <a:t>Identify relation that represents participating entity type at </a:t>
            </a:r>
            <a:r>
              <a:rPr lang="en-US" altLang="en-US" sz="2400" i="1" dirty="0"/>
              <a:t>N</a:t>
            </a:r>
            <a:r>
              <a:rPr lang="en-US" altLang="en-US" sz="2400" dirty="0"/>
              <a:t>-side of relationship type</a:t>
            </a:r>
          </a:p>
          <a:p>
            <a:pPr lvl="2">
              <a:spcBef>
                <a:spcPts val="600"/>
              </a:spcBef>
              <a:buFont typeface="Arial" panose="020B0604020202020204" pitchFamily="34" charset="0"/>
              <a:buChar char="•"/>
            </a:pPr>
            <a:r>
              <a:rPr lang="en-US" altLang="en-US" sz="2400" dirty="0"/>
              <a:t>Include primary key of other entity type as foreign key in </a:t>
            </a:r>
            <a:r>
              <a:rPr lang="en-US" altLang="en-US" sz="2400" i="1" dirty="0"/>
              <a:t>S </a:t>
            </a:r>
          </a:p>
          <a:p>
            <a:pPr lvl="2">
              <a:spcBef>
                <a:spcPts val="600"/>
              </a:spcBef>
              <a:buFont typeface="Arial" panose="020B0604020202020204" pitchFamily="34" charset="0"/>
              <a:buChar char="•"/>
            </a:pPr>
            <a:r>
              <a:rPr lang="en-US" altLang="en-US" sz="2400" dirty="0"/>
              <a:t>Include simple attributes of 1:</a:t>
            </a:r>
            <a:r>
              <a:rPr lang="en-US" altLang="en-US" sz="2400" i="1" dirty="0"/>
              <a:t>N</a:t>
            </a:r>
            <a:r>
              <a:rPr lang="en-US" altLang="en-US" sz="2400" dirty="0"/>
              <a:t> relationship type as attributes of </a:t>
            </a:r>
            <a:r>
              <a:rPr lang="en-US" altLang="en-US" sz="2400" i="1" dirty="0"/>
              <a:t>S</a:t>
            </a:r>
          </a:p>
        </p:txBody>
      </p:sp>
    </p:spTree>
    <p:extLst>
      <p:ext uri="{BB962C8B-B14F-4D97-AF65-F5344CB8AC3E}">
        <p14:creationId xmlns:p14="http://schemas.microsoft.com/office/powerpoint/2010/main" val="10112484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736806"/>
            <a:ext cx="7901671"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904" y="2700011"/>
            <a:ext cx="7088464"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193811" y="4732455"/>
            <a:ext cx="4292650" cy="369332"/>
          </a:xfrm>
          <a:prstGeom prst="rect">
            <a:avLst/>
          </a:prstGeom>
        </p:spPr>
        <p:txBody>
          <a:bodyPr wrap="none">
            <a:spAutoFit/>
          </a:bodyPr>
          <a:lstStyle/>
          <a:p>
            <a:r>
              <a:rPr lang="en-US" b="1" dirty="0"/>
              <a:t>Mapping of Binary 1:N Relationship Types. </a:t>
            </a:r>
            <a:endParaRPr lang="en-IN" dirty="0"/>
          </a:p>
        </p:txBody>
      </p:sp>
    </p:spTree>
    <p:extLst>
      <p:ext uri="{BB962C8B-B14F-4D97-AF65-F5344CB8AC3E}">
        <p14:creationId xmlns:p14="http://schemas.microsoft.com/office/powerpoint/2010/main" val="301274883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endParaRPr lang="en-US" altLang="en-US" sz="4400" dirty="0"/>
          </a:p>
        </p:txBody>
      </p:sp>
      <p:sp>
        <p:nvSpPr>
          <p:cNvPr id="17410"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b="1" dirty="0"/>
              <a:t>Step 5: Mapping of Binary </a:t>
            </a:r>
            <a:r>
              <a:rPr lang="en-US" altLang="en-US" sz="3200" b="1" i="1" dirty="0"/>
              <a:t>M</a:t>
            </a:r>
            <a:r>
              <a:rPr lang="en-US" altLang="en-US" sz="3200" b="1" dirty="0"/>
              <a:t>:</a:t>
            </a:r>
            <a:r>
              <a:rPr lang="en-US" altLang="en-US" sz="3200" b="1" i="1" dirty="0"/>
              <a:t>N</a:t>
            </a:r>
            <a:r>
              <a:rPr lang="en-US" altLang="en-US" sz="3200" b="1" dirty="0"/>
              <a:t> Relationship Types</a:t>
            </a:r>
          </a:p>
          <a:p>
            <a:pPr lvl="1">
              <a:spcBef>
                <a:spcPts val="700"/>
              </a:spcBef>
              <a:buClr>
                <a:srgbClr val="0070C0"/>
              </a:buClr>
              <a:buSzPct val="80000"/>
              <a:buFont typeface="Wingdings" panose="05000000000000000000" pitchFamily="2" charset="2"/>
              <a:buChar char=""/>
            </a:pPr>
            <a:r>
              <a:rPr lang="en-US" altLang="en-US" sz="2800" dirty="0"/>
              <a:t>For each binary </a:t>
            </a:r>
            <a:r>
              <a:rPr lang="en-US" altLang="en-US" sz="2800" i="1" dirty="0"/>
              <a:t>M</a:t>
            </a:r>
            <a:r>
              <a:rPr lang="en-US" altLang="en-US" sz="2800" dirty="0"/>
              <a:t>:</a:t>
            </a:r>
            <a:r>
              <a:rPr lang="en-US" altLang="en-US" sz="2800" i="1" dirty="0"/>
              <a:t>N</a:t>
            </a:r>
            <a:r>
              <a:rPr lang="en-US" altLang="en-US" sz="2800" dirty="0"/>
              <a:t> relationship type</a:t>
            </a:r>
          </a:p>
          <a:p>
            <a:pPr lvl="2">
              <a:spcBef>
                <a:spcPts val="600"/>
              </a:spcBef>
              <a:buFont typeface="Arial" panose="020B0604020202020204" pitchFamily="34" charset="0"/>
              <a:buChar char="•"/>
            </a:pPr>
            <a:r>
              <a:rPr lang="en-US" altLang="en-US" sz="2400" dirty="0"/>
              <a:t>Create a new relation </a:t>
            </a:r>
            <a:r>
              <a:rPr lang="en-US" altLang="en-US" sz="2400" i="1" dirty="0"/>
              <a:t>S </a:t>
            </a:r>
          </a:p>
          <a:p>
            <a:pPr lvl="2">
              <a:spcBef>
                <a:spcPts val="600"/>
              </a:spcBef>
              <a:buFont typeface="Arial" panose="020B0604020202020204" pitchFamily="34" charset="0"/>
              <a:buChar char="•"/>
            </a:pPr>
            <a:r>
              <a:rPr lang="en-US" altLang="en-US" sz="2400" dirty="0"/>
              <a:t>Include primary key of participating entity types as foreign key attributes in </a:t>
            </a:r>
            <a:r>
              <a:rPr lang="en-US" altLang="en-US" sz="2400" i="1" dirty="0"/>
              <a:t>S</a:t>
            </a:r>
            <a:r>
              <a:rPr lang="en-US" altLang="en-US" sz="2400" dirty="0"/>
              <a:t> </a:t>
            </a:r>
          </a:p>
          <a:p>
            <a:pPr lvl="2">
              <a:spcBef>
                <a:spcPts val="600"/>
              </a:spcBef>
              <a:buFont typeface="Arial" panose="020B0604020202020204" pitchFamily="34" charset="0"/>
              <a:buChar char="•"/>
            </a:pPr>
            <a:r>
              <a:rPr lang="en-US" altLang="en-US" sz="2400" dirty="0"/>
              <a:t>Include any simple attributes of </a:t>
            </a:r>
            <a:r>
              <a:rPr lang="en-US" altLang="en-US" sz="2400" i="1" dirty="0"/>
              <a:t>M</a:t>
            </a:r>
            <a:r>
              <a:rPr lang="en-US" altLang="en-US" sz="2400" dirty="0"/>
              <a:t>:</a:t>
            </a:r>
            <a:r>
              <a:rPr lang="en-US" altLang="en-US" sz="2400" i="1" dirty="0"/>
              <a:t>N</a:t>
            </a:r>
            <a:r>
              <a:rPr lang="en-US" altLang="en-US" sz="2400" dirty="0"/>
              <a:t> relationship type</a:t>
            </a:r>
          </a:p>
        </p:txBody>
      </p:sp>
    </p:spTree>
    <p:extLst>
      <p:ext uri="{BB962C8B-B14F-4D97-AF65-F5344CB8AC3E}">
        <p14:creationId xmlns:p14="http://schemas.microsoft.com/office/powerpoint/2010/main" val="299777768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006439"/>
            <a:ext cx="6840760" cy="2782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979712" y="4077072"/>
            <a:ext cx="4377609" cy="369332"/>
          </a:xfrm>
          <a:prstGeom prst="rect">
            <a:avLst/>
          </a:prstGeom>
        </p:spPr>
        <p:txBody>
          <a:bodyPr wrap="none">
            <a:spAutoFit/>
          </a:bodyPr>
          <a:lstStyle/>
          <a:p>
            <a:r>
              <a:rPr lang="en-US" b="1" dirty="0"/>
              <a:t>Mapping of Binary M:N Relationship Types. </a:t>
            </a:r>
            <a:endParaRPr lang="en-IN" dirty="0"/>
          </a:p>
        </p:txBody>
      </p:sp>
    </p:spTree>
    <p:extLst>
      <p:ext uri="{BB962C8B-B14F-4D97-AF65-F5344CB8AC3E}">
        <p14:creationId xmlns:p14="http://schemas.microsoft.com/office/powerpoint/2010/main" val="273045710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endParaRPr lang="en-US" altLang="en-US" sz="4400" dirty="0"/>
          </a:p>
        </p:txBody>
      </p:sp>
      <p:sp>
        <p:nvSpPr>
          <p:cNvPr id="18434"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b="1" dirty="0"/>
              <a:t>Step 6: Mapping of Multivalued Attributes</a:t>
            </a:r>
          </a:p>
          <a:p>
            <a:pPr lvl="1">
              <a:spcBef>
                <a:spcPts val="700"/>
              </a:spcBef>
              <a:buClr>
                <a:srgbClr val="0070C0"/>
              </a:buClr>
              <a:buSzPct val="80000"/>
              <a:buFont typeface="Wingdings" panose="05000000000000000000" pitchFamily="2" charset="2"/>
              <a:buChar char=""/>
            </a:pPr>
            <a:r>
              <a:rPr lang="en-US" altLang="en-US" sz="2800" dirty="0"/>
              <a:t>For each multivalued attribute</a:t>
            </a:r>
          </a:p>
          <a:p>
            <a:pPr lvl="2">
              <a:spcBef>
                <a:spcPts val="600"/>
              </a:spcBef>
              <a:buFont typeface="Arial" panose="020B0604020202020204" pitchFamily="34" charset="0"/>
              <a:buChar char="•"/>
            </a:pPr>
            <a:r>
              <a:rPr lang="en-US" altLang="en-US" sz="2400" dirty="0"/>
              <a:t>Create a new relation</a:t>
            </a:r>
          </a:p>
          <a:p>
            <a:pPr lvl="2">
              <a:spcBef>
                <a:spcPts val="600"/>
              </a:spcBef>
              <a:buFont typeface="Arial" panose="020B0604020202020204" pitchFamily="34" charset="0"/>
              <a:buChar char="•"/>
            </a:pPr>
            <a:r>
              <a:rPr lang="en-US" altLang="en-US" sz="2400" dirty="0"/>
              <a:t>Primary key of </a:t>
            </a:r>
            <a:r>
              <a:rPr lang="en-US" altLang="en-US" sz="2400" i="1" dirty="0"/>
              <a:t>R</a:t>
            </a:r>
            <a:r>
              <a:rPr lang="en-US" altLang="en-US" sz="2400" dirty="0"/>
              <a:t> is the combination of </a:t>
            </a:r>
            <a:r>
              <a:rPr lang="en-US" altLang="en-US" sz="2400" i="1" dirty="0"/>
              <a:t>A</a:t>
            </a:r>
            <a:r>
              <a:rPr lang="en-US" altLang="en-US" sz="2400" dirty="0"/>
              <a:t> and </a:t>
            </a:r>
            <a:r>
              <a:rPr lang="en-US" altLang="en-US" sz="2400" i="1" dirty="0"/>
              <a:t>K</a:t>
            </a:r>
          </a:p>
          <a:p>
            <a:pPr lvl="2">
              <a:spcBef>
                <a:spcPts val="600"/>
              </a:spcBef>
              <a:buFont typeface="Arial" panose="020B0604020202020204" pitchFamily="34" charset="0"/>
              <a:buChar char="•"/>
            </a:pPr>
            <a:r>
              <a:rPr lang="en-US" altLang="en-US" sz="2400" dirty="0"/>
              <a:t>If the multivalued attribute is composite, include its simple components</a:t>
            </a:r>
          </a:p>
        </p:txBody>
      </p:sp>
    </p:spTree>
    <p:extLst>
      <p:ext uri="{BB962C8B-B14F-4D97-AF65-F5344CB8AC3E}">
        <p14:creationId xmlns:p14="http://schemas.microsoft.com/office/powerpoint/2010/main" val="31764282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412776"/>
            <a:ext cx="2880320"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412776"/>
            <a:ext cx="2376264"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403648" y="3105835"/>
            <a:ext cx="6120680" cy="369332"/>
          </a:xfrm>
          <a:prstGeom prst="rect">
            <a:avLst/>
          </a:prstGeom>
        </p:spPr>
        <p:txBody>
          <a:bodyPr wrap="square">
            <a:spAutoFit/>
          </a:bodyPr>
          <a:lstStyle/>
          <a:p>
            <a:r>
              <a:rPr lang="en-US" b="1" dirty="0"/>
              <a:t>Relation representing multi valued attribute after step 6. </a:t>
            </a:r>
            <a:endParaRPr lang="en-IN" dirty="0"/>
          </a:p>
        </p:txBody>
      </p:sp>
    </p:spTree>
    <p:extLst>
      <p:ext uri="{BB962C8B-B14F-4D97-AF65-F5344CB8AC3E}">
        <p14:creationId xmlns:p14="http://schemas.microsoft.com/office/powerpoint/2010/main" val="62546142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endParaRPr lang="en-US" altLang="en-US" sz="4400" dirty="0"/>
          </a:p>
        </p:txBody>
      </p:sp>
      <p:sp>
        <p:nvSpPr>
          <p:cNvPr id="19458"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b="1" dirty="0"/>
              <a:t>Step 7: Mapping of </a:t>
            </a:r>
            <a:r>
              <a:rPr lang="en-US" altLang="en-US" sz="3200" b="1" i="1" dirty="0"/>
              <a:t>N</a:t>
            </a:r>
            <a:r>
              <a:rPr lang="en-US" altLang="en-US" sz="3200" b="1" dirty="0"/>
              <a:t>-</a:t>
            </a:r>
            <a:r>
              <a:rPr lang="en-US" altLang="en-US" sz="3200" b="1" dirty="0" err="1"/>
              <a:t>ary</a:t>
            </a:r>
            <a:r>
              <a:rPr lang="en-US" altLang="en-US" sz="3200" b="1" dirty="0"/>
              <a:t> Relationship Types</a:t>
            </a:r>
          </a:p>
          <a:p>
            <a:pPr lvl="1">
              <a:spcBef>
                <a:spcPts val="700"/>
              </a:spcBef>
              <a:buClr>
                <a:srgbClr val="0070C0"/>
              </a:buClr>
              <a:buSzPct val="80000"/>
              <a:buFont typeface="Wingdings" panose="05000000000000000000" pitchFamily="2" charset="2"/>
              <a:buChar char=""/>
            </a:pPr>
            <a:r>
              <a:rPr lang="en-US" altLang="en-US" sz="2800" dirty="0"/>
              <a:t>For each </a:t>
            </a:r>
            <a:r>
              <a:rPr lang="en-US" altLang="en-US" sz="2800" i="1" dirty="0"/>
              <a:t>n</a:t>
            </a:r>
            <a:r>
              <a:rPr lang="en-US" altLang="en-US" sz="2800" dirty="0"/>
              <a:t>-</a:t>
            </a:r>
            <a:r>
              <a:rPr lang="en-US" altLang="en-US" sz="2800" dirty="0" err="1"/>
              <a:t>ary</a:t>
            </a:r>
            <a:r>
              <a:rPr lang="en-US" altLang="en-US" sz="2800" dirty="0"/>
              <a:t> relationship type </a:t>
            </a:r>
            <a:r>
              <a:rPr lang="en-US" altLang="en-US" sz="2800" i="1" dirty="0"/>
              <a:t>R</a:t>
            </a:r>
          </a:p>
          <a:p>
            <a:pPr lvl="2">
              <a:spcBef>
                <a:spcPts val="600"/>
              </a:spcBef>
              <a:buFont typeface="Arial" panose="020B0604020202020204" pitchFamily="34" charset="0"/>
              <a:buChar char="•"/>
            </a:pPr>
            <a:r>
              <a:rPr lang="en-US" altLang="en-US" sz="2400" dirty="0"/>
              <a:t>Create a new relation </a:t>
            </a:r>
            <a:r>
              <a:rPr lang="en-US" altLang="en-US" sz="2400" i="1" dirty="0"/>
              <a:t>S</a:t>
            </a:r>
            <a:r>
              <a:rPr lang="en-US" altLang="en-US" sz="2400" dirty="0"/>
              <a:t> to represent </a:t>
            </a:r>
            <a:r>
              <a:rPr lang="en-US" altLang="en-US" sz="2400" i="1" dirty="0"/>
              <a:t>R</a:t>
            </a:r>
          </a:p>
          <a:p>
            <a:pPr lvl="2">
              <a:spcBef>
                <a:spcPts val="600"/>
              </a:spcBef>
              <a:buFont typeface="Arial" panose="020B0604020202020204" pitchFamily="34" charset="0"/>
              <a:buChar char="•"/>
            </a:pPr>
            <a:r>
              <a:rPr lang="en-US" altLang="en-US" sz="2400" dirty="0"/>
              <a:t>Include primary keys of participating entity types as foreign keys</a:t>
            </a:r>
          </a:p>
          <a:p>
            <a:pPr lvl="2">
              <a:spcBef>
                <a:spcPts val="600"/>
              </a:spcBef>
              <a:buFont typeface="Arial" panose="020B0604020202020204" pitchFamily="34" charset="0"/>
              <a:buChar char="•"/>
            </a:pPr>
            <a:r>
              <a:rPr lang="en-US" altLang="en-US" sz="2400" dirty="0"/>
              <a:t>Include any simple attributes as attributes </a:t>
            </a:r>
          </a:p>
        </p:txBody>
      </p:sp>
    </p:spTree>
    <p:extLst>
      <p:ext uri="{BB962C8B-B14F-4D97-AF65-F5344CB8AC3E}">
        <p14:creationId xmlns:p14="http://schemas.microsoft.com/office/powerpoint/2010/main" val="379746738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124744"/>
            <a:ext cx="6192688"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051720" y="3933056"/>
            <a:ext cx="4443973" cy="369332"/>
          </a:xfrm>
          <a:prstGeom prst="rect">
            <a:avLst/>
          </a:prstGeom>
        </p:spPr>
        <p:txBody>
          <a:bodyPr wrap="none">
            <a:spAutoFit/>
          </a:bodyPr>
          <a:lstStyle/>
          <a:p>
            <a:r>
              <a:rPr lang="en-US" b="1" dirty="0"/>
              <a:t>Mapping the n-</a:t>
            </a:r>
            <a:r>
              <a:rPr lang="en-US" b="1" dirty="0" err="1"/>
              <a:t>ary</a:t>
            </a:r>
            <a:r>
              <a:rPr lang="en-US" b="1" dirty="0"/>
              <a:t> relationship type SUPPLY </a:t>
            </a:r>
            <a:endParaRPr lang="en-IN" dirty="0"/>
          </a:p>
        </p:txBody>
      </p:sp>
    </p:spTree>
    <p:extLst>
      <p:ext uri="{BB962C8B-B14F-4D97-AF65-F5344CB8AC3E}">
        <p14:creationId xmlns:p14="http://schemas.microsoft.com/office/powerpoint/2010/main" val="155090833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9712" y="836712"/>
            <a:ext cx="4664867" cy="369332"/>
          </a:xfrm>
          <a:prstGeom prst="rect">
            <a:avLst/>
          </a:prstGeom>
        </p:spPr>
        <p:txBody>
          <a:bodyPr wrap="none">
            <a:spAutoFit/>
          </a:bodyPr>
          <a:lstStyle/>
          <a:p>
            <a:r>
              <a:rPr lang="en-US" b="1" dirty="0"/>
              <a:t>Summary of Mapping for ER Model Constructs </a:t>
            </a:r>
            <a:endParaRPr lang="en-IN"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6838" y="1933575"/>
            <a:ext cx="6410325" cy="299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23201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1561</TotalTime>
  <Words>2470</Words>
  <Application>Microsoft Office PowerPoint</Application>
  <PresentationFormat>On-screen Show (4:3)</PresentationFormat>
  <Paragraphs>308</Paragraphs>
  <Slides>85</Slides>
  <Notes>11</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Office Theme</vt:lpstr>
      <vt:lpstr>UNIT-II </vt:lpstr>
      <vt:lpstr>PowerPoint Presentation</vt:lpstr>
      <vt:lpstr> Entities and Attributes  </vt:lpstr>
      <vt:lpstr>PowerPoint Presentation</vt:lpstr>
      <vt:lpstr>Entity Set </vt:lpstr>
      <vt:lpstr>bank account</vt:lpstr>
      <vt:lpstr>PowerPoint Presentation</vt:lpstr>
      <vt:lpstr>PowerPoint Presentation</vt:lpstr>
      <vt:lpstr>PowerPoint Presentation</vt:lpstr>
      <vt:lpstr>PowerPoint Presentation</vt:lpstr>
      <vt:lpstr>PowerPoint Presentation</vt:lpstr>
      <vt:lpstr>Difference between an Entity and an Entity Set </vt:lpstr>
      <vt:lpstr>Example</vt:lpstr>
      <vt:lpstr>Types of Attributes in DBMS </vt:lpstr>
      <vt:lpstr>Example</vt:lpstr>
      <vt:lpstr>In DBMS, there are various types of attributes available: </vt:lpstr>
      <vt:lpstr>Simple Attributes </vt:lpstr>
      <vt:lpstr>Example Diagram: </vt:lpstr>
      <vt:lpstr>Composite Attributes </vt:lpstr>
      <vt:lpstr>Example</vt:lpstr>
      <vt:lpstr>Single-Valued Attributes </vt:lpstr>
      <vt:lpstr>Example</vt:lpstr>
      <vt:lpstr>Multi-Valued Attributes </vt:lpstr>
      <vt:lpstr>Example</vt:lpstr>
      <vt:lpstr>Derived Attributes </vt:lpstr>
      <vt:lpstr>Derived attributes are always represented by dashed or dotted elliptical shapes.</vt:lpstr>
      <vt:lpstr>Key Attributes</vt:lpstr>
      <vt:lpstr>Example</vt:lpstr>
      <vt:lpstr>Complex Attributes </vt:lpstr>
      <vt:lpstr>Example</vt:lpstr>
      <vt:lpstr>Stored Attributes </vt:lpstr>
      <vt:lpstr>Example</vt:lpstr>
      <vt:lpstr>PowerPoint Presentation</vt:lpstr>
      <vt:lpstr>Summary </vt:lpstr>
      <vt:lpstr>Summary</vt:lpstr>
      <vt:lpstr>Initial Design of Entity Types for the COMPANY Database Schema</vt:lpstr>
      <vt:lpstr>Initial Design of Entity Types: EMPLOYEE, DEPARTMENT, PROJECT, DEPENDENT</vt:lpstr>
      <vt:lpstr>Refining the initial design by introducing relationships</vt:lpstr>
      <vt:lpstr>What is a relationship in DBMS? </vt:lpstr>
      <vt:lpstr>Example </vt:lpstr>
      <vt:lpstr>Relationship type vs. relationship set </vt:lpstr>
      <vt:lpstr>Types of Relationships in DBMS </vt:lpstr>
      <vt:lpstr>PowerPoint Presentation</vt:lpstr>
      <vt:lpstr>PowerPoint Presentation</vt:lpstr>
      <vt:lpstr>PowerPoint Presentation</vt:lpstr>
      <vt:lpstr>PowerPoint Presentation</vt:lpstr>
      <vt:lpstr>Refining the COMPANY database schema by introducing relationships</vt:lpstr>
      <vt:lpstr>ER DIAGRAM – Relationship Types are: WORKS_FOR, MANAGES, WORKS_ON, CONTROLS, SUPERVISION, DEPENDENTS_OF</vt:lpstr>
      <vt:lpstr>PowerPoint Presentation</vt:lpstr>
      <vt:lpstr>PowerPoint Presentation</vt:lpstr>
      <vt:lpstr> Mapping Cardinalities (Structural Constraints) </vt:lpstr>
      <vt:lpstr>Summary of notation for ER diagrams</vt:lpstr>
      <vt:lpstr>Relationships of Higher Degree</vt:lpstr>
      <vt:lpstr>Discussion of n-ary relationships (n &gt; 2)</vt:lpstr>
      <vt:lpstr>Example of a ternary relationship</vt:lpstr>
      <vt:lpstr>Example 1</vt:lpstr>
      <vt:lpstr>Example 1 Answer</vt:lpstr>
      <vt:lpstr>Example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Step 5 − Complete ER model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Entities and Attributes</dc:title>
  <dc:creator>Surapaneni</dc:creator>
  <cp:lastModifiedBy>DEDEEPYA</cp:lastModifiedBy>
  <cp:revision>64</cp:revision>
  <dcterms:created xsi:type="dcterms:W3CDTF">2022-09-14T05:47:39Z</dcterms:created>
  <dcterms:modified xsi:type="dcterms:W3CDTF">2025-02-12T06:08:14Z</dcterms:modified>
</cp:coreProperties>
</file>