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142" r:id="rId1"/>
  </p:sldMasterIdLst>
  <p:notesMasterIdLst>
    <p:notesMasterId r:id="rId63"/>
  </p:notesMasterIdLst>
  <p:handoutMasterIdLst>
    <p:handoutMasterId r:id="rId64"/>
  </p:handoutMasterIdLst>
  <p:sldIdLst>
    <p:sldId id="256" r:id="rId2"/>
    <p:sldId id="367" r:id="rId3"/>
    <p:sldId id="872" r:id="rId4"/>
    <p:sldId id="873" r:id="rId5"/>
    <p:sldId id="736" r:id="rId6"/>
    <p:sldId id="717" r:id="rId7"/>
    <p:sldId id="719" r:id="rId8"/>
    <p:sldId id="721" r:id="rId9"/>
    <p:sldId id="722" r:id="rId10"/>
    <p:sldId id="878" r:id="rId11"/>
    <p:sldId id="879" r:id="rId12"/>
    <p:sldId id="880" r:id="rId13"/>
    <p:sldId id="881" r:id="rId14"/>
    <p:sldId id="882" r:id="rId15"/>
    <p:sldId id="883" r:id="rId16"/>
    <p:sldId id="884" r:id="rId17"/>
    <p:sldId id="885" r:id="rId18"/>
    <p:sldId id="886" r:id="rId19"/>
    <p:sldId id="887" r:id="rId20"/>
    <p:sldId id="737" r:id="rId21"/>
    <p:sldId id="738" r:id="rId22"/>
    <p:sldId id="740" r:id="rId23"/>
    <p:sldId id="741" r:id="rId24"/>
    <p:sldId id="762" r:id="rId25"/>
    <p:sldId id="742" r:id="rId26"/>
    <p:sldId id="743" r:id="rId27"/>
    <p:sldId id="744" r:id="rId28"/>
    <p:sldId id="824" r:id="rId29"/>
    <p:sldId id="874" r:id="rId30"/>
    <p:sldId id="875" r:id="rId31"/>
    <p:sldId id="876" r:id="rId32"/>
    <p:sldId id="877" r:id="rId33"/>
    <p:sldId id="829" r:id="rId34"/>
    <p:sldId id="793" r:id="rId35"/>
    <p:sldId id="794" r:id="rId36"/>
    <p:sldId id="795" r:id="rId37"/>
    <p:sldId id="798" r:id="rId38"/>
    <p:sldId id="800" r:id="rId39"/>
    <p:sldId id="801" r:id="rId40"/>
    <p:sldId id="803" r:id="rId41"/>
    <p:sldId id="804" r:id="rId42"/>
    <p:sldId id="805" r:id="rId43"/>
    <p:sldId id="806" r:id="rId44"/>
    <p:sldId id="807" r:id="rId45"/>
    <p:sldId id="808" r:id="rId46"/>
    <p:sldId id="809" r:id="rId47"/>
    <p:sldId id="810" r:id="rId48"/>
    <p:sldId id="811" r:id="rId49"/>
    <p:sldId id="812" r:id="rId50"/>
    <p:sldId id="813" r:id="rId51"/>
    <p:sldId id="814" r:id="rId52"/>
    <p:sldId id="815" r:id="rId53"/>
    <p:sldId id="816" r:id="rId54"/>
    <p:sldId id="817" r:id="rId55"/>
    <p:sldId id="818" r:id="rId56"/>
    <p:sldId id="819" r:id="rId57"/>
    <p:sldId id="820" r:id="rId58"/>
    <p:sldId id="821" r:id="rId59"/>
    <p:sldId id="822" r:id="rId60"/>
    <p:sldId id="823" r:id="rId61"/>
    <p:sldId id="831" r:id="rId6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900"/>
    <a:srgbClr val="870581"/>
    <a:srgbClr val="990000"/>
    <a:srgbClr val="0000FF"/>
    <a:srgbClr val="CC0099"/>
    <a:srgbClr val="009900"/>
    <a:srgbClr val="FF0066"/>
    <a:srgbClr val="7166FC"/>
    <a:srgbClr val="FF0000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86380" autoAdjust="0"/>
  </p:normalViewPr>
  <p:slideViewPr>
    <p:cSldViewPr>
      <p:cViewPr>
        <p:scale>
          <a:sx n="62" d="100"/>
          <a:sy n="62" d="100"/>
        </p:scale>
        <p:origin x="-152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87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2A22EEA-D8EA-4614-98A4-BAC12F8DF8C6}" type="datetimeFigureOut">
              <a:rPr lang="en-US"/>
              <a:pPr>
                <a:defRPr/>
              </a:pPr>
              <a:t>8/8/2025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C7ED5249-3884-40F2-AE31-B91401425E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95691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FFCEA44C-BF10-4EEF-A5F0-1E64CE572A6C}" type="datetimeFigureOut">
              <a:rPr lang="en-US"/>
              <a:pPr>
                <a:defRPr/>
              </a:pPr>
              <a:t>8/8/2025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E311E87-EFF9-4FFF-A5D6-E150B940896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8698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4EBC571-6DF7-4A62-A952-CEAF71BF8235}" type="slidenum">
              <a:rPr lang="en-US" smtClean="0"/>
              <a:pPr/>
              <a:t>1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pPr>
              <a:defRPr/>
            </a:pPr>
            <a:fld id="{8B7393AA-93B1-423B-A969-6DDFC76E69B6}" type="datetime1">
              <a:rPr lang="en-US" smtClean="0"/>
              <a:pPr>
                <a:defRPr/>
              </a:pPr>
              <a:t>8/8/2025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pPr>
              <a:defRPr/>
            </a:pPr>
            <a:fld id="{C2F99F4D-B57C-4412-9F1D-88D4F0724FC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04AD2A-3BA3-4F98-8C99-26E99C28CB8A}" type="datetime1">
              <a:rPr lang="en-US" smtClean="0"/>
              <a:pPr>
                <a:defRPr/>
              </a:pPr>
              <a:t>8/8/2025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810813-DE9C-48B2-B823-27F6B3379DE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47FE57-3A58-4B69-8670-A2F8A067D3B6}" type="datetime1">
              <a:rPr lang="en-US" smtClean="0"/>
              <a:pPr>
                <a:defRPr/>
              </a:pPr>
              <a:t>8/8/2025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296584-3546-4909-9E63-44ACA24B79F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>
              <a:defRPr/>
            </a:pPr>
            <a:fld id="{97169310-2151-41D8-AB42-C7538CCD8146}" type="datetime1">
              <a:rPr lang="en-US" smtClean="0"/>
              <a:pPr>
                <a:defRPr/>
              </a:pPr>
              <a:t>8/8/2025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pPr>
              <a:defRPr/>
            </a:pPr>
            <a:fld id="{D049903A-4E81-409C-9B57-4F63C385C425}" type="datetime1">
              <a:rPr lang="en-US" smtClean="0"/>
              <a:pPr>
                <a:defRPr/>
              </a:pPr>
              <a:t>8/8/2025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pPr>
              <a:defRPr/>
            </a:pPr>
            <a:fld id="{159C9F82-0A0C-4FE8-9CE0-D4D087541E3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57B225B-F018-4969-A07A-8776746A1CEC}" type="datetime1">
              <a:rPr lang="en-US" smtClean="0"/>
              <a:pPr>
                <a:defRPr/>
              </a:pPr>
              <a:t>8/8/2025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67210A-3C7B-4008-8946-3E83403CF3C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29E6ACD-A477-4FFB-BEB6-95111872E76B}" type="datetime1">
              <a:rPr lang="en-US" smtClean="0"/>
              <a:pPr>
                <a:defRPr/>
              </a:pPr>
              <a:t>8/8/2025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A2A793-FA6D-4933-A67E-66F96BE7ADF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FF89F883-E8D0-4FD9-933F-A57733025102}" type="datetime1">
              <a:rPr lang="en-US" smtClean="0"/>
              <a:pPr>
                <a:defRPr/>
              </a:pPr>
              <a:t>8/8/2025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050FA784-F202-43C6-9E41-96BB78A400A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D909CAF-4355-43C5-8BB5-6D237648B020}" type="datetime1">
              <a:rPr lang="en-US" smtClean="0"/>
              <a:pPr>
                <a:defRPr/>
              </a:pPr>
              <a:t>8/8/2025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3CFAD4-B0E4-4404-BB82-BC41116CF3C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>
              <a:defRPr/>
            </a:pPr>
            <a:fld id="{68DA4EC1-0F8B-4A8E-8F23-D7A18390719A}" type="datetime1">
              <a:rPr lang="en-US" smtClean="0"/>
              <a:pPr>
                <a:defRPr/>
              </a:pPr>
              <a:t>8/8/2025</a:t>
            </a:fld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>
              <a:defRPr/>
            </a:pPr>
            <a:fld id="{DCAA8183-F479-4A1F-B48F-352764325B9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>
              <a:defRPr/>
            </a:pP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9AAB31B6-B565-43B5-A39B-D6B7B76FBA9F}" type="datetime1">
              <a:rPr lang="en-US" smtClean="0"/>
              <a:pPr>
                <a:defRPr/>
              </a:pPr>
              <a:t>8/8/2025</a:t>
            </a:fld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2917AD06-E163-45C6-B598-C5F60E73390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6C61A260-D0AA-4B6B-B80F-64E400E2C114}" type="datetime1">
              <a:rPr lang="en-US" smtClean="0"/>
              <a:pPr>
                <a:defRPr/>
              </a:pPr>
              <a:t>8/8/2025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C8720BB-BF14-41BE-BB1D-12D43BE56EF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43" r:id="rId1"/>
    <p:sldLayoutId id="2147485144" r:id="rId2"/>
    <p:sldLayoutId id="2147485145" r:id="rId3"/>
    <p:sldLayoutId id="2147485146" r:id="rId4"/>
    <p:sldLayoutId id="2147485147" r:id="rId5"/>
    <p:sldLayoutId id="2147485148" r:id="rId6"/>
    <p:sldLayoutId id="2147485149" r:id="rId7"/>
    <p:sldLayoutId id="2147485150" r:id="rId8"/>
    <p:sldLayoutId id="2147485151" r:id="rId9"/>
    <p:sldLayoutId id="2147485152" r:id="rId10"/>
    <p:sldLayoutId id="214748515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914400"/>
            <a:ext cx="8001000" cy="19812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defRPr/>
            </a:pPr>
            <a:r>
              <a:rPr lang="en-US" sz="3200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/>
            </a:r>
            <a:br>
              <a:rPr lang="en-US" sz="3200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</a:br>
            <a:r>
              <a:rPr lang="en-US" sz="3600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/>
            </a:r>
            <a:br>
              <a:rPr lang="en-US" sz="3600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</a:br>
            <a:r>
              <a:rPr lang="en-US" sz="7200" dirty="0" smtClean="0">
                <a:solidFill>
                  <a:srgbClr val="FF0000"/>
                </a:solidFill>
                <a:latin typeface="Book Antiqua" pitchFamily="18" charset="0"/>
                <a:ea typeface="+mn-ea"/>
                <a:cs typeface="Arial" pitchFamily="34" charset="0"/>
              </a:rPr>
              <a:t>UNIT-I</a:t>
            </a:r>
            <a:r>
              <a:rPr lang="en-US" sz="4400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/>
            </a:r>
            <a:br>
              <a:rPr lang="en-US" sz="4400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</a:br>
            <a:r>
              <a:rPr lang="en-US" sz="5400" dirty="0" smtClean="0">
                <a:solidFill>
                  <a:srgbClr val="0000FF"/>
                </a:solidFill>
                <a:latin typeface="Book Antiqua" pitchFamily="18" charset="0"/>
                <a:ea typeface="+mn-ea"/>
                <a:cs typeface="Arial" pitchFamily="34" charset="0"/>
              </a:rPr>
              <a:t>(Supervised Learning)</a:t>
            </a:r>
            <a:endParaRPr lang="en-US" dirty="0">
              <a:solidFill>
                <a:srgbClr val="0000FF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2EAF0F-628F-4DC5-9A96-5064ADCBF2DD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276600"/>
            <a:ext cx="34290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4294967295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701" y="184666"/>
            <a:ext cx="9143999" cy="653534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en-US" sz="4000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Contd..</a:t>
            </a:r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235532" y="762000"/>
            <a:ext cx="8603668" cy="4616648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28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Regression </a:t>
            </a: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Definition :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the label is </a:t>
            </a:r>
            <a:r>
              <a:rPr lang="en-US" sz="2400" b="1" dirty="0">
                <a:solidFill>
                  <a:srgbClr val="8705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numeric,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model is 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known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a “regression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It is used to find the relationship between </a:t>
            </a:r>
            <a:r>
              <a:rPr lang="en-US" sz="2400" b="1" dirty="0" smtClean="0">
                <a:solidFill>
                  <a:srgbClr val="0050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dependent variable and one or more independent variable.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mainly used for prediction of </a:t>
            </a:r>
            <a:r>
              <a:rPr 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continuous 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variable.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It is mainly used for </a:t>
            </a:r>
            <a:r>
              <a:rPr lang="en-US" sz="2400" b="1" dirty="0">
                <a:solidFill>
                  <a:srgbClr val="8705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weather forecasting ,house prediction etc</a:t>
            </a:r>
            <a:r>
              <a:rPr lang="en-US" sz="2400" b="1" dirty="0" smtClean="0">
                <a:solidFill>
                  <a:srgbClr val="8705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en-US" sz="2400" b="1" dirty="0">
              <a:solidFill>
                <a:srgbClr val="87058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4361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4294967295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701" y="184666"/>
            <a:ext cx="9143999" cy="653534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4000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Example:</a:t>
            </a:r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pic>
        <p:nvPicPr>
          <p:cNvPr id="10" name="Picture 2" descr="Image for po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990600"/>
            <a:ext cx="807720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5361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4294967295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701" y="184666"/>
            <a:ext cx="9143999" cy="653534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en-US" sz="4000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Contd..</a:t>
            </a:r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235532" y="925354"/>
            <a:ext cx="8603668" cy="5170646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Regression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can be divided into </a:t>
            </a:r>
            <a:r>
              <a:rPr lang="en-US" sz="2400" b="1" dirty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2 types:</a:t>
            </a:r>
          </a:p>
          <a:p>
            <a:pPr marL="1085850" lvl="1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A) Linear Regression</a:t>
            </a:r>
          </a:p>
          <a:p>
            <a:pPr marL="1085850" lvl="1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B) Logistic Regression</a:t>
            </a:r>
            <a:r>
              <a:rPr lang="en-US" sz="2400" b="1" dirty="0" smtClean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.</a:t>
            </a:r>
          </a:p>
          <a:p>
            <a:pPr marL="261938" lvl="1" indent="-261938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b="1" u="sng" dirty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1. Linear Regression: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It is one of the </a:t>
            </a:r>
            <a:r>
              <a:rPr lang="en-US" sz="2400" b="1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statistical method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used for </a:t>
            </a:r>
            <a:r>
              <a:rPr lang="en-US" sz="2400" b="1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Predictive Analysis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.</a:t>
            </a:r>
          </a:p>
          <a:p>
            <a:pPr marL="261938" lvl="1" indent="-261938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 In linear regression, shows a  linear relationship between one </a:t>
            </a:r>
            <a:r>
              <a:rPr lang="en-US" sz="2400" b="1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dependent variable(Y) &amp; one independent variable(X).</a:t>
            </a:r>
          </a:p>
          <a:p>
            <a:pPr marL="261938" lvl="1" indent="-261938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It is called </a:t>
            </a:r>
            <a:r>
              <a:rPr lang="en-US" sz="2400" b="1" dirty="0">
                <a:solidFill>
                  <a:srgbClr val="C00000"/>
                </a:solidFill>
                <a:latin typeface="Book Antiqua" panose="02040602050305030304" pitchFamily="18" charset="0"/>
                <a:cs typeface="Times New Roman" pitchFamily="18" charset="0"/>
              </a:rPr>
              <a:t>“ Bivariate Linear Regression”.</a:t>
            </a:r>
          </a:p>
          <a:p>
            <a:pPr marL="2490788" lvl="6" indent="-261938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C00000"/>
                </a:solidFill>
                <a:latin typeface="Book Antiqua" panose="02040602050305030304" pitchFamily="18" charset="0"/>
                <a:cs typeface="Times New Roman" pitchFamily="18" charset="0"/>
              </a:rPr>
              <a:t>Example: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height, age etc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5703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4294967295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701" y="184666"/>
            <a:ext cx="9143999" cy="348734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en-US" sz="4000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Contd..</a:t>
            </a:r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235532" y="808713"/>
            <a:ext cx="8603668" cy="5023683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261938" lvl="1" indent="-261938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In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linear regression, shows a  linear relationship between one </a:t>
            </a:r>
            <a:r>
              <a:rPr lang="en-US" sz="2400" b="1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dependent variable(Y) &amp; </a:t>
            </a:r>
            <a:r>
              <a:rPr lang="en-US" sz="2400" b="1" dirty="0" smtClean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one or more independent </a:t>
            </a:r>
            <a:r>
              <a:rPr lang="en-US" sz="2400" b="1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variable(X</a:t>
            </a:r>
            <a:r>
              <a:rPr lang="en-US" sz="2400" b="1" dirty="0" smtClean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).</a:t>
            </a:r>
            <a:endParaRPr lang="en-US" sz="2400" b="1" dirty="0">
              <a:solidFill>
                <a:srgbClr val="870581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261938" lvl="1" indent="-261938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It is called </a:t>
            </a:r>
            <a:r>
              <a:rPr lang="en-US" sz="2400" b="1" dirty="0">
                <a:solidFill>
                  <a:srgbClr val="C00000"/>
                </a:solidFill>
                <a:latin typeface="Book Antiqua" panose="02040602050305030304" pitchFamily="18" charset="0"/>
                <a:cs typeface="Times New Roman" pitchFamily="18" charset="0"/>
              </a:rPr>
              <a:t>“ </a:t>
            </a:r>
            <a:r>
              <a:rPr lang="en-US" sz="2400" b="1" dirty="0" smtClean="0">
                <a:solidFill>
                  <a:srgbClr val="C00000"/>
                </a:solidFill>
                <a:latin typeface="Book Antiqua" panose="02040602050305030304" pitchFamily="18" charset="0"/>
                <a:cs typeface="Times New Roman" pitchFamily="18" charset="0"/>
              </a:rPr>
              <a:t>Multivariate  </a:t>
            </a:r>
            <a:r>
              <a:rPr lang="en-US" sz="2400" b="1" dirty="0">
                <a:solidFill>
                  <a:srgbClr val="C00000"/>
                </a:solidFill>
                <a:latin typeface="Book Antiqua" panose="02040602050305030304" pitchFamily="18" charset="0"/>
                <a:cs typeface="Times New Roman" pitchFamily="18" charset="0"/>
              </a:rPr>
              <a:t>Linear Regression”.</a:t>
            </a:r>
          </a:p>
          <a:p>
            <a:pPr marL="2490788" lvl="6" indent="-261938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C00000"/>
                </a:solidFill>
                <a:latin typeface="Book Antiqua" panose="02040602050305030304" pitchFamily="18" charset="0"/>
                <a:cs typeface="Times New Roman" pitchFamily="18" charset="0"/>
              </a:rPr>
              <a:t>Example: 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cost of the house etc.</a:t>
            </a:r>
          </a:p>
          <a:p>
            <a:pPr marL="2228850" lvl="6" indent="0" algn="just">
              <a:lnSpc>
                <a:spcPct val="150000"/>
              </a:lnSpc>
            </a:pPr>
            <a:endParaRPr lang="en-US" sz="2400" dirty="0" smtClean="0">
              <a:latin typeface="Book Antiqua" panose="02040602050305030304" pitchFamily="18" charset="0"/>
              <a:cs typeface="Times New Roman" pitchFamily="18" charset="0"/>
            </a:endParaRPr>
          </a:p>
          <a:p>
            <a:pPr marL="363538" lvl="6" indent="-363538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Linear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Regression model provides  a </a:t>
            </a:r>
            <a:r>
              <a:rPr lang="en-US" sz="2400" b="1" dirty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sloped straight line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representing the relationship </a:t>
            </a:r>
            <a:r>
              <a:rPr lang="en-US" sz="2400" b="1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between the variables</a:t>
            </a:r>
            <a:r>
              <a:rPr lang="en-US" sz="2400" b="1" dirty="0" smtClean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.</a:t>
            </a:r>
            <a:endParaRPr lang="en-US" sz="2400" dirty="0">
              <a:latin typeface="Book Antiqua" panose="02040602050305030304" pitchFamily="18" charset="0"/>
              <a:cs typeface="Times New Roman" pitchFamily="18" charset="0"/>
            </a:endParaRPr>
          </a:p>
          <a:p>
            <a:pPr marL="400050" lvl="2" indent="0" algn="just">
              <a:lnSpc>
                <a:spcPct val="150000"/>
              </a:lnSpc>
            </a:pPr>
            <a:endParaRPr lang="en-US" sz="2400" dirty="0" smtClean="0">
              <a:latin typeface="Book Antiqua" panose="020406020503050303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8374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4294967295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701" y="184666"/>
            <a:ext cx="9143999" cy="653534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en-US" sz="4000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Contd..</a:t>
            </a:r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235532" y="925354"/>
            <a:ext cx="8756068" cy="5170646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261938" lvl="1" indent="-261938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b="1" u="sng" dirty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2</a:t>
            </a:r>
            <a:r>
              <a:rPr lang="en-US" sz="2800" b="1" u="sng" dirty="0" smtClean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. Logistic </a:t>
            </a:r>
            <a:r>
              <a:rPr lang="en-US" sz="2800" b="1" u="sng" dirty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Regression: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It 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mainly used to solve </a:t>
            </a:r>
            <a:r>
              <a:rPr lang="en-US" sz="2400" b="1" dirty="0" smtClean="0">
                <a:solidFill>
                  <a:srgbClr val="FF0066"/>
                </a:solidFill>
                <a:latin typeface="Book Antiqua" panose="02040602050305030304" pitchFamily="18" charset="0"/>
                <a:cs typeface="Times New Roman" pitchFamily="18" charset="0"/>
              </a:rPr>
              <a:t>Classification Problems. 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It is used when the input is </a:t>
            </a:r>
            <a:r>
              <a:rPr lang="en-US" sz="2400" b="1" dirty="0" smtClean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Categorical.</a:t>
            </a:r>
            <a:endParaRPr lang="en-US" sz="2400" b="1" dirty="0">
              <a:solidFill>
                <a:srgbClr val="87058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19188" lvl="3" indent="-261938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rgbClr val="8705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 : 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T/F , 0/1 etc.</a:t>
            </a:r>
            <a:endParaRPr lang="en-US" sz="2400" b="1" dirty="0">
              <a:latin typeface="Book Antiqua" panose="02040602050305030304" pitchFamily="18" charset="0"/>
              <a:cs typeface="Times New Roman" pitchFamily="18" charset="0"/>
            </a:endParaRPr>
          </a:p>
          <a:p>
            <a:pPr marL="261938" lvl="3" indent="-261938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 smtClean="0"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In </a:t>
            </a:r>
            <a:r>
              <a:rPr lang="en-US" sz="2400" b="1" dirty="0" smtClean="0">
                <a:solidFill>
                  <a:srgbClr val="FF0066"/>
                </a:solidFill>
                <a:latin typeface="Book Antiqua" panose="02040602050305030304" pitchFamily="18" charset="0"/>
                <a:cs typeface="Times New Roman" pitchFamily="18" charset="0"/>
              </a:rPr>
              <a:t>Logistic Regression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, we fit </a:t>
            </a:r>
            <a:r>
              <a:rPr lang="en-US" sz="2400" b="1" dirty="0" smtClean="0">
                <a:solidFill>
                  <a:srgbClr val="990000"/>
                </a:solidFill>
                <a:latin typeface="Book Antiqua" panose="02040602050305030304" pitchFamily="18" charset="0"/>
                <a:cs typeface="Times New Roman" pitchFamily="18" charset="0"/>
              </a:rPr>
              <a:t>‘S’ shaped curve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. Instead of </a:t>
            </a:r>
            <a:r>
              <a:rPr lang="en-US" sz="2400" b="1" dirty="0" smtClean="0">
                <a:solidFill>
                  <a:srgbClr val="7030A0"/>
                </a:solidFill>
                <a:latin typeface="Book Antiqua" panose="02040602050305030304" pitchFamily="18" charset="0"/>
                <a:cs typeface="Times New Roman" pitchFamily="18" charset="0"/>
              </a:rPr>
              <a:t>straight line, we will use ‘S’ shaped curve.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is called as         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 Sigmoid Function”</a:t>
            </a:r>
          </a:p>
          <a:p>
            <a:pPr marL="261938" lvl="1" indent="-261938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Here, S- Shaped curve, we can used it “ Sigmoid Function”</a:t>
            </a:r>
          </a:p>
          <a:p>
            <a:pPr marL="0" lvl="1" indent="0" algn="just">
              <a:lnSpc>
                <a:spcPct val="150000"/>
              </a:lnSpc>
            </a:pPr>
            <a:r>
              <a:rPr lang="en-US" sz="2400" b="1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		</a:t>
            </a:r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5610225"/>
            <a:ext cx="245745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6467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4294967295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701" y="184666"/>
            <a:ext cx="9143999" cy="653534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en-US" sz="4000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Contd..</a:t>
            </a:r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121395" y="-1224"/>
            <a:ext cx="8756068" cy="1144224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261938" lvl="1" indent="-261938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Sigmoid Curved Line is :  </a:t>
            </a:r>
          </a:p>
          <a:p>
            <a:pPr marL="261938" lvl="1" indent="-261938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b="1" dirty="0">
              <a:solidFill>
                <a:srgbClr val="870581"/>
              </a:solidFill>
              <a:latin typeface="Book Antiqua" panose="02040602050305030304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762000"/>
            <a:ext cx="5153025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86332" y="4038600"/>
            <a:ext cx="865446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1938" lvl="1" indent="-261938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In this regression, such as values </a:t>
            </a:r>
            <a:r>
              <a:rPr lang="en-US" sz="2400" b="1" dirty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above the threshold value, tends to ‘1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’ and a value </a:t>
            </a:r>
            <a:r>
              <a:rPr lang="en-US" sz="2400" b="1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below the threshold value, tends to ‘0</a:t>
            </a:r>
            <a:r>
              <a:rPr lang="en-US" sz="2400" b="1" dirty="0" smtClean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’. </a:t>
            </a:r>
            <a:r>
              <a:rPr lang="en-US" sz="2400" b="1" dirty="0" smtClean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Formula is : </a:t>
            </a:r>
            <a:endParaRPr lang="en-US" sz="2400" b="1" dirty="0">
              <a:solidFill>
                <a:srgbClr val="FF0000"/>
              </a:solidFill>
              <a:latin typeface="Book Antiqua" panose="02040602050305030304" pitchFamily="18" charset="0"/>
              <a:cs typeface="Times New Roman" pitchFamily="18" charset="0"/>
            </a:endParaRPr>
          </a:p>
        </p:txBody>
      </p:sp>
      <p:sp>
        <p:nvSpPr>
          <p:cNvPr id="4" name="AutoShape 2" descr="Types Of Activation Functions in Neural Networks and Rationale behind i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5" name="AutoShape 4" descr="Types Of Activation Functions in Neural Networks and Rationale behind i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6" name="AutoShape 6" descr="Types Of Activation Functions in Neural Networks and Rationale behind it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7" name="AutoShape 8" descr="Types Of Activation Functions in Neural Networks and Rationale behind it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71237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4294967295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" y="0"/>
            <a:ext cx="9143999" cy="11430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4000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Difference b/w Classification &amp; Regression</a:t>
            </a:r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" name="Rectangle 1"/>
          <p:cNvSpPr/>
          <p:nvPr/>
        </p:nvSpPr>
        <p:spPr>
          <a:xfrm>
            <a:off x="200230" y="1219200"/>
            <a:ext cx="856277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The most significant difference between </a:t>
            </a:r>
            <a:r>
              <a:rPr lang="en-US" sz="2400" b="1" dirty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regression </a:t>
            </a:r>
            <a:r>
              <a:rPr lang="en-US" sz="2400" b="1" dirty="0" err="1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vs</a:t>
            </a:r>
            <a:r>
              <a:rPr lang="en-US" sz="2400" b="1" dirty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 classification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 is that while </a:t>
            </a:r>
            <a:r>
              <a:rPr lang="en-US" sz="2400" b="1" dirty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regression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helps</a:t>
            </a:r>
            <a:r>
              <a:rPr lang="en-US" sz="2400" b="1" dirty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 predict a continuous quantity,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classification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 predicts </a:t>
            </a:r>
            <a:r>
              <a:rPr lang="en-US" sz="2400" b="1" dirty="0">
                <a:solidFill>
                  <a:srgbClr val="FF0066"/>
                </a:solidFill>
                <a:latin typeface="Book Antiqua" panose="02040602050305030304" pitchFamily="18" charset="0"/>
                <a:cs typeface="Times New Roman" pitchFamily="18" charset="0"/>
              </a:rPr>
              <a:t>discrete class labels. 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558" y="3491361"/>
            <a:ext cx="7659042" cy="3124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532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4294967295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4666"/>
            <a:ext cx="8229600" cy="6520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1452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4294967295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701" y="184666"/>
            <a:ext cx="9143999" cy="348734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en-US" sz="4000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Contd..</a:t>
            </a:r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" name="Rectangle 1"/>
          <p:cNvSpPr/>
          <p:nvPr/>
        </p:nvSpPr>
        <p:spPr>
          <a:xfrm>
            <a:off x="217020" y="609600"/>
            <a:ext cx="8562770" cy="2252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If the </a:t>
            </a:r>
            <a:r>
              <a:rPr lang="en-US" sz="2400" b="1" dirty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output variable is numeric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 then it’s a </a:t>
            </a:r>
            <a:r>
              <a:rPr lang="en-US" sz="2400" b="1" dirty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regression </a:t>
            </a:r>
            <a:r>
              <a:rPr lang="en-US" sz="2400" b="1" dirty="0" smtClean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problem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If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the </a:t>
            </a:r>
            <a:r>
              <a:rPr lang="en-US" sz="2400" b="1" dirty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output variable is categorical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 then it’s a </a:t>
            </a:r>
            <a:r>
              <a:rPr lang="en-US" sz="2400" b="1" dirty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classification problem</a:t>
            </a:r>
          </a:p>
        </p:txBody>
      </p:sp>
      <p:pic>
        <p:nvPicPr>
          <p:cNvPr id="4098" name="Picture 2" descr="A simple image that shows the difference between regression vs classification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704" y="2861820"/>
            <a:ext cx="7010400" cy="38437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8263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4294967295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047104"/>
            <a:ext cx="8153400" cy="43630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1776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6858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IN" sz="4800" b="1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Supervised Learning</a:t>
            </a:r>
            <a:endParaRPr lang="en-US" sz="4800" b="1" dirty="0">
              <a:solidFill>
                <a:srgbClr val="0000CC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304800" y="1143000"/>
            <a:ext cx="8382000" cy="53340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109728" indent="0" eaLnBrk="1" fontAlgn="auto" hangingPunct="1">
              <a:lnSpc>
                <a:spcPct val="150000"/>
              </a:lnSpc>
              <a:spcAft>
                <a:spcPts val="0"/>
              </a:spcAft>
              <a:buNone/>
              <a:defRPr/>
            </a:pPr>
            <a:r>
              <a:rPr lang="en-US" sz="4000" b="1" u="sng" dirty="0" smtClean="0">
                <a:solidFill>
                  <a:srgbClr val="FF0000"/>
                </a:solidFill>
                <a:latin typeface="Baskerville Old Face" pitchFamily="18" charset="0"/>
              </a:rPr>
              <a:t>Topics :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3200" b="1" dirty="0" smtClean="0">
                <a:solidFill>
                  <a:srgbClr val="870581"/>
                </a:solidFill>
                <a:latin typeface="Baskerville Old Face" pitchFamily="18" charset="0"/>
              </a:rPr>
              <a:t>Introduction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3200" b="1" dirty="0" smtClean="0">
                <a:solidFill>
                  <a:srgbClr val="870581"/>
                </a:solidFill>
                <a:latin typeface="Baskerville Old Face" pitchFamily="18" charset="0"/>
              </a:rPr>
              <a:t>Decision Tree Introduction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3200" b="1" dirty="0" smtClean="0">
                <a:solidFill>
                  <a:srgbClr val="870581"/>
                </a:solidFill>
                <a:latin typeface="Baskerville Old Face" pitchFamily="18" charset="0"/>
              </a:rPr>
              <a:t>Example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n-US" sz="3200" b="1" dirty="0">
                <a:solidFill>
                  <a:srgbClr val="870581"/>
                </a:solidFill>
                <a:latin typeface="Baskerville Old Face" pitchFamily="18" charset="0"/>
              </a:rPr>
              <a:t> </a:t>
            </a:r>
            <a:r>
              <a:rPr lang="en-US" sz="3200" b="1" dirty="0" smtClean="0">
                <a:solidFill>
                  <a:srgbClr val="870581"/>
                </a:solidFill>
                <a:latin typeface="Baskerville Old Face" pitchFamily="18" charset="0"/>
              </a:rPr>
              <a:t>Appropriate problems for Decision Tree Learning</a:t>
            </a:r>
            <a:endParaRPr lang="en-US" sz="3600" b="1" dirty="0" smtClean="0">
              <a:solidFill>
                <a:srgbClr val="FF0000"/>
              </a:solidFill>
              <a:latin typeface="Baskerville Old Face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701" y="228600"/>
            <a:ext cx="9143999" cy="5334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4000" b="1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DECISION TREE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235532" y="871478"/>
            <a:ext cx="8451268" cy="4469365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Decision Tree is a </a:t>
            </a:r>
            <a:r>
              <a:rPr lang="en-US" sz="2400" b="1" dirty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Supervised learning technique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 that can be used for both </a:t>
            </a:r>
            <a:r>
              <a:rPr lang="en-US" sz="2400" b="1" dirty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classification and Regression problems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, but mostly it is preferred for solving </a:t>
            </a:r>
            <a:r>
              <a:rPr lang="en-US" sz="2400" b="1" dirty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Classification problems. 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It is a </a:t>
            </a: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tree-structured classifier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, where </a:t>
            </a:r>
            <a:r>
              <a:rPr lang="en-US" sz="2400" b="1" dirty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internal nodes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represent the </a:t>
            </a:r>
            <a:r>
              <a:rPr lang="en-US" sz="2400" b="1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features of a dataset</a:t>
            </a:r>
            <a:endParaRPr lang="en-US" sz="2400" dirty="0">
              <a:solidFill>
                <a:srgbClr val="870581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Branches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 represent the </a:t>
            </a:r>
            <a:r>
              <a:rPr lang="en-US" sz="2400" b="1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decision rules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 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 Each </a:t>
            </a:r>
            <a:r>
              <a:rPr lang="en-US" sz="2400" b="1" dirty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leaf node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represents the </a:t>
            </a:r>
            <a:r>
              <a:rPr lang="en-US" sz="2400" b="1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outcome.</a:t>
            </a:r>
          </a:p>
        </p:txBody>
      </p:sp>
    </p:spTree>
    <p:extLst>
      <p:ext uri="{BB962C8B-B14F-4D97-AF65-F5344CB8AC3E}">
        <p14:creationId xmlns:p14="http://schemas.microsoft.com/office/powerpoint/2010/main" val="4223617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701" y="228600"/>
            <a:ext cx="9143999" cy="533400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en-US" sz="4000" b="1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Contd..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066800"/>
            <a:ext cx="7195132" cy="4937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3692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11732" y="184666"/>
            <a:ext cx="8603668" cy="501134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en-US" sz="4000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 </a:t>
            </a:r>
            <a:r>
              <a:rPr lang="en-US" sz="4000" b="1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Contd.</a:t>
            </a:r>
            <a:r>
              <a:rPr lang="en-US" sz="4000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.</a:t>
            </a:r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311732" y="685800"/>
            <a:ext cx="8603668" cy="4339650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514350" indent="-514350" algn="just">
              <a:lnSpc>
                <a:spcPct val="150000"/>
              </a:lnSpc>
              <a:buAutoNum type="arabicPeriod"/>
            </a:pPr>
            <a:r>
              <a:rPr lang="en-US" sz="2800" b="1" u="sng" dirty="0" smtClean="0">
                <a:solidFill>
                  <a:srgbClr val="FF0066"/>
                </a:solidFill>
                <a:latin typeface="Book Antiqua" panose="02040602050305030304" pitchFamily="18" charset="0"/>
                <a:cs typeface="Times New Roman" pitchFamily="18" charset="0"/>
              </a:rPr>
              <a:t>Root Node: </a:t>
            </a:r>
            <a:r>
              <a:rPr lang="en-US" sz="2400" dirty="0"/>
              <a:t> 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Root node is from where the </a:t>
            </a: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decision tree starts.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It represents the </a:t>
            </a:r>
            <a:r>
              <a:rPr lang="en-US" sz="2400" b="1" dirty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entire dataset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, which further </a:t>
            </a:r>
            <a:r>
              <a:rPr lang="en-US" sz="2400" b="1" dirty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gets divided into two or more homogeneous sets</a:t>
            </a:r>
            <a:r>
              <a:rPr lang="en-US" sz="2400" b="1" dirty="0" smtClean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.</a:t>
            </a:r>
          </a:p>
          <a:p>
            <a:pPr marL="457200" indent="-457200" algn="just">
              <a:lnSpc>
                <a:spcPct val="150000"/>
              </a:lnSpc>
              <a:buAutoNum type="arabicPeriod"/>
            </a:pPr>
            <a:r>
              <a:rPr lang="en-US" sz="2800" b="1" u="sng" dirty="0">
                <a:solidFill>
                  <a:srgbClr val="FF0066"/>
                </a:solidFill>
                <a:latin typeface="Book Antiqua" panose="02040602050305030304" pitchFamily="18" charset="0"/>
                <a:cs typeface="Times New Roman" pitchFamily="18" charset="0"/>
              </a:rPr>
              <a:t>Leaf Node</a:t>
            </a:r>
            <a:r>
              <a:rPr lang="en-US" sz="2800" b="1" u="sng" dirty="0" smtClean="0">
                <a:solidFill>
                  <a:srgbClr val="FF0066"/>
                </a:solidFill>
                <a:latin typeface="Book Antiqua" panose="02040602050305030304" pitchFamily="18" charset="0"/>
                <a:cs typeface="Times New Roman" pitchFamily="18" charset="0"/>
              </a:rPr>
              <a:t>: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Nodes </a:t>
            </a:r>
            <a:r>
              <a:rPr lang="en-US" sz="2400" b="1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do not split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is called Leaf or Terminal node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.</a:t>
            </a:r>
          </a:p>
          <a:p>
            <a:pPr marL="457200" indent="-457200" algn="just">
              <a:lnSpc>
                <a:spcPct val="150000"/>
              </a:lnSpc>
              <a:buAutoNum type="arabicPeriod"/>
            </a:pPr>
            <a:r>
              <a:rPr lang="en-US" sz="2800" b="1" u="sng" dirty="0">
                <a:solidFill>
                  <a:srgbClr val="FF0066"/>
                </a:solidFill>
                <a:latin typeface="Book Antiqua" panose="02040602050305030304" pitchFamily="18" charset="0"/>
                <a:cs typeface="Times New Roman" pitchFamily="18" charset="0"/>
              </a:rPr>
              <a:t>Decision Nodes: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These type of node have </a:t>
            </a:r>
            <a:r>
              <a:rPr lang="en-US" sz="2400" b="1" dirty="0">
                <a:solidFill>
                  <a:srgbClr val="0000FF"/>
                </a:solidFill>
                <a:latin typeface="Book Antiqua" panose="02040602050305030304" pitchFamily="18" charset="0"/>
                <a:cs typeface="Times New Roman" pitchFamily="18" charset="0"/>
              </a:rPr>
              <a:t>two or more branches</a:t>
            </a:r>
          </a:p>
        </p:txBody>
      </p:sp>
    </p:spTree>
    <p:extLst>
      <p:ext uri="{BB962C8B-B14F-4D97-AF65-F5344CB8AC3E}">
        <p14:creationId xmlns:p14="http://schemas.microsoft.com/office/powerpoint/2010/main" val="3032282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701" y="184666"/>
            <a:ext cx="9143999" cy="501134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4000" b="1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Example</a:t>
            </a:r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pic>
        <p:nvPicPr>
          <p:cNvPr id="1030" name="Picture 6" descr="Job leaving Decision Tree Examp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32" y="762000"/>
            <a:ext cx="8572500" cy="58197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4156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701" y="184666"/>
            <a:ext cx="9143999" cy="501134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4000" b="1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Example</a:t>
            </a:r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pic>
        <p:nvPicPr>
          <p:cNvPr id="5122" name="Picture 2" descr="Decision Tree Examples: Simple Real Life Problems and Soluti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32" y="762000"/>
            <a:ext cx="8572500" cy="55721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9062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184666"/>
            <a:ext cx="7924800" cy="653534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defRPr/>
            </a:pPr>
            <a:r>
              <a:rPr lang="en-US" sz="4000" b="1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Types of Decision Trees</a:t>
            </a:r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235532" y="1120676"/>
            <a:ext cx="8603668" cy="4616648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b="1" dirty="0" smtClean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There are 2 Types in Decision Trees.</a:t>
            </a:r>
          </a:p>
          <a:p>
            <a:pPr marL="457200" indent="-457200" algn="just">
              <a:lnSpc>
                <a:spcPct val="150000"/>
              </a:lnSpc>
              <a:buAutoNum type="arabicPeriod"/>
            </a:pP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If the </a:t>
            </a:r>
            <a:r>
              <a:rPr lang="en-US" sz="2400" b="1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input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is a </a:t>
            </a:r>
            <a:r>
              <a:rPr lang="en-US" sz="2400" b="1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categorical variable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 , that is either </a:t>
            </a:r>
            <a:r>
              <a:rPr lang="en-US" sz="2400" b="1" dirty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yes/no.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This type of decision tree is called a </a:t>
            </a:r>
            <a:r>
              <a:rPr lang="en-US" sz="2400" b="1" dirty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Categorical variable decision tree. </a:t>
            </a:r>
          </a:p>
          <a:p>
            <a:pPr marL="457200" indent="-457200" algn="just">
              <a:lnSpc>
                <a:spcPct val="150000"/>
              </a:lnSpc>
              <a:buAutoNum type="arabicPeriod"/>
            </a:pP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If the input is </a:t>
            </a:r>
            <a:r>
              <a:rPr lang="en-US" sz="2400" b="1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numeric types and or is continuous in nature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like when we have to </a:t>
            </a:r>
            <a:r>
              <a:rPr lang="en-US" sz="2400" b="1" dirty="0">
                <a:solidFill>
                  <a:srgbClr val="0000FF"/>
                </a:solidFill>
                <a:latin typeface="Book Antiqua" panose="02040602050305030304" pitchFamily="18" charset="0"/>
                <a:cs typeface="Times New Roman" pitchFamily="18" charset="0"/>
              </a:rPr>
              <a:t>predict a house price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. Then the used decision tree is called a</a:t>
            </a:r>
            <a:r>
              <a:rPr lang="en-US" sz="2400" b="1" dirty="0">
                <a:solidFill>
                  <a:srgbClr val="0000FF"/>
                </a:solidFill>
                <a:latin typeface="Book Antiqua" panose="02040602050305030304" pitchFamily="18" charset="0"/>
                <a:cs typeface="Times New Roman" pitchFamily="18" charset="0"/>
              </a:rPr>
              <a:t> Continuous variable decision tree.</a:t>
            </a:r>
          </a:p>
        </p:txBody>
      </p:sp>
    </p:spTree>
    <p:extLst>
      <p:ext uri="{BB962C8B-B14F-4D97-AF65-F5344CB8AC3E}">
        <p14:creationId xmlns:p14="http://schemas.microsoft.com/office/powerpoint/2010/main" val="2409613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701" y="152400"/>
            <a:ext cx="9143999" cy="5334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defRPr/>
            </a:pPr>
            <a:r>
              <a:rPr lang="en-US" sz="4000" b="1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How does it works?</a:t>
            </a:r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235532" y="809685"/>
            <a:ext cx="8756068" cy="4524315"/>
          </a:xfrm>
          <a:prstGeom prst="rect">
            <a:avLst/>
          </a:prstGeom>
          <a:ln/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2400" b="1" dirty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Step-1: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 Begin the tree with the </a:t>
            </a:r>
            <a:r>
              <a:rPr lang="en-US" sz="2400" b="1" dirty="0">
                <a:solidFill>
                  <a:srgbClr val="0000FF"/>
                </a:solidFill>
                <a:latin typeface="Book Antiqua" panose="02040602050305030304" pitchFamily="18" charset="0"/>
                <a:cs typeface="Times New Roman" pitchFamily="18" charset="0"/>
              </a:rPr>
              <a:t>root node, </a:t>
            </a:r>
            <a:r>
              <a:rPr lang="en-US" sz="2400" b="1" dirty="0">
                <a:solidFill>
                  <a:srgbClr val="990000"/>
                </a:solidFill>
                <a:latin typeface="Book Antiqua" panose="02040602050305030304" pitchFamily="18" charset="0"/>
                <a:cs typeface="Times New Roman" pitchFamily="18" charset="0"/>
              </a:rPr>
              <a:t>says S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, which contains the </a:t>
            </a:r>
            <a:r>
              <a:rPr lang="en-US" sz="2400" b="1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complete dataset.</a:t>
            </a:r>
          </a:p>
          <a:p>
            <a:pPr algn="just">
              <a:lnSpc>
                <a:spcPct val="150000"/>
              </a:lnSpc>
            </a:pPr>
            <a:r>
              <a:rPr lang="en-US" sz="2400" b="1" dirty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Step-2: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 Find the best attribute in the dataset using </a:t>
            </a:r>
            <a:r>
              <a:rPr lang="en-US" sz="2400" b="1" dirty="0">
                <a:solidFill>
                  <a:srgbClr val="009900"/>
                </a:solidFill>
                <a:latin typeface="Book Antiqua" panose="02040602050305030304" pitchFamily="18" charset="0"/>
                <a:cs typeface="Times New Roman" pitchFamily="18" charset="0"/>
              </a:rPr>
              <a:t>Attribute Selection Measure (ASM).</a:t>
            </a:r>
          </a:p>
          <a:p>
            <a:pPr algn="just">
              <a:lnSpc>
                <a:spcPct val="150000"/>
              </a:lnSpc>
            </a:pPr>
            <a:r>
              <a:rPr lang="en-US" sz="2400" b="1" dirty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Step-3: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 Divide the </a:t>
            </a:r>
            <a:r>
              <a:rPr lang="en-US" sz="2400" b="1" dirty="0">
                <a:solidFill>
                  <a:srgbClr val="0000FF"/>
                </a:solidFill>
                <a:latin typeface="Book Antiqua" panose="02040602050305030304" pitchFamily="18" charset="0"/>
                <a:cs typeface="Times New Roman" pitchFamily="18" charset="0"/>
              </a:rPr>
              <a:t>S into subsets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that contains </a:t>
            </a: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possible values for the best attributes.</a:t>
            </a:r>
          </a:p>
          <a:p>
            <a:pPr algn="just">
              <a:lnSpc>
                <a:spcPct val="150000"/>
              </a:lnSpc>
            </a:pPr>
            <a:r>
              <a:rPr lang="en-US" sz="2400" b="1" dirty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Step-4: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 Generate the </a:t>
            </a:r>
            <a:r>
              <a:rPr lang="en-US" sz="2400" b="1" dirty="0">
                <a:solidFill>
                  <a:srgbClr val="0000FF"/>
                </a:solidFill>
                <a:latin typeface="Book Antiqua" panose="02040602050305030304" pitchFamily="18" charset="0"/>
                <a:cs typeface="Times New Roman" pitchFamily="18" charset="0"/>
              </a:rPr>
              <a:t>decision tree node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, which contains the best attribute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.</a:t>
            </a:r>
            <a:endParaRPr lang="en-US" sz="2400" dirty="0">
              <a:latin typeface="Book Antiqua" panose="020406020503050303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2362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235532" y="76200"/>
            <a:ext cx="8679868" cy="6832640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2400" b="1" dirty="0" smtClean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Step-5</a:t>
            </a:r>
            <a:r>
              <a:rPr lang="en-US" sz="2400" b="1" dirty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: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 </a:t>
            </a:r>
            <a:r>
              <a:rPr lang="en-US" sz="2400" b="1" dirty="0">
                <a:solidFill>
                  <a:srgbClr val="0000FF"/>
                </a:solidFill>
                <a:latin typeface="Book Antiqua" panose="02040602050305030304" pitchFamily="18" charset="0"/>
                <a:cs typeface="Times New Roman" pitchFamily="18" charset="0"/>
              </a:rPr>
              <a:t>Recursively make new decision trees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using the subsets of the dataset created </a:t>
            </a:r>
            <a:r>
              <a:rPr lang="en-US" sz="2400" b="1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in step -3.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Continue this process until a </a:t>
            </a: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stage is reached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where you </a:t>
            </a:r>
            <a:r>
              <a:rPr lang="en-US" sz="2400" b="1" dirty="0">
                <a:solidFill>
                  <a:srgbClr val="990000"/>
                </a:solidFill>
                <a:latin typeface="Book Antiqua" panose="02040602050305030304" pitchFamily="18" charset="0"/>
                <a:cs typeface="Times New Roman" pitchFamily="18" charset="0"/>
              </a:rPr>
              <a:t>cannot further classify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the </a:t>
            </a:r>
            <a:r>
              <a:rPr lang="en-US" sz="2400" b="1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nodes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 and called the </a:t>
            </a:r>
            <a:r>
              <a:rPr lang="en-US" sz="2400" b="1" dirty="0">
                <a:solidFill>
                  <a:srgbClr val="009900"/>
                </a:solidFill>
                <a:latin typeface="Book Antiqua" panose="02040602050305030304" pitchFamily="18" charset="0"/>
                <a:cs typeface="Times New Roman" pitchFamily="18" charset="0"/>
              </a:rPr>
              <a:t>final node as a leaf node</a:t>
            </a:r>
            <a:r>
              <a:rPr lang="en-US" sz="2400" b="1" dirty="0" smtClean="0">
                <a:solidFill>
                  <a:srgbClr val="009900"/>
                </a:solidFill>
                <a:latin typeface="Book Antiqua" panose="02040602050305030304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800" b="1" u="sng" dirty="0" smtClean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Attribute Selection Measure:</a:t>
            </a:r>
          </a:p>
          <a:p>
            <a:pPr algn="just" eaLnBrk="1" hangingPunct="1">
              <a:lnSpc>
                <a:spcPct val="150000"/>
              </a:lnSpc>
            </a:pPr>
            <a:r>
              <a:rPr lang="en-US" altLang="en-US" sz="2400" dirty="0">
                <a:latin typeface="Book Antiqua" panose="02040602050305030304" pitchFamily="18" charset="0"/>
                <a:cs typeface="Times New Roman" pitchFamily="18" charset="0"/>
              </a:rPr>
              <a:t>It is a heuristic for </a:t>
            </a:r>
            <a:r>
              <a:rPr lang="en-US" altLang="en-US" sz="2400" b="1" dirty="0">
                <a:solidFill>
                  <a:srgbClr val="009900"/>
                </a:solidFill>
                <a:latin typeface="Book Antiqua" panose="02040602050305030304" pitchFamily="18" charset="0"/>
                <a:cs typeface="Times New Roman" pitchFamily="18" charset="0"/>
              </a:rPr>
              <a:t>selecting the splitting criterion </a:t>
            </a:r>
            <a:r>
              <a:rPr lang="en-US" altLang="en-US" sz="2400" dirty="0">
                <a:latin typeface="Book Antiqua" panose="02040602050305030304" pitchFamily="18" charset="0"/>
                <a:cs typeface="Times New Roman" pitchFamily="18" charset="0"/>
              </a:rPr>
              <a:t>that </a:t>
            </a:r>
            <a:r>
              <a:rPr lang="en-US" altLang="en-US" sz="2400" b="1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“best” separates a given data partition, D</a:t>
            </a:r>
            <a:r>
              <a:rPr lang="en-US" altLang="en-US" sz="2400" dirty="0">
                <a:latin typeface="Book Antiqua" panose="02040602050305030304" pitchFamily="18" charset="0"/>
                <a:cs typeface="Times New Roman" pitchFamily="18" charset="0"/>
              </a:rPr>
              <a:t>, of a </a:t>
            </a:r>
            <a:r>
              <a:rPr lang="en-US" altLang="en-US" sz="2400" b="1" dirty="0">
                <a:latin typeface="Book Antiqua" panose="02040602050305030304" pitchFamily="18" charset="0"/>
                <a:cs typeface="Times New Roman" pitchFamily="18" charset="0"/>
              </a:rPr>
              <a:t>class-labeled training tuples into individual classes.</a:t>
            </a:r>
          </a:p>
          <a:p>
            <a:pPr algn="just" eaLnBrk="1" hangingPunct="1">
              <a:lnSpc>
                <a:spcPct val="150000"/>
              </a:lnSpc>
            </a:pPr>
            <a:r>
              <a:rPr lang="en-US" altLang="en-US" sz="2400" dirty="0">
                <a:latin typeface="Book Antiqua" panose="02040602050305030304" pitchFamily="18" charset="0"/>
                <a:cs typeface="Times New Roman" pitchFamily="18" charset="0"/>
              </a:rPr>
              <a:t>The </a:t>
            </a:r>
            <a:r>
              <a:rPr lang="en-US" altLang="en-US" sz="2400" b="1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Three Important  attribute </a:t>
            </a:r>
            <a:r>
              <a:rPr lang="en-US" altLang="en-US" sz="2400" b="1" dirty="0">
                <a:solidFill>
                  <a:srgbClr val="990000"/>
                </a:solidFill>
                <a:latin typeface="Book Antiqua" panose="02040602050305030304" pitchFamily="18" charset="0"/>
                <a:cs typeface="Times New Roman" pitchFamily="18" charset="0"/>
              </a:rPr>
              <a:t>Selection measures </a:t>
            </a:r>
            <a:r>
              <a:rPr lang="en-US" altLang="en-US" sz="2400" dirty="0">
                <a:latin typeface="Book Antiqua" panose="02040602050305030304" pitchFamily="18" charset="0"/>
                <a:cs typeface="Times New Roman" pitchFamily="18" charset="0"/>
              </a:rPr>
              <a:t>are</a:t>
            </a:r>
          </a:p>
          <a:p>
            <a:pPr algn="just" eaLnBrk="1" hangingPunct="1">
              <a:lnSpc>
                <a:spcPct val="150000"/>
              </a:lnSpc>
            </a:pPr>
            <a:r>
              <a:rPr lang="en-US" altLang="en-US" sz="2400" b="1" dirty="0">
                <a:solidFill>
                  <a:srgbClr val="FF0066"/>
                </a:solidFill>
                <a:latin typeface="Book Antiqua" panose="02040602050305030304" pitchFamily="18" charset="0"/>
                <a:cs typeface="Times New Roman" pitchFamily="18" charset="0"/>
              </a:rPr>
              <a:t>Information gain    </a:t>
            </a:r>
            <a:r>
              <a:rPr lang="en-US" altLang="en-US" sz="2400" b="1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ID3/C4.5</a:t>
            </a:r>
          </a:p>
          <a:p>
            <a:pPr algn="just" eaLnBrk="1" hangingPunct="1">
              <a:lnSpc>
                <a:spcPct val="150000"/>
              </a:lnSpc>
            </a:pPr>
            <a:r>
              <a:rPr lang="en-US" altLang="en-US" sz="2400" b="1" dirty="0">
                <a:solidFill>
                  <a:srgbClr val="FF0066"/>
                </a:solidFill>
                <a:latin typeface="Book Antiqua" panose="02040602050305030304" pitchFamily="18" charset="0"/>
                <a:cs typeface="Times New Roman" pitchFamily="18" charset="0"/>
              </a:rPr>
              <a:t>Gain Ratio        </a:t>
            </a:r>
            <a:r>
              <a:rPr lang="en-US" altLang="en-US" sz="2400" b="1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C4.5</a:t>
            </a:r>
          </a:p>
          <a:p>
            <a:pPr algn="just" eaLnBrk="1" hangingPunct="1">
              <a:lnSpc>
                <a:spcPct val="150000"/>
              </a:lnSpc>
            </a:pPr>
            <a:r>
              <a:rPr lang="en-US" altLang="en-US" sz="2400" b="1" dirty="0">
                <a:solidFill>
                  <a:srgbClr val="FF0066"/>
                </a:solidFill>
                <a:latin typeface="Book Antiqua" panose="02040602050305030304" pitchFamily="18" charset="0"/>
                <a:cs typeface="Times New Roman" pitchFamily="18" charset="0"/>
              </a:rPr>
              <a:t>Gini Index       </a:t>
            </a:r>
            <a:r>
              <a:rPr lang="en-US" altLang="en-US" sz="2400" b="1" dirty="0" smtClean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CART</a:t>
            </a:r>
            <a:endParaRPr lang="en-US" sz="2400" b="1" dirty="0">
              <a:solidFill>
                <a:srgbClr val="870581"/>
              </a:solidFill>
              <a:latin typeface="Book Antiqua" panose="020406020503050303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7547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4732" y="76200"/>
            <a:ext cx="8654468" cy="5334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>
              <a:defRPr/>
            </a:pPr>
            <a:r>
              <a:rPr lang="en-US" sz="4000" b="1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Contd..</a:t>
            </a:r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252" y="990600"/>
            <a:ext cx="8608748" cy="5334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3682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701" y="76201"/>
            <a:ext cx="8978899" cy="533399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defRPr/>
            </a:pPr>
            <a:r>
              <a:rPr lang="en-US" sz="3600" b="1" dirty="0" smtClean="0">
                <a:solidFill>
                  <a:srgbClr val="FF0000"/>
                </a:solidFill>
                <a:latin typeface="Book Antiqua" pitchFamily="18" charset="0"/>
                <a:ea typeface="+mn-ea"/>
                <a:cs typeface="Arial" pitchFamily="34" charset="0"/>
              </a:rPr>
              <a:t>(ID3 Algorithm)</a:t>
            </a:r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235532" y="685800"/>
            <a:ext cx="8679868" cy="6186309"/>
          </a:xfrm>
          <a:prstGeom prst="rect">
            <a:avLst/>
          </a:prstGeom>
          <a:ln/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>
                <a:latin typeface="Book Antiqua" pitchFamily="18" charset="0"/>
              </a:rPr>
              <a:t>(It is the most popular algorithms used to constructing trees.) ID3 stands for </a:t>
            </a:r>
            <a:r>
              <a:rPr lang="en-US" sz="2400" b="1" dirty="0">
                <a:solidFill>
                  <a:srgbClr val="FF0000"/>
                </a:solidFill>
                <a:latin typeface="Book Antiqua" pitchFamily="18" charset="0"/>
              </a:rPr>
              <a:t>Iterative Dichotomizer3 </a:t>
            </a:r>
            <a:r>
              <a:rPr lang="en-US" sz="2400" dirty="0">
                <a:latin typeface="Book Antiqua" pitchFamily="18" charset="0"/>
              </a:rPr>
              <a:t>and is named such because the algorithm </a:t>
            </a:r>
            <a:r>
              <a:rPr lang="en-US" sz="2400" b="1" dirty="0">
                <a:solidFill>
                  <a:srgbClr val="0000FF"/>
                </a:solidFill>
                <a:latin typeface="Book Antiqua" pitchFamily="18" charset="0"/>
              </a:rPr>
              <a:t>iteratively(repeatedly)</a:t>
            </a:r>
            <a:r>
              <a:rPr lang="en-US" sz="2400" dirty="0">
                <a:latin typeface="Book Antiqua" pitchFamily="18" charset="0"/>
              </a:rPr>
              <a:t> </a:t>
            </a:r>
            <a:r>
              <a:rPr lang="en-US" sz="2400" b="1" dirty="0">
                <a:solidFill>
                  <a:srgbClr val="FF0066"/>
                </a:solidFill>
                <a:latin typeface="Book Antiqua" pitchFamily="18" charset="0"/>
              </a:rPr>
              <a:t>dichotomizes(divides)</a:t>
            </a:r>
            <a:r>
              <a:rPr lang="en-US" sz="2400" dirty="0">
                <a:latin typeface="Book Antiqua" pitchFamily="18" charset="0"/>
              </a:rPr>
              <a:t> </a:t>
            </a:r>
            <a:r>
              <a:rPr lang="en-US" sz="2400" b="1" dirty="0">
                <a:solidFill>
                  <a:srgbClr val="009900"/>
                </a:solidFill>
                <a:latin typeface="Book Antiqua" pitchFamily="18" charset="0"/>
              </a:rPr>
              <a:t>features into two or more groups </a:t>
            </a:r>
            <a:r>
              <a:rPr lang="en-US" sz="2400" b="1" dirty="0">
                <a:solidFill>
                  <a:srgbClr val="990000"/>
                </a:solidFill>
                <a:latin typeface="Book Antiqua" pitchFamily="18" charset="0"/>
              </a:rPr>
              <a:t>at each step</a:t>
            </a:r>
            <a:r>
              <a:rPr lang="en-US" sz="2400" dirty="0" smtClean="0">
                <a:latin typeface="Book Antiqua" pitchFamily="18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>
                <a:latin typeface="Book Antiqua" pitchFamily="18" charset="0"/>
              </a:rPr>
              <a:t>ID3 is an algorithm invented by </a:t>
            </a:r>
            <a:r>
              <a:rPr lang="en-US" sz="2400" b="1" dirty="0">
                <a:solidFill>
                  <a:srgbClr val="0000FF"/>
                </a:solidFill>
                <a:latin typeface="Book Antiqua" pitchFamily="18" charset="0"/>
              </a:rPr>
              <a:t>Ross Quinlan </a:t>
            </a:r>
            <a:r>
              <a:rPr lang="en-US" sz="2400" dirty="0">
                <a:latin typeface="Book Antiqua" pitchFamily="18" charset="0"/>
              </a:rPr>
              <a:t>used to </a:t>
            </a:r>
            <a:r>
              <a:rPr lang="en-US" sz="2400" b="1" dirty="0">
                <a:solidFill>
                  <a:srgbClr val="009900"/>
                </a:solidFill>
                <a:latin typeface="Book Antiqua" pitchFamily="18" charset="0"/>
              </a:rPr>
              <a:t>generate a decision tree from a dataset </a:t>
            </a:r>
            <a:r>
              <a:rPr lang="en-US" sz="2400" b="1" dirty="0" smtClean="0">
                <a:solidFill>
                  <a:srgbClr val="009900"/>
                </a:solidFill>
                <a:latin typeface="Book Antiqua" pitchFamily="18" charset="0"/>
              </a:rPr>
              <a:t>. </a:t>
            </a:r>
            <a:r>
              <a:rPr lang="en-US" sz="2400" dirty="0" smtClean="0">
                <a:latin typeface="Book Antiqua" pitchFamily="18" charset="0"/>
              </a:rPr>
              <a:t>It </a:t>
            </a:r>
            <a:r>
              <a:rPr lang="en-US" sz="2400" dirty="0">
                <a:latin typeface="Book Antiqua" pitchFamily="18" charset="0"/>
              </a:rPr>
              <a:t>employs a </a:t>
            </a:r>
            <a:r>
              <a:rPr lang="en-US" sz="2400" b="1" dirty="0">
                <a:solidFill>
                  <a:srgbClr val="0000FF"/>
                </a:solidFill>
                <a:latin typeface="Book Antiqua" pitchFamily="18" charset="0"/>
              </a:rPr>
              <a:t>top-down greedy search </a:t>
            </a:r>
            <a:r>
              <a:rPr lang="en-US" sz="2400" dirty="0">
                <a:latin typeface="Book Antiqua" pitchFamily="18" charset="0"/>
              </a:rPr>
              <a:t>through the space of all possible branches with </a:t>
            </a:r>
            <a:r>
              <a:rPr lang="en-US" sz="2400" b="1" dirty="0">
                <a:solidFill>
                  <a:srgbClr val="990000"/>
                </a:solidFill>
                <a:latin typeface="Book Antiqua" pitchFamily="18" charset="0"/>
              </a:rPr>
              <a:t>no backtracking. </a:t>
            </a:r>
            <a:r>
              <a:rPr lang="en-US" sz="2400" dirty="0">
                <a:latin typeface="Book Antiqua" pitchFamily="18" charset="0"/>
              </a:rPr>
              <a:t>This algorithm uses </a:t>
            </a:r>
            <a:r>
              <a:rPr lang="en-US" sz="2400" b="1" dirty="0">
                <a:solidFill>
                  <a:srgbClr val="870581"/>
                </a:solidFill>
                <a:latin typeface="Book Antiqua" pitchFamily="18" charset="0"/>
              </a:rPr>
              <a:t>information gain and entropy </a:t>
            </a:r>
            <a:r>
              <a:rPr lang="en-US" sz="2400" dirty="0">
                <a:latin typeface="Book Antiqua" pitchFamily="18" charset="0"/>
              </a:rPr>
              <a:t>to construct </a:t>
            </a:r>
            <a:r>
              <a:rPr lang="en-US" sz="2400" b="1" dirty="0">
                <a:solidFill>
                  <a:srgbClr val="669900"/>
                </a:solidFill>
                <a:latin typeface="Book Antiqua" pitchFamily="18" charset="0"/>
              </a:rPr>
              <a:t>a classification decision tree.</a:t>
            </a:r>
          </a:p>
        </p:txBody>
      </p:sp>
    </p:spTree>
    <p:extLst>
      <p:ext uri="{BB962C8B-B14F-4D97-AF65-F5344CB8AC3E}">
        <p14:creationId xmlns:p14="http://schemas.microsoft.com/office/powerpoint/2010/main" val="222120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701" y="0"/>
            <a:ext cx="9143999" cy="7620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4800" b="1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Supervised Learning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235532" y="871478"/>
            <a:ext cx="8451268" cy="5078313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FF0000"/>
                </a:solidFill>
                <a:latin typeface="Book Antiqua" pitchFamily="18" charset="0"/>
              </a:rPr>
              <a:t>Supervised machine learning </a:t>
            </a:r>
            <a:r>
              <a:rPr lang="en-US" sz="2400" dirty="0">
                <a:latin typeface="Book Antiqua" pitchFamily="18" charset="0"/>
              </a:rPr>
              <a:t>is a branch of </a:t>
            </a:r>
            <a:r>
              <a:rPr lang="en-US" sz="2400" b="1" dirty="0">
                <a:solidFill>
                  <a:srgbClr val="7166FC"/>
                </a:solidFill>
                <a:latin typeface="Book Antiqua" pitchFamily="18" charset="0"/>
              </a:rPr>
              <a:t>artificial intelligence</a:t>
            </a:r>
            <a:r>
              <a:rPr lang="en-US" sz="2400" dirty="0">
                <a:latin typeface="Book Antiqua" pitchFamily="18" charset="0"/>
              </a:rPr>
              <a:t> that focuses on </a:t>
            </a:r>
            <a:r>
              <a:rPr lang="en-US" sz="2400" b="1" dirty="0">
                <a:solidFill>
                  <a:srgbClr val="870581"/>
                </a:solidFill>
                <a:latin typeface="Book Antiqua" pitchFamily="18" charset="0"/>
              </a:rPr>
              <a:t>training models </a:t>
            </a:r>
            <a:r>
              <a:rPr lang="en-US" sz="2400" dirty="0">
                <a:latin typeface="Book Antiqua" pitchFamily="18" charset="0"/>
              </a:rPr>
              <a:t>to </a:t>
            </a:r>
            <a:r>
              <a:rPr lang="en-US" sz="2400" b="1" dirty="0">
                <a:solidFill>
                  <a:srgbClr val="009900"/>
                </a:solidFill>
                <a:latin typeface="Book Antiqua" pitchFamily="18" charset="0"/>
              </a:rPr>
              <a:t>make predictions or decisions based on labeled training data</a:t>
            </a:r>
            <a:r>
              <a:rPr lang="en-US" sz="2400" b="1" dirty="0" smtClean="0">
                <a:solidFill>
                  <a:srgbClr val="009900"/>
                </a:solidFill>
                <a:latin typeface="Book Antiqua" pitchFamily="18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Book Antiqua" pitchFamily="18" charset="0"/>
              </a:rPr>
              <a:t>Supervised machine learning has </a:t>
            </a:r>
            <a:r>
              <a:rPr lang="en-US" sz="2400" b="1" dirty="0">
                <a:solidFill>
                  <a:srgbClr val="FF0000"/>
                </a:solidFill>
                <a:latin typeface="Book Antiqua" pitchFamily="18" charset="0"/>
              </a:rPr>
              <a:t>two key components</a:t>
            </a:r>
            <a:r>
              <a:rPr lang="en-US" sz="2400" dirty="0">
                <a:latin typeface="Book Antiqua" pitchFamily="18" charset="0"/>
              </a:rPr>
              <a:t>: </a:t>
            </a:r>
            <a:endParaRPr lang="en-US" sz="2400" dirty="0" smtClean="0">
              <a:latin typeface="Book Antiqua" pitchFamily="18" charset="0"/>
            </a:endParaRPr>
          </a:p>
          <a:p>
            <a:pPr marL="1085850" lvl="1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 smtClean="0">
                <a:latin typeface="Book Antiqua" pitchFamily="18" charset="0"/>
              </a:rPr>
              <a:t>1. </a:t>
            </a:r>
            <a:r>
              <a:rPr lang="en-US" sz="2400" b="1" dirty="0" smtClean="0">
                <a:solidFill>
                  <a:srgbClr val="0000FF"/>
                </a:solidFill>
                <a:latin typeface="Book Antiqua" pitchFamily="18" charset="0"/>
              </a:rPr>
              <a:t>input </a:t>
            </a:r>
            <a:r>
              <a:rPr lang="en-US" sz="2400" b="1" dirty="0">
                <a:solidFill>
                  <a:srgbClr val="0000FF"/>
                </a:solidFill>
                <a:latin typeface="Book Antiqua" pitchFamily="18" charset="0"/>
              </a:rPr>
              <a:t>data</a:t>
            </a:r>
            <a:r>
              <a:rPr lang="en-US" sz="2400" dirty="0">
                <a:latin typeface="Book Antiqua" pitchFamily="18" charset="0"/>
              </a:rPr>
              <a:t> and </a:t>
            </a:r>
            <a:endParaRPr lang="en-US" sz="2400" dirty="0" smtClean="0">
              <a:latin typeface="Book Antiqua" pitchFamily="18" charset="0"/>
            </a:endParaRPr>
          </a:p>
          <a:p>
            <a:pPr marL="1085850" lvl="1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Book Antiqua" pitchFamily="18" charset="0"/>
              </a:rPr>
              <a:t>2. </a:t>
            </a:r>
            <a:r>
              <a:rPr lang="en-US" sz="2400" dirty="0">
                <a:latin typeface="Book Antiqua" pitchFamily="18" charset="0"/>
              </a:rPr>
              <a:t> </a:t>
            </a:r>
            <a:r>
              <a:rPr lang="en-US" sz="2400" b="1" dirty="0">
                <a:solidFill>
                  <a:srgbClr val="0000FF"/>
                </a:solidFill>
                <a:latin typeface="Book Antiqua" pitchFamily="18" charset="0"/>
              </a:rPr>
              <a:t>output labels.</a:t>
            </a:r>
            <a:r>
              <a:rPr lang="en-US" sz="2400" dirty="0">
                <a:latin typeface="Book Antiqua" pitchFamily="18" charset="0"/>
              </a:rPr>
              <a:t> </a:t>
            </a:r>
            <a:endParaRPr lang="en-US" sz="2400" dirty="0" smtClean="0">
              <a:latin typeface="Book Antiqua" pitchFamily="18" charset="0"/>
            </a:endParaRPr>
          </a:p>
          <a:p>
            <a:pPr marL="0" lvl="1" indent="742950" algn="just">
              <a:lnSpc>
                <a:spcPct val="150000"/>
              </a:lnSpc>
            </a:pPr>
            <a:r>
              <a:rPr lang="en-US" sz="2400" dirty="0"/>
              <a:t>The </a:t>
            </a:r>
            <a:r>
              <a:rPr lang="en-US" sz="2400" b="1" dirty="0">
                <a:solidFill>
                  <a:srgbClr val="FF0000"/>
                </a:solidFill>
              </a:rPr>
              <a:t>goal</a:t>
            </a:r>
            <a:r>
              <a:rPr lang="en-US" sz="2400" dirty="0"/>
              <a:t> is to </a:t>
            </a:r>
            <a:r>
              <a:rPr lang="en-US" sz="2400" b="1" dirty="0">
                <a:solidFill>
                  <a:srgbClr val="009900"/>
                </a:solidFill>
              </a:rPr>
              <a:t>build a model </a:t>
            </a:r>
            <a:r>
              <a:rPr lang="en-US" sz="2400" dirty="0"/>
              <a:t>that can </a:t>
            </a:r>
            <a:r>
              <a:rPr lang="en-US" sz="2400" b="1" dirty="0">
                <a:solidFill>
                  <a:srgbClr val="990000"/>
                </a:solidFill>
              </a:rPr>
              <a:t>learn from this labeled data</a:t>
            </a:r>
            <a:r>
              <a:rPr lang="en-US" sz="2400" dirty="0"/>
              <a:t> to </a:t>
            </a:r>
            <a:r>
              <a:rPr lang="en-US" sz="2400" b="1" dirty="0">
                <a:solidFill>
                  <a:srgbClr val="CC0099"/>
                </a:solidFill>
              </a:rPr>
              <a:t>make predictions or classifications on new, unseen data.</a:t>
            </a:r>
            <a:endParaRPr lang="en-US" sz="2400" b="1" dirty="0">
              <a:solidFill>
                <a:srgbClr val="CC0099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54561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701" y="76201"/>
            <a:ext cx="8978899" cy="6096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defRPr/>
            </a:pPr>
            <a:r>
              <a:rPr lang="en-US" sz="3600" b="1" dirty="0" smtClean="0">
                <a:solidFill>
                  <a:srgbClr val="FF0000"/>
                </a:solidFill>
                <a:latin typeface="Book Antiqua" pitchFamily="18" charset="0"/>
                <a:cs typeface="Arial" pitchFamily="34" charset="0"/>
              </a:rPr>
              <a:t>ID3 Algorithm</a:t>
            </a:r>
            <a:endParaRPr lang="en-US" sz="3600" b="1" dirty="0" smtClean="0">
              <a:solidFill>
                <a:srgbClr val="FF0000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235532" y="762000"/>
            <a:ext cx="8756068" cy="5632311"/>
          </a:xfrm>
          <a:prstGeom prst="rect">
            <a:avLst/>
          </a:prstGeom>
          <a:ln/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2400" b="1" u="sng" dirty="0">
                <a:solidFill>
                  <a:schemeClr val="dk1"/>
                </a:solidFill>
                <a:latin typeface="+mn-lt"/>
              </a:rPr>
              <a:t>Steps in ID3 algorithm:</a:t>
            </a: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solidFill>
                  <a:schemeClr val="dk1"/>
                </a:solidFill>
                <a:latin typeface="+mn-lt"/>
              </a:rPr>
              <a:t>1. It </a:t>
            </a:r>
            <a:r>
              <a:rPr lang="en-US" sz="2400" b="1" dirty="0">
                <a:solidFill>
                  <a:srgbClr val="0000FF"/>
                </a:solidFill>
                <a:latin typeface="+mn-lt"/>
              </a:rPr>
              <a:t>begins with the original set S as the root node.</a:t>
            </a: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solidFill>
                  <a:schemeClr val="dk1"/>
                </a:solidFill>
                <a:latin typeface="+mn-lt"/>
              </a:rPr>
              <a:t>2. On </a:t>
            </a:r>
            <a:r>
              <a:rPr lang="en-US" sz="2400" b="1" dirty="0">
                <a:solidFill>
                  <a:schemeClr val="dk1"/>
                </a:solidFill>
                <a:latin typeface="+mn-lt"/>
              </a:rPr>
              <a:t>each iteration of the algorithm</a:t>
            </a:r>
            <a:r>
              <a:rPr lang="en-US" sz="2400" dirty="0">
                <a:solidFill>
                  <a:schemeClr val="dk1"/>
                </a:solidFill>
                <a:latin typeface="+mn-lt"/>
              </a:rPr>
              <a:t>, it iterates through the very unused attribute of the set S and </a:t>
            </a:r>
            <a:r>
              <a:rPr lang="en-US" sz="2400" b="1" dirty="0">
                <a:solidFill>
                  <a:srgbClr val="0000FF"/>
                </a:solidFill>
                <a:latin typeface="+mn-lt"/>
              </a:rPr>
              <a:t>calculates Entropy(H) and Information gain(IG)</a:t>
            </a:r>
            <a:r>
              <a:rPr lang="en-US" sz="2400" dirty="0">
                <a:solidFill>
                  <a:schemeClr val="dk1"/>
                </a:solidFill>
                <a:latin typeface="+mn-lt"/>
              </a:rPr>
              <a:t> of this attribute.</a:t>
            </a: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solidFill>
                  <a:schemeClr val="dk1"/>
                </a:solidFill>
                <a:latin typeface="+mn-lt"/>
              </a:rPr>
              <a:t>3. It </a:t>
            </a:r>
            <a:r>
              <a:rPr lang="en-US" sz="2400" dirty="0">
                <a:solidFill>
                  <a:schemeClr val="dk1"/>
                </a:solidFill>
                <a:latin typeface="+mn-lt"/>
              </a:rPr>
              <a:t>then selects the attribute which has the </a:t>
            </a:r>
            <a:r>
              <a:rPr lang="en-US" sz="2400" b="1" dirty="0">
                <a:solidFill>
                  <a:srgbClr val="0000FF"/>
                </a:solidFill>
                <a:latin typeface="+mn-lt"/>
              </a:rPr>
              <a:t>smallest Entropy or Largest Information gain.</a:t>
            </a: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solidFill>
                  <a:schemeClr val="dk1"/>
                </a:solidFill>
                <a:latin typeface="+mn-lt"/>
              </a:rPr>
              <a:t>4. The </a:t>
            </a:r>
            <a:r>
              <a:rPr lang="en-US" sz="2400" b="1" dirty="0">
                <a:solidFill>
                  <a:srgbClr val="870581"/>
                </a:solidFill>
                <a:latin typeface="+mn-lt"/>
              </a:rPr>
              <a:t>set S is then split by the selected attribute </a:t>
            </a:r>
            <a:r>
              <a:rPr lang="en-US" sz="2400" dirty="0">
                <a:solidFill>
                  <a:schemeClr val="dk1"/>
                </a:solidFill>
                <a:latin typeface="+mn-lt"/>
              </a:rPr>
              <a:t>to produce a subset of the data</a:t>
            </a:r>
            <a:r>
              <a:rPr lang="en-US" sz="2400" dirty="0" smtClean="0">
                <a:solidFill>
                  <a:schemeClr val="dk1"/>
                </a:solidFill>
                <a:latin typeface="+mn-lt"/>
              </a:rPr>
              <a:t>.</a:t>
            </a:r>
            <a:endParaRPr lang="en-US" sz="2400" dirty="0">
              <a:solidFill>
                <a:schemeClr val="dk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39800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0" name="Title 2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93263" cy="5334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defRPr/>
            </a:pPr>
            <a:r>
              <a:rPr lang="en-US" sz="4000" b="1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Entropy</a:t>
            </a:r>
          </a:p>
        </p:txBody>
      </p:sp>
      <p:sp>
        <p:nvSpPr>
          <p:cNvPr id="2" name="Rectangle 1"/>
          <p:cNvSpPr/>
          <p:nvPr/>
        </p:nvSpPr>
        <p:spPr>
          <a:xfrm>
            <a:off x="381000" y="962085"/>
            <a:ext cx="8305800" cy="452431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dirty="0" smtClean="0">
                <a:solidFill>
                  <a:srgbClr val="870581"/>
                </a:solidFill>
              </a:rPr>
              <a:t>Entropy </a:t>
            </a:r>
            <a:r>
              <a:rPr lang="en-US" sz="2400" b="1" dirty="0">
                <a:solidFill>
                  <a:srgbClr val="870581"/>
                </a:solidFill>
              </a:rPr>
              <a:t>is a measure of randomness</a:t>
            </a:r>
            <a:r>
              <a:rPr lang="en-US" sz="2400" dirty="0"/>
              <a:t>. In other words, </a:t>
            </a:r>
            <a:r>
              <a:rPr lang="en-US" sz="2400" b="1" dirty="0">
                <a:solidFill>
                  <a:srgbClr val="005024"/>
                </a:solidFill>
              </a:rPr>
              <a:t>its a measure of unpredictability</a:t>
            </a:r>
            <a:r>
              <a:rPr lang="en-US" sz="2400" dirty="0"/>
              <a:t>. Let’s take an example </a:t>
            </a:r>
            <a:r>
              <a:rPr lang="en-US" sz="2400" b="1" dirty="0">
                <a:solidFill>
                  <a:srgbClr val="FF0066"/>
                </a:solidFill>
              </a:rPr>
              <a:t>of a coin toss. </a:t>
            </a:r>
            <a:endParaRPr lang="en-US" sz="2400" b="1" dirty="0" smtClean="0">
              <a:solidFill>
                <a:srgbClr val="FF0066"/>
              </a:solidFill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/>
              <a:t>Suppose </a:t>
            </a:r>
            <a:r>
              <a:rPr lang="en-US" sz="2400" b="1" dirty="0">
                <a:solidFill>
                  <a:srgbClr val="0000FF"/>
                </a:solidFill>
              </a:rPr>
              <a:t>we tossed a coin 4 times</a:t>
            </a:r>
            <a:r>
              <a:rPr lang="en-US" sz="2400" dirty="0"/>
              <a:t>, and the output of the events came as </a:t>
            </a:r>
            <a:r>
              <a:rPr lang="en-US" sz="2400" b="1" dirty="0">
                <a:solidFill>
                  <a:srgbClr val="0000FF"/>
                </a:solidFill>
              </a:rPr>
              <a:t>{Head, Tail, Tail, Head}. </a:t>
            </a:r>
            <a:r>
              <a:rPr lang="en-US" sz="2400" dirty="0"/>
              <a:t>Based solely on this observation, if you have to guess what will be the output of the coin toss, </a:t>
            </a:r>
            <a:r>
              <a:rPr lang="en-US" sz="2400" b="1" dirty="0">
                <a:solidFill>
                  <a:srgbClr val="FF0066"/>
                </a:solidFill>
              </a:rPr>
              <a:t>what would be your guess</a:t>
            </a:r>
            <a:r>
              <a:rPr lang="en-US" sz="2400" b="1" dirty="0" smtClean="0">
                <a:solidFill>
                  <a:srgbClr val="FF0066"/>
                </a:solidFill>
              </a:rPr>
              <a:t>?</a:t>
            </a:r>
            <a:endParaRPr lang="en-US" sz="2400" b="1" dirty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989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0" name="Title 2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93263" cy="5334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>
              <a:defRPr/>
            </a:pPr>
            <a:r>
              <a:rPr lang="en-US" sz="4000" b="1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Contd..</a:t>
            </a:r>
          </a:p>
        </p:txBody>
      </p:sp>
      <p:sp>
        <p:nvSpPr>
          <p:cNvPr id="2" name="Rectangle 1"/>
          <p:cNvSpPr/>
          <p:nvPr/>
        </p:nvSpPr>
        <p:spPr>
          <a:xfrm>
            <a:off x="381000" y="704348"/>
            <a:ext cx="8305800" cy="34163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err="1" smtClean="0"/>
              <a:t>Umm</a:t>
            </a:r>
            <a:r>
              <a:rPr lang="en-US" sz="2400" dirty="0" err="1"/>
              <a:t>..two</a:t>
            </a:r>
            <a:r>
              <a:rPr lang="en-US" sz="2400" dirty="0"/>
              <a:t> </a:t>
            </a:r>
            <a:r>
              <a:rPr lang="en-US" sz="2400" b="1" dirty="0"/>
              <a:t>heads and two tails</a:t>
            </a:r>
            <a:r>
              <a:rPr lang="en-US" sz="2400" dirty="0"/>
              <a:t>. Fifty percent probability of having head and fifty percent probability of having a tail. You can not be sure. The output is a random event between head and tail</a:t>
            </a:r>
            <a:r>
              <a:rPr lang="en-US" sz="2400" dirty="0" smtClean="0"/>
              <a:t>.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dirty="0">
                <a:solidFill>
                  <a:srgbClr val="FF0066"/>
                </a:solidFill>
                <a:latin typeface="Book Antiqua" panose="02040602050305030304" pitchFamily="18" charset="0"/>
                <a:cs typeface="Times New Roman" pitchFamily="18" charset="0"/>
              </a:rPr>
              <a:t>ID3 follows the rule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— </a:t>
            </a:r>
            <a:endParaRPr lang="en-US" sz="2400" dirty="0"/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900" y="2971800"/>
            <a:ext cx="2733675" cy="9864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343400"/>
            <a:ext cx="7238999" cy="245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7993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701" y="76201"/>
            <a:ext cx="8978899" cy="6096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>
              <a:defRPr/>
            </a:pPr>
            <a:r>
              <a:rPr lang="en-US" sz="3600" b="1" dirty="0" smtClean="0">
                <a:solidFill>
                  <a:srgbClr val="FF0000"/>
                </a:solidFill>
                <a:latin typeface="Book Antiqua" pitchFamily="18" charset="0"/>
                <a:ea typeface="+mn-ea"/>
                <a:cs typeface="Arial" pitchFamily="34" charset="0"/>
              </a:rPr>
              <a:t>Contd..</a:t>
            </a:r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235532" y="762000"/>
            <a:ext cx="8756068" cy="3970318"/>
          </a:xfrm>
          <a:prstGeom prst="rect">
            <a:avLst/>
          </a:prstGeom>
          <a:ln/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/>
              <a:t>Let’s </a:t>
            </a:r>
            <a:r>
              <a:rPr lang="en-US" sz="2400" dirty="0"/>
              <a:t>take an example to understand this better. Consider a dataset with 1 blue, 2 green, and 3 red balls then :</a:t>
            </a:r>
            <a:endParaRPr lang="en-US" sz="24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‘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p’, denotes the probability of E(S),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which denotes </a:t>
            </a:r>
            <a:r>
              <a:rPr lang="en-US" sz="2400" b="1" dirty="0">
                <a:solidFill>
                  <a:srgbClr val="870581"/>
                </a:solidFill>
                <a:latin typeface="Times New Roman" pitchFamily="18" charset="0"/>
                <a:cs typeface="Times New Roman" pitchFamily="18" charset="0"/>
              </a:rPr>
              <a:t>the entropy.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 feature or attribute with the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highest ID3 gain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is used as the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root for the splitting.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822" y="2166134"/>
            <a:ext cx="6619875" cy="805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1719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4732" y="76200"/>
            <a:ext cx="8654468" cy="5334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defRPr/>
            </a:pPr>
            <a:r>
              <a:rPr lang="en-US" sz="4000" b="1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Example</a:t>
            </a:r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762000"/>
            <a:ext cx="6019800" cy="5943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7363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235532" y="184666"/>
            <a:ext cx="8451268" cy="6186309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dirty="0" smtClean="0">
                <a:latin typeface="Book Antiqua" panose="02040602050305030304" pitchFamily="18" charset="0"/>
                <a:cs typeface="Times New Roman" pitchFamily="18" charset="0"/>
              </a:rPr>
              <a:t>In this </a:t>
            </a:r>
            <a:r>
              <a:rPr lang="en-US" sz="2400" b="1" dirty="0" smtClean="0">
                <a:solidFill>
                  <a:srgbClr val="0000FF"/>
                </a:solidFill>
                <a:latin typeface="Book Antiqua" panose="02040602050305030304" pitchFamily="18" charset="0"/>
                <a:cs typeface="Times New Roman" pitchFamily="18" charset="0"/>
              </a:rPr>
              <a:t>Data Set </a:t>
            </a:r>
            <a:r>
              <a:rPr lang="en-US" sz="2400" b="1" dirty="0" smtClean="0">
                <a:latin typeface="Book Antiqua" panose="02040602050305030304" pitchFamily="18" charset="0"/>
                <a:cs typeface="Times New Roman" pitchFamily="18" charset="0"/>
              </a:rPr>
              <a:t>contains </a:t>
            </a:r>
            <a:r>
              <a:rPr lang="en-US" sz="2400" b="1" dirty="0" smtClean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14 instances and 4 Attributes 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dirty="0" smtClean="0">
                <a:latin typeface="Book Antiqua" panose="02040602050305030304" pitchFamily="18" charset="0"/>
                <a:cs typeface="Times New Roman" pitchFamily="18" charset="0"/>
              </a:rPr>
              <a:t>The </a:t>
            </a:r>
            <a:r>
              <a:rPr lang="en-US" sz="2400" b="1" dirty="0" smtClean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4 Attributes </a:t>
            </a:r>
            <a:r>
              <a:rPr lang="en-US" sz="2400" b="1" dirty="0" smtClean="0">
                <a:latin typeface="Book Antiqua" panose="02040602050305030304" pitchFamily="18" charset="0"/>
                <a:cs typeface="Times New Roman" pitchFamily="18" charset="0"/>
              </a:rPr>
              <a:t>are  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b="1" dirty="0">
              <a:solidFill>
                <a:srgbClr val="FF0066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b="1" dirty="0" smtClean="0">
              <a:solidFill>
                <a:srgbClr val="FF0066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b="1" dirty="0">
              <a:solidFill>
                <a:srgbClr val="FF0066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b="1" dirty="0" smtClean="0">
              <a:solidFill>
                <a:srgbClr val="FF0066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b="1" dirty="0">
              <a:solidFill>
                <a:srgbClr val="FF0066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b="1" dirty="0" smtClean="0">
              <a:solidFill>
                <a:srgbClr val="FF0066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b="1" dirty="0">
              <a:solidFill>
                <a:srgbClr val="FF0066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b="1" dirty="0">
              <a:solidFill>
                <a:srgbClr val="FF0066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b="1" dirty="0">
              <a:solidFill>
                <a:srgbClr val="FF0066"/>
              </a:solidFill>
              <a:latin typeface="Book Antiqua" panose="02040602050305030304" pitchFamily="18" charset="0"/>
              <a:cs typeface="Times New Roman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981200"/>
            <a:ext cx="4648200" cy="3276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0732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235532" y="76200"/>
            <a:ext cx="8679868" cy="6740307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If we want to </a:t>
            </a:r>
            <a:r>
              <a:rPr lang="en-US" sz="2400" b="1" dirty="0" smtClean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draw ID3 Algorithm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,  first we can </a:t>
            </a:r>
            <a:r>
              <a:rPr lang="en-US" sz="2400" b="1" dirty="0" smtClean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identify the which attribute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 is having </a:t>
            </a:r>
            <a:r>
              <a:rPr lang="en-US" sz="2400" b="1" dirty="0" smtClean="0">
                <a:solidFill>
                  <a:srgbClr val="990000"/>
                </a:solidFill>
                <a:latin typeface="Book Antiqua" panose="02040602050305030304" pitchFamily="18" charset="0"/>
                <a:cs typeface="Times New Roman" pitchFamily="18" charset="0"/>
              </a:rPr>
              <a:t>Maximum Information </a:t>
            </a:r>
            <a:r>
              <a:rPr lang="en-US" sz="2400" b="1" dirty="0" smtClean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out of the available attributes.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In this case we </a:t>
            </a:r>
            <a:r>
              <a:rPr lang="en-US" sz="2400" b="1" dirty="0" smtClean="0">
                <a:solidFill>
                  <a:srgbClr val="990000"/>
                </a:solidFill>
                <a:latin typeface="Book Antiqua" panose="02040602050305030304" pitchFamily="18" charset="0"/>
                <a:cs typeface="Times New Roman" pitchFamily="18" charset="0"/>
              </a:rPr>
              <a:t>have 4 attributes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, </a:t>
            </a:r>
            <a:r>
              <a:rPr lang="en-US" sz="2400" b="1" dirty="0" smtClean="0">
                <a:latin typeface="Book Antiqua" panose="02040602050305030304" pitchFamily="18" charset="0"/>
                <a:cs typeface="Times New Roman" pitchFamily="18" charset="0"/>
              </a:rPr>
              <a:t>out of 4 attributes 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we </a:t>
            </a:r>
            <a:r>
              <a:rPr lang="en-US" sz="2400" b="1" dirty="0" smtClean="0">
                <a:latin typeface="Book Antiqua" panose="02040602050305030304" pitchFamily="18" charset="0"/>
                <a:cs typeface="Times New Roman" pitchFamily="18" charset="0"/>
              </a:rPr>
              <a:t>need to calculate 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the </a:t>
            </a:r>
            <a:r>
              <a:rPr lang="en-US" sz="2400" b="1" dirty="0" smtClean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Information Gain of every attribute 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Here , the attribute is having the </a:t>
            </a:r>
            <a:r>
              <a:rPr lang="en-US" sz="2400" b="1" dirty="0" smtClean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maximum information Gain 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will be having the </a:t>
            </a:r>
            <a:r>
              <a:rPr lang="en-US" sz="2400" b="1" u="sng" dirty="0" smtClean="0">
                <a:solidFill>
                  <a:srgbClr val="0000FF"/>
                </a:solidFill>
                <a:latin typeface="Book Antiqua" panose="02040602050305030304" pitchFamily="18" charset="0"/>
                <a:cs typeface="Times New Roman" pitchFamily="18" charset="0"/>
              </a:rPr>
              <a:t>Root Node.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After that we will </a:t>
            </a:r>
            <a:r>
              <a:rPr lang="en-US" sz="2400" b="1" dirty="0" smtClean="0">
                <a:latin typeface="Book Antiqua" panose="02040602050305030304" pitchFamily="18" charset="0"/>
                <a:cs typeface="Times New Roman" pitchFamily="18" charset="0"/>
              </a:rPr>
              <a:t>start the Tree here.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So, here First consider the </a:t>
            </a:r>
            <a:r>
              <a:rPr lang="en-US" sz="2400" b="1" dirty="0">
                <a:solidFill>
                  <a:srgbClr val="0000FF"/>
                </a:solidFill>
                <a:latin typeface="Book Antiqua" panose="02040602050305030304" pitchFamily="18" charset="0"/>
                <a:cs typeface="Times New Roman" pitchFamily="18" charset="0"/>
              </a:rPr>
              <a:t>First Attribute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: the Attribute is </a:t>
            </a:r>
            <a:r>
              <a:rPr lang="en-US" sz="2400" b="1" u="sng" dirty="0" smtClean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Outlook.</a:t>
            </a:r>
            <a:endParaRPr lang="en-US" sz="2400" b="1" dirty="0">
              <a:solidFill>
                <a:srgbClr val="FF0066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b="1" dirty="0">
              <a:solidFill>
                <a:srgbClr val="FF0066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b="1" dirty="0">
              <a:solidFill>
                <a:srgbClr val="FF0066"/>
              </a:solidFill>
              <a:latin typeface="Book Antiqua" panose="020406020503050303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460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235532" y="76200"/>
            <a:ext cx="8679868" cy="6740307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And the possible values of the </a:t>
            </a:r>
            <a:r>
              <a:rPr lang="en-US" sz="2400" b="1" u="sng" dirty="0" smtClean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outlook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 is </a:t>
            </a:r>
          </a:p>
          <a:p>
            <a:pPr algn="just">
              <a:lnSpc>
                <a:spcPct val="150000"/>
              </a:lnSpc>
            </a:pPr>
            <a:r>
              <a:rPr lang="en-US" sz="2400" b="1" dirty="0" smtClean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                         {Sunny, Overcast, Rain}</a:t>
            </a:r>
          </a:p>
          <a:p>
            <a:pPr algn="just">
              <a:lnSpc>
                <a:spcPct val="150000"/>
              </a:lnSpc>
            </a:pPr>
            <a:endParaRPr lang="en-US" sz="2400" b="1" dirty="0">
              <a:solidFill>
                <a:srgbClr val="870581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2400" b="1" dirty="0" smtClean="0">
              <a:solidFill>
                <a:srgbClr val="870581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2400" b="1" dirty="0">
              <a:solidFill>
                <a:srgbClr val="870581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2400" b="1" dirty="0" smtClean="0">
              <a:solidFill>
                <a:srgbClr val="870581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2400" b="1" dirty="0">
              <a:solidFill>
                <a:srgbClr val="870581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2400" b="1" dirty="0" smtClean="0">
              <a:solidFill>
                <a:srgbClr val="870581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2400" b="1" dirty="0">
              <a:solidFill>
                <a:srgbClr val="870581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If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we want to calculate the </a:t>
            </a:r>
            <a:r>
              <a:rPr lang="en-US" sz="2400" b="1" dirty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Information Gain of Every attribute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 , first we will calculate the  </a:t>
            </a:r>
            <a:r>
              <a:rPr lang="en-US" sz="2400" b="1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Entropy of the Whole Data set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and the </a:t>
            </a:r>
            <a:r>
              <a:rPr lang="en-US" sz="2400" b="1" dirty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Entropy of each and every attribute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.</a:t>
            </a:r>
            <a:endParaRPr lang="en-US" sz="2400" b="1" dirty="0">
              <a:solidFill>
                <a:srgbClr val="FF0066"/>
              </a:solidFill>
              <a:latin typeface="Book Antiqua" panose="02040602050305030304" pitchFamily="18" charset="0"/>
              <a:cs typeface="Times New Roman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290310"/>
            <a:ext cx="4130040" cy="35667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8159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0" name="Title 2"/>
          <p:cNvSpPr>
            <a:spLocks noGrp="1"/>
          </p:cNvSpPr>
          <p:nvPr>
            <p:ph type="title"/>
          </p:nvPr>
        </p:nvSpPr>
        <p:spPr>
          <a:xfrm>
            <a:off x="12701" y="152400"/>
            <a:ext cx="8902699" cy="5334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2800" b="1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Step-1: Compute the Entropy of Entire Dataset.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32" y="1143000"/>
            <a:ext cx="4610100" cy="3276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838200"/>
            <a:ext cx="3810000" cy="5410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5713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235532" y="76200"/>
            <a:ext cx="8679868" cy="5078313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After that we need to calculate the </a:t>
            </a:r>
            <a:r>
              <a:rPr lang="en-US" sz="2400" b="1" dirty="0" smtClean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Entropy of each and every attribute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  . So, the First Attribute is </a:t>
            </a:r>
            <a:r>
              <a:rPr lang="en-US" sz="2400" b="1" u="sng" dirty="0" smtClean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Outlook</a:t>
            </a:r>
          </a:p>
          <a:p>
            <a:pPr algn="just">
              <a:lnSpc>
                <a:spcPct val="150000"/>
              </a:lnSpc>
            </a:pPr>
            <a:endParaRPr lang="en-US" sz="2400" b="1" dirty="0">
              <a:solidFill>
                <a:srgbClr val="870581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2400" b="1" dirty="0" smtClean="0">
              <a:solidFill>
                <a:srgbClr val="870581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2400" b="1" dirty="0">
              <a:solidFill>
                <a:srgbClr val="870581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2400" b="1" dirty="0" smtClean="0">
              <a:solidFill>
                <a:srgbClr val="870581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2400" b="1" dirty="0">
              <a:solidFill>
                <a:srgbClr val="870581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2400" b="1" dirty="0" smtClean="0">
              <a:solidFill>
                <a:srgbClr val="870581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2400" b="1" dirty="0">
              <a:solidFill>
                <a:srgbClr val="870581"/>
              </a:solidFill>
              <a:latin typeface="Book Antiqua" panose="02040602050305030304" pitchFamily="18" charset="0"/>
              <a:cs typeface="Times New Roman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192946"/>
            <a:ext cx="2639986" cy="22910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505200"/>
            <a:ext cx="7486650" cy="3352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1328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701" y="0"/>
            <a:ext cx="9143999" cy="762000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en-US" sz="4800" b="1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Contd.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235532" y="871478"/>
            <a:ext cx="8451268" cy="4524315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The </a:t>
            </a:r>
            <a:r>
              <a:rPr lang="en-US" sz="2400" b="1" dirty="0">
                <a:solidFill>
                  <a:srgbClr val="990000"/>
                </a:solidFill>
              </a:rPr>
              <a:t>labeled data </a:t>
            </a:r>
            <a:r>
              <a:rPr lang="en-US" sz="2400" dirty="0"/>
              <a:t>consists of </a:t>
            </a:r>
            <a:r>
              <a:rPr lang="en-US" sz="2400" b="1" dirty="0">
                <a:solidFill>
                  <a:srgbClr val="FF0000"/>
                </a:solidFill>
              </a:rPr>
              <a:t>input features</a:t>
            </a:r>
            <a:r>
              <a:rPr lang="en-US" sz="2400" dirty="0"/>
              <a:t> </a:t>
            </a:r>
            <a:r>
              <a:rPr lang="en-US" sz="2400" b="1" dirty="0"/>
              <a:t>(also known as </a:t>
            </a:r>
            <a:r>
              <a:rPr lang="en-US" sz="2400" b="1" dirty="0">
                <a:solidFill>
                  <a:srgbClr val="0000FF"/>
                </a:solidFill>
              </a:rPr>
              <a:t>independent variables or predictors</a:t>
            </a:r>
            <a:r>
              <a:rPr lang="en-US" sz="2400" b="1" dirty="0"/>
              <a:t>)</a:t>
            </a:r>
            <a:r>
              <a:rPr lang="en-US" sz="2400" dirty="0"/>
              <a:t> </a:t>
            </a:r>
            <a:endParaRPr lang="en-US" sz="2400" dirty="0" smtClean="0"/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/>
              <a:t>and </a:t>
            </a:r>
            <a:r>
              <a:rPr lang="en-US" sz="2400" dirty="0"/>
              <a:t>the corresponding </a:t>
            </a:r>
            <a:r>
              <a:rPr lang="en-US" sz="2400" b="1" dirty="0">
                <a:solidFill>
                  <a:srgbClr val="FF0000"/>
                </a:solidFill>
              </a:rPr>
              <a:t>output labels</a:t>
            </a:r>
            <a:r>
              <a:rPr lang="en-US" sz="2400" dirty="0"/>
              <a:t> </a:t>
            </a:r>
            <a:r>
              <a:rPr lang="en-US" sz="2400" b="1" dirty="0"/>
              <a:t>(also known as </a:t>
            </a:r>
            <a:r>
              <a:rPr lang="en-US" sz="2400" b="1" dirty="0">
                <a:solidFill>
                  <a:srgbClr val="0000FF"/>
                </a:solidFill>
              </a:rPr>
              <a:t>dependent variables or targets</a:t>
            </a:r>
            <a:r>
              <a:rPr lang="en-US" sz="2400" b="1" dirty="0"/>
              <a:t>)</a:t>
            </a:r>
            <a:r>
              <a:rPr lang="en-US" sz="2400" dirty="0"/>
              <a:t>. </a:t>
            </a:r>
            <a:endParaRPr lang="en-US" sz="2400" dirty="0" smtClean="0"/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/>
              <a:t>The </a:t>
            </a:r>
            <a:r>
              <a:rPr lang="en-US" sz="2400" b="1" dirty="0">
                <a:solidFill>
                  <a:srgbClr val="990000"/>
                </a:solidFill>
              </a:rPr>
              <a:t>model’s objective </a:t>
            </a:r>
            <a:r>
              <a:rPr lang="en-US" sz="2400" dirty="0"/>
              <a:t>is to </a:t>
            </a:r>
            <a:r>
              <a:rPr lang="en-US" sz="2400" b="1" dirty="0">
                <a:solidFill>
                  <a:srgbClr val="009900"/>
                </a:solidFill>
              </a:rPr>
              <a:t>capture patterns </a:t>
            </a:r>
            <a:r>
              <a:rPr lang="en-US" sz="2400" b="1" dirty="0"/>
              <a:t>and </a:t>
            </a:r>
            <a:r>
              <a:rPr lang="en-US" sz="2400" b="1" dirty="0">
                <a:solidFill>
                  <a:srgbClr val="FF0066"/>
                </a:solidFill>
              </a:rPr>
              <a:t>relationships between </a:t>
            </a:r>
            <a:r>
              <a:rPr lang="en-US" sz="2400" b="1" dirty="0"/>
              <a:t>the </a:t>
            </a:r>
            <a:r>
              <a:rPr lang="en-US" sz="2400" b="1" dirty="0">
                <a:solidFill>
                  <a:srgbClr val="7030A0"/>
                </a:solidFill>
              </a:rPr>
              <a:t>input features and the output labels,</a:t>
            </a:r>
            <a:r>
              <a:rPr lang="en-US" sz="2400" dirty="0"/>
              <a:t> allowing it to generalize and </a:t>
            </a:r>
            <a:r>
              <a:rPr lang="en-US" sz="2400" b="1" dirty="0">
                <a:solidFill>
                  <a:srgbClr val="CC0099"/>
                </a:solidFill>
              </a:rPr>
              <a:t>make accurate predictions on unseen data.</a:t>
            </a:r>
            <a:endParaRPr lang="en-US" sz="2400" b="1" dirty="0">
              <a:solidFill>
                <a:srgbClr val="CC0099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1372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235532" y="76200"/>
            <a:ext cx="8679868" cy="6186309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Next, we need to calculate the Information Gain of each and every attribute. 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u="sng" dirty="0" smtClean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Information Gain :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b="1" u="sng" dirty="0" smtClean="0">
              <a:solidFill>
                <a:srgbClr val="FF0000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2400" b="1" dirty="0">
              <a:solidFill>
                <a:srgbClr val="870581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2400" b="1" dirty="0" smtClean="0">
              <a:solidFill>
                <a:srgbClr val="870581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2400" b="1" dirty="0">
              <a:solidFill>
                <a:srgbClr val="870581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2400" b="1" dirty="0" smtClean="0">
              <a:solidFill>
                <a:srgbClr val="870581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2400" b="1" dirty="0">
              <a:solidFill>
                <a:srgbClr val="870581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2400" b="1" dirty="0" smtClean="0">
              <a:solidFill>
                <a:srgbClr val="870581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2400" b="1" dirty="0">
              <a:solidFill>
                <a:srgbClr val="870581"/>
              </a:solidFill>
              <a:latin typeface="Book Antiqua" panose="02040602050305030304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8515" y="1005274"/>
            <a:ext cx="5572125" cy="21488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532" y="3138874"/>
            <a:ext cx="8679868" cy="35667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1853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235532" y="76200"/>
            <a:ext cx="8679868" cy="6186309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Similarly we need to calculate the remaining 3 attributes.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Next attribute is </a:t>
            </a:r>
            <a:r>
              <a:rPr lang="en-US" sz="2400" b="1" dirty="0" smtClean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{Temperature}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b="1" u="sng" dirty="0" smtClean="0">
              <a:solidFill>
                <a:srgbClr val="0000CC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b="1" u="sng" dirty="0" smtClean="0">
              <a:solidFill>
                <a:srgbClr val="FF0000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2400" b="1" dirty="0">
              <a:solidFill>
                <a:srgbClr val="870581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2400" b="1" dirty="0" smtClean="0">
              <a:solidFill>
                <a:srgbClr val="870581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2400" b="1" dirty="0">
              <a:solidFill>
                <a:srgbClr val="870581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2400" b="1" dirty="0" smtClean="0">
              <a:solidFill>
                <a:srgbClr val="870581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2400" b="1" dirty="0">
              <a:solidFill>
                <a:srgbClr val="870581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2400" b="1" dirty="0" smtClean="0">
              <a:solidFill>
                <a:srgbClr val="870581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2400" b="1" dirty="0">
              <a:solidFill>
                <a:srgbClr val="870581"/>
              </a:solidFill>
              <a:latin typeface="Book Antiqua" panose="02040602050305030304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78666"/>
            <a:ext cx="8458200" cy="45411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4486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235532" y="76200"/>
            <a:ext cx="8679868" cy="5078313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Next we calculate the </a:t>
            </a:r>
            <a:r>
              <a:rPr lang="en-US" sz="2400" b="1" dirty="0" smtClean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Information Gain 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of </a:t>
            </a:r>
            <a:r>
              <a:rPr lang="en-US" sz="2400" b="1" u="sng" dirty="0" smtClean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Temperature.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b="1" u="sng" dirty="0" smtClean="0">
              <a:solidFill>
                <a:srgbClr val="0000CC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b="1" u="sng" dirty="0" smtClean="0">
              <a:solidFill>
                <a:srgbClr val="FF0000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2400" b="1" dirty="0">
              <a:solidFill>
                <a:srgbClr val="870581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2400" b="1" dirty="0" smtClean="0">
              <a:solidFill>
                <a:srgbClr val="870581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2400" b="1" dirty="0">
              <a:solidFill>
                <a:srgbClr val="870581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2400" b="1" dirty="0" smtClean="0">
              <a:solidFill>
                <a:srgbClr val="870581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b="1" dirty="0" smtClean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Gain(S, Temp) = 0.94 – 4/14(1.0) – 6/14(0.9183) – 4/14(0.8113)</a:t>
            </a:r>
          </a:p>
          <a:p>
            <a:pPr algn="just">
              <a:lnSpc>
                <a:spcPct val="150000"/>
              </a:lnSpc>
            </a:pPr>
            <a:r>
              <a:rPr lang="en-US" sz="2400" b="1" dirty="0" smtClean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		     </a:t>
            </a:r>
            <a:r>
              <a:rPr lang="en-US" sz="2400" b="1" dirty="0" smtClean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= 0.0289</a:t>
            </a:r>
            <a:endParaRPr lang="en-US" sz="2400" b="1" dirty="0">
              <a:solidFill>
                <a:srgbClr val="FF0000"/>
              </a:solidFill>
              <a:latin typeface="Book Antiqua" panose="02040602050305030304" pitchFamily="18" charset="0"/>
              <a:cs typeface="Times New Roman" pitchFamily="18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914400"/>
            <a:ext cx="6638925" cy="25717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0930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235532" y="76200"/>
            <a:ext cx="8679868" cy="5632311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Next attribute is </a:t>
            </a:r>
            <a:r>
              <a:rPr lang="en-US" sz="2400" b="1" dirty="0" smtClean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{Humidity}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b="1" u="sng" dirty="0" smtClean="0">
              <a:solidFill>
                <a:srgbClr val="0000CC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b="1" u="sng" dirty="0" smtClean="0">
              <a:solidFill>
                <a:srgbClr val="FF0000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2400" b="1" dirty="0">
              <a:solidFill>
                <a:srgbClr val="870581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2400" b="1" dirty="0" smtClean="0">
              <a:solidFill>
                <a:srgbClr val="870581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2400" b="1" dirty="0">
              <a:solidFill>
                <a:srgbClr val="870581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2400" b="1" dirty="0" smtClean="0">
              <a:solidFill>
                <a:srgbClr val="870581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2400" b="1" dirty="0">
              <a:solidFill>
                <a:srgbClr val="870581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2400" b="1" dirty="0" smtClean="0">
              <a:solidFill>
                <a:srgbClr val="870581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2400" b="1" dirty="0">
              <a:solidFill>
                <a:srgbClr val="870581"/>
              </a:solidFill>
              <a:latin typeface="Book Antiqua" panose="02040602050305030304" pitchFamily="18" charset="0"/>
              <a:cs typeface="Times New Roman" pitchFamily="18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85800"/>
            <a:ext cx="7667625" cy="2667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772" y="3985260"/>
            <a:ext cx="8359828" cy="26441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0771" y="3505200"/>
            <a:ext cx="7950253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/>
              <a:t>Next, Calculate the Information Gain of  </a:t>
            </a:r>
            <a:r>
              <a:rPr lang="en-US" b="1" dirty="0" smtClean="0">
                <a:solidFill>
                  <a:srgbClr val="FF0000"/>
                </a:solidFill>
              </a:rPr>
              <a:t>Humidity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813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235532" y="76200"/>
            <a:ext cx="8679868" cy="5632311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Next attribute is </a:t>
            </a:r>
            <a:r>
              <a:rPr lang="en-US" sz="2400" b="1" dirty="0" smtClean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{Wind}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b="1" u="sng" dirty="0" smtClean="0">
              <a:solidFill>
                <a:srgbClr val="0000CC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b="1" u="sng" dirty="0" smtClean="0">
              <a:solidFill>
                <a:srgbClr val="FF0000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2400" b="1" dirty="0">
              <a:solidFill>
                <a:srgbClr val="870581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2400" b="1" dirty="0" smtClean="0">
              <a:solidFill>
                <a:srgbClr val="870581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2400" b="1" dirty="0">
              <a:solidFill>
                <a:srgbClr val="870581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2400" b="1" dirty="0" smtClean="0">
              <a:solidFill>
                <a:srgbClr val="870581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2400" b="1" dirty="0">
              <a:solidFill>
                <a:srgbClr val="870581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2400" b="1" dirty="0" smtClean="0">
              <a:solidFill>
                <a:srgbClr val="870581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2400" b="1" dirty="0">
              <a:solidFill>
                <a:srgbClr val="870581"/>
              </a:solidFill>
              <a:latin typeface="Book Antiqua" panose="02040602050305030304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0771" y="3505200"/>
            <a:ext cx="7950253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/>
              <a:t>Next, Calculate the Information Gain of  </a:t>
            </a:r>
            <a:r>
              <a:rPr lang="en-US" b="1" dirty="0" smtClean="0">
                <a:solidFill>
                  <a:srgbClr val="FF0000"/>
                </a:solidFill>
              </a:rPr>
              <a:t>Wind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561" y="685800"/>
            <a:ext cx="7334250" cy="26574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46" y="4114799"/>
            <a:ext cx="7870853" cy="25050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246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235532" y="76200"/>
            <a:ext cx="8679868" cy="6186309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So, we calculated all the Attributes. Next we need to check the </a:t>
            </a:r>
            <a:r>
              <a:rPr lang="en-US" sz="2400" b="1" dirty="0" smtClean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Maximum Information Gain 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of </a:t>
            </a:r>
            <a:r>
              <a:rPr lang="en-US" sz="2400" b="1" dirty="0" smtClean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these attributes. 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b="1" dirty="0">
              <a:solidFill>
                <a:srgbClr val="870581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b="1" dirty="0" smtClean="0">
              <a:solidFill>
                <a:srgbClr val="870581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b="1" dirty="0">
              <a:solidFill>
                <a:srgbClr val="870581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b="1" dirty="0" smtClean="0">
              <a:solidFill>
                <a:srgbClr val="870581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b="1" dirty="0">
              <a:solidFill>
                <a:srgbClr val="870581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b="1" dirty="0" smtClean="0">
              <a:solidFill>
                <a:srgbClr val="870581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b="1" dirty="0">
              <a:solidFill>
                <a:srgbClr val="870581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dirty="0" smtClean="0">
                <a:latin typeface="Book Antiqua" panose="02040602050305030304" pitchFamily="18" charset="0"/>
                <a:cs typeface="Times New Roman" pitchFamily="18" charset="0"/>
              </a:rPr>
              <a:t>SO, here </a:t>
            </a:r>
            <a:r>
              <a:rPr lang="en-US" sz="2400" b="1" dirty="0" smtClean="0">
                <a:solidFill>
                  <a:srgbClr val="0000FF"/>
                </a:solidFill>
                <a:latin typeface="Book Antiqua" panose="02040602050305030304" pitchFamily="18" charset="0"/>
                <a:cs typeface="Times New Roman" pitchFamily="18" charset="0"/>
              </a:rPr>
              <a:t>OUTLOOK</a:t>
            </a:r>
            <a:r>
              <a:rPr lang="en-US" sz="2400" b="1" dirty="0" smtClean="0">
                <a:latin typeface="Book Antiqua" panose="02040602050305030304" pitchFamily="18" charset="0"/>
                <a:cs typeface="Times New Roman" pitchFamily="18" charset="0"/>
              </a:rPr>
              <a:t> is having </a:t>
            </a:r>
            <a:r>
              <a:rPr lang="en-US" sz="2400" b="1" dirty="0" smtClean="0">
                <a:solidFill>
                  <a:srgbClr val="990000"/>
                </a:solidFill>
                <a:latin typeface="Book Antiqua" panose="02040602050305030304" pitchFamily="18" charset="0"/>
                <a:cs typeface="Times New Roman" pitchFamily="18" charset="0"/>
              </a:rPr>
              <a:t>Maximum Information Gain . </a:t>
            </a:r>
            <a:r>
              <a:rPr lang="en-US" sz="2400" b="1" dirty="0" smtClean="0">
                <a:latin typeface="Book Antiqua" panose="02040602050305030304" pitchFamily="18" charset="0"/>
                <a:cs typeface="Times New Roman" pitchFamily="18" charset="0"/>
              </a:rPr>
              <a:t>So that </a:t>
            </a:r>
            <a:r>
              <a:rPr lang="en-US" sz="2400" b="1" dirty="0" smtClean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OUTLOOK</a:t>
            </a:r>
            <a:r>
              <a:rPr lang="en-US" sz="2400" b="1" dirty="0" smtClean="0">
                <a:latin typeface="Book Antiqua" panose="02040602050305030304" pitchFamily="18" charset="0"/>
                <a:cs typeface="Times New Roman" pitchFamily="18" charset="0"/>
              </a:rPr>
              <a:t> is the </a:t>
            </a:r>
            <a:r>
              <a:rPr lang="en-US" sz="2400" b="1" u="sng" dirty="0" smtClean="0">
                <a:solidFill>
                  <a:srgbClr val="0000FF"/>
                </a:solidFill>
                <a:latin typeface="Book Antiqua" panose="02040602050305030304" pitchFamily="18" charset="0"/>
                <a:cs typeface="Times New Roman" pitchFamily="18" charset="0"/>
              </a:rPr>
              <a:t>Root Node.</a:t>
            </a:r>
            <a:endParaRPr lang="en-US" sz="2400" b="1" u="sng" dirty="0">
              <a:solidFill>
                <a:srgbClr val="0000FF"/>
              </a:solidFill>
              <a:latin typeface="Book Antiqua" panose="02040602050305030304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410756"/>
            <a:ext cx="3733800" cy="35171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8926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235532" y="76200"/>
            <a:ext cx="8679868" cy="4524315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So, that the Root Node is </a:t>
            </a:r>
            <a:r>
              <a:rPr lang="en-US" sz="2400" b="1" dirty="0" smtClean="0">
                <a:solidFill>
                  <a:srgbClr val="0000FF"/>
                </a:solidFill>
                <a:latin typeface="Book Antiqua" panose="02040602050305030304" pitchFamily="18" charset="0"/>
                <a:cs typeface="Times New Roman" pitchFamily="18" charset="0"/>
              </a:rPr>
              <a:t>OUTLOOK.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b="1" dirty="0">
              <a:solidFill>
                <a:srgbClr val="870581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b="1" dirty="0" smtClean="0">
              <a:solidFill>
                <a:srgbClr val="870581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b="1" dirty="0">
              <a:solidFill>
                <a:srgbClr val="870581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b="1" dirty="0" smtClean="0">
              <a:solidFill>
                <a:srgbClr val="870581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b="1" dirty="0">
              <a:solidFill>
                <a:srgbClr val="870581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b="1" dirty="0" smtClean="0">
              <a:solidFill>
                <a:srgbClr val="870581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b="1" dirty="0">
              <a:solidFill>
                <a:srgbClr val="870581"/>
              </a:solidFill>
              <a:latin typeface="Book Antiqua" panose="02040602050305030304" pitchFamily="18" charset="0"/>
              <a:cs typeface="Times New Roman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532" y="838200"/>
            <a:ext cx="3879268" cy="5562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2435" y="990600"/>
            <a:ext cx="4672965" cy="4038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1938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235532" y="76200"/>
            <a:ext cx="8679868" cy="6186309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Next, we need to take the Left Hand Side </a:t>
            </a:r>
            <a:r>
              <a:rPr lang="en-US" sz="2400" b="1" dirty="0" smtClean="0">
                <a:solidFill>
                  <a:srgbClr val="0000FF"/>
                </a:solidFill>
                <a:latin typeface="Book Antiqua" panose="02040602050305030304" pitchFamily="18" charset="0"/>
                <a:cs typeface="Times New Roman" pitchFamily="18" charset="0"/>
              </a:rPr>
              <a:t>“ SUNNY” 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attributes to calculate the </a:t>
            </a:r>
            <a:r>
              <a:rPr lang="en-US" sz="2400" b="1" dirty="0" smtClean="0">
                <a:solidFill>
                  <a:srgbClr val="990000"/>
                </a:solidFill>
                <a:latin typeface="Book Antiqua" panose="02040602050305030304" pitchFamily="18" charset="0"/>
                <a:cs typeface="Times New Roman" pitchFamily="18" charset="0"/>
              </a:rPr>
              <a:t>Internal Nodes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dirty="0">
                <a:solidFill>
                  <a:srgbClr val="0000FF"/>
                </a:solidFill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0000FF"/>
                </a:solidFill>
                <a:latin typeface="Book Antiqua" panose="02040602050305030304" pitchFamily="18" charset="0"/>
                <a:cs typeface="Times New Roman" pitchFamily="18" charset="0"/>
              </a:rPr>
              <a:t>So, here we can take only </a:t>
            </a:r>
          </a:p>
          <a:p>
            <a:pPr algn="just">
              <a:lnSpc>
                <a:spcPct val="150000"/>
              </a:lnSpc>
            </a:pPr>
            <a:r>
              <a:rPr lang="en-US" sz="2400" b="1" dirty="0">
                <a:solidFill>
                  <a:srgbClr val="0000FF"/>
                </a:solidFill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0000FF"/>
                </a:solidFill>
                <a:latin typeface="Book Antiqua" panose="02040602050305030304" pitchFamily="18" charset="0"/>
                <a:cs typeface="Times New Roman" pitchFamily="18" charset="0"/>
              </a:rPr>
              <a:t>             </a:t>
            </a:r>
            <a:r>
              <a:rPr lang="en-US" sz="2400" b="1" dirty="0" smtClean="0">
                <a:solidFill>
                  <a:srgbClr val="990000"/>
                </a:solidFill>
                <a:latin typeface="Book Antiqua" panose="02040602050305030304" pitchFamily="18" charset="0"/>
                <a:cs typeface="Times New Roman" pitchFamily="18" charset="0"/>
              </a:rPr>
              <a:t>{ D1, D2, D8, D9, D11}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b="1" dirty="0">
              <a:solidFill>
                <a:srgbClr val="870581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b="1" dirty="0" smtClean="0">
              <a:solidFill>
                <a:srgbClr val="870581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b="1" dirty="0">
              <a:solidFill>
                <a:srgbClr val="870581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b="1" dirty="0" smtClean="0">
              <a:solidFill>
                <a:srgbClr val="870581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b="1" dirty="0">
              <a:solidFill>
                <a:srgbClr val="870581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b="1" dirty="0" smtClean="0">
              <a:solidFill>
                <a:srgbClr val="870581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b="1" dirty="0">
              <a:solidFill>
                <a:srgbClr val="870581"/>
              </a:solidFill>
              <a:latin typeface="Book Antiqua" panose="02040602050305030304" pitchFamily="18" charset="0"/>
              <a:cs typeface="Times New Roman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762000"/>
            <a:ext cx="2076450" cy="21240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667000"/>
            <a:ext cx="5715000" cy="3124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6927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235532" y="76200"/>
            <a:ext cx="8679868" cy="5632311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Again the </a:t>
            </a:r>
            <a:r>
              <a:rPr lang="en-US" sz="2400" b="1" dirty="0" smtClean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same procedure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, First We can calculate the  </a:t>
            </a:r>
            <a:r>
              <a:rPr lang="en-US" sz="2400" b="1" dirty="0" smtClean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Entropy of each attribute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. So, here the </a:t>
            </a:r>
            <a:r>
              <a:rPr lang="en-US" sz="2400" b="1" dirty="0" smtClean="0">
                <a:latin typeface="Book Antiqua" panose="02040602050305030304" pitchFamily="18" charset="0"/>
                <a:cs typeface="Times New Roman" pitchFamily="18" charset="0"/>
              </a:rPr>
              <a:t>First Attribute 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is         </a:t>
            </a:r>
            <a:r>
              <a:rPr lang="en-US" sz="2400" b="1" dirty="0" smtClean="0">
                <a:solidFill>
                  <a:srgbClr val="0000FF"/>
                </a:solidFill>
                <a:latin typeface="Book Antiqua" panose="02040602050305030304" pitchFamily="18" charset="0"/>
                <a:cs typeface="Times New Roman" pitchFamily="18" charset="0"/>
              </a:rPr>
              <a:t>“ TEMP”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b="1" dirty="0">
              <a:solidFill>
                <a:srgbClr val="870581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b="1" dirty="0" smtClean="0">
              <a:solidFill>
                <a:srgbClr val="870581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b="1" dirty="0">
              <a:solidFill>
                <a:srgbClr val="870581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b="1" dirty="0" smtClean="0">
              <a:solidFill>
                <a:srgbClr val="870581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b="1" dirty="0">
              <a:solidFill>
                <a:srgbClr val="870581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000" b="1" dirty="0" smtClean="0">
              <a:solidFill>
                <a:srgbClr val="870581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b="1" dirty="0">
              <a:solidFill>
                <a:srgbClr val="870581"/>
              </a:solidFill>
              <a:latin typeface="Book Antiqua" panose="02040602050305030304" pitchFamily="18" charset="0"/>
              <a:cs typeface="Times New Roman" pitchFamily="18" charset="0"/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1972" y="1219200"/>
            <a:ext cx="2888668" cy="24993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749040"/>
            <a:ext cx="7924800" cy="29565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4676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235532" y="76200"/>
            <a:ext cx="8679868" cy="4431983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Next we can calculate the </a:t>
            </a:r>
            <a:r>
              <a:rPr lang="en-US" sz="2400" b="1" dirty="0" smtClean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Information Gain 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of </a:t>
            </a:r>
            <a:r>
              <a:rPr lang="en-US" sz="2400" b="1" dirty="0" smtClean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Temp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b="1" dirty="0">
              <a:solidFill>
                <a:srgbClr val="870581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b="1" dirty="0" smtClean="0">
              <a:solidFill>
                <a:srgbClr val="870581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b="1" dirty="0">
              <a:solidFill>
                <a:srgbClr val="870581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b="1" dirty="0" smtClean="0">
              <a:solidFill>
                <a:srgbClr val="870581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b="1" dirty="0">
              <a:solidFill>
                <a:srgbClr val="870581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000" b="1" dirty="0" smtClean="0">
              <a:solidFill>
                <a:srgbClr val="870581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b="1" dirty="0">
              <a:solidFill>
                <a:srgbClr val="870581"/>
              </a:solidFill>
              <a:latin typeface="Book Antiqua" panose="02040602050305030304" pitchFamily="18" charset="0"/>
              <a:cs typeface="Times New Roman" pitchFamily="18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838200"/>
            <a:ext cx="7924800" cy="33337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9552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60932" y="76200"/>
            <a:ext cx="84258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Contd..</a:t>
            </a:r>
            <a:endParaRPr lang="en-IN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Supervised Learning (How supervised machine learning works?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296400" cy="678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559915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235532" y="76200"/>
            <a:ext cx="8679868" cy="5632311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Next attribute is </a:t>
            </a:r>
            <a:r>
              <a:rPr lang="en-US" sz="2400" b="1" dirty="0" smtClean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{Humidity}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b="1" u="sng" dirty="0" smtClean="0">
              <a:solidFill>
                <a:srgbClr val="0000CC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b="1" u="sng" dirty="0" smtClean="0">
              <a:solidFill>
                <a:srgbClr val="FF0000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2400" b="1" dirty="0">
              <a:solidFill>
                <a:srgbClr val="870581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2400" b="1" dirty="0" smtClean="0">
              <a:solidFill>
                <a:srgbClr val="870581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2400" b="1" dirty="0">
              <a:solidFill>
                <a:srgbClr val="870581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2400" b="1" dirty="0" smtClean="0">
              <a:solidFill>
                <a:srgbClr val="870581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2400" b="1" dirty="0">
              <a:solidFill>
                <a:srgbClr val="870581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2400" b="1" dirty="0" smtClean="0">
              <a:solidFill>
                <a:srgbClr val="870581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2400" b="1" dirty="0">
              <a:solidFill>
                <a:srgbClr val="870581"/>
              </a:solidFill>
              <a:latin typeface="Book Antiqua" panose="02040602050305030304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0771" y="3505200"/>
            <a:ext cx="7950253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/>
              <a:t>Next, Calculate the Information Gain of  </a:t>
            </a:r>
            <a:r>
              <a:rPr lang="en-US" b="1" dirty="0" smtClean="0">
                <a:solidFill>
                  <a:srgbClr val="FF0000"/>
                </a:solidFill>
              </a:rPr>
              <a:t>Humidity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66" y="662821"/>
            <a:ext cx="8845205" cy="26765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770" y="4114800"/>
            <a:ext cx="8436029" cy="2590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4211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235532" y="76200"/>
            <a:ext cx="8679868" cy="5632311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Next attribute is </a:t>
            </a:r>
            <a:r>
              <a:rPr lang="en-US" sz="2400" b="1" dirty="0" smtClean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{Wind}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b="1" u="sng" dirty="0" smtClean="0">
              <a:solidFill>
                <a:srgbClr val="0000CC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b="1" u="sng" dirty="0" smtClean="0">
              <a:solidFill>
                <a:srgbClr val="FF0000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2400" b="1" dirty="0">
              <a:solidFill>
                <a:srgbClr val="870581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2400" b="1" dirty="0" smtClean="0">
              <a:solidFill>
                <a:srgbClr val="870581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2400" b="1" dirty="0">
              <a:solidFill>
                <a:srgbClr val="870581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2400" b="1" dirty="0" smtClean="0">
              <a:solidFill>
                <a:srgbClr val="870581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2400" b="1" dirty="0">
              <a:solidFill>
                <a:srgbClr val="870581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2400" b="1" dirty="0" smtClean="0">
              <a:solidFill>
                <a:srgbClr val="870581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2400" b="1" dirty="0">
              <a:solidFill>
                <a:srgbClr val="870581"/>
              </a:solidFill>
              <a:latin typeface="Book Antiqua" panose="02040602050305030304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0771" y="3505200"/>
            <a:ext cx="7950253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/>
              <a:t>Next, Calculate the Information Gain of  </a:t>
            </a:r>
            <a:r>
              <a:rPr lang="en-US" b="1" dirty="0" smtClean="0">
                <a:solidFill>
                  <a:srgbClr val="FF0000"/>
                </a:solidFill>
              </a:rPr>
              <a:t>Wind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771" y="685800"/>
            <a:ext cx="8664629" cy="26479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32" y="3943350"/>
            <a:ext cx="8670634" cy="25336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7283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235532" y="76200"/>
            <a:ext cx="8679868" cy="6186309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So, we calculated all the Attributes. Next we need to check the </a:t>
            </a:r>
            <a:r>
              <a:rPr lang="en-US" sz="2400" b="1" dirty="0" smtClean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Maximum Information Gain 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of </a:t>
            </a:r>
            <a:r>
              <a:rPr lang="en-US" sz="2400" b="1" dirty="0" smtClean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these attributes. 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b="1" dirty="0">
              <a:solidFill>
                <a:srgbClr val="870581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b="1" dirty="0" smtClean="0">
              <a:solidFill>
                <a:srgbClr val="870581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b="1" dirty="0">
              <a:solidFill>
                <a:srgbClr val="870581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b="1" dirty="0" smtClean="0">
              <a:solidFill>
                <a:srgbClr val="870581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b="1" dirty="0">
              <a:solidFill>
                <a:srgbClr val="870581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b="1" dirty="0" smtClean="0">
              <a:solidFill>
                <a:srgbClr val="870581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b="1" dirty="0">
              <a:solidFill>
                <a:srgbClr val="870581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dirty="0" smtClean="0">
                <a:latin typeface="Book Antiqua" panose="02040602050305030304" pitchFamily="18" charset="0"/>
                <a:cs typeface="Times New Roman" pitchFamily="18" charset="0"/>
              </a:rPr>
              <a:t>SO, here </a:t>
            </a:r>
            <a:r>
              <a:rPr lang="en-US" sz="2400" b="1" dirty="0" smtClean="0">
                <a:solidFill>
                  <a:srgbClr val="0000FF"/>
                </a:solidFill>
                <a:latin typeface="Book Antiqua" panose="02040602050305030304" pitchFamily="18" charset="0"/>
                <a:cs typeface="Times New Roman" pitchFamily="18" charset="0"/>
              </a:rPr>
              <a:t>HUMIDITY</a:t>
            </a:r>
            <a:r>
              <a:rPr lang="en-US" sz="2400" b="1" dirty="0" smtClean="0">
                <a:latin typeface="Book Antiqua" panose="02040602050305030304" pitchFamily="18" charset="0"/>
                <a:cs typeface="Times New Roman" pitchFamily="18" charset="0"/>
              </a:rPr>
              <a:t> is having </a:t>
            </a:r>
            <a:r>
              <a:rPr lang="en-US" sz="2400" b="1" dirty="0" smtClean="0">
                <a:solidFill>
                  <a:srgbClr val="990000"/>
                </a:solidFill>
                <a:latin typeface="Book Antiqua" panose="02040602050305030304" pitchFamily="18" charset="0"/>
                <a:cs typeface="Times New Roman" pitchFamily="18" charset="0"/>
              </a:rPr>
              <a:t>Maximum Information Gain . </a:t>
            </a:r>
            <a:r>
              <a:rPr lang="en-US" sz="2400" b="1" dirty="0" smtClean="0">
                <a:latin typeface="Book Antiqua" panose="02040602050305030304" pitchFamily="18" charset="0"/>
                <a:cs typeface="Times New Roman" pitchFamily="18" charset="0"/>
              </a:rPr>
              <a:t>So that </a:t>
            </a:r>
            <a:r>
              <a:rPr lang="en-US" sz="2400" b="1" dirty="0">
                <a:solidFill>
                  <a:srgbClr val="0000FF"/>
                </a:solidFill>
                <a:latin typeface="Book Antiqua" panose="02040602050305030304" pitchFamily="18" charset="0"/>
                <a:cs typeface="Times New Roman" pitchFamily="18" charset="0"/>
              </a:rPr>
              <a:t>HUMIDITY</a:t>
            </a:r>
            <a:r>
              <a:rPr lang="en-US" sz="2400" b="1" dirty="0" smtClean="0">
                <a:latin typeface="Book Antiqua" panose="02040602050305030304" pitchFamily="18" charset="0"/>
                <a:cs typeface="Times New Roman" pitchFamily="18" charset="0"/>
              </a:rPr>
              <a:t> is the </a:t>
            </a:r>
            <a:r>
              <a:rPr lang="en-US" sz="2400" b="1" u="sng" dirty="0" smtClean="0">
                <a:solidFill>
                  <a:srgbClr val="0000FF"/>
                </a:solidFill>
                <a:latin typeface="Book Antiqua" panose="02040602050305030304" pitchFamily="18" charset="0"/>
                <a:cs typeface="Times New Roman" pitchFamily="18" charset="0"/>
              </a:rPr>
              <a:t>Internal Node.</a:t>
            </a:r>
            <a:endParaRPr lang="en-US" sz="2400" b="1" u="sng" dirty="0">
              <a:solidFill>
                <a:srgbClr val="0000FF"/>
              </a:solidFill>
              <a:latin typeface="Book Antiqua" panose="02040602050305030304" pitchFamily="18" charset="0"/>
              <a:cs typeface="Times New Roman" pitchFamily="18" charset="0"/>
            </a:endParaRP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371600"/>
            <a:ext cx="6248400" cy="3200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4178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235532" y="76200"/>
            <a:ext cx="8679868" cy="4524315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So that the </a:t>
            </a:r>
            <a:r>
              <a:rPr lang="en-US" sz="2400" b="1" dirty="0" smtClean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updated Tree is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b="1" dirty="0">
              <a:solidFill>
                <a:srgbClr val="FF0000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b="1" dirty="0" smtClean="0">
              <a:solidFill>
                <a:srgbClr val="870581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b="1" dirty="0">
              <a:solidFill>
                <a:srgbClr val="870581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b="1" dirty="0" smtClean="0">
              <a:solidFill>
                <a:srgbClr val="870581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b="1" dirty="0">
              <a:solidFill>
                <a:srgbClr val="870581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b="1" dirty="0" smtClean="0">
              <a:solidFill>
                <a:srgbClr val="870581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b="1" dirty="0">
              <a:solidFill>
                <a:srgbClr val="870581"/>
              </a:solidFill>
              <a:latin typeface="Book Antiqua" panose="02040602050305030304" pitchFamily="18" charset="0"/>
              <a:cs typeface="Times New Roman" pitchFamily="18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32" y="780990"/>
            <a:ext cx="8578268" cy="56198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7693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235532" y="76200"/>
            <a:ext cx="8679868" cy="6740307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Next we need to calculate the Right hand Side </a:t>
            </a:r>
            <a:r>
              <a:rPr lang="en-US" sz="2400" b="1" dirty="0" smtClean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“ Rain”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attributes to calculate the </a:t>
            </a:r>
            <a:r>
              <a:rPr lang="en-US" sz="2400" b="1" dirty="0">
                <a:solidFill>
                  <a:srgbClr val="990000"/>
                </a:solidFill>
                <a:latin typeface="Book Antiqua" panose="02040602050305030304" pitchFamily="18" charset="0"/>
                <a:cs typeface="Times New Roman" pitchFamily="18" charset="0"/>
              </a:rPr>
              <a:t>Internal Nodes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dirty="0">
                <a:solidFill>
                  <a:srgbClr val="0000FF"/>
                </a:solidFill>
                <a:latin typeface="Book Antiqua" panose="02040602050305030304" pitchFamily="18" charset="0"/>
                <a:cs typeface="Times New Roman" pitchFamily="18" charset="0"/>
              </a:rPr>
              <a:t> So, here we can take only </a:t>
            </a:r>
          </a:p>
          <a:p>
            <a:pPr algn="just">
              <a:lnSpc>
                <a:spcPct val="150000"/>
              </a:lnSpc>
            </a:pPr>
            <a:r>
              <a:rPr lang="en-US" sz="2400" b="1" dirty="0">
                <a:solidFill>
                  <a:srgbClr val="0000FF"/>
                </a:solidFill>
                <a:latin typeface="Book Antiqua" panose="02040602050305030304" pitchFamily="18" charset="0"/>
                <a:cs typeface="Times New Roman" pitchFamily="18" charset="0"/>
              </a:rPr>
              <a:t>              </a:t>
            </a:r>
            <a:r>
              <a:rPr lang="en-US" sz="2400" b="1" dirty="0">
                <a:solidFill>
                  <a:srgbClr val="990000"/>
                </a:solidFill>
                <a:latin typeface="Book Antiqua" panose="02040602050305030304" pitchFamily="18" charset="0"/>
                <a:cs typeface="Times New Roman" pitchFamily="18" charset="0"/>
              </a:rPr>
              <a:t>{ </a:t>
            </a:r>
            <a:r>
              <a:rPr lang="en-US" sz="2400" b="1" dirty="0" smtClean="0">
                <a:solidFill>
                  <a:srgbClr val="990000"/>
                </a:solidFill>
                <a:latin typeface="Book Antiqua" panose="02040602050305030304" pitchFamily="18" charset="0"/>
                <a:cs typeface="Times New Roman" pitchFamily="18" charset="0"/>
              </a:rPr>
              <a:t>D4, D5, D6, D10, D14}</a:t>
            </a:r>
            <a:endParaRPr lang="en-US" sz="2400" b="1" dirty="0">
              <a:solidFill>
                <a:srgbClr val="990000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dirty="0" smtClean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 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b="1" dirty="0" smtClean="0">
              <a:solidFill>
                <a:srgbClr val="FF0000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b="1" dirty="0" smtClean="0">
              <a:solidFill>
                <a:srgbClr val="870581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b="1" dirty="0" smtClean="0">
              <a:solidFill>
                <a:srgbClr val="870581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b="1" dirty="0" smtClean="0">
              <a:solidFill>
                <a:srgbClr val="870581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b="1" dirty="0" smtClean="0">
              <a:solidFill>
                <a:srgbClr val="870581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b="1" dirty="0" smtClean="0">
              <a:solidFill>
                <a:srgbClr val="870581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b="1" dirty="0">
              <a:solidFill>
                <a:srgbClr val="870581"/>
              </a:solidFill>
              <a:latin typeface="Book Antiqua" panose="02040602050305030304" pitchFamily="18" charset="0"/>
              <a:cs typeface="Times New Roman" pitchFamily="18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817245"/>
            <a:ext cx="2114550" cy="177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743200"/>
            <a:ext cx="5515663" cy="31306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6513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235532" y="76200"/>
            <a:ext cx="8679868" cy="5632311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Again the </a:t>
            </a:r>
            <a:r>
              <a:rPr lang="en-US" sz="2400" b="1" dirty="0" smtClean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same procedure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, First We can calculate the  </a:t>
            </a:r>
            <a:r>
              <a:rPr lang="en-US" sz="2400" b="1" dirty="0" smtClean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Entropy of each attribute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. So, here the </a:t>
            </a:r>
            <a:r>
              <a:rPr lang="en-US" sz="2400" b="1" dirty="0" smtClean="0">
                <a:latin typeface="Book Antiqua" panose="02040602050305030304" pitchFamily="18" charset="0"/>
                <a:cs typeface="Times New Roman" pitchFamily="18" charset="0"/>
              </a:rPr>
              <a:t>First Attribute 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is         </a:t>
            </a:r>
            <a:r>
              <a:rPr lang="en-US" sz="2400" b="1" dirty="0" smtClean="0">
                <a:solidFill>
                  <a:srgbClr val="0000FF"/>
                </a:solidFill>
                <a:latin typeface="Book Antiqua" panose="02040602050305030304" pitchFamily="18" charset="0"/>
                <a:cs typeface="Times New Roman" pitchFamily="18" charset="0"/>
              </a:rPr>
              <a:t>“ TEMP”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b="1" dirty="0">
              <a:solidFill>
                <a:srgbClr val="870581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b="1" dirty="0" smtClean="0">
              <a:solidFill>
                <a:srgbClr val="870581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b="1" dirty="0">
              <a:solidFill>
                <a:srgbClr val="870581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b="1" dirty="0" smtClean="0">
              <a:solidFill>
                <a:srgbClr val="870581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b="1" dirty="0">
              <a:solidFill>
                <a:srgbClr val="870581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000" b="1" dirty="0" smtClean="0">
              <a:solidFill>
                <a:srgbClr val="870581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b="1" dirty="0">
              <a:solidFill>
                <a:srgbClr val="870581"/>
              </a:solidFill>
              <a:latin typeface="Book Antiqua" panose="02040602050305030304" pitchFamily="18" charset="0"/>
              <a:cs typeface="Times New Roman" pitchFamily="18" charset="0"/>
            </a:endParaRP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66" y="1767840"/>
            <a:ext cx="8915399" cy="394067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453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235532" y="76200"/>
            <a:ext cx="8679868" cy="4431983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Next we can calculate the </a:t>
            </a:r>
            <a:r>
              <a:rPr lang="en-US" sz="2400" b="1" dirty="0" smtClean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Information Gain 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of </a:t>
            </a:r>
            <a:r>
              <a:rPr lang="en-US" sz="2400" b="1" dirty="0" smtClean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Temp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b="1" dirty="0">
              <a:solidFill>
                <a:srgbClr val="870581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b="1" dirty="0" smtClean="0">
              <a:solidFill>
                <a:srgbClr val="870581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b="1" dirty="0">
              <a:solidFill>
                <a:srgbClr val="870581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b="1" dirty="0" smtClean="0">
              <a:solidFill>
                <a:srgbClr val="870581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b="1" dirty="0">
              <a:solidFill>
                <a:srgbClr val="870581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000" b="1" dirty="0" smtClean="0">
              <a:solidFill>
                <a:srgbClr val="870581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b="1" dirty="0">
              <a:solidFill>
                <a:srgbClr val="870581"/>
              </a:solidFill>
              <a:latin typeface="Book Antiqua" panose="02040602050305030304" pitchFamily="18" charset="0"/>
              <a:cs typeface="Times New Roman" pitchFamily="18" charset="0"/>
            </a:endParaRPr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772" y="914400"/>
            <a:ext cx="8229600" cy="4724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2245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235532" y="76200"/>
            <a:ext cx="8679868" cy="5632311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Next attribute is </a:t>
            </a:r>
            <a:r>
              <a:rPr lang="en-US" sz="2400" b="1" dirty="0" smtClean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{Humidity}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b="1" u="sng" dirty="0" smtClean="0">
              <a:solidFill>
                <a:srgbClr val="0000CC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b="1" u="sng" dirty="0" smtClean="0">
              <a:solidFill>
                <a:srgbClr val="FF0000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2400" b="1" dirty="0">
              <a:solidFill>
                <a:srgbClr val="870581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2400" b="1" dirty="0" smtClean="0">
              <a:solidFill>
                <a:srgbClr val="870581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2400" b="1" dirty="0">
              <a:solidFill>
                <a:srgbClr val="870581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2400" b="1" dirty="0" smtClean="0">
              <a:solidFill>
                <a:srgbClr val="870581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2400" b="1" dirty="0">
              <a:solidFill>
                <a:srgbClr val="870581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2400" b="1" dirty="0" smtClean="0">
              <a:solidFill>
                <a:srgbClr val="870581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2400" b="1" dirty="0">
              <a:solidFill>
                <a:srgbClr val="870581"/>
              </a:solidFill>
              <a:latin typeface="Book Antiqua" panose="02040602050305030304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0771" y="3505200"/>
            <a:ext cx="7950253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/>
              <a:t>Next, Calculate the Information Gain of  </a:t>
            </a:r>
            <a:r>
              <a:rPr lang="en-US" b="1" dirty="0" smtClean="0">
                <a:solidFill>
                  <a:srgbClr val="FF0000"/>
                </a:solidFill>
              </a:rPr>
              <a:t>Humidity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532" y="733425"/>
            <a:ext cx="8679868" cy="26193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771" y="4114800"/>
            <a:ext cx="8664629" cy="2590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4766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235532" y="76200"/>
            <a:ext cx="8679868" cy="5632311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Next attribute is </a:t>
            </a:r>
            <a:r>
              <a:rPr lang="en-US" sz="2400" b="1" dirty="0" smtClean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{Wind}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b="1" u="sng" dirty="0" smtClean="0">
              <a:solidFill>
                <a:srgbClr val="0000CC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b="1" u="sng" dirty="0" smtClean="0">
              <a:solidFill>
                <a:srgbClr val="FF0000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2400" b="1" dirty="0">
              <a:solidFill>
                <a:srgbClr val="870581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2400" b="1" dirty="0" smtClean="0">
              <a:solidFill>
                <a:srgbClr val="870581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2400" b="1" dirty="0">
              <a:solidFill>
                <a:srgbClr val="870581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2400" b="1" dirty="0" smtClean="0">
              <a:solidFill>
                <a:srgbClr val="870581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2400" b="1" dirty="0">
              <a:solidFill>
                <a:srgbClr val="870581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2400" b="1" dirty="0" smtClean="0">
              <a:solidFill>
                <a:srgbClr val="870581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2400" b="1" dirty="0">
              <a:solidFill>
                <a:srgbClr val="870581"/>
              </a:solidFill>
              <a:latin typeface="Book Antiqua" panose="02040602050305030304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0771" y="3505200"/>
            <a:ext cx="7950253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/>
              <a:t>Next, Calculate the Information Gain of  </a:t>
            </a:r>
            <a:r>
              <a:rPr lang="en-US" b="1" dirty="0" smtClean="0">
                <a:solidFill>
                  <a:srgbClr val="FF0000"/>
                </a:solidFill>
              </a:rPr>
              <a:t>Wind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266" y="609600"/>
            <a:ext cx="8534400" cy="26384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266" y="4114800"/>
            <a:ext cx="8226134" cy="2514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1163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235532" y="76200"/>
            <a:ext cx="8679868" cy="6186309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So, we calculated all the Attributes. Next we need to check the </a:t>
            </a:r>
            <a:r>
              <a:rPr lang="en-US" sz="2400" b="1" dirty="0" smtClean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Maximum Information Gain 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of </a:t>
            </a:r>
            <a:r>
              <a:rPr lang="en-US" sz="2400" b="1" dirty="0" smtClean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these attributes. 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b="1" dirty="0">
              <a:solidFill>
                <a:srgbClr val="870581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b="1" dirty="0" smtClean="0">
              <a:solidFill>
                <a:srgbClr val="870581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b="1" dirty="0">
              <a:solidFill>
                <a:srgbClr val="870581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b="1" dirty="0" smtClean="0">
              <a:solidFill>
                <a:srgbClr val="870581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b="1" dirty="0">
              <a:solidFill>
                <a:srgbClr val="870581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b="1" dirty="0" smtClean="0">
              <a:solidFill>
                <a:srgbClr val="870581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b="1" dirty="0">
              <a:solidFill>
                <a:srgbClr val="870581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dirty="0" smtClean="0">
                <a:latin typeface="Book Antiqua" panose="02040602050305030304" pitchFamily="18" charset="0"/>
                <a:cs typeface="Times New Roman" pitchFamily="18" charset="0"/>
              </a:rPr>
              <a:t>SO, here </a:t>
            </a:r>
            <a:r>
              <a:rPr lang="en-US" sz="2400" b="1" dirty="0" smtClean="0">
                <a:solidFill>
                  <a:srgbClr val="0000FF"/>
                </a:solidFill>
                <a:latin typeface="Book Antiqua" panose="02040602050305030304" pitchFamily="18" charset="0"/>
                <a:cs typeface="Times New Roman" pitchFamily="18" charset="0"/>
              </a:rPr>
              <a:t>WIND</a:t>
            </a:r>
            <a:r>
              <a:rPr lang="en-US" sz="2400" b="1" dirty="0" smtClean="0">
                <a:latin typeface="Book Antiqua" panose="02040602050305030304" pitchFamily="18" charset="0"/>
                <a:cs typeface="Times New Roman" pitchFamily="18" charset="0"/>
              </a:rPr>
              <a:t> is having </a:t>
            </a:r>
            <a:r>
              <a:rPr lang="en-US" sz="2400" b="1" dirty="0" smtClean="0">
                <a:solidFill>
                  <a:srgbClr val="990000"/>
                </a:solidFill>
                <a:latin typeface="Book Antiqua" panose="02040602050305030304" pitchFamily="18" charset="0"/>
                <a:cs typeface="Times New Roman" pitchFamily="18" charset="0"/>
              </a:rPr>
              <a:t>Maximum Information Gain . </a:t>
            </a:r>
            <a:r>
              <a:rPr lang="en-US" sz="2400" b="1" dirty="0" smtClean="0">
                <a:latin typeface="Book Antiqua" panose="02040602050305030304" pitchFamily="18" charset="0"/>
                <a:cs typeface="Times New Roman" pitchFamily="18" charset="0"/>
              </a:rPr>
              <a:t>So that </a:t>
            </a:r>
            <a:r>
              <a:rPr lang="en-US" sz="2400" b="1" dirty="0" smtClean="0">
                <a:solidFill>
                  <a:srgbClr val="0000FF"/>
                </a:solidFill>
                <a:latin typeface="Book Antiqua" panose="02040602050305030304" pitchFamily="18" charset="0"/>
                <a:cs typeface="Times New Roman" pitchFamily="18" charset="0"/>
              </a:rPr>
              <a:t>WIND</a:t>
            </a:r>
            <a:r>
              <a:rPr lang="en-US" sz="2400" b="1" dirty="0" smtClean="0">
                <a:latin typeface="Book Antiqua" panose="02040602050305030304" pitchFamily="18" charset="0"/>
                <a:cs typeface="Times New Roman" pitchFamily="18" charset="0"/>
              </a:rPr>
              <a:t> is the </a:t>
            </a:r>
            <a:r>
              <a:rPr lang="en-US" sz="2400" b="1" u="sng" dirty="0" smtClean="0">
                <a:solidFill>
                  <a:srgbClr val="0000FF"/>
                </a:solidFill>
                <a:latin typeface="Book Antiqua" panose="02040602050305030304" pitchFamily="18" charset="0"/>
                <a:cs typeface="Times New Roman" pitchFamily="18" charset="0"/>
              </a:rPr>
              <a:t>Internal Node(Right Side).</a:t>
            </a:r>
            <a:endParaRPr lang="en-US" sz="2400" b="1" u="sng" dirty="0">
              <a:solidFill>
                <a:srgbClr val="0000FF"/>
              </a:solidFill>
              <a:latin typeface="Book Antiqua" panose="02040602050305030304" pitchFamily="18" charset="0"/>
              <a:cs typeface="Times New Roman" pitchFamily="18" charset="0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447800"/>
            <a:ext cx="7772400" cy="3657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2114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32" y="217322"/>
            <a:ext cx="8578268" cy="618347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74482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235532" y="76200"/>
            <a:ext cx="8679868" cy="4524315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So that the </a:t>
            </a:r>
            <a:r>
              <a:rPr lang="en-US" sz="2400" b="1" dirty="0" smtClean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updated Tree  is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b="1" dirty="0">
              <a:solidFill>
                <a:srgbClr val="FF0000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b="1" dirty="0" smtClean="0">
              <a:solidFill>
                <a:srgbClr val="870581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b="1" dirty="0">
              <a:solidFill>
                <a:srgbClr val="870581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b="1" dirty="0" smtClean="0">
              <a:solidFill>
                <a:srgbClr val="870581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b="1" dirty="0">
              <a:solidFill>
                <a:srgbClr val="870581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b="1" dirty="0" smtClean="0">
              <a:solidFill>
                <a:srgbClr val="870581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b="1" dirty="0">
              <a:solidFill>
                <a:srgbClr val="870581"/>
              </a:solidFill>
              <a:latin typeface="Book Antiqua" panose="02040602050305030304" pitchFamily="18" charset="0"/>
              <a:cs typeface="Times New Roman" pitchFamily="18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532" y="838200"/>
            <a:ext cx="8527468" cy="5638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6717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235532" y="76200"/>
            <a:ext cx="8679868" cy="6740307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So Finally </a:t>
            </a:r>
            <a:r>
              <a:rPr lang="en-US" sz="2400" b="1" dirty="0" smtClean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updated Tree  and Final Tree is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b="1" dirty="0">
              <a:solidFill>
                <a:srgbClr val="FF0000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b="1" dirty="0" smtClean="0">
              <a:solidFill>
                <a:srgbClr val="FF0000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b="1" dirty="0">
              <a:solidFill>
                <a:srgbClr val="FF0000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b="1" dirty="0" smtClean="0">
              <a:solidFill>
                <a:srgbClr val="FF0000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b="1" dirty="0">
              <a:solidFill>
                <a:srgbClr val="FF0000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b="1" dirty="0" smtClean="0">
              <a:solidFill>
                <a:srgbClr val="870581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b="1" dirty="0">
              <a:solidFill>
                <a:srgbClr val="870581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b="1" dirty="0" smtClean="0">
              <a:solidFill>
                <a:srgbClr val="870581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b="1" dirty="0">
              <a:solidFill>
                <a:srgbClr val="870581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b="1" dirty="0" smtClean="0">
              <a:solidFill>
                <a:srgbClr val="870581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b="1" dirty="0">
              <a:solidFill>
                <a:srgbClr val="870581"/>
              </a:solidFill>
              <a:latin typeface="Book Antiqua" panose="02040602050305030304" pitchFamily="18" charset="0"/>
              <a:cs typeface="Times New Roman" pitchFamily="18" charset="0"/>
            </a:endParaRPr>
          </a:p>
        </p:txBody>
      </p:sp>
      <p:pic>
        <p:nvPicPr>
          <p:cNvPr id="1026" name="Picture 2" descr="Tre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66756"/>
            <a:ext cx="8077200" cy="5586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8894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76200"/>
            <a:ext cx="7924800" cy="6858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defRPr/>
            </a:pPr>
            <a:r>
              <a:rPr lang="en-US" sz="4000" b="1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Types of Supervised Learning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235532" y="791633"/>
            <a:ext cx="8451268" cy="579967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Machine Learning can be divided in 2 types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1229" y="1545771"/>
            <a:ext cx="5741947" cy="279762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411203" y="4495800"/>
            <a:ext cx="8382000" cy="230832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Classification Definition: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label is </a:t>
            </a:r>
            <a:r>
              <a:rPr lang="en-US" sz="2400" b="1" dirty="0">
                <a:solidFill>
                  <a:srgbClr val="8705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categorical the model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known as a “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classification”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b="1" dirty="0" smtClean="0">
                <a:solidFill>
                  <a:srgbClr val="8705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Examples: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yes/no,  true / false etc.</a:t>
            </a:r>
          </a:p>
          <a:p>
            <a:pPr algn="just">
              <a:lnSpc>
                <a:spcPct val="150000"/>
              </a:lnSpc>
            </a:pP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3306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760" y="184666"/>
            <a:ext cx="8473039" cy="62923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5996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701" y="152400"/>
            <a:ext cx="9143999" cy="533400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en-US" sz="4000" b="1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Contd..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235532" y="685800"/>
            <a:ext cx="8451268" cy="5207644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sz="2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Supervised Learning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The 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Various Classification Algorithms 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are: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In our Syllabus we will learn</a:t>
            </a:r>
            <a:endParaRPr lang="en-US" sz="2400" b="1" dirty="0" smtClean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085850" lvl="1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 UNIT-I</a:t>
            </a:r>
          </a:p>
          <a:p>
            <a:pPr marL="1485900" lvl="2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b="1" dirty="0" smtClean="0">
                <a:solidFill>
                  <a:srgbClr val="870581"/>
                </a:solidFill>
                <a:latin typeface="Times New Roman" pitchFamily="18" charset="0"/>
                <a:cs typeface="Times New Roman" pitchFamily="18" charset="0"/>
              </a:rPr>
              <a:t>Decision Trees</a:t>
            </a:r>
          </a:p>
          <a:p>
            <a:pPr marL="1085850" lvl="1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 UNIT-III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485900" lvl="2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rgbClr val="870581"/>
                </a:solidFill>
                <a:latin typeface="Times New Roman" pitchFamily="18" charset="0"/>
                <a:cs typeface="Times New Roman" pitchFamily="18" charset="0"/>
              </a:rPr>
              <a:t>Naive Bayes</a:t>
            </a:r>
          </a:p>
          <a:p>
            <a:pPr marL="1485900" lvl="2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rgbClr val="870581"/>
                </a:solidFill>
                <a:latin typeface="Times New Roman" pitchFamily="18" charset="0"/>
                <a:cs typeface="Times New Roman" pitchFamily="18" charset="0"/>
              </a:rPr>
              <a:t>Ensemble Methods</a:t>
            </a:r>
          </a:p>
          <a:p>
            <a:pPr marL="1485900" lvl="2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rgbClr val="870581"/>
                </a:solidFill>
                <a:latin typeface="Times New Roman" pitchFamily="18" charset="0"/>
                <a:cs typeface="Times New Roman" pitchFamily="18" charset="0"/>
              </a:rPr>
              <a:t>Support Vector Machine</a:t>
            </a:r>
          </a:p>
          <a:p>
            <a:pPr marL="1485900" lvl="2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rgbClr val="870581"/>
                </a:solidFill>
                <a:latin typeface="Times New Roman" pitchFamily="18" charset="0"/>
                <a:cs typeface="Times New Roman" pitchFamily="18" charset="0"/>
              </a:rPr>
              <a:t>Instance based Learning</a:t>
            </a:r>
          </a:p>
          <a:p>
            <a:pPr marL="1943100" lvl="3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K- Nearest Neighbor</a:t>
            </a:r>
          </a:p>
          <a:p>
            <a:pPr marL="1943100" lvl="3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Case Based </a:t>
            </a:r>
            <a:r>
              <a:rPr lang="en-US" sz="20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Reasoning</a:t>
            </a:r>
          </a:p>
        </p:txBody>
      </p:sp>
    </p:spTree>
    <p:extLst>
      <p:ext uri="{BB962C8B-B14F-4D97-AF65-F5344CB8AC3E}">
        <p14:creationId xmlns:p14="http://schemas.microsoft.com/office/powerpoint/2010/main" val="93729050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26179</TotalTime>
  <Words>1534</Words>
  <Application>Microsoft Office PowerPoint</Application>
  <PresentationFormat>On-screen Show (4:3)</PresentationFormat>
  <Paragraphs>407</Paragraphs>
  <Slides>61</Slides>
  <Notes>60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2" baseType="lpstr">
      <vt:lpstr>Oriel</vt:lpstr>
      <vt:lpstr>  UNIT-I (Supervised Learning)</vt:lpstr>
      <vt:lpstr>Supervised Learning</vt:lpstr>
      <vt:lpstr>Supervised Learning</vt:lpstr>
      <vt:lpstr>Contd.</vt:lpstr>
      <vt:lpstr>PowerPoint Presentation</vt:lpstr>
      <vt:lpstr>PowerPoint Presentation</vt:lpstr>
      <vt:lpstr>Types of Supervised Learning</vt:lpstr>
      <vt:lpstr>PowerPoint Presentation</vt:lpstr>
      <vt:lpstr>Contd..</vt:lpstr>
      <vt:lpstr>Contd..</vt:lpstr>
      <vt:lpstr>Example:</vt:lpstr>
      <vt:lpstr>Contd..</vt:lpstr>
      <vt:lpstr>Contd..</vt:lpstr>
      <vt:lpstr>Contd..</vt:lpstr>
      <vt:lpstr>Contd..</vt:lpstr>
      <vt:lpstr>Difference b/w Classification &amp; Regression</vt:lpstr>
      <vt:lpstr>PowerPoint Presentation</vt:lpstr>
      <vt:lpstr>Contd..</vt:lpstr>
      <vt:lpstr>PowerPoint Presentation</vt:lpstr>
      <vt:lpstr>DECISION TREE</vt:lpstr>
      <vt:lpstr>Contd..</vt:lpstr>
      <vt:lpstr> Contd..</vt:lpstr>
      <vt:lpstr>Example</vt:lpstr>
      <vt:lpstr>Example</vt:lpstr>
      <vt:lpstr>Types of Decision Trees</vt:lpstr>
      <vt:lpstr>How does it works?</vt:lpstr>
      <vt:lpstr>PowerPoint Presentation</vt:lpstr>
      <vt:lpstr>Contd..</vt:lpstr>
      <vt:lpstr>(ID3 Algorithm)</vt:lpstr>
      <vt:lpstr>ID3 Algorithm</vt:lpstr>
      <vt:lpstr>Entropy</vt:lpstr>
      <vt:lpstr>Contd..</vt:lpstr>
      <vt:lpstr>Contd..</vt:lpstr>
      <vt:lpstr>Example</vt:lpstr>
      <vt:lpstr>PowerPoint Presentation</vt:lpstr>
      <vt:lpstr>PowerPoint Presentation</vt:lpstr>
      <vt:lpstr>PowerPoint Presentation</vt:lpstr>
      <vt:lpstr>Step-1: Compute the Entropy of Entire Dataset.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GLK</dc:creator>
  <cp:lastModifiedBy>Y.Surekha</cp:lastModifiedBy>
  <cp:revision>1937</cp:revision>
  <dcterms:created xsi:type="dcterms:W3CDTF">2013-11-07T06:07:38Z</dcterms:created>
  <dcterms:modified xsi:type="dcterms:W3CDTF">2025-08-08T06:14:48Z</dcterms:modified>
</cp:coreProperties>
</file>