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1"/>
  </p:notesMasterIdLst>
  <p:handoutMasterIdLst>
    <p:handoutMasterId r:id="rId32"/>
  </p:handoutMasterIdLst>
  <p:sldIdLst>
    <p:sldId id="735" r:id="rId2"/>
    <p:sldId id="783" r:id="rId3"/>
    <p:sldId id="787" r:id="rId4"/>
    <p:sldId id="790" r:id="rId5"/>
    <p:sldId id="791" r:id="rId6"/>
    <p:sldId id="789" r:id="rId7"/>
    <p:sldId id="792" r:id="rId8"/>
    <p:sldId id="793" r:id="rId9"/>
    <p:sldId id="794" r:id="rId10"/>
    <p:sldId id="795" r:id="rId11"/>
    <p:sldId id="796" r:id="rId12"/>
    <p:sldId id="797" r:id="rId13"/>
    <p:sldId id="798" r:id="rId14"/>
    <p:sldId id="799" r:id="rId15"/>
    <p:sldId id="800" r:id="rId16"/>
    <p:sldId id="801" r:id="rId17"/>
    <p:sldId id="804" r:id="rId18"/>
    <p:sldId id="786" r:id="rId19"/>
    <p:sldId id="805" r:id="rId20"/>
    <p:sldId id="806" r:id="rId21"/>
    <p:sldId id="807" r:id="rId22"/>
    <p:sldId id="808" r:id="rId23"/>
    <p:sldId id="810" r:id="rId24"/>
    <p:sldId id="811" r:id="rId25"/>
    <p:sldId id="812" r:id="rId26"/>
    <p:sldId id="816" r:id="rId27"/>
    <p:sldId id="813" r:id="rId28"/>
    <p:sldId id="814" r:id="rId29"/>
    <p:sldId id="815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005024"/>
    <a:srgbClr val="870581"/>
    <a:srgbClr val="FF0066"/>
    <a:srgbClr val="660033"/>
    <a:srgbClr val="0000CC"/>
    <a:srgbClr val="0000FF"/>
    <a:srgbClr val="990000"/>
    <a:srgbClr val="00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80" autoAdjust="0"/>
  </p:normalViewPr>
  <p:slideViewPr>
    <p:cSldViewPr>
      <p:cViewPr varScale="1">
        <p:scale>
          <a:sx n="73" d="100"/>
          <a:sy n="73" d="100"/>
        </p:scale>
        <p:origin x="131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819400"/>
            <a:ext cx="5867400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00CC"/>
                </a:solidFill>
                <a:latin typeface="Berlin Sans FB Demi" panose="020E0802020502020306" pitchFamily="34" charset="0"/>
              </a:rPr>
              <a:t>Detecting and Correcting Spelling Errors</a:t>
            </a: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Detecting and Correcting Spelling Errors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686800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Detecting and correcting spelling errors </a:t>
            </a:r>
            <a:r>
              <a:rPr lang="en-US" dirty="0">
                <a:latin typeface="Baskerville Old Face" panose="02020602080505020303" pitchFamily="18" charset="0"/>
              </a:rPr>
              <a:t>is a fundamental task in natural language </a:t>
            </a:r>
            <a:r>
              <a:rPr lang="en-US" dirty="0" smtClean="0">
                <a:latin typeface="Baskerville Old Face" panose="02020602080505020303" pitchFamily="18" charset="0"/>
              </a:rPr>
              <a:t> processing </a:t>
            </a:r>
            <a:r>
              <a:rPr lang="en-US" dirty="0">
                <a:latin typeface="Baskerville Old Face" panose="02020602080505020303" pitchFamily="18" charset="0"/>
              </a:rPr>
              <a:t>(NLP) and </a:t>
            </a:r>
            <a:r>
              <a:rPr lang="en-US" b="1" dirty="0">
                <a:latin typeface="Baskerville Old Face" panose="02020602080505020303" pitchFamily="18" charset="0"/>
              </a:rPr>
              <a:t>text processing applications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It </a:t>
            </a:r>
            <a:r>
              <a:rPr lang="en-US" dirty="0">
                <a:latin typeface="Baskerville Old Face" panose="02020602080505020303" pitchFamily="18" charset="0"/>
              </a:rPr>
              <a:t>identifies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misspelled words in tex</a:t>
            </a:r>
            <a:r>
              <a:rPr lang="en-US" dirty="0">
                <a:latin typeface="Baskerville Old Face" panose="02020602080505020303" pitchFamily="18" charset="0"/>
              </a:rPr>
              <a:t>t and suggests the </a:t>
            </a:r>
            <a:r>
              <a:rPr lang="en-US" b="1" dirty="0">
                <a:latin typeface="Baskerville Old Face" panose="02020602080505020303" pitchFamily="18" charset="0"/>
              </a:rPr>
              <a:t>most appropriate correct spelling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In Computing, a </a:t>
            </a: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Spell Checker is a tool</a:t>
            </a:r>
            <a:r>
              <a:rPr lang="en-US" dirty="0" smtClean="0">
                <a:latin typeface="Baskerville Old Face" panose="02020602080505020303" pitchFamily="18" charset="0"/>
              </a:rPr>
              <a:t> that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flags potential errors and often corrections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In Natural Language Processing (NLP), spelling error detection and correction are critical for maintaining data quality in pipelines such as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search engines, sentiment analysis, and text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summarization</a:t>
            </a:r>
            <a:endParaRPr lang="en-US" b="1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Types of Spelling Errors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5092" y="933450"/>
            <a:ext cx="8281416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397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In Natural Language Processing (NLP), spelling errors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are common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due to: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Typing </a:t>
            </a:r>
            <a:r>
              <a:rPr lang="en-US" sz="2400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mistakes - </a:t>
            </a:r>
            <a:endParaRPr lang="en-US" sz="2400" b="1" dirty="0">
              <a:solidFill>
                <a:srgbClr val="660033"/>
              </a:solidFill>
              <a:latin typeface="Baskerville Old Face" panose="02020602080505020303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Pronunciation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confusion - </a:t>
            </a:r>
            <a:r>
              <a:rPr lang="en-US" sz="2400" dirty="0">
                <a:latin typeface="Baskerville Old Face" panose="02020602080505020303" pitchFamily="18" charset="0"/>
              </a:rPr>
              <a:t>Words are spelled the way they </a:t>
            </a:r>
            <a:r>
              <a:rPr lang="en-US" sz="2400" b="1" dirty="0">
                <a:latin typeface="Baskerville Old Face" panose="02020602080505020303" pitchFamily="18" charset="0"/>
              </a:rPr>
              <a:t>sound</a:t>
            </a:r>
            <a:r>
              <a:rPr lang="en-US" sz="2400" dirty="0">
                <a:latin typeface="Baskerville Old Face" panose="02020602080505020303" pitchFamily="18" charset="0"/>
              </a:rPr>
              <a:t>, not the correct spelling</a:t>
            </a:r>
            <a:r>
              <a:rPr lang="en-US" sz="2400" dirty="0" smtClean="0">
                <a:latin typeface="Baskerville Old Face" panose="02020602080505020303" pitchFamily="18" charset="0"/>
              </a:rPr>
              <a:t>. 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Lack of language knowledge- </a:t>
            </a:r>
            <a:r>
              <a:rPr lang="en-US" sz="2400" dirty="0" smtClean="0">
                <a:latin typeface="Baskerville Old Face" panose="02020602080505020303" pitchFamily="18" charset="0"/>
              </a:rPr>
              <a:t>Users </a:t>
            </a:r>
            <a:r>
              <a:rPr lang="en-US" sz="2400" dirty="0">
                <a:latin typeface="Baskerville Old Face" panose="02020602080505020303" pitchFamily="18" charset="0"/>
              </a:rPr>
              <a:t>do not know the correct spelling or grammar rules</a:t>
            </a:r>
            <a:r>
              <a:rPr lang="en-US" sz="2400" dirty="0" smtClean="0">
                <a:latin typeface="Baskerville Old Face" panose="02020602080505020303" pitchFamily="18" charset="0"/>
              </a:rPr>
              <a:t>.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OCR and Speech to Text Errors- </a:t>
            </a:r>
            <a:r>
              <a:rPr lang="en-US" sz="2400" dirty="0">
                <a:latin typeface="Baskerville Old Face" panose="02020602080505020303" pitchFamily="18" charset="0"/>
              </a:rPr>
              <a:t>Errors occur when text is extracted from </a:t>
            </a:r>
            <a:r>
              <a:rPr lang="en-US" sz="2400" b="1" dirty="0">
                <a:latin typeface="Baskerville Old Face" panose="02020602080505020303" pitchFamily="18" charset="0"/>
              </a:rPr>
              <a:t>images</a:t>
            </a:r>
            <a:r>
              <a:rPr lang="en-US" sz="2400" dirty="0">
                <a:latin typeface="Baskerville Old Face" panose="02020602080505020303" pitchFamily="18" charset="0"/>
              </a:rPr>
              <a:t> or </a:t>
            </a:r>
            <a:r>
              <a:rPr lang="en-US" sz="2400" b="1" dirty="0">
                <a:latin typeface="Baskerville Old Face" panose="02020602080505020303" pitchFamily="18" charset="0"/>
              </a:rPr>
              <a:t>speech</a:t>
            </a:r>
            <a:r>
              <a:rPr lang="en-US" sz="2800" dirty="0"/>
              <a:t>.</a:t>
            </a:r>
            <a:endParaRPr lang="en-US" sz="2400" b="1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752600"/>
            <a:ext cx="1828800" cy="8383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175087"/>
            <a:ext cx="1867161" cy="7754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4419600"/>
            <a:ext cx="2210108" cy="91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7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Ex: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524000"/>
            <a:ext cx="51816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643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Detecting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and correcting spelling errors improves: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Text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quality </a:t>
            </a:r>
            <a:r>
              <a:rPr lang="en-US" sz="2400" dirty="0" smtClean="0">
                <a:latin typeface="Baskerville Old Face" panose="02020602080505020303" pitchFamily="18" charset="0"/>
              </a:rPr>
              <a:t>- </a:t>
            </a:r>
            <a:r>
              <a:rPr lang="en-US" sz="2400" dirty="0">
                <a:latin typeface="Baskerville Old Face" panose="02020602080505020303" pitchFamily="18" charset="0"/>
              </a:rPr>
              <a:t>Corrected text is more </a:t>
            </a:r>
            <a:r>
              <a:rPr lang="en-US" sz="2400" b="1" dirty="0">
                <a:latin typeface="Baskerville Old Face" panose="02020602080505020303" pitchFamily="18" charset="0"/>
              </a:rPr>
              <a:t>readable and professional</a:t>
            </a:r>
            <a:r>
              <a:rPr lang="en-US" sz="2400" dirty="0" smtClean="0">
                <a:latin typeface="Baskerville Old Face" panose="02020602080505020303" pitchFamily="18" charset="0"/>
              </a:rPr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>
              <a:latin typeface="Baskerville Old Face" panose="02020602080505020303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 smtClean="0">
              <a:latin typeface="Baskerville Old Face" panose="02020602080505020303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 smtClean="0">
              <a:latin typeface="Baskerville Old Face" panose="02020602080505020303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>
              <a:latin typeface="Baskerville Old Face" panose="02020602080505020303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 smtClean="0">
              <a:latin typeface="Baskerville Old Face" panose="02020602080505020303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askerville Old Face" panose="02020602080505020303" pitchFamily="18" charset="0"/>
              </a:rPr>
              <a:t>Search accuracy 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Baskerville Old Face" panose="02020602080505020303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Machine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translation </a:t>
            </a:r>
            <a:r>
              <a:rPr lang="en-US" sz="2400" dirty="0" smtClean="0">
                <a:latin typeface="Baskerville Old Face" panose="02020602080505020303" pitchFamily="18" charset="0"/>
              </a:rPr>
              <a:t>- Correct </a:t>
            </a:r>
            <a:r>
              <a:rPr lang="en-US" sz="2400" dirty="0">
                <a:latin typeface="Baskerville Old Face" panose="02020602080505020303" pitchFamily="18" charset="0"/>
              </a:rPr>
              <a:t>spelling leads to </a:t>
            </a:r>
            <a:r>
              <a:rPr lang="en-US" sz="2400" b="1" dirty="0">
                <a:latin typeface="Baskerville Old Face" panose="02020602080505020303" pitchFamily="18" charset="0"/>
              </a:rPr>
              <a:t>accurate translation</a:t>
            </a:r>
            <a:r>
              <a:rPr lang="en-US" sz="2400" dirty="0" smtClean="0"/>
              <a:t>.</a:t>
            </a:r>
          </a:p>
          <a:p>
            <a:pPr marL="365760" lvl="1" indent="0">
              <a:buNone/>
            </a:pPr>
            <a:r>
              <a:rPr lang="en-US" sz="2400" b="1" dirty="0">
                <a:latin typeface="Baskerville Old Face" panose="02020602080505020303" pitchFamily="18" charset="0"/>
              </a:rPr>
              <a:t>Before:</a:t>
            </a:r>
            <a:r>
              <a:rPr lang="en-US" sz="2400" dirty="0">
                <a:latin typeface="Baskerville Old Face" panose="02020602080505020303" pitchFamily="18" charset="0"/>
              </a:rPr>
              <a:t> She </a:t>
            </a:r>
            <a:r>
              <a:rPr lang="en-US" sz="2400" dirty="0" err="1">
                <a:latin typeface="Baskerville Old Face" panose="02020602080505020303" pitchFamily="18" charset="0"/>
              </a:rPr>
              <a:t>recieve</a:t>
            </a:r>
            <a:r>
              <a:rPr lang="en-US" sz="2400" dirty="0">
                <a:latin typeface="Baskerville Old Face" panose="02020602080505020303" pitchFamily="18" charset="0"/>
              </a:rPr>
              <a:t> the </a:t>
            </a:r>
            <a:r>
              <a:rPr lang="en-US" sz="2400" dirty="0" err="1">
                <a:latin typeface="Baskerville Old Face" panose="02020602080505020303" pitchFamily="18" charset="0"/>
              </a:rPr>
              <a:t>mesage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dirty="0" err="1">
                <a:latin typeface="Baskerville Old Face" panose="02020602080505020303" pitchFamily="18" charset="0"/>
              </a:rPr>
              <a:t>yestarday</a:t>
            </a:r>
            <a:endParaRPr lang="en-US" sz="2400" dirty="0">
              <a:latin typeface="Baskerville Old Face" panose="02020602080505020303" pitchFamily="18" charset="0"/>
            </a:endParaRPr>
          </a:p>
          <a:p>
            <a:pPr marL="365760" lvl="1" indent="0">
              <a:buNone/>
            </a:pPr>
            <a:r>
              <a:rPr lang="en-US" sz="2400" b="1" dirty="0">
                <a:latin typeface="Baskerville Old Face" panose="02020602080505020303" pitchFamily="18" charset="0"/>
              </a:rPr>
              <a:t>After:</a:t>
            </a:r>
            <a:r>
              <a:rPr lang="en-US" sz="2400" dirty="0">
                <a:latin typeface="Baskerville Old Face" panose="02020602080505020303" pitchFamily="18" charset="0"/>
              </a:rPr>
              <a:t> She received the message yesterday</a:t>
            </a:r>
          </a:p>
          <a:p>
            <a:pPr marL="365760" lvl="1" indent="0">
              <a:buNone/>
            </a:pPr>
            <a:endParaRPr lang="en-US" sz="2400" dirty="0">
              <a:latin typeface="Baskerville Old Face" panose="02020602080505020303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latin typeface="Baskerville Old Face" panose="02020602080505020303" pitchFamily="18" charset="0"/>
              </a:rPr>
              <a:t>Chatbots and spell checkers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590800"/>
            <a:ext cx="327660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746" y="2590800"/>
            <a:ext cx="3492454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474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Chatbots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and spell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checkers- </a:t>
            </a:r>
            <a:r>
              <a:rPr lang="en-US" sz="2400" dirty="0">
                <a:latin typeface="Baskerville Old Face" panose="02020602080505020303" pitchFamily="18" charset="0"/>
              </a:rPr>
              <a:t>Chatbots understand </a:t>
            </a:r>
            <a:r>
              <a:rPr lang="en-US" sz="2400" b="1" dirty="0">
                <a:latin typeface="Baskerville Old Face" panose="02020602080505020303" pitchFamily="18" charset="0"/>
              </a:rPr>
              <a:t>user intent better after correction.</a:t>
            </a:r>
            <a:endParaRPr lang="en-US" sz="24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       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Input: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 err="1">
                <a:latin typeface="Baskerville Old Face" panose="02020602080505020303" pitchFamily="18" charset="0"/>
              </a:rPr>
              <a:t>Hw</a:t>
            </a:r>
            <a:r>
              <a:rPr lang="en-US" dirty="0">
                <a:latin typeface="Baskerville Old Face" panose="02020602080505020303" pitchFamily="18" charset="0"/>
              </a:rPr>
              <a:t> r u </a:t>
            </a:r>
            <a:r>
              <a:rPr lang="en-US" dirty="0" err="1">
                <a:latin typeface="Baskerville Old Face" panose="02020602080505020303" pitchFamily="18" charset="0"/>
              </a:rPr>
              <a:t>tody</a:t>
            </a:r>
            <a:r>
              <a:rPr lang="en-US" dirty="0" smtClean="0">
                <a:latin typeface="Baskerville Old Face" panose="02020602080505020303" pitchFamily="18" charset="0"/>
              </a:rPr>
              <a:t>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       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Corrected Input: </a:t>
            </a:r>
            <a:r>
              <a:rPr lang="en-US" dirty="0">
                <a:latin typeface="Baskerville Old Face" panose="02020602080505020303" pitchFamily="18" charset="0"/>
              </a:rPr>
              <a:t>How are you today?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Chatbots respond correctly only when the </a:t>
            </a:r>
            <a:r>
              <a:rPr lang="en-US" b="1" dirty="0">
                <a:latin typeface="Baskerville Old Face" panose="02020602080505020303" pitchFamily="18" charset="0"/>
              </a:rPr>
              <a:t>input is properly interpreted.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31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520040"/>
              </p:ext>
            </p:extLst>
          </p:nvPr>
        </p:nvGraphicFramePr>
        <p:xfrm>
          <a:off x="1066800" y="1117914"/>
          <a:ext cx="6629400" cy="461613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14700">
                  <a:extLst>
                    <a:ext uri="{9D8B030D-6E8A-4147-A177-3AD203B41FA5}">
                      <a16:colId xmlns:a16="http://schemas.microsoft.com/office/drawing/2014/main" val="4051782002"/>
                    </a:ext>
                  </a:extLst>
                </a:gridCol>
                <a:gridCol w="3314700">
                  <a:extLst>
                    <a:ext uri="{9D8B030D-6E8A-4147-A177-3AD203B41FA5}">
                      <a16:colId xmlns:a16="http://schemas.microsoft.com/office/drawing/2014/main" val="3193253075"/>
                    </a:ext>
                  </a:extLst>
                </a:gridCol>
              </a:tblGrid>
              <a:tr h="51290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Cause / Benefit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C00000"/>
                          </a:solidFill>
                        </a:rPr>
                        <a:t>Example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3523661"/>
                  </a:ext>
                </a:extLst>
              </a:tr>
              <a:tr h="51290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Typing mistake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teh</a:t>
                      </a:r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 → the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643403"/>
                  </a:ext>
                </a:extLst>
              </a:tr>
              <a:tr h="51290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Pronunciation confusion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fone</a:t>
                      </a:r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 → phone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5344277"/>
                  </a:ext>
                </a:extLst>
              </a:tr>
              <a:tr h="51290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Lack of knowledge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childs</a:t>
                      </a:r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 → children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7462923"/>
                  </a:ext>
                </a:extLst>
              </a:tr>
              <a:tr h="51290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OCR error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c0mpany → company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8672791"/>
                  </a:ext>
                </a:extLst>
              </a:tr>
              <a:tr h="51290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Text quality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recieve</a:t>
                      </a:r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 → receive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7274498"/>
                  </a:ext>
                </a:extLst>
              </a:tr>
              <a:tr h="51290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Search accuracy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machne</a:t>
                      </a:r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 → machine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7179644"/>
                  </a:ext>
                </a:extLst>
              </a:tr>
              <a:tr h="51290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Machine translation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hav</a:t>
                      </a:r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 → have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7293307"/>
                  </a:ext>
                </a:extLst>
              </a:tr>
              <a:tr h="512904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Chatbots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Hw</a:t>
                      </a:r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 r u → How are you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0392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079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Typographical Errors:  </a:t>
            </a:r>
            <a:r>
              <a:rPr lang="en-US" b="1" dirty="0">
                <a:latin typeface="Baskerville Old Face" panose="02020602080505020303" pitchFamily="18" charset="0"/>
              </a:rPr>
              <a:t>Typographical errors</a:t>
            </a:r>
            <a:r>
              <a:rPr lang="en-US" dirty="0">
                <a:latin typeface="Baskerville Old Face" panose="02020602080505020303" pitchFamily="18" charset="0"/>
              </a:rPr>
              <a:t> occur due to </a:t>
            </a:r>
            <a:r>
              <a:rPr lang="en-US" b="1" dirty="0">
                <a:latin typeface="Baskerville Old Face" panose="02020602080505020303" pitchFamily="18" charset="0"/>
              </a:rPr>
              <a:t>mistakes while typing</a:t>
            </a:r>
            <a:r>
              <a:rPr lang="en-US" dirty="0">
                <a:latin typeface="Baskerville Old Face" panose="02020602080505020303" pitchFamily="18" charset="0"/>
              </a:rPr>
              <a:t> or writing words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They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are mainly caused by: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Keyboard proximity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Fast typing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Carelessness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3037712"/>
            <a:ext cx="3581400" cy="1839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544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Syntatic Errors:  </a:t>
            </a:r>
            <a:r>
              <a:rPr lang="en-US" b="1" dirty="0" smtClean="0">
                <a:latin typeface="Baskerville Old Face" panose="02020602080505020303" pitchFamily="18" charset="0"/>
              </a:rPr>
              <a:t>Syntactic errors</a:t>
            </a:r>
            <a:r>
              <a:rPr lang="en-US" dirty="0" smtClean="0">
                <a:latin typeface="Baskerville Old Face" panose="02020602080505020303" pitchFamily="18" charset="0"/>
              </a:rPr>
              <a:t> occur when the word is spelled correctly but used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incorrectly in sentence structure or grammar</a:t>
            </a:r>
            <a:r>
              <a:rPr lang="en-US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These </a:t>
            </a:r>
            <a:r>
              <a:rPr lang="en-US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errors are </a:t>
            </a: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not always spelling mistakes</a:t>
            </a:r>
            <a:r>
              <a:rPr lang="en-US" dirty="0" smtClean="0">
                <a:latin typeface="Baskerville Old Face" panose="02020602080505020303" pitchFamily="18" charset="0"/>
              </a:rPr>
              <a:t>, but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they affect sentence correctness.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</a:t>
            </a: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Detected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using grammar rules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language models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not simple dictionaries.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581400"/>
            <a:ext cx="3429308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177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Non-Word Errors: </a:t>
            </a:r>
            <a:r>
              <a:rPr lang="en-US" dirty="0" smtClean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A </a:t>
            </a:r>
            <a:r>
              <a:rPr lang="en-US" b="1" dirty="0" smtClean="0">
                <a:latin typeface="Baskerville Old Face" panose="02020602080505020303" pitchFamily="18" charset="0"/>
              </a:rPr>
              <a:t>non-word error</a:t>
            </a:r>
            <a:r>
              <a:rPr lang="en-US" dirty="0" smtClean="0">
                <a:latin typeface="Baskerville Old Face" panose="02020602080505020303" pitchFamily="18" charset="0"/>
              </a:rPr>
              <a:t> occurs when a word </a:t>
            </a:r>
            <a:r>
              <a:rPr lang="en-US" b="1" dirty="0" smtClean="0">
                <a:latin typeface="Baskerville Old Face" panose="02020602080505020303" pitchFamily="18" charset="0"/>
              </a:rPr>
              <a:t>does not exist in the language vocabulary or dictionary</a:t>
            </a:r>
            <a:r>
              <a:rPr lang="en-US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Such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errors are easy to detect </a:t>
            </a:r>
            <a:r>
              <a:rPr lang="en-US" dirty="0">
                <a:latin typeface="Baskerville Old Face" panose="02020602080505020303" pitchFamily="18" charset="0"/>
              </a:rPr>
              <a:t>because the </a:t>
            </a:r>
            <a:r>
              <a:rPr lang="en-US" b="1" dirty="0">
                <a:latin typeface="Baskerville Old Face" panose="02020602080505020303" pitchFamily="18" charset="0"/>
              </a:rPr>
              <a:t>word itself is invalid, irrespective of context.</a:t>
            </a:r>
          </a:p>
          <a:p>
            <a:pPr marL="0" indent="0"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101" y="2819400"/>
            <a:ext cx="4486901" cy="16812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465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170888"/>
              </p:ext>
            </p:extLst>
          </p:nvPr>
        </p:nvGraphicFramePr>
        <p:xfrm>
          <a:off x="966652" y="991545"/>
          <a:ext cx="6901978" cy="2743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96778">
                  <a:extLst>
                    <a:ext uri="{9D8B030D-6E8A-4147-A177-3AD203B41FA5}">
                      <a16:colId xmlns:a16="http://schemas.microsoft.com/office/drawing/2014/main" val="197428302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98666759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00CC"/>
                          </a:solidFill>
                          <a:latin typeface="Baskerville Old Face" panose="02020602080505020303" pitchFamily="18" charset="0"/>
                        </a:rPr>
                        <a:t>Incorrect 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00CC"/>
                          </a:solidFill>
                          <a:latin typeface="Baskerville Old Face" panose="02020602080505020303" pitchFamily="18" charset="0"/>
                        </a:rPr>
                        <a:t>Correct Word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62678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splling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spelling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00633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recieve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receive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245919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mesage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message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795949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gud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good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512233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enviroment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environment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3936776"/>
                  </a:ext>
                </a:extLst>
              </a:tr>
            </a:tbl>
          </a:graphicData>
        </a:graphic>
      </p:graphicFrame>
      <p:sp>
        <p:nvSpPr>
          <p:cNvPr id="8" name="Content Placeholder 1"/>
          <p:cNvSpPr>
            <a:spLocks noGrp="1"/>
          </p:cNvSpPr>
          <p:nvPr>
            <p:ph sz="quarter" idx="1"/>
          </p:nvPr>
        </p:nvSpPr>
        <p:spPr>
          <a:xfrm>
            <a:off x="609600" y="3934587"/>
            <a:ext cx="7924800" cy="277101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Causes of Non Word Errors: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307" y="4177093"/>
            <a:ext cx="34290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204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Types of Non-Word Errors: </a:t>
            </a:r>
            <a:r>
              <a:rPr lang="en-US" dirty="0" smtClean="0">
                <a:latin typeface="Baskerville Old Face" panose="02020602080505020303" pitchFamily="18" charset="0"/>
              </a:rPr>
              <a:t>	 </a:t>
            </a:r>
            <a:r>
              <a:rPr lang="en-US" dirty="0">
                <a:latin typeface="Baskerville Old Face" panose="02020602080505020303" pitchFamily="18" charset="0"/>
              </a:rPr>
              <a:t>Non-word errors are mainly classified as follows</a:t>
            </a:r>
            <a:r>
              <a:rPr lang="en-US" dirty="0" smtClean="0">
                <a:latin typeface="Baskerville Old Face" panose="02020602080505020303" pitchFamily="18" charset="0"/>
              </a:rPr>
              <a:t>: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Phonological </a:t>
            </a: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(Phonetic) Errors: </a:t>
            </a:r>
            <a:r>
              <a:rPr lang="en-US" dirty="0">
                <a:latin typeface="Baskerville Old Face" panose="02020602080505020303" pitchFamily="18" charset="0"/>
              </a:rPr>
              <a:t>Phonological errors occur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when a word is spelled the way it sounds</a:t>
            </a:r>
            <a:r>
              <a:rPr lang="en-US" dirty="0">
                <a:latin typeface="Baskerville Old Face" panose="02020602080505020303" pitchFamily="18" charset="0"/>
              </a:rPr>
              <a:t>, not the </a:t>
            </a:r>
            <a:r>
              <a:rPr lang="en-US" b="1" dirty="0">
                <a:latin typeface="Baskerville Old Face" panose="02020602080505020303" pitchFamily="18" charset="0"/>
              </a:rPr>
              <a:t>correct spelling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These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algorithms map words to similar sound codes.</a:t>
            </a:r>
            <a:endParaRPr lang="en-US" b="1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254" y="3922667"/>
            <a:ext cx="20574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17" y="3886200"/>
            <a:ext cx="2717292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199" y="3761613"/>
            <a:ext cx="2190970" cy="1728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47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2. </a:t>
            </a: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Transposition (Transmutation) Errors</a:t>
            </a: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:  </a:t>
            </a:r>
            <a:r>
              <a:rPr lang="en-US" dirty="0">
                <a:latin typeface="Baskerville Old Face" panose="02020602080505020303" pitchFamily="18" charset="0"/>
              </a:rPr>
              <a:t>It Occurs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when two adjacent characters are swapped.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latin typeface="Baskerville Old Face" panose="02020602080505020303" pitchFamily="18" charset="0"/>
              </a:rPr>
              <a:t>Algorithm:</a:t>
            </a:r>
            <a:r>
              <a:rPr lang="en-US" dirty="0" smtClean="0">
                <a:latin typeface="Baskerville Old Face" panose="02020602080505020303" pitchFamily="18" charset="0"/>
              </a:rPr>
              <a:t> Edit Distance Algorithm</a:t>
            </a:r>
          </a:p>
          <a:p>
            <a:pPr marL="457200" indent="-457200" algn="just"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62200"/>
            <a:ext cx="2286000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2590800"/>
            <a:ext cx="2133600" cy="121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369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3</a:t>
            </a: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. Deletion </a:t>
            </a: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Errors</a:t>
            </a: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:  </a:t>
            </a: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latin typeface="Baskerville Old Face" panose="02020602080505020303" pitchFamily="18" charset="0"/>
              </a:rPr>
              <a:t>Deletion Error</a:t>
            </a:r>
            <a:r>
              <a:rPr lang="en-US" dirty="0">
                <a:latin typeface="Baskerville Old Face" panose="02020602080505020303" pitchFamily="18" charset="0"/>
              </a:rPr>
              <a:t> is a type of </a:t>
            </a:r>
            <a:r>
              <a:rPr lang="en-US" b="1" dirty="0">
                <a:latin typeface="Baskerville Old Face" panose="02020602080505020303" pitchFamily="18" charset="0"/>
              </a:rPr>
              <a:t>spelling error</a:t>
            </a:r>
            <a:r>
              <a:rPr lang="en-US" dirty="0">
                <a:latin typeface="Baskerville Old Face" panose="02020602080505020303" pitchFamily="18" charset="0"/>
              </a:rPr>
              <a:t> in which </a:t>
            </a:r>
            <a:r>
              <a:rPr lang="en-US" b="1" dirty="0">
                <a:latin typeface="Baskerville Old Face" panose="02020602080505020303" pitchFamily="18" charset="0"/>
              </a:rPr>
              <a:t>one or more characters are missing</a:t>
            </a:r>
            <a:r>
              <a:rPr lang="en-US" dirty="0">
                <a:latin typeface="Baskerville Old Face" panose="02020602080505020303" pitchFamily="18" charset="0"/>
              </a:rPr>
              <a:t> from a word, resulting in an incorrect or incomplete spelling.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57200" indent="-457200" algn="just"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590" y="2667000"/>
            <a:ext cx="6506419" cy="12637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454185"/>
              </p:ext>
            </p:extLst>
          </p:nvPr>
        </p:nvGraphicFramePr>
        <p:xfrm>
          <a:off x="966216" y="4210594"/>
          <a:ext cx="7467600" cy="219456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3910952071"/>
                    </a:ext>
                  </a:extLst>
                </a:gridCol>
                <a:gridCol w="2030984">
                  <a:extLst>
                    <a:ext uri="{9D8B030D-6E8A-4147-A177-3AD203B41FA5}">
                      <a16:colId xmlns:a16="http://schemas.microsoft.com/office/drawing/2014/main" val="2631412264"/>
                    </a:ext>
                  </a:extLst>
                </a:gridCol>
                <a:gridCol w="2947416">
                  <a:extLst>
                    <a:ext uri="{9D8B030D-6E8A-4147-A177-3AD203B41FA5}">
                      <a16:colId xmlns:a16="http://schemas.microsoft.com/office/drawing/2014/main" val="36571060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/>
                        <a:t>Incorrect 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Correct 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Deleted Character(s)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4636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mesage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message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52087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enviroment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environment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4094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definitly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definitely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77653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goverment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government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7496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arguement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argument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7039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07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4. Insertion Errors:  </a:t>
            </a:r>
            <a:r>
              <a:rPr lang="en-US" dirty="0">
                <a:latin typeface="Baskerville Old Face" panose="02020602080505020303" pitchFamily="18" charset="0"/>
              </a:rPr>
              <a:t>An </a:t>
            </a:r>
            <a:r>
              <a:rPr lang="en-US" b="1" dirty="0">
                <a:latin typeface="Baskerville Old Face" panose="02020602080505020303" pitchFamily="18" charset="0"/>
              </a:rPr>
              <a:t>Insertion Error</a:t>
            </a:r>
            <a:r>
              <a:rPr lang="en-US" dirty="0">
                <a:latin typeface="Baskerville Old Face" panose="02020602080505020303" pitchFamily="18" charset="0"/>
              </a:rPr>
              <a:t> is a type of spelling error in which </a:t>
            </a:r>
            <a:r>
              <a:rPr lang="en-US" b="1" dirty="0">
                <a:latin typeface="Baskerville Old Face" panose="02020602080505020303" pitchFamily="18" charset="0"/>
              </a:rPr>
              <a:t>one or more extra characters are added</a:t>
            </a:r>
            <a:r>
              <a:rPr lang="en-US" dirty="0">
                <a:latin typeface="Baskerville Old Face" panose="02020602080505020303" pitchFamily="18" charset="0"/>
              </a:rPr>
              <a:t> to a word, making it incorrect.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57200" indent="-457200" algn="just"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796" y="2590800"/>
            <a:ext cx="5343803" cy="53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356293"/>
              </p:ext>
            </p:extLst>
          </p:nvPr>
        </p:nvGraphicFramePr>
        <p:xfrm>
          <a:off x="626582" y="3539490"/>
          <a:ext cx="7467600" cy="219456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699042804"/>
                    </a:ext>
                  </a:extLst>
                </a:gridCol>
                <a:gridCol w="1913418">
                  <a:extLst>
                    <a:ext uri="{9D8B030D-6E8A-4147-A177-3AD203B41FA5}">
                      <a16:colId xmlns:a16="http://schemas.microsoft.com/office/drawing/2014/main" val="2875579333"/>
                    </a:ext>
                  </a:extLst>
                </a:gridCol>
                <a:gridCol w="3064982">
                  <a:extLst>
                    <a:ext uri="{9D8B030D-6E8A-4147-A177-3AD203B41FA5}">
                      <a16:colId xmlns:a16="http://schemas.microsoft.com/office/drawing/2014/main" val="2068229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Incorrect 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Correct 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Inserted Character(s)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3738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writting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writing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5294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comming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coming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301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alll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8024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occassion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occasion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5459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happyness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happiness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7410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69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5</a:t>
            </a: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. Real World Errors:  </a:t>
            </a:r>
            <a:r>
              <a:rPr lang="en-US" b="1" dirty="0">
                <a:latin typeface="Baskerville Old Face" panose="02020602080505020303" pitchFamily="18" charset="0"/>
              </a:rPr>
              <a:t>Words that are spelled correctly </a:t>
            </a:r>
            <a:r>
              <a:rPr lang="en-US" dirty="0">
                <a:latin typeface="Baskerville Old Face" panose="02020602080505020303" pitchFamily="18" charset="0"/>
              </a:rPr>
              <a:t>but used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incorrectly in context </a:t>
            </a:r>
            <a:r>
              <a:rPr lang="en-US" b="1" dirty="0">
                <a:latin typeface="Baskerville Old Face" panose="02020602080505020303" pitchFamily="18" charset="0"/>
              </a:rPr>
              <a:t>(e.g., "there" instead of "their</a:t>
            </a:r>
            <a:r>
              <a:rPr lang="en-US" b="1" dirty="0" smtClean="0">
                <a:latin typeface="Baskerville Old Face" panose="02020602080505020303" pitchFamily="18" charset="0"/>
              </a:rPr>
              <a:t>").</a:t>
            </a:r>
            <a:endParaRPr lang="en-US" b="1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6. Cognitive Errors:</a:t>
            </a:r>
            <a:r>
              <a:rPr lang="en-US" dirty="0"/>
              <a:t> </a:t>
            </a:r>
            <a:r>
              <a:rPr lang="en-US" dirty="0">
                <a:latin typeface="Baskerville Old Face" panose="02020602080505020303" pitchFamily="18" charset="0"/>
              </a:rPr>
              <a:t>Occur when 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writer substitutes the wrong spelling of a homophone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(e.g., "piece" for "peace"). 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457200" indent="-457200" algn="just"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82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Architecture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30783"/>
            <a:ext cx="3819525" cy="55462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141" y="1276350"/>
            <a:ext cx="3596259" cy="44577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667000" y="6477000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667000" y="6781800"/>
            <a:ext cx="1981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648200" y="4114800"/>
            <a:ext cx="0" cy="2667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648200" y="4114800"/>
            <a:ext cx="2899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86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Detection Techniques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Dictionary Lookup: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Dictionary Lookup is a basic and widely used method for detecting spelling errors in Natural Language Processing (NLP).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 smtClean="0">
                <a:latin typeface="Baskerville Old Face" panose="02020602080505020303" pitchFamily="18" charset="0"/>
              </a:rPr>
              <a:t>	Every </a:t>
            </a:r>
            <a:r>
              <a:rPr lang="en-US" dirty="0">
                <a:latin typeface="Baskerville Old Face" panose="02020602080505020303" pitchFamily="18" charset="0"/>
              </a:rPr>
              <a:t>token in the input is checked against a pre-compiled lexicon or dictionary. If a word is missing, it is flagged as an error.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In </a:t>
            </a:r>
            <a:r>
              <a:rPr lang="en-US" dirty="0">
                <a:latin typeface="Baskerville Old Face" panose="02020602080505020303" pitchFamily="18" charset="0"/>
              </a:rPr>
              <a:t>this method, every token in the input text is checked against a pre-compiled lexicon (dictionary).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If a word is not found in the dictionary, it is flagged as a spelling error.</a:t>
            </a:r>
          </a:p>
          <a:p>
            <a:pPr marL="457200" indent="-457200" algn="just"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79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Pre-compiled Lexicon (Dictionary):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latin typeface="Baskerville Old Face" panose="02020602080505020303" pitchFamily="18" charset="0"/>
              </a:rPr>
              <a:t>lexicon</a:t>
            </a:r>
            <a:r>
              <a:rPr lang="en-US" dirty="0">
                <a:latin typeface="Baskerville Old Face" panose="02020602080505020303" pitchFamily="18" charset="0"/>
              </a:rPr>
              <a:t> is a large collection of valid words in a language</a:t>
            </a:r>
            <a:r>
              <a:rPr lang="en-US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Ex: </a:t>
            </a:r>
            <a:r>
              <a:rPr lang="en-US" sz="20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V = {she, receive, the, message, computer, language, processing}</a:t>
            </a:r>
          </a:p>
          <a:p>
            <a:pPr marL="0" indent="0">
              <a:buNone/>
            </a:pPr>
            <a:r>
              <a:rPr lang="en-US" b="1" u="sng" dirty="0">
                <a:solidFill>
                  <a:srgbClr val="CC3300"/>
                </a:solidFill>
                <a:latin typeface="Baskerville Old Face" panose="02020602080505020303" pitchFamily="18" charset="0"/>
              </a:rPr>
              <a:t>Step 1: Input Text</a:t>
            </a:r>
          </a:p>
          <a:p>
            <a:pPr marL="0" indent="0">
              <a:buNone/>
            </a:pPr>
            <a:r>
              <a:rPr lang="en-US" b="1" dirty="0">
                <a:latin typeface="Baskerville Old Face" panose="02020602080505020303" pitchFamily="18" charset="0"/>
              </a:rPr>
              <a:t>The user provides a </a:t>
            </a:r>
            <a:r>
              <a:rPr lang="en-US" b="1" dirty="0" smtClean="0">
                <a:latin typeface="Baskerville Old Face" panose="02020602080505020303" pitchFamily="18" charset="0"/>
              </a:rPr>
              <a:t>sentence</a:t>
            </a:r>
            <a:endParaRPr lang="en-US" b="1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09800"/>
            <a:ext cx="4810796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206" y="5105400"/>
            <a:ext cx="2838994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4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CC3300"/>
                </a:solidFill>
                <a:latin typeface="Baskerville Old Face" panose="02020602080505020303" pitchFamily="18" charset="0"/>
              </a:rPr>
              <a:t>Step </a:t>
            </a:r>
            <a:r>
              <a:rPr lang="en-US" b="1" u="sng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2: </a:t>
            </a:r>
            <a:r>
              <a:rPr lang="en-US" b="1" u="sng" dirty="0">
                <a:solidFill>
                  <a:srgbClr val="CC3300"/>
                </a:solidFill>
                <a:latin typeface="Baskerville Old Face" panose="02020602080505020303" pitchFamily="18" charset="0"/>
              </a:rPr>
              <a:t>Tokenization</a:t>
            </a:r>
            <a:r>
              <a:rPr lang="en-US" b="1" u="sng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u="sng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u="sng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u="sng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CC3300"/>
                </a:solidFill>
                <a:latin typeface="Baskerville Old Face" panose="02020602080505020303" pitchFamily="18" charset="0"/>
              </a:rPr>
              <a:t>Step </a:t>
            </a:r>
            <a:r>
              <a:rPr lang="en-US" b="1" u="sng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3: </a:t>
            </a:r>
            <a:r>
              <a:rPr lang="en-US" b="1" u="sng" dirty="0">
                <a:solidFill>
                  <a:srgbClr val="CC3300"/>
                </a:solidFill>
                <a:latin typeface="Baskerville Old Face" panose="02020602080505020303" pitchFamily="18" charset="0"/>
              </a:rPr>
              <a:t>Dictionary Check: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u="sng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76400"/>
            <a:ext cx="5858235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4116977"/>
            <a:ext cx="5858235" cy="21382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568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Step 4: Error Detection: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u="sng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u="sng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u="sng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CC3300"/>
                </a:solidFill>
                <a:latin typeface="Baskerville Old Face" panose="02020602080505020303" pitchFamily="18" charset="0"/>
              </a:rPr>
              <a:t>Step </a:t>
            </a:r>
            <a:r>
              <a:rPr lang="en-US" b="1" u="sng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5: Mathematical Representation of Dictionary Lookup:</a:t>
            </a:r>
            <a:endParaRPr lang="en-US" b="1" u="sng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u="sng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u="sng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u="sng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u="sng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endParaRPr lang="en-US" b="1" u="sng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u="sng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u="sng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u="sng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322385"/>
              </p:ext>
            </p:extLst>
          </p:nvPr>
        </p:nvGraphicFramePr>
        <p:xfrm>
          <a:off x="1702308" y="1676400"/>
          <a:ext cx="5586984" cy="182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158444">
                  <a:extLst>
                    <a:ext uri="{9D8B030D-6E8A-4147-A177-3AD203B41FA5}">
                      <a16:colId xmlns:a16="http://schemas.microsoft.com/office/drawing/2014/main" val="263477438"/>
                    </a:ext>
                  </a:extLst>
                </a:gridCol>
                <a:gridCol w="2371140">
                  <a:extLst>
                    <a:ext uri="{9D8B030D-6E8A-4147-A177-3AD203B41FA5}">
                      <a16:colId xmlns:a16="http://schemas.microsoft.com/office/drawing/2014/main" val="753708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184114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CC3300"/>
                          </a:solidFill>
                        </a:rPr>
                        <a:t>Token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CC3300"/>
                          </a:solidFill>
                        </a:rPr>
                        <a:t>Dictionary Check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CC3300"/>
                          </a:solidFill>
                        </a:rPr>
                        <a:t>Result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44659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She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Baskerville Old Face" panose="02020602080505020303" pitchFamily="18" charset="0"/>
                        </a:rPr>
                        <a:t>( \in V 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Baskerville Old Face" panose="02020602080505020303" pitchFamily="18" charset="0"/>
                        </a:rPr>
                        <a:t>Correct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03300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recieve</a:t>
                      </a:r>
                      <a:endParaRPr lang="en-US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( \</a:t>
                      </a:r>
                      <a:r>
                        <a:rPr lang="en-US" dirty="0" err="1">
                          <a:latin typeface="Baskerville Old Face" panose="02020602080505020303" pitchFamily="18" charset="0"/>
                        </a:rPr>
                        <a:t>notin</a:t>
                      </a:r>
                      <a:r>
                        <a:rPr lang="en-US" dirty="0">
                          <a:latin typeface="Baskerville Old Face" panose="02020602080505020303" pitchFamily="18" charset="0"/>
                        </a:rPr>
                        <a:t> V 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Baskerville Old Face" panose="02020602080505020303" pitchFamily="18" charset="0"/>
                        </a:rPr>
                        <a:t>Error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4308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( \in V 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Correct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6214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Baskerville Old Face" panose="02020602080505020303" pitchFamily="18" charset="0"/>
                        </a:rPr>
                        <a:t>mesage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Baskerville Old Face" panose="02020602080505020303" pitchFamily="18" charset="0"/>
                        </a:rPr>
                        <a:t>( \notin V 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askerville Old Face" panose="02020602080505020303" pitchFamily="18" charset="0"/>
                        </a:rPr>
                        <a:t>Error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4835093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759" y="4343400"/>
            <a:ext cx="5730081" cy="22154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57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Detection Techniques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Contextual Analysis: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Using language models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latin typeface="Baskerville Old Face" panose="02020602080505020303" pitchFamily="18" charset="0"/>
              </a:rPr>
              <a:t>check the probability of a word given its neighbors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In </a:t>
            </a:r>
            <a:r>
              <a:rPr lang="en-US" dirty="0">
                <a:latin typeface="Baskerville Old Face" panose="02020602080505020303" pitchFamily="18" charset="0"/>
              </a:rPr>
              <a:t>the sentence </a:t>
            </a:r>
            <a:r>
              <a:rPr lang="en-US" b="1" i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“I went too the store”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both </a:t>
            </a:r>
            <a:r>
              <a:rPr lang="en-US" b="1" i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too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 and </a:t>
            </a:r>
            <a:r>
              <a:rPr lang="en-US" b="1" i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to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 are valid words</a:t>
            </a:r>
            <a:r>
              <a:rPr lang="en-US" dirty="0">
                <a:latin typeface="Baskerville Old Face" panose="02020602080505020303" pitchFamily="18" charset="0"/>
              </a:rPr>
              <a:t>, but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a language model computes bigram probabilities </a:t>
            </a:r>
            <a:r>
              <a:rPr lang="en-US" dirty="0">
                <a:latin typeface="Baskerville Old Face" panose="02020602080505020303" pitchFamily="18" charset="0"/>
              </a:rPr>
              <a:t>and finds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294547"/>
            <a:ext cx="5562600" cy="744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480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Correction Algorithms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Minimum Edit Distance (MED): </a:t>
            </a:r>
            <a:r>
              <a:rPr lang="en-US" b="1" dirty="0">
                <a:latin typeface="Baskerville Old Face" panose="02020602080505020303" pitchFamily="18" charset="0"/>
              </a:rPr>
              <a:t>Minimum Edit Distance (MED)</a:t>
            </a:r>
            <a:r>
              <a:rPr lang="en-US" dirty="0">
                <a:latin typeface="Baskerville Old Face" panose="02020602080505020303" pitchFamily="18" charset="0"/>
              </a:rPr>
              <a:t> measures how dissimilar two strings are by calculating the </a:t>
            </a:r>
            <a:r>
              <a:rPr lang="en-US" b="1" dirty="0">
                <a:latin typeface="Baskerville Old Face" panose="02020602080505020303" pitchFamily="18" charset="0"/>
              </a:rPr>
              <a:t>minimum number of edit operations</a:t>
            </a:r>
            <a:r>
              <a:rPr lang="en-US" dirty="0">
                <a:latin typeface="Baskerville Old Face" panose="02020602080505020303" pitchFamily="18" charset="0"/>
              </a:rPr>
              <a:t> needed to transform one word into another.</a:t>
            </a: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282" y="2665611"/>
            <a:ext cx="5439534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479" y="4943365"/>
            <a:ext cx="6526111" cy="7906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758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Correction Algorithms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43000"/>
            <a:ext cx="6015388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300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457200" indent="-457200" algn="just"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95400"/>
            <a:ext cx="65532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30" y="3962400"/>
            <a:ext cx="5784669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445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Correction Algorithms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2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Noisy Channel Model in NLP: </a:t>
            </a:r>
            <a:r>
              <a:rPr lang="en-US" dirty="0">
                <a:latin typeface="Baskerville Old Face" panose="02020602080505020303" pitchFamily="18" charset="0"/>
              </a:rPr>
              <a:t>Assume the word you observe xxx is a </a:t>
            </a:r>
            <a:r>
              <a:rPr lang="en-US" b="1" dirty="0">
                <a:latin typeface="Baskerville Old Face" panose="02020602080505020303" pitchFamily="18" charset="0"/>
              </a:rPr>
              <a:t>noisy (distorted)</a:t>
            </a:r>
            <a:r>
              <a:rPr lang="en-US" dirty="0">
                <a:latin typeface="Baskerville Old Face" panose="02020602080505020303" pitchFamily="18" charset="0"/>
              </a:rPr>
              <a:t> version of a correct word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w</a:t>
            </a:r>
            <a:r>
              <a:rPr lang="en-US" dirty="0" smtClean="0">
                <a:latin typeface="Baskerville Old Face" panose="02020602080505020303" pitchFamily="18" charset="0"/>
              </a:rPr>
              <a:t>. </a:t>
            </a:r>
            <a:r>
              <a:rPr lang="en-US" dirty="0">
                <a:latin typeface="Baskerville Old Face" panose="02020602080505020303" pitchFamily="18" charset="0"/>
              </a:rPr>
              <a:t>The goal is to </a:t>
            </a:r>
            <a:r>
              <a:rPr lang="en-US" b="1" dirty="0">
                <a:latin typeface="Baskerville Old Face" panose="02020602080505020303" pitchFamily="18" charset="0"/>
              </a:rPr>
              <a:t>recover the most likely original word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67000"/>
            <a:ext cx="7162799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723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Correction Algorithms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Example: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914400"/>
            <a:ext cx="6705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273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Correction Algorithms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3.Neural Models:</a:t>
            </a:r>
            <a:r>
              <a:rPr lang="en-US" dirty="0"/>
              <a:t> </a:t>
            </a:r>
            <a:r>
              <a:rPr lang="en-US" dirty="0">
                <a:latin typeface="Baskerville Old Face" panose="02020602080505020303" pitchFamily="18" charset="0"/>
              </a:rPr>
              <a:t>Modern approaches use contextual </a:t>
            </a:r>
            <a:r>
              <a:rPr lang="en-US" dirty="0" err="1">
                <a:latin typeface="Baskerville Old Face" panose="02020602080505020303" pitchFamily="18" charset="0"/>
              </a:rPr>
              <a:t>embeddings</a:t>
            </a:r>
            <a:r>
              <a:rPr lang="en-US" dirty="0">
                <a:latin typeface="Baskerville Old Face" panose="02020602080505020303" pitchFamily="18" charset="0"/>
              </a:rPr>
              <a:t> like </a:t>
            </a:r>
            <a:r>
              <a:rPr lang="en-US" b="1" dirty="0">
                <a:latin typeface="Baskerville Old Face" panose="02020602080505020303" pitchFamily="18" charset="0"/>
              </a:rPr>
              <a:t>BERT</a:t>
            </a:r>
            <a:r>
              <a:rPr lang="en-US" dirty="0">
                <a:latin typeface="Baskerville Old Face" panose="02020602080505020303" pitchFamily="18" charset="0"/>
              </a:rPr>
              <a:t> or </a:t>
            </a:r>
            <a:r>
              <a:rPr lang="en-US" b="1" dirty="0" err="1">
                <a:latin typeface="Baskerville Old Face" panose="02020602080505020303" pitchFamily="18" charset="0"/>
              </a:rPr>
              <a:t>RoBERTa</a:t>
            </a:r>
            <a:r>
              <a:rPr lang="en-US" dirty="0">
                <a:latin typeface="Baskerville Old Face" panose="02020602080505020303" pitchFamily="18" charset="0"/>
              </a:rPr>
              <a:t> to predict the most likely word based on deep semantic understanding.	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Popular Python Libraries for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Implementation:</a:t>
            </a: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 smtClean="0">
                <a:latin typeface="Baskerville Old Face" panose="02020602080505020303" pitchFamily="18" charset="0"/>
              </a:rPr>
              <a:t>SymSpell</a:t>
            </a:r>
            <a:r>
              <a:rPr lang="en-US" b="1" dirty="0">
                <a:latin typeface="Baskerville Old Face" panose="02020602080505020303" pitchFamily="18" charset="0"/>
              </a:rPr>
              <a:t>:</a:t>
            </a:r>
            <a:r>
              <a:rPr lang="en-US" dirty="0">
                <a:latin typeface="Baskerville Old Face" panose="02020602080505020303" pitchFamily="18" charset="0"/>
              </a:rPr>
              <a:t> Uses the Symmetric Delete algorithm; it is extremely fast and efficient for large-scale </a:t>
            </a:r>
            <a:r>
              <a:rPr lang="en-US" dirty="0" smtClean="0">
                <a:latin typeface="Baskerville Old Face" panose="02020602080505020303" pitchFamily="18" charset="0"/>
              </a:rPr>
              <a:t>tasks.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 smtClean="0"/>
              <a:t>TextBlob</a:t>
            </a:r>
            <a:r>
              <a:rPr lang="en-US" b="1" dirty="0"/>
              <a:t>:</a:t>
            </a:r>
            <a:r>
              <a:rPr lang="en-US" dirty="0"/>
              <a:t> A simple library that uses Peter </a:t>
            </a:r>
            <a:r>
              <a:rPr lang="en-US" dirty="0" err="1"/>
              <a:t>Norvig's</a:t>
            </a:r>
            <a:r>
              <a:rPr lang="en-US" dirty="0"/>
              <a:t> frequency-based approach for corrections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 smtClean="0"/>
              <a:t>JamSpell</a:t>
            </a:r>
            <a:r>
              <a:rPr lang="en-US" b="1" dirty="0"/>
              <a:t>:</a:t>
            </a:r>
            <a:r>
              <a:rPr lang="en-US" dirty="0"/>
              <a:t> A context-aware spell checker that considers surrounding words.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40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28063</TotalTime>
  <Words>766</Words>
  <Application>Microsoft Office PowerPoint</Application>
  <PresentationFormat>On-screen Show (4:3)</PresentationFormat>
  <Paragraphs>278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Baskerville Old Face</vt:lpstr>
      <vt:lpstr>Berlin Sans FB Demi</vt:lpstr>
      <vt:lpstr>Book Antiqua</vt:lpstr>
      <vt:lpstr>Calibri</vt:lpstr>
      <vt:lpstr>Century Schoolbook</vt:lpstr>
      <vt:lpstr>Georgia</vt:lpstr>
      <vt:lpstr>Wingdings</vt:lpstr>
      <vt:lpstr>Wingdings 2</vt:lpstr>
      <vt:lpstr>Oriel</vt:lpstr>
      <vt:lpstr>  (Natural Language Processing) III B.TECH II SEM (PVP-23)</vt:lpstr>
      <vt:lpstr>Detecting and Correcting Spelling Errors</vt:lpstr>
      <vt:lpstr>Types of Spelling Errors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Architecture</vt:lpstr>
      <vt:lpstr>Detection Techniques</vt:lpstr>
      <vt:lpstr>Contd..</vt:lpstr>
      <vt:lpstr>Contd..</vt:lpstr>
      <vt:lpstr>Contd..</vt:lpstr>
      <vt:lpstr>Detection Techniques</vt:lpstr>
      <vt:lpstr>Correction Algorithms</vt:lpstr>
      <vt:lpstr>Correction Algorithms</vt:lpstr>
      <vt:lpstr>Contd..</vt:lpstr>
      <vt:lpstr>Correction Algorithms</vt:lpstr>
      <vt:lpstr>Correction Algorithms</vt:lpstr>
      <vt:lpstr>Correction Algorithms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2053</cp:revision>
  <dcterms:created xsi:type="dcterms:W3CDTF">2013-11-07T06:07:38Z</dcterms:created>
  <dcterms:modified xsi:type="dcterms:W3CDTF">2025-12-30T07:33:27Z</dcterms:modified>
</cp:coreProperties>
</file>