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41"/>
  </p:notesMasterIdLst>
  <p:handoutMasterIdLst>
    <p:handoutMasterId r:id="rId42"/>
  </p:handoutMasterIdLst>
  <p:sldIdLst>
    <p:sldId id="256" r:id="rId2"/>
    <p:sldId id="876" r:id="rId3"/>
    <p:sldId id="995" r:id="rId4"/>
    <p:sldId id="996" r:id="rId5"/>
    <p:sldId id="997" r:id="rId6"/>
    <p:sldId id="998" r:id="rId7"/>
    <p:sldId id="999" r:id="rId8"/>
    <p:sldId id="1000" r:id="rId9"/>
    <p:sldId id="1005" r:id="rId10"/>
    <p:sldId id="1001" r:id="rId11"/>
    <p:sldId id="1007" r:id="rId12"/>
    <p:sldId id="1002" r:id="rId13"/>
    <p:sldId id="1008" r:id="rId14"/>
    <p:sldId id="1003" r:id="rId15"/>
    <p:sldId id="1009" r:id="rId16"/>
    <p:sldId id="1010" r:id="rId17"/>
    <p:sldId id="1004" r:id="rId18"/>
    <p:sldId id="1011" r:id="rId19"/>
    <p:sldId id="1012" r:id="rId20"/>
    <p:sldId id="1013" r:id="rId21"/>
    <p:sldId id="1014" r:id="rId22"/>
    <p:sldId id="1015" r:id="rId23"/>
    <p:sldId id="1016" r:id="rId24"/>
    <p:sldId id="1017" r:id="rId25"/>
    <p:sldId id="1018" r:id="rId26"/>
    <p:sldId id="1019" r:id="rId27"/>
    <p:sldId id="1020" r:id="rId28"/>
    <p:sldId id="1021" r:id="rId29"/>
    <p:sldId id="1022" r:id="rId30"/>
    <p:sldId id="1023" r:id="rId31"/>
    <p:sldId id="1024" r:id="rId32"/>
    <p:sldId id="1025" r:id="rId33"/>
    <p:sldId id="1026" r:id="rId34"/>
    <p:sldId id="1027" r:id="rId35"/>
    <p:sldId id="1028" r:id="rId36"/>
    <p:sldId id="1029" r:id="rId37"/>
    <p:sldId id="1030" r:id="rId38"/>
    <p:sldId id="1031" r:id="rId39"/>
    <p:sldId id="1032" r:id="rId4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00"/>
    <a:srgbClr val="CC3399"/>
    <a:srgbClr val="0033CC"/>
    <a:srgbClr val="FF0066"/>
    <a:srgbClr val="CC0000"/>
    <a:srgbClr val="000099"/>
    <a:srgbClr val="009900"/>
    <a:srgbClr val="9900CC"/>
    <a:srgbClr val="FF6699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86282" autoAdjust="0"/>
  </p:normalViewPr>
  <p:slideViewPr>
    <p:cSldViewPr>
      <p:cViewPr>
        <p:scale>
          <a:sx n="69" d="100"/>
          <a:sy n="69" d="100"/>
        </p:scale>
        <p:origin x="-1326" y="3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9/19/2024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9/19/2024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9/19/2024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9/19/2024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9/19/2024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9/19/2024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9/19/2024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9/19/2024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9/19/2024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9/19/2024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9/19/2024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ylessons.com/speech-recognition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potintelligence.com/2023/01/05/hidden-markov-model-hmm-nlp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@ageitgey/machine-learning-is-fun-part-2-a26a10b68df3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hyperlink" Target="https://research.aimultiple.com/nlp/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research.aimultiple.com/how-neural-networks-work/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24200" y="609600"/>
            <a:ext cx="4800600" cy="1066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5400" dirty="0" smtClean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UNIT-V</a:t>
            </a:r>
            <a:endParaRPr lang="en-US" sz="4800" dirty="0">
              <a:solidFill>
                <a:srgbClr val="870581"/>
              </a:solidFill>
              <a:latin typeface="Baskerville Old Face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86000" y="1981200"/>
            <a:ext cx="6477000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9900CC"/>
                </a:solidFill>
                <a:latin typeface="Baskerville Old Face" pitchFamily="18" charset="0"/>
              </a:rPr>
              <a:t>Speech Recognition</a:t>
            </a:r>
            <a:endParaRPr lang="en-US" sz="5400" b="1" dirty="0">
              <a:solidFill>
                <a:srgbClr val="9900CC"/>
              </a:solidFill>
              <a:latin typeface="Baskerville Old Face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20291"/>
            <a:ext cx="8839200" cy="37615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467600" cy="53340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Contents</a:t>
            </a:r>
            <a:endParaRPr lang="en-IN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34400" cy="57150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b="1" dirty="0" smtClean="0">
                <a:solidFill>
                  <a:srgbClr val="00990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Introduction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b="1" dirty="0">
                <a:solidFill>
                  <a:srgbClr val="00990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CC3399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Challenges in Speech Recognition</a:t>
            </a:r>
            <a:endParaRPr lang="en-US" b="1" dirty="0" smtClean="0">
              <a:solidFill>
                <a:srgbClr val="CC3399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b="1" dirty="0" smtClean="0">
                <a:solidFill>
                  <a:srgbClr val="FF000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 Speech Recognition</a:t>
            </a:r>
            <a:endParaRPr lang="en-US" b="1" dirty="0" smtClean="0">
              <a:solidFill>
                <a:srgbClr val="FF0000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  <a:p>
            <a:pPr marL="55563" lvl="1" indent="31115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FF000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How does Speech Recognition Works</a:t>
            </a:r>
          </a:p>
          <a:p>
            <a:pPr marL="55563" lvl="1" indent="31115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0000CC"/>
                </a:solidFill>
                <a:latin typeface="Baskerville Old Face" pitchFamily="18" charset="0"/>
              </a:rPr>
              <a:t>Automatic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Speech </a:t>
            </a:r>
            <a:r>
              <a:rPr lang="en-US" sz="2400" b="1" dirty="0" smtClean="0">
                <a:solidFill>
                  <a:srgbClr val="0000CC"/>
                </a:solidFill>
                <a:latin typeface="Baskerville Old Face" pitchFamily="18" charset="0"/>
              </a:rPr>
              <a:t>Recognition</a:t>
            </a:r>
          </a:p>
          <a:p>
            <a:pPr marL="55563" lvl="1" indent="31115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0000CC"/>
                </a:solidFill>
                <a:latin typeface="Baskerville Old Face" pitchFamily="18" charset="0"/>
              </a:rPr>
              <a:t>Where it can be Used?</a:t>
            </a:r>
            <a:endParaRPr lang="en-US" sz="2400" b="1" dirty="0" smtClean="0">
              <a:solidFill>
                <a:srgbClr val="FF0000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  <a:p>
            <a:pPr marL="55563" lvl="1" indent="31115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006666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How does it  Works?</a:t>
            </a:r>
          </a:p>
          <a:p>
            <a:pPr marL="55563" lvl="1" indent="31115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b="1" dirty="0">
                <a:solidFill>
                  <a:srgbClr val="006666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6666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Speech Recognition Algorithms</a:t>
            </a:r>
          </a:p>
          <a:p>
            <a:pPr marL="55563" lvl="1" indent="31115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b="1" dirty="0">
                <a:solidFill>
                  <a:srgbClr val="CC3399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Applications</a:t>
            </a:r>
            <a:endParaRPr lang="en-US" sz="2400" b="1" dirty="0">
              <a:solidFill>
                <a:srgbClr val="CC3399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  <a:p>
            <a:pPr lvl="1" algn="just">
              <a:lnSpc>
                <a:spcPct val="150000"/>
              </a:lnSpc>
              <a:buFont typeface="Wingdings" pitchFamily="2" charset="2"/>
              <a:buChar char="v"/>
            </a:pPr>
            <a:endParaRPr lang="en-US" sz="2400" b="1" dirty="0">
              <a:solidFill>
                <a:srgbClr val="660033"/>
              </a:solidFill>
              <a:latin typeface="Baskerville Old Face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077200" y="5715000"/>
            <a:ext cx="609600" cy="521208"/>
          </a:xfr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88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9333" y="90700"/>
            <a:ext cx="8527467" cy="5951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0000CC"/>
                </a:solidFill>
                <a:latin typeface="Baskerville Old Face" pitchFamily="18" charset="0"/>
              </a:rPr>
              <a:t>What  is </a:t>
            </a: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Speech ?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762000"/>
            <a:ext cx="8654468" cy="618630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What is Speech: </a:t>
            </a:r>
            <a:r>
              <a:rPr lang="en-US" sz="2400" dirty="0">
                <a:latin typeface="Book Antiqua" panose="02040602050305030304" pitchFamily="18" charset="0"/>
              </a:rPr>
              <a:t>The act of </a:t>
            </a:r>
            <a:r>
              <a:rPr lang="en-US" sz="2400" b="1" dirty="0">
                <a:solidFill>
                  <a:srgbClr val="00B050"/>
                </a:solidFill>
                <a:latin typeface="Book Antiqua" panose="02040602050305030304" pitchFamily="18" charset="0"/>
              </a:rPr>
              <a:t>expressing or describing thoughts, feelings,</a:t>
            </a:r>
            <a:r>
              <a:rPr lang="en-US" sz="2400" dirty="0">
                <a:latin typeface="Book Antiqua" panose="02040602050305030304" pitchFamily="18" charset="0"/>
              </a:rPr>
              <a:t> or perceptions by the articulation of words. </a:t>
            </a:r>
            <a:r>
              <a:rPr lang="en-US" sz="2400" dirty="0" smtClean="0">
                <a:latin typeface="Book Antiqua" panose="02040602050305030304" pitchFamily="18" charset="0"/>
              </a:rPr>
              <a:t>i.e., A </a:t>
            </a:r>
            <a:r>
              <a:rPr lang="en-US" sz="2400" dirty="0">
                <a:latin typeface="Book Antiqua" panose="02040602050305030304" pitchFamily="18" charset="0"/>
              </a:rPr>
              <a:t>form of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communication in spoken language</a:t>
            </a:r>
            <a:r>
              <a:rPr lang="en-US" sz="2400" dirty="0">
                <a:latin typeface="Book Antiqua" panose="02040602050305030304" pitchFamily="18" charset="0"/>
              </a:rPr>
              <a:t>, made by </a:t>
            </a:r>
            <a:r>
              <a:rPr lang="en-US" sz="2400" b="1" dirty="0">
                <a:latin typeface="Book Antiqua" panose="02040602050305030304" pitchFamily="18" charset="0"/>
              </a:rPr>
              <a:t>a speaker before an audience</a:t>
            </a:r>
            <a:r>
              <a:rPr lang="en-US" sz="2400" dirty="0" smtClean="0">
                <a:latin typeface="Book Antiqua" panose="0204060205030503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The development of speech recognition technology dates back to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</a:rPr>
              <a:t>the 1940s </a:t>
            </a:r>
            <a:r>
              <a:rPr lang="en-US" sz="2400" dirty="0">
                <a:latin typeface="Book Antiqua" panose="02040602050305030304" pitchFamily="18" charset="0"/>
              </a:rPr>
              <a:t>when it was used for </a:t>
            </a:r>
            <a:r>
              <a:rPr lang="en-US" sz="2400" b="1" dirty="0">
                <a:solidFill>
                  <a:srgbClr val="FF6699"/>
                </a:solidFill>
                <a:latin typeface="Book Antiqua" panose="02040602050305030304" pitchFamily="18" charset="0"/>
              </a:rPr>
              <a:t>military communication and air traffic control systems. </a:t>
            </a:r>
            <a:endParaRPr lang="en-US" sz="2400" b="1" dirty="0" smtClean="0">
              <a:solidFill>
                <a:srgbClr val="FF6699"/>
              </a:solidFill>
              <a:latin typeface="Book Antiqua" panose="0204060205030503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</a:rPr>
              <a:t>In the 1950s, </a:t>
            </a:r>
            <a:r>
              <a:rPr lang="en-US" sz="2400" dirty="0">
                <a:latin typeface="Book Antiqua" panose="02040602050305030304" pitchFamily="18" charset="0"/>
              </a:rPr>
              <a:t>researchers developed the </a:t>
            </a:r>
            <a:r>
              <a:rPr lang="en-US" sz="2400" b="1" dirty="0">
                <a:latin typeface="Book Antiqua" panose="02040602050305030304" pitchFamily="18" charset="0"/>
              </a:rPr>
              <a:t>first commercial speech recognition system</a:t>
            </a:r>
            <a:r>
              <a:rPr lang="en-US" sz="2400" dirty="0">
                <a:latin typeface="Book Antiqua" panose="02040602050305030304" pitchFamily="18" charset="0"/>
              </a:rPr>
              <a:t> to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</a:rPr>
              <a:t>recognize digits spoken into a telephone.</a:t>
            </a:r>
            <a:r>
              <a:rPr lang="en-US" sz="2400" dirty="0">
                <a:latin typeface="Book Antiqua" panose="02040602050305030304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</a:rPr>
              <a:t>This system was </a:t>
            </a:r>
            <a:r>
              <a:rPr lang="en-US" sz="2400" b="1" dirty="0">
                <a:latin typeface="Book Antiqua" panose="02040602050305030304" pitchFamily="18" charset="0"/>
              </a:rPr>
              <a:t>limited to identifying </a:t>
            </a:r>
            <a:r>
              <a:rPr lang="en-US" sz="2400" b="1" dirty="0">
                <a:solidFill>
                  <a:srgbClr val="9900CC"/>
                </a:solidFill>
                <a:latin typeface="Book Antiqua" panose="02040602050305030304" pitchFamily="18" charset="0"/>
              </a:rPr>
              <a:t>only numbers, not full words or sentences</a:t>
            </a:r>
            <a:r>
              <a:rPr lang="en-US" sz="2400" b="1" dirty="0" smtClean="0">
                <a:solidFill>
                  <a:srgbClr val="9900CC"/>
                </a:solidFill>
                <a:latin typeface="Book Antiqua" panose="02040602050305030304" pitchFamily="18" charset="0"/>
              </a:rPr>
              <a:t>.</a:t>
            </a:r>
            <a:endParaRPr lang="en-US" sz="2400" b="1" dirty="0">
              <a:solidFill>
                <a:srgbClr val="9900CC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71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9333" y="90700"/>
            <a:ext cx="8679867" cy="4427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09600"/>
            <a:ext cx="8654468" cy="618630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 </a:t>
            </a:r>
            <a:r>
              <a:rPr lang="en-US" sz="2400" dirty="0">
                <a:latin typeface="Book Antiqua" panose="02040602050305030304" pitchFamily="18" charset="0"/>
              </a:rPr>
              <a:t>In between Researchers developed so </a:t>
            </a:r>
            <a:r>
              <a:rPr lang="en-US" sz="2400" b="1" dirty="0">
                <a:solidFill>
                  <a:srgbClr val="9900CC"/>
                </a:solidFill>
                <a:latin typeface="Book Antiqua" panose="02040602050305030304" pitchFamily="18" charset="0"/>
              </a:rPr>
              <a:t>many speech recognition tools.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Recently, In </a:t>
            </a:r>
            <a:r>
              <a:rPr lang="en-US" sz="2400" dirty="0">
                <a:latin typeface="Book Antiqua" panose="02040602050305030304" pitchFamily="18" charset="0"/>
              </a:rPr>
              <a:t>the 2000s, the development of </a:t>
            </a:r>
            <a:r>
              <a:rPr lang="en-US" sz="2400" b="1" dirty="0">
                <a:latin typeface="Book Antiqua" panose="02040602050305030304" pitchFamily="18" charset="0"/>
              </a:rPr>
              <a:t>speech recognition technology continued </a:t>
            </a:r>
            <a:r>
              <a:rPr lang="en-US" sz="2400" dirty="0">
                <a:latin typeface="Book Antiqua" panose="02040602050305030304" pitchFamily="18" charset="0"/>
              </a:rPr>
              <a:t>to advance with the development of </a:t>
            </a:r>
            <a:r>
              <a:rPr lang="en-US" sz="2400" b="1" dirty="0">
                <a:solidFill>
                  <a:srgbClr val="9900CC"/>
                </a:solidFill>
                <a:latin typeface="Book Antiqua" panose="02040602050305030304" pitchFamily="18" charset="0"/>
              </a:rPr>
              <a:t>more accurate models </a:t>
            </a:r>
            <a:r>
              <a:rPr lang="en-US" sz="2400" dirty="0">
                <a:latin typeface="Book Antiqua" panose="02040602050305030304" pitchFamily="18" charset="0"/>
              </a:rPr>
              <a:t>and the incorporation of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</a:rPr>
              <a:t>acoustic models. </a:t>
            </a:r>
            <a:r>
              <a:rPr lang="en-US" sz="2400" dirty="0">
                <a:latin typeface="Book Antiqua" panose="02040602050305030304" pitchFamily="18" charset="0"/>
              </a:rPr>
              <a:t>This led to the development of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</a:rPr>
              <a:t>virtual assistant devices </a:t>
            </a:r>
            <a:r>
              <a:rPr lang="en-US" sz="2400" dirty="0">
                <a:latin typeface="Book Antiqua" panose="02040602050305030304" pitchFamily="18" charset="0"/>
              </a:rPr>
              <a:t>such as </a:t>
            </a:r>
            <a:r>
              <a:rPr lang="en-US" sz="2400" b="1" dirty="0">
                <a:solidFill>
                  <a:srgbClr val="9900CC"/>
                </a:solidFill>
                <a:latin typeface="Book Antiqua" panose="02040602050305030304" pitchFamily="18" charset="0"/>
              </a:rPr>
              <a:t>Google Home and Amazon </a:t>
            </a:r>
            <a:r>
              <a:rPr lang="en-US" sz="2400" b="1" dirty="0" err="1">
                <a:solidFill>
                  <a:srgbClr val="9900CC"/>
                </a:solidFill>
                <a:latin typeface="Book Antiqua" panose="02040602050305030304" pitchFamily="18" charset="0"/>
              </a:rPr>
              <a:t>Alexa</a:t>
            </a:r>
            <a:r>
              <a:rPr lang="en-US" sz="2400" b="1" dirty="0" smtClean="0">
                <a:solidFill>
                  <a:srgbClr val="9900CC"/>
                </a:solidFill>
                <a:latin typeface="Book Antiqua" panose="0204060205030503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In the 2010s, </a:t>
            </a:r>
            <a:r>
              <a:rPr lang="en-US" sz="2400" dirty="0">
                <a:latin typeface="Book Antiqua" panose="02040602050305030304" pitchFamily="18" charset="0"/>
              </a:rPr>
              <a:t>the development of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</a:rPr>
              <a:t>deep learning algorithms </a:t>
            </a:r>
            <a:r>
              <a:rPr lang="en-US" sz="2400" dirty="0">
                <a:latin typeface="Book Antiqua" panose="02040602050305030304" pitchFamily="18" charset="0"/>
              </a:rPr>
              <a:t>further </a:t>
            </a:r>
            <a:r>
              <a:rPr lang="en-US" sz="2400" b="1" dirty="0">
                <a:solidFill>
                  <a:srgbClr val="FF6699"/>
                </a:solidFill>
                <a:latin typeface="Book Antiqua" panose="02040602050305030304" pitchFamily="18" charset="0"/>
              </a:rPr>
              <a:t>improved the accuracy </a:t>
            </a:r>
            <a:r>
              <a:rPr lang="en-US" sz="2400" dirty="0">
                <a:latin typeface="Book Antiqua" panose="02040602050305030304" pitchFamily="18" charset="0"/>
              </a:rPr>
              <a:t>of speech recognition models. </a:t>
            </a:r>
          </a:p>
        </p:txBody>
      </p:sp>
    </p:spTree>
    <p:extLst>
      <p:ext uri="{BB962C8B-B14F-4D97-AF65-F5344CB8AC3E}">
        <p14:creationId xmlns:p14="http://schemas.microsoft.com/office/powerpoint/2010/main" val="306540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9333" y="0"/>
            <a:ext cx="8527467" cy="5951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Challenges in Speech Recognition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381000"/>
            <a:ext cx="8654468" cy="618630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One </a:t>
            </a:r>
            <a:r>
              <a:rPr lang="en-US" sz="2400" dirty="0">
                <a:latin typeface="Book Antiqua" panose="02040602050305030304" pitchFamily="18" charset="0"/>
              </a:rPr>
              <a:t>of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</a:rPr>
              <a:t>speech recognition's main challenges </a:t>
            </a:r>
            <a:r>
              <a:rPr lang="en-US" sz="2400" dirty="0">
                <a:latin typeface="Book Antiqua" panose="02040602050305030304" pitchFamily="18" charset="0"/>
              </a:rPr>
              <a:t>is </a:t>
            </a:r>
            <a:r>
              <a:rPr lang="en-US" sz="2400" b="1" dirty="0">
                <a:solidFill>
                  <a:srgbClr val="9900CC"/>
                </a:solidFill>
                <a:latin typeface="Book Antiqua" panose="02040602050305030304" pitchFamily="18" charset="0"/>
              </a:rPr>
              <a:t>dealing with human speech variability</a:t>
            </a:r>
            <a:r>
              <a:rPr lang="en-US" sz="2400" dirty="0">
                <a:latin typeface="Book Antiqua" panose="02040602050305030304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</a:rPr>
              <a:t>People may have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</a:rPr>
              <a:t>different accents, pronunciations, and speech patterns,</a:t>
            </a:r>
            <a:r>
              <a:rPr lang="en-US" sz="2400" dirty="0">
                <a:latin typeface="Book Antiqua" panose="02040602050305030304" pitchFamily="18" charset="0"/>
              </a:rPr>
              <a:t> and the model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</a:rPr>
              <a:t>must recognize this variability accurately</a:t>
            </a:r>
            <a:r>
              <a:rPr lang="en-US" sz="2400" dirty="0">
                <a:latin typeface="Book Antiqua" panose="02040602050305030304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</a:rPr>
              <a:t>Additionally, </a:t>
            </a:r>
            <a:r>
              <a:rPr lang="en-US" sz="2400" b="1" dirty="0">
                <a:solidFill>
                  <a:srgbClr val="9900CC"/>
                </a:solidFill>
                <a:latin typeface="Book Antiqua" panose="02040602050305030304" pitchFamily="18" charset="0"/>
              </a:rPr>
              <a:t>background noises </a:t>
            </a:r>
            <a:r>
              <a:rPr lang="en-US" sz="2400" dirty="0">
                <a:latin typeface="Book Antiqua" panose="02040602050305030304" pitchFamily="18" charset="0"/>
              </a:rPr>
              <a:t>and other </a:t>
            </a:r>
            <a:r>
              <a:rPr lang="en-US" sz="2400" b="1" dirty="0">
                <a:latin typeface="Book Antiqua" panose="02040602050305030304" pitchFamily="18" charset="0"/>
              </a:rPr>
              <a:t>environmental factors can interfere with the model's accuracy</a:t>
            </a:r>
            <a:r>
              <a:rPr lang="en-US" sz="2400" b="1" dirty="0" smtClean="0">
                <a:latin typeface="Book Antiqua" panose="0204060205030503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Another challenge </a:t>
            </a:r>
            <a:r>
              <a:rPr lang="en-US" sz="2400" dirty="0">
                <a:latin typeface="Book Antiqua" panose="02040602050305030304" pitchFamily="18" charset="0"/>
              </a:rPr>
              <a:t>is dealing with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</a:rPr>
              <a:t>words that sound similar. </a:t>
            </a:r>
            <a:endParaRPr lang="en-US" sz="2400" b="1" dirty="0" smtClean="0">
              <a:solidFill>
                <a:srgbClr val="009900"/>
              </a:solidFill>
              <a:latin typeface="Book Antiqua" panose="0204060205030503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70C0"/>
                </a:solidFill>
                <a:latin typeface="Book Antiqua" panose="02040602050305030304" pitchFamily="18" charset="0"/>
              </a:rPr>
              <a:t>For </a:t>
            </a:r>
            <a:r>
              <a:rPr lang="en-US" sz="2400" b="1" dirty="0">
                <a:solidFill>
                  <a:srgbClr val="0070C0"/>
                </a:solidFill>
                <a:latin typeface="Book Antiqua" panose="02040602050305030304" pitchFamily="18" charset="0"/>
              </a:rPr>
              <a:t>example, </a:t>
            </a:r>
            <a:r>
              <a:rPr lang="en-US" sz="2400" dirty="0">
                <a:latin typeface="Book Antiqua" panose="02040602050305030304" pitchFamily="18" charset="0"/>
              </a:rPr>
              <a:t>the words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</a:rPr>
              <a:t>"to" and "too" may sound similar </a:t>
            </a:r>
            <a:r>
              <a:rPr lang="en-US" sz="2400" dirty="0">
                <a:latin typeface="Book Antiqua" panose="02040602050305030304" pitchFamily="18" charset="0"/>
              </a:rPr>
              <a:t>but </a:t>
            </a:r>
            <a:r>
              <a:rPr lang="en-US" sz="2400" b="1" dirty="0">
                <a:latin typeface="Book Antiqua" panose="02040602050305030304" pitchFamily="18" charset="0"/>
              </a:rPr>
              <a:t>have different meanings</a:t>
            </a:r>
            <a:r>
              <a:rPr lang="en-US" sz="2400" dirty="0">
                <a:latin typeface="Book Antiqua" panose="02040602050305030304" pitchFamily="18" charset="0"/>
              </a:rPr>
              <a:t>. The </a:t>
            </a:r>
            <a:r>
              <a:rPr lang="en-US" sz="2400" b="1" dirty="0">
                <a:latin typeface="Book Antiqua" panose="02040602050305030304" pitchFamily="18" charset="0"/>
              </a:rPr>
              <a:t>model must distinguish between these words </a:t>
            </a:r>
            <a:r>
              <a:rPr lang="en-US" sz="2400" dirty="0">
                <a:latin typeface="Book Antiqua" panose="02040602050305030304" pitchFamily="18" charset="0"/>
              </a:rPr>
              <a:t>to </a:t>
            </a:r>
            <a:r>
              <a:rPr lang="en-US" sz="2400" b="1" dirty="0">
                <a:solidFill>
                  <a:srgbClr val="9900CC"/>
                </a:solidFill>
                <a:latin typeface="Book Antiqua" panose="02040602050305030304" pitchFamily="18" charset="0"/>
              </a:rPr>
              <a:t>generate an accurate output</a:t>
            </a:r>
            <a:r>
              <a:rPr lang="en-US" sz="2400" dirty="0">
                <a:latin typeface="Book Antiqua" panose="02040602050305030304" pitchFamily="18" charset="0"/>
              </a:rPr>
              <a:t>. </a:t>
            </a:r>
            <a:endParaRPr lang="en-US" sz="2400" b="1" dirty="0">
              <a:solidFill>
                <a:srgbClr val="FF6699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02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9333" y="90700"/>
            <a:ext cx="8527467" cy="4427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533400"/>
            <a:ext cx="8654468" cy="563231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Similarly</a:t>
            </a:r>
            <a:r>
              <a:rPr lang="en-US" sz="2400" dirty="0">
                <a:latin typeface="Book Antiqua" panose="02040602050305030304" pitchFamily="18" charset="0"/>
              </a:rPr>
              <a:t>, </a:t>
            </a:r>
            <a:r>
              <a:rPr lang="en-US" sz="2400" b="1" dirty="0">
                <a:solidFill>
                  <a:srgbClr val="9900CC"/>
                </a:solidFill>
                <a:latin typeface="Book Antiqua" panose="02040602050305030304" pitchFamily="18" charset="0"/>
              </a:rPr>
              <a:t>words with multiple meanings </a:t>
            </a:r>
            <a:r>
              <a:rPr lang="en-US" sz="2400" dirty="0">
                <a:latin typeface="Book Antiqua" panose="02040602050305030304" pitchFamily="18" charset="0"/>
              </a:rPr>
              <a:t>can be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</a:rPr>
              <a:t>difficult for the model to interpret accurately.  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Finally, the </a:t>
            </a:r>
            <a:r>
              <a:rPr lang="en-US" sz="2400" b="1" dirty="0">
                <a:latin typeface="Book Antiqua" panose="02040602050305030304" pitchFamily="18" charset="0"/>
              </a:rPr>
              <a:t>model must be able to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recognize and process multiple languages.</a:t>
            </a:r>
            <a:r>
              <a:rPr lang="en-US" sz="2400" dirty="0">
                <a:latin typeface="Book Antiqua" panose="02040602050305030304" pitchFamily="18" charset="0"/>
              </a:rPr>
              <a:t> </a:t>
            </a:r>
            <a:r>
              <a:rPr lang="en-US" sz="2400" b="1" dirty="0">
                <a:latin typeface="Book Antiqua" panose="02040602050305030304" pitchFamily="18" charset="0"/>
              </a:rPr>
              <a:t>Different languages </a:t>
            </a:r>
            <a:r>
              <a:rPr lang="en-US" sz="2400" dirty="0">
                <a:latin typeface="Book Antiqua" panose="02040602050305030304" pitchFamily="18" charset="0"/>
              </a:rPr>
              <a:t>have </a:t>
            </a:r>
            <a:r>
              <a:rPr lang="en-US" sz="2400" b="1" dirty="0">
                <a:solidFill>
                  <a:srgbClr val="CC3399"/>
                </a:solidFill>
                <a:latin typeface="Book Antiqua" panose="02040602050305030304" pitchFamily="18" charset="0"/>
              </a:rPr>
              <a:t>different phonetic and grammatical rules, </a:t>
            </a:r>
            <a:r>
              <a:rPr lang="en-US" sz="2400" dirty="0">
                <a:latin typeface="Book Antiqua" panose="02040602050305030304" pitchFamily="18" charset="0"/>
              </a:rPr>
              <a:t>and the model must recognize these differences to generate an </a:t>
            </a:r>
            <a:r>
              <a:rPr lang="en-US" sz="2400" b="1" dirty="0">
                <a:latin typeface="Book Antiqua" panose="02040602050305030304" pitchFamily="18" charset="0"/>
              </a:rPr>
              <a:t>accurate output</a:t>
            </a:r>
            <a:r>
              <a:rPr lang="en-US" sz="2400" dirty="0">
                <a:latin typeface="Book Antiqua" panose="02040602050305030304" pitchFamily="18" charset="0"/>
              </a:rPr>
              <a:t>. 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All of these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challenges</a:t>
            </a:r>
            <a:r>
              <a:rPr lang="en-US" sz="2400" dirty="0">
                <a:latin typeface="Book Antiqua" panose="02040602050305030304" pitchFamily="18" charset="0"/>
              </a:rPr>
              <a:t> make speech recognition a </a:t>
            </a:r>
            <a:r>
              <a:rPr lang="en-US" sz="2400" b="1" dirty="0">
                <a:latin typeface="Book Antiqua" panose="02040602050305030304" pitchFamily="18" charset="0"/>
              </a:rPr>
              <a:t>difficult task. </a:t>
            </a:r>
            <a:r>
              <a:rPr lang="en-US" sz="2400" dirty="0">
                <a:latin typeface="Book Antiqua" panose="02040602050305030304" pitchFamily="18" charset="0"/>
              </a:rPr>
              <a:t>However, with the advancement of </a:t>
            </a:r>
            <a:r>
              <a:rPr lang="en-US" sz="2400" dirty="0">
                <a:latin typeface="Book Antiqua" panose="02040602050305030304" pitchFamily="18" charset="0"/>
                <a:hlinkClick r:id="rId3"/>
              </a:rPr>
              <a:t> </a:t>
            </a:r>
            <a:r>
              <a:rPr lang="en-US" sz="2400" b="1" dirty="0">
                <a:solidFill>
                  <a:srgbClr val="9900CC"/>
                </a:solidFill>
                <a:latin typeface="Book Antiqua" panose="02040602050305030304" pitchFamily="18" charset="0"/>
                <a:hlinkClick r:id="rId3"/>
              </a:rPr>
              <a:t>deep learning</a:t>
            </a:r>
            <a:r>
              <a:rPr lang="en-US" sz="2400" b="1" dirty="0">
                <a:solidFill>
                  <a:srgbClr val="9900CC"/>
                </a:solidFill>
                <a:latin typeface="Book Antiqua" panose="02040602050305030304" pitchFamily="18" charset="0"/>
              </a:rPr>
              <a:t> and natural language processing, speech recognition </a:t>
            </a:r>
            <a:r>
              <a:rPr lang="en-US" sz="2400" dirty="0">
                <a:latin typeface="Book Antiqua" panose="02040602050305030304" pitchFamily="18" charset="0"/>
              </a:rPr>
              <a:t>has become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</a:rPr>
              <a:t>more accurate and efficient</a:t>
            </a:r>
            <a:r>
              <a:rPr lang="en-US" sz="2400" dirty="0">
                <a:latin typeface="Book Antiqua" panose="0204060205030503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29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9333" y="76200"/>
            <a:ext cx="8527467" cy="533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Speech Recognition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52400" y="739676"/>
            <a:ext cx="8654468" cy="452431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Speech </a:t>
            </a:r>
            <a:r>
              <a:rPr lang="en-US" sz="2400" b="1" u="sng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Recognition: </a:t>
            </a:r>
            <a:r>
              <a:rPr lang="en-US" sz="2400" dirty="0">
                <a:latin typeface="Book Antiqua" panose="02040602050305030304" pitchFamily="18" charset="0"/>
              </a:rPr>
              <a:t>Speech Recognition (SR) is the ability to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translate a dictation or spoken word to text. </a:t>
            </a:r>
            <a:endParaRPr lang="en-US" sz="2400" dirty="0">
              <a:latin typeface="Book Antiqua" panose="0204060205030503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Speech </a:t>
            </a:r>
            <a:r>
              <a:rPr lang="en-US" sz="2400" dirty="0">
                <a:latin typeface="Book Antiqua" panose="02040602050305030304" pitchFamily="18" charset="0"/>
              </a:rPr>
              <a:t>recognition, also known as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</a:rPr>
              <a:t>automatic speech recognition (ASR)</a:t>
            </a:r>
            <a:r>
              <a:rPr lang="en-US" sz="2400" dirty="0">
                <a:latin typeface="Book Antiqua" panose="02040602050305030304" pitchFamily="18" charset="0"/>
              </a:rPr>
              <a:t> also known as </a:t>
            </a:r>
            <a:r>
              <a:rPr lang="en-US" sz="2400" b="1" dirty="0">
                <a:solidFill>
                  <a:srgbClr val="000099"/>
                </a:solidFill>
                <a:latin typeface="Book Antiqua" panose="02040602050305030304" pitchFamily="18" charset="0"/>
              </a:rPr>
              <a:t>speech-to-text, speech recognition</a:t>
            </a:r>
            <a:r>
              <a:rPr lang="en-US" sz="2400" b="1" dirty="0" smtClean="0">
                <a:solidFill>
                  <a:srgbClr val="000099"/>
                </a:solidFill>
                <a:latin typeface="Book Antiqua" panose="02040602050305030304" pitchFamily="18" charset="0"/>
              </a:rPr>
              <a:t>, or </a:t>
            </a:r>
            <a:r>
              <a:rPr lang="en-US" sz="2400" b="1" dirty="0">
                <a:solidFill>
                  <a:srgbClr val="000099"/>
                </a:solidFill>
                <a:latin typeface="Book Antiqua" panose="02040602050305030304" pitchFamily="18" charset="0"/>
              </a:rPr>
              <a:t>voice recognition</a:t>
            </a:r>
            <a:r>
              <a:rPr lang="en-US" sz="2400" dirty="0">
                <a:latin typeface="Book Antiqua" panose="02040602050305030304" pitchFamily="18" charset="0"/>
              </a:rPr>
              <a:t>, is a technology that converts </a:t>
            </a:r>
            <a:r>
              <a:rPr lang="en-US" sz="2400" b="1" dirty="0">
                <a:solidFill>
                  <a:srgbClr val="9900CC"/>
                </a:solidFill>
                <a:latin typeface="Book Antiqua" panose="02040602050305030304" pitchFamily="18" charset="0"/>
              </a:rPr>
              <a:t>spoken language into written text</a:t>
            </a:r>
            <a:r>
              <a:rPr lang="en-US" sz="2400" dirty="0">
                <a:latin typeface="Book Antiqua" panose="02040602050305030304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A </a:t>
            </a:r>
            <a:r>
              <a:rPr lang="en-US" sz="2400" b="1" dirty="0">
                <a:solidFill>
                  <a:srgbClr val="CC0000"/>
                </a:solidFill>
                <a:latin typeface="Book Antiqua" panose="02040602050305030304" pitchFamily="18" charset="0"/>
              </a:rPr>
              <a:t>text-to-speech (TTS) system</a:t>
            </a:r>
            <a:r>
              <a:rPr lang="en-US" sz="2400" dirty="0">
                <a:latin typeface="Book Antiqua" panose="02040602050305030304" pitchFamily="18" charset="0"/>
              </a:rPr>
              <a:t>, also known as </a:t>
            </a:r>
            <a:r>
              <a:rPr lang="en-US" sz="2400" b="1" dirty="0">
                <a:latin typeface="Book Antiqua" panose="02040602050305030304" pitchFamily="18" charset="0"/>
              </a:rPr>
              <a:t>speech synthesis</a:t>
            </a:r>
            <a:r>
              <a:rPr lang="en-US" sz="2400" dirty="0">
                <a:latin typeface="Book Antiqua" panose="02040602050305030304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</a:rPr>
              <a:t>This turns a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</a:rPr>
              <a:t>text into a verbal, audio form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</a:rPr>
              <a:t>.</a:t>
            </a:r>
            <a:endParaRPr lang="en-US" sz="2400" b="1" dirty="0">
              <a:solidFill>
                <a:srgbClr val="0033CC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43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9333" y="90700"/>
            <a:ext cx="8527467" cy="4427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28471"/>
            <a:ext cx="8502068" cy="452431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The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</a:rPr>
              <a:t>primary goal of speech recognition systems </a:t>
            </a:r>
            <a:r>
              <a:rPr lang="en-US" sz="2400" dirty="0">
                <a:latin typeface="Book Antiqua" panose="02040602050305030304" pitchFamily="18" charset="0"/>
              </a:rPr>
              <a:t>is to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</a:rPr>
              <a:t>accurately and efficiently transcribe spoken words </a:t>
            </a:r>
            <a:r>
              <a:rPr lang="en-US" sz="2400" dirty="0">
                <a:latin typeface="Book Antiqua" panose="02040602050305030304" pitchFamily="18" charset="0"/>
              </a:rPr>
              <a:t>into a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</a:rPr>
              <a:t>format that can be processed, stored, or used for various applications. </a:t>
            </a:r>
            <a:r>
              <a:rPr lang="en-US" sz="2400" dirty="0">
                <a:latin typeface="Book Antiqua" panose="02040602050305030304" pitchFamily="18" charset="0"/>
              </a:rPr>
              <a:t>This technology relies on sophisticated algorithms and </a:t>
            </a:r>
            <a:r>
              <a:rPr lang="en-US" sz="2400" b="1" dirty="0">
                <a:solidFill>
                  <a:srgbClr val="CC0000"/>
                </a:solidFill>
                <a:latin typeface="Book Antiqua" panose="02040602050305030304" pitchFamily="18" charset="0"/>
              </a:rPr>
              <a:t>Deep Learning techniques </a:t>
            </a:r>
            <a:r>
              <a:rPr lang="en-US" sz="2400" dirty="0">
                <a:latin typeface="Book Antiqua" panose="02040602050305030304" pitchFamily="18" charset="0"/>
              </a:rPr>
              <a:t>to </a:t>
            </a:r>
            <a:r>
              <a:rPr lang="en-US" sz="2400" b="1" dirty="0">
                <a:solidFill>
                  <a:srgbClr val="CC3399"/>
                </a:solidFill>
                <a:latin typeface="Book Antiqua" panose="02040602050305030304" pitchFamily="18" charset="0"/>
              </a:rPr>
              <a:t>interpret and understand human speech patterns.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336600"/>
                </a:solidFill>
                <a:latin typeface="Book Antiqua" panose="02040602050305030304" pitchFamily="18" charset="0"/>
              </a:rPr>
              <a:t>Automatic </a:t>
            </a:r>
            <a:r>
              <a:rPr lang="en-US" sz="2400" b="1" dirty="0">
                <a:solidFill>
                  <a:srgbClr val="336600"/>
                </a:solidFill>
                <a:latin typeface="Book Antiqua" panose="02040602050305030304" pitchFamily="18" charset="0"/>
              </a:rPr>
              <a:t>speech recognition (ASR) </a:t>
            </a:r>
            <a:r>
              <a:rPr lang="en-US" sz="2400" dirty="0">
                <a:latin typeface="Book Antiqua" panose="02040602050305030304" pitchFamily="18" charset="0"/>
              </a:rPr>
              <a:t>refers to the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</a:rPr>
              <a:t>task of recognizing human speech</a:t>
            </a:r>
            <a:r>
              <a:rPr lang="en-US" sz="2400" dirty="0">
                <a:latin typeface="Book Antiqua" panose="02040602050305030304" pitchFamily="18" charset="0"/>
              </a:rPr>
              <a:t> and </a:t>
            </a:r>
            <a:r>
              <a:rPr lang="en-US" sz="2400" b="1" dirty="0">
                <a:solidFill>
                  <a:srgbClr val="CC0000"/>
                </a:solidFill>
                <a:latin typeface="Book Antiqua" panose="02040602050305030304" pitchFamily="18" charset="0"/>
              </a:rPr>
              <a:t>translating it into text</a:t>
            </a:r>
            <a:r>
              <a:rPr lang="en-US" sz="2400" dirty="0">
                <a:latin typeface="Book Antiqua" panose="0204060205030503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5964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9333" y="152400"/>
            <a:ext cx="8527467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How does Speech Recognition Works?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AutoShape 2" descr="Speech recognition, also known as automatic speech recognition (ASR), is a technology that converts spoken language into written text format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Speech recognition, also known as automatic speech recognition (ASR), is a technology that converts spoken language into written text format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2" descr="1 Speech Recognition Proces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1004455"/>
            <a:ext cx="8096250" cy="491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023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9333" y="152400"/>
            <a:ext cx="8527467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Automatic Speech Recognition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28471"/>
            <a:ext cx="8502068" cy="114422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A typical deep learning-based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ASR pipeline</a:t>
            </a:r>
            <a:r>
              <a:rPr lang="en-US" sz="2400" dirty="0">
                <a:latin typeface="Book Antiqua" panose="02040602050305030304" pitchFamily="18" charset="0"/>
              </a:rPr>
              <a:t> includes </a:t>
            </a:r>
            <a:r>
              <a:rPr lang="en-US" sz="2400" b="1" dirty="0">
                <a:solidFill>
                  <a:srgbClr val="CC3399"/>
                </a:solidFill>
                <a:latin typeface="Book Antiqua" panose="02040602050305030304" pitchFamily="18" charset="0"/>
              </a:rPr>
              <a:t>five main </a:t>
            </a:r>
            <a:r>
              <a:rPr lang="en-US" sz="2400" b="1" dirty="0">
                <a:solidFill>
                  <a:srgbClr val="CC3399"/>
                </a:solidFill>
                <a:latin typeface="Book Antiqua" panose="02040602050305030304" pitchFamily="18" charset="0"/>
              </a:rPr>
              <a:t>components</a:t>
            </a:r>
            <a:r>
              <a:rPr lang="en-US" sz="2400" b="1" dirty="0" smtClean="0">
                <a:solidFill>
                  <a:srgbClr val="CC3399"/>
                </a:solidFill>
                <a:latin typeface="Book Antiqua" panose="02040602050305030304" pitchFamily="18" charset="0"/>
              </a:rPr>
              <a:t>.</a:t>
            </a:r>
            <a:endParaRPr lang="en-US" sz="2400" b="1" dirty="0">
              <a:solidFill>
                <a:srgbClr val="CC3399"/>
              </a:solidFill>
              <a:latin typeface="Book Antiqua" panose="0204060205030503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73" y="1981200"/>
            <a:ext cx="8305800" cy="441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93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9333" y="90700"/>
            <a:ext cx="8527467" cy="4427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28471"/>
            <a:ext cx="8502068" cy="440120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800" b="1" u="sng" dirty="0" smtClean="0">
                <a:solidFill>
                  <a:srgbClr val="0033CC"/>
                </a:solidFill>
                <a:latin typeface="Book Antiqua" panose="02040602050305030304" pitchFamily="18" charset="0"/>
              </a:rPr>
              <a:t>Feature extractor:</a:t>
            </a:r>
            <a:r>
              <a:rPr lang="en-US" sz="2800" b="1" u="sng" dirty="0">
                <a:solidFill>
                  <a:srgbClr val="0033CC"/>
                </a:solidFill>
                <a:latin typeface="Book Antiqua" panose="02040602050305030304" pitchFamily="18" charset="0"/>
              </a:rPr>
              <a:t> </a:t>
            </a:r>
            <a:endParaRPr lang="en-US" sz="2800" b="1" u="sng" dirty="0" smtClean="0">
              <a:solidFill>
                <a:srgbClr val="0033CC"/>
              </a:solidFill>
              <a:latin typeface="Book Antiqua" panose="0204060205030503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Spectral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Analysis:</a:t>
            </a:r>
            <a:r>
              <a:rPr lang="en-US" sz="2400" dirty="0">
                <a:latin typeface="Book Antiqua" panose="02040602050305030304" pitchFamily="18" charset="0"/>
              </a:rPr>
              <a:t> The digital signal undergoes spectral analysis to </a:t>
            </a:r>
            <a:r>
              <a:rPr lang="en-US" sz="2400" b="1" dirty="0">
                <a:solidFill>
                  <a:srgbClr val="CC3399"/>
                </a:solidFill>
                <a:latin typeface="Book Antiqua" panose="02040602050305030304" pitchFamily="18" charset="0"/>
              </a:rPr>
              <a:t>extract relevant features</a:t>
            </a:r>
            <a:r>
              <a:rPr lang="en-US" sz="2400" dirty="0">
                <a:latin typeface="Book Antiqua" panose="02040602050305030304" pitchFamily="18" charset="0"/>
              </a:rPr>
              <a:t>. This involves </a:t>
            </a:r>
            <a:r>
              <a:rPr lang="en-US" sz="2400" b="1" dirty="0">
                <a:solidFill>
                  <a:srgbClr val="CC0000"/>
                </a:solidFill>
                <a:latin typeface="Book Antiqua" panose="02040602050305030304" pitchFamily="18" charset="0"/>
              </a:rPr>
              <a:t>breaking down the signal into frequency components,</a:t>
            </a:r>
            <a:r>
              <a:rPr lang="en-US" sz="2400" dirty="0">
                <a:latin typeface="Book Antiqua" panose="02040602050305030304" pitchFamily="18" charset="0"/>
              </a:rPr>
              <a:t> </a:t>
            </a:r>
            <a:r>
              <a:rPr lang="en-US" sz="2400" b="1" dirty="0">
                <a:latin typeface="Book Antiqua" panose="02040602050305030304" pitchFamily="18" charset="0"/>
              </a:rPr>
              <a:t>revealing patterns representing speech sound characteristics.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Pitch and Intensity Analysis:</a:t>
            </a:r>
            <a:r>
              <a:rPr lang="en-US" sz="2400" dirty="0">
                <a:latin typeface="Book Antiqua" panose="02040602050305030304" pitchFamily="18" charset="0"/>
              </a:rPr>
              <a:t> Additional features, such as </a:t>
            </a:r>
            <a:r>
              <a:rPr lang="en-US" sz="2400" b="1" dirty="0">
                <a:latin typeface="Book Antiqua" panose="02040602050305030304" pitchFamily="18" charset="0"/>
              </a:rPr>
              <a:t>pitch (frequency of the speech) and intensity (loudness), </a:t>
            </a:r>
            <a:r>
              <a:rPr lang="en-US" sz="2400" dirty="0">
                <a:latin typeface="Book Antiqua" panose="02040602050305030304" pitchFamily="18" charset="0"/>
              </a:rPr>
              <a:t>are extracted to capture more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</a:rPr>
              <a:t>nuances of the spoken language</a:t>
            </a:r>
            <a:r>
              <a:rPr lang="en-US" sz="2400" b="1" dirty="0">
                <a:solidFill>
                  <a:srgbClr val="0033CC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71323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9333" y="90700"/>
            <a:ext cx="8527467" cy="4427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28471"/>
            <a:ext cx="8730668" cy="632480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33CC"/>
                </a:solidFill>
                <a:latin typeface="Book Antiqua" panose="02040602050305030304" pitchFamily="18" charset="0"/>
              </a:rPr>
              <a:t>2</a:t>
            </a:r>
            <a:r>
              <a:rPr lang="en-US" sz="2400" b="1" u="sng" dirty="0">
                <a:solidFill>
                  <a:srgbClr val="0033CC"/>
                </a:solidFill>
                <a:latin typeface="Book Antiqua" panose="02040602050305030304" pitchFamily="18" charset="0"/>
              </a:rPr>
              <a:t>. Acoustic </a:t>
            </a:r>
            <a:r>
              <a:rPr lang="en-US" sz="2400" b="1" u="sng" dirty="0" smtClean="0">
                <a:solidFill>
                  <a:srgbClr val="0033CC"/>
                </a:solidFill>
                <a:latin typeface="Book Antiqua" panose="02040602050305030304" pitchFamily="18" charset="0"/>
              </a:rPr>
              <a:t>Signal Processing: </a:t>
            </a:r>
            <a:r>
              <a:rPr lang="en-US" sz="2200" dirty="0" smtClean="0">
                <a:latin typeface="Book Antiqua" panose="02040602050305030304" pitchFamily="18" charset="0"/>
              </a:rPr>
              <a:t>This Deep </a:t>
            </a:r>
            <a:r>
              <a:rPr lang="en-US" sz="2200" dirty="0">
                <a:latin typeface="Book Antiqua" panose="02040602050305030304" pitchFamily="18" charset="0"/>
              </a:rPr>
              <a:t>learning model (usually a </a:t>
            </a:r>
            <a:r>
              <a:rPr lang="en-US" sz="2200" b="1" dirty="0">
                <a:solidFill>
                  <a:srgbClr val="C00000"/>
                </a:solidFill>
                <a:latin typeface="Book Antiqua" panose="02040602050305030304" pitchFamily="18" charset="0"/>
              </a:rPr>
              <a:t>multi-layer deep neural network</a:t>
            </a:r>
            <a:r>
              <a:rPr lang="en-US" sz="2200" dirty="0">
                <a:latin typeface="Book Antiqua" panose="02040602050305030304" pitchFamily="18" charset="0"/>
              </a:rPr>
              <a:t>) predicts the probabilities over characters at </a:t>
            </a:r>
            <a:r>
              <a:rPr lang="en-US" sz="2200" b="1" dirty="0">
                <a:latin typeface="Book Antiqua" panose="02040602050305030304" pitchFamily="18" charset="0"/>
              </a:rPr>
              <a:t>each time step of the audio data</a:t>
            </a:r>
            <a:r>
              <a:rPr lang="en-US" sz="2200" b="1" dirty="0" smtClean="0">
                <a:latin typeface="Book Antiqua" panose="02040602050305030304" pitchFamily="18" charset="0"/>
              </a:rPr>
              <a:t>. Here, we have to work, </a:t>
            </a:r>
            <a:r>
              <a:rPr lang="en-US" sz="2200" b="1" dirty="0" smtClean="0">
                <a:solidFill>
                  <a:srgbClr val="0033CC"/>
                </a:solidFill>
                <a:latin typeface="Book Antiqua" panose="02040602050305030304" pitchFamily="18" charset="0"/>
              </a:rPr>
              <a:t>Acoustic Signal Processing. In the we used,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Capture the 	Analog Signal: </a:t>
            </a:r>
            <a:r>
              <a:rPr lang="en-US" sz="2200" dirty="0">
                <a:latin typeface="Book Antiqua" panose="02040602050305030304" pitchFamily="18" charset="0"/>
              </a:rPr>
              <a:t>The process begins with a </a:t>
            </a:r>
            <a:r>
              <a:rPr lang="en-US" sz="2200" b="1" dirty="0">
                <a:solidFill>
                  <a:srgbClr val="CC3399"/>
                </a:solidFill>
                <a:latin typeface="Book Antiqua" panose="02040602050305030304" pitchFamily="18" charset="0"/>
              </a:rPr>
              <a:t>microphone capturing the analogue signal of spoken words</a:t>
            </a:r>
            <a:r>
              <a:rPr lang="en-US" sz="2200" dirty="0">
                <a:latin typeface="Book Antiqua" panose="02040602050305030304" pitchFamily="18" charset="0"/>
              </a:rPr>
              <a:t>. </a:t>
            </a:r>
            <a:r>
              <a:rPr lang="en-US" sz="2200" dirty="0">
                <a:latin typeface="Book Antiqua" panose="02040602050305030304" pitchFamily="18" charset="0"/>
              </a:rPr>
              <a:t>This analogue signal is a continuous waveform representing the </a:t>
            </a:r>
            <a:r>
              <a:rPr lang="en-US" sz="2200" b="1" dirty="0">
                <a:latin typeface="Book Antiqua" panose="02040602050305030304" pitchFamily="18" charset="0"/>
              </a:rPr>
              <a:t>variations in air pressure caused by speech</a:t>
            </a:r>
            <a:r>
              <a:rPr lang="en-US" sz="2200" b="1" dirty="0" smtClean="0">
                <a:latin typeface="Book Antiqua" panose="0204060205030503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Analogue-to-Digital Conversion: </a:t>
            </a:r>
            <a:r>
              <a:rPr lang="en-US" sz="2200" dirty="0">
                <a:latin typeface="Book Antiqua" panose="02040602050305030304" pitchFamily="18" charset="0"/>
              </a:rPr>
              <a:t>The </a:t>
            </a:r>
            <a:r>
              <a:rPr lang="en-US" sz="2200" b="1" dirty="0">
                <a:solidFill>
                  <a:srgbClr val="CC3399"/>
                </a:solidFill>
                <a:latin typeface="Book Antiqua" panose="02040602050305030304" pitchFamily="18" charset="0"/>
              </a:rPr>
              <a:t>captured analogue signal is converted into a digital format </a:t>
            </a:r>
            <a:r>
              <a:rPr lang="en-US" sz="2200" dirty="0">
                <a:latin typeface="Book Antiqua" panose="02040602050305030304" pitchFamily="18" charset="0"/>
              </a:rPr>
              <a:t>through </a:t>
            </a:r>
            <a:r>
              <a:rPr lang="en-US" sz="2200" b="1" dirty="0">
                <a:solidFill>
                  <a:srgbClr val="0033CC"/>
                </a:solidFill>
                <a:latin typeface="Book Antiqua" panose="02040602050305030304" pitchFamily="18" charset="0"/>
              </a:rPr>
              <a:t>analog-to-digital conversion</a:t>
            </a:r>
            <a:r>
              <a:rPr lang="en-US" sz="2200" dirty="0">
                <a:latin typeface="Book Antiqua" panose="02040602050305030304" pitchFamily="18" charset="0"/>
              </a:rPr>
              <a:t>. </a:t>
            </a:r>
            <a:r>
              <a:rPr lang="en-US" sz="2200" dirty="0">
                <a:latin typeface="Book Antiqua" panose="02040602050305030304" pitchFamily="18" charset="0"/>
              </a:rPr>
              <a:t>This digital signal becomes the </a:t>
            </a:r>
            <a:r>
              <a:rPr lang="en-US" sz="2200" b="1" dirty="0">
                <a:latin typeface="Book Antiqua" panose="02040602050305030304" pitchFamily="18" charset="0"/>
              </a:rPr>
              <a:t>input for further processing</a:t>
            </a:r>
            <a:r>
              <a:rPr lang="en-US" sz="2200" b="1" dirty="0" smtClean="0">
                <a:latin typeface="Book Antiqua" panose="02040602050305030304" pitchFamily="18" charset="0"/>
              </a:rPr>
              <a:t>.</a:t>
            </a:r>
            <a:endParaRPr lang="en-US" sz="2400" b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17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9333" y="90700"/>
            <a:ext cx="8527467" cy="4427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28471"/>
            <a:ext cx="8502068" cy="489364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400" b="1" dirty="0"/>
              <a:t> </a:t>
            </a:r>
            <a:r>
              <a:rPr lang="en-US" sz="2400" b="1" u="sng" dirty="0">
                <a:solidFill>
                  <a:srgbClr val="0033CC"/>
                </a:solidFill>
                <a:latin typeface="Book Antiqua" panose="02040602050305030304" pitchFamily="18" charset="0"/>
              </a:rPr>
              <a:t>Acoustic </a:t>
            </a:r>
            <a:r>
              <a:rPr lang="en-US" sz="2400" b="1" u="sng" dirty="0" smtClean="0">
                <a:solidFill>
                  <a:srgbClr val="0033CC"/>
                </a:solidFill>
                <a:latin typeface="Book Antiqua" panose="02040602050305030304" pitchFamily="18" charset="0"/>
              </a:rPr>
              <a:t>Model:</a:t>
            </a:r>
            <a:endParaRPr lang="en-US" sz="2400" b="1" u="sng" dirty="0">
              <a:solidFill>
                <a:srgbClr val="0033CC"/>
              </a:solidFill>
              <a:latin typeface="Book Antiqua" panose="0204060205030503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</a:rPr>
              <a:t>Statistical Models:</a:t>
            </a:r>
            <a:r>
              <a:rPr lang="en-US" sz="2400" dirty="0">
                <a:solidFill>
                  <a:srgbClr val="FF0000"/>
                </a:solidFill>
              </a:rPr>
              <a:t> </a:t>
            </a:r>
            <a:r>
              <a:rPr lang="en-US" sz="2400" dirty="0">
                <a:latin typeface="Book Antiqua" panose="02040602050305030304" pitchFamily="18" charset="0"/>
              </a:rPr>
              <a:t>An acoustic model is a </a:t>
            </a:r>
            <a:r>
              <a:rPr lang="en-US" sz="2400" b="1" dirty="0">
                <a:solidFill>
                  <a:srgbClr val="CC3399"/>
                </a:solidFill>
                <a:latin typeface="Book Antiqua" panose="02040602050305030304" pitchFamily="18" charset="0"/>
              </a:rPr>
              <a:t>statistical model trained on vast datasets of audio recordings</a:t>
            </a:r>
            <a:r>
              <a:rPr lang="en-US" sz="2400" dirty="0">
                <a:latin typeface="Book Antiqua" panose="02040602050305030304" pitchFamily="18" charset="0"/>
              </a:rPr>
              <a:t>. It learns to associate acoustic </a:t>
            </a:r>
            <a:r>
              <a:rPr lang="en-US" sz="2400" b="1" dirty="0">
                <a:latin typeface="Book Antiqua" panose="02040602050305030304" pitchFamily="18" charset="0"/>
              </a:rPr>
              <a:t>features with phonemes, the smallest sound units in a language.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latin typeface="Book Antiqua" panose="02040602050305030304" pitchFamily="18" charset="0"/>
                <a:hlinkClick r:id="rId3"/>
              </a:rPr>
              <a:t>Hidden Markov Models (HMMs)</a:t>
            </a:r>
            <a:r>
              <a:rPr lang="en-US" sz="2400" dirty="0">
                <a:latin typeface="Book Antiqua" panose="02040602050305030304" pitchFamily="18" charset="0"/>
              </a:rPr>
              <a:t> or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Deep Neural Networks (DNNs):</a:t>
            </a:r>
            <a:r>
              <a:rPr lang="en-US" sz="2400" dirty="0">
                <a:latin typeface="Book Antiqua" panose="02040602050305030304" pitchFamily="18" charset="0"/>
              </a:rPr>
              <a:t> Traditional models like HMMs or more modern approaches like DNNs represent the probabilities of transitioning between different phonemes over time</a:t>
            </a:r>
            <a:r>
              <a:rPr lang="en-US" sz="2400" dirty="0" smtClean="0">
                <a:latin typeface="Book Antiqua" panose="02040602050305030304" pitchFamily="18" charset="0"/>
              </a:rPr>
              <a:t>.</a:t>
            </a:r>
            <a:endParaRPr lang="en-US" sz="2400" b="1" u="sng" dirty="0" smtClean="0">
              <a:solidFill>
                <a:srgbClr val="0033CC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75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9333" y="90700"/>
            <a:ext cx="8527467" cy="5189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28471"/>
            <a:ext cx="8502068" cy="563231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0033CC"/>
                </a:solidFill>
                <a:latin typeface="Book Antiqua" panose="02040602050305030304" pitchFamily="18" charset="0"/>
              </a:rPr>
              <a:t>3. Decoder and language model: </a:t>
            </a:r>
            <a:r>
              <a:rPr lang="en-US" sz="2400" dirty="0">
                <a:latin typeface="Book Antiqua" panose="02040602050305030304" pitchFamily="18" charset="0"/>
              </a:rPr>
              <a:t>A decoder converts the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</a:rPr>
              <a:t>matrix of probabilities </a:t>
            </a:r>
            <a:r>
              <a:rPr lang="en-US" sz="2400" dirty="0">
                <a:latin typeface="Book Antiqua" panose="02040602050305030304" pitchFamily="18" charset="0"/>
              </a:rPr>
              <a:t>given by the </a:t>
            </a:r>
            <a:r>
              <a:rPr lang="en-US" sz="2400" b="1" dirty="0">
                <a:latin typeface="Book Antiqua" panose="02040602050305030304" pitchFamily="18" charset="0"/>
              </a:rPr>
              <a:t>acoustic model </a:t>
            </a:r>
            <a:r>
              <a:rPr lang="en-US" sz="2400" dirty="0">
                <a:latin typeface="Book Antiqua" panose="02040602050305030304" pitchFamily="18" charset="0"/>
              </a:rPr>
              <a:t>into a </a:t>
            </a:r>
            <a:r>
              <a:rPr lang="en-US" sz="2400" b="1" dirty="0">
                <a:solidFill>
                  <a:srgbClr val="CC3399"/>
                </a:solidFill>
                <a:latin typeface="Book Antiqua" panose="02040602050305030304" pitchFamily="18" charset="0"/>
              </a:rPr>
              <a:t>sequence of characters,</a:t>
            </a:r>
            <a:r>
              <a:rPr lang="en-US" sz="2400" dirty="0">
                <a:latin typeface="Book Antiqua" panose="02040602050305030304" pitchFamily="18" charset="0"/>
              </a:rPr>
              <a:t> which in turn </a:t>
            </a:r>
            <a:r>
              <a:rPr lang="en-US" sz="2400" b="1" dirty="0">
                <a:solidFill>
                  <a:srgbClr val="CC0000"/>
                </a:solidFill>
                <a:latin typeface="Book Antiqua" panose="02040602050305030304" pitchFamily="18" charset="0"/>
              </a:rPr>
              <a:t>make words and sentences</a:t>
            </a:r>
            <a:r>
              <a:rPr lang="en-US" sz="2400" b="1" dirty="0" smtClean="0">
                <a:solidFill>
                  <a:srgbClr val="CC0000"/>
                </a:solidFill>
                <a:latin typeface="Book Antiqua" panose="0204060205030503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CC0000"/>
                </a:solidFill>
                <a:latin typeface="Book Antiqua" panose="02040602050305030304" pitchFamily="18" charset="0"/>
              </a:rPr>
              <a:t>In Language Model, we have to use:	</a:t>
            </a:r>
            <a:endParaRPr lang="en-US" sz="2400" b="1" dirty="0">
              <a:solidFill>
                <a:srgbClr val="CC0000"/>
              </a:solidFill>
              <a:latin typeface="Book Antiqua" panose="0204060205030503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</a:rPr>
              <a:t>Context 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</a:rPr>
              <a:t>and Structure: </a:t>
            </a:r>
            <a:r>
              <a:rPr lang="en-US" sz="2400" dirty="0">
                <a:latin typeface="Book Antiqua" panose="02040602050305030304" pitchFamily="18" charset="0"/>
              </a:rPr>
              <a:t>A language model complements the acoustic model by providing information about the structure and context of the </a:t>
            </a:r>
            <a:r>
              <a:rPr lang="en-US" sz="2400" b="1" dirty="0">
                <a:latin typeface="Book Antiqua" panose="02040602050305030304" pitchFamily="18" charset="0"/>
              </a:rPr>
              <a:t>spoken language</a:t>
            </a:r>
            <a:r>
              <a:rPr lang="en-US" sz="2400" dirty="0">
                <a:latin typeface="Book Antiqua" panose="02040602050305030304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</a:rPr>
              <a:t>It helps the system distinguish between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</a:rPr>
              <a:t>words that may sound similar but have different meanings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</a:rPr>
              <a:t>.</a:t>
            </a:r>
            <a:endParaRPr lang="en-US" sz="2400" b="1" dirty="0">
              <a:solidFill>
                <a:srgbClr val="0033CC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49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9333" y="90700"/>
            <a:ext cx="8527467" cy="5189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28471"/>
            <a:ext cx="8502068" cy="563231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0033CC"/>
                </a:solidFill>
                <a:latin typeface="Book Antiqua" panose="02040602050305030304" pitchFamily="18" charset="0"/>
              </a:rPr>
              <a:t>3. Decoder and language model: </a:t>
            </a:r>
            <a:r>
              <a:rPr lang="en-US" sz="2400" dirty="0">
                <a:latin typeface="Book Antiqua" panose="02040602050305030304" pitchFamily="18" charset="0"/>
              </a:rPr>
              <a:t>A decoder converts the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</a:rPr>
              <a:t>matrix of probabilities </a:t>
            </a:r>
            <a:r>
              <a:rPr lang="en-US" sz="2400" dirty="0">
                <a:latin typeface="Book Antiqua" panose="02040602050305030304" pitchFamily="18" charset="0"/>
              </a:rPr>
              <a:t>given by the </a:t>
            </a:r>
            <a:r>
              <a:rPr lang="en-US" sz="2400" b="1" dirty="0">
                <a:latin typeface="Book Antiqua" panose="02040602050305030304" pitchFamily="18" charset="0"/>
              </a:rPr>
              <a:t>acoustic model </a:t>
            </a:r>
            <a:r>
              <a:rPr lang="en-US" sz="2400" dirty="0">
                <a:latin typeface="Book Antiqua" panose="02040602050305030304" pitchFamily="18" charset="0"/>
              </a:rPr>
              <a:t>into a </a:t>
            </a:r>
            <a:r>
              <a:rPr lang="en-US" sz="2400" b="1" dirty="0">
                <a:solidFill>
                  <a:srgbClr val="CC3399"/>
                </a:solidFill>
                <a:latin typeface="Book Antiqua" panose="02040602050305030304" pitchFamily="18" charset="0"/>
              </a:rPr>
              <a:t>sequence of characters,</a:t>
            </a:r>
            <a:r>
              <a:rPr lang="en-US" sz="2400" dirty="0">
                <a:latin typeface="Book Antiqua" panose="02040602050305030304" pitchFamily="18" charset="0"/>
              </a:rPr>
              <a:t> which in turn </a:t>
            </a:r>
            <a:r>
              <a:rPr lang="en-US" sz="2400" b="1" dirty="0">
                <a:solidFill>
                  <a:srgbClr val="CC0000"/>
                </a:solidFill>
                <a:latin typeface="Book Antiqua" panose="02040602050305030304" pitchFamily="18" charset="0"/>
              </a:rPr>
              <a:t>make words and sentences</a:t>
            </a:r>
            <a:r>
              <a:rPr lang="en-US" sz="2400" b="1" dirty="0" smtClean="0">
                <a:solidFill>
                  <a:srgbClr val="CC0000"/>
                </a:solidFill>
                <a:latin typeface="Book Antiqua" panose="0204060205030503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336600"/>
                </a:solidFill>
                <a:latin typeface="Book Antiqua" panose="02040602050305030304" pitchFamily="18" charset="0"/>
              </a:rPr>
              <a:t>In Language Model, we have to use:</a:t>
            </a:r>
            <a:r>
              <a:rPr lang="en-US" sz="2400" b="1" dirty="0" smtClean="0">
                <a:solidFill>
                  <a:srgbClr val="CC0000"/>
                </a:solidFill>
                <a:latin typeface="Book Antiqua" panose="02040602050305030304" pitchFamily="18" charset="0"/>
              </a:rPr>
              <a:t>	</a:t>
            </a:r>
            <a:endParaRPr lang="en-US" sz="2400" b="1" dirty="0">
              <a:solidFill>
                <a:srgbClr val="CC0000"/>
              </a:solidFill>
              <a:latin typeface="Book Antiqua" panose="0204060205030503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</a:rPr>
              <a:t>Context 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</a:rPr>
              <a:t>and Structure: </a:t>
            </a:r>
            <a:r>
              <a:rPr lang="en-US" sz="2400" dirty="0">
                <a:latin typeface="Book Antiqua" panose="02040602050305030304" pitchFamily="18" charset="0"/>
              </a:rPr>
              <a:t>A language model complements the acoustic model by providing information about the structure and context of the </a:t>
            </a:r>
            <a:r>
              <a:rPr lang="en-US" sz="2400" b="1" dirty="0">
                <a:latin typeface="Book Antiqua" panose="02040602050305030304" pitchFamily="18" charset="0"/>
              </a:rPr>
              <a:t>spoken language</a:t>
            </a:r>
            <a:r>
              <a:rPr lang="en-US" sz="2400" dirty="0">
                <a:latin typeface="Book Antiqua" panose="02040602050305030304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</a:rPr>
              <a:t>It helps the system distinguish between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</a:rPr>
              <a:t>words that may sound similar but have different meanings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</a:rPr>
              <a:t>.</a:t>
            </a:r>
            <a:endParaRPr lang="en-US" sz="2400" b="1" dirty="0">
              <a:solidFill>
                <a:srgbClr val="0033CC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72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9333" y="90700"/>
            <a:ext cx="8527467" cy="5189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28471"/>
            <a:ext cx="8502068" cy="604780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</a:rPr>
              <a:t>Grammar and Syntax:</a:t>
            </a:r>
            <a:r>
              <a:rPr lang="en-US" sz="2400" dirty="0"/>
              <a:t> </a:t>
            </a:r>
            <a:r>
              <a:rPr lang="en-US" sz="2400" dirty="0">
                <a:latin typeface="Book Antiqua" panose="02040602050305030304" pitchFamily="18" charset="0"/>
              </a:rPr>
              <a:t>The language model incorporates grammar and syntax rules, enabling the system to generate more accurate transcriptions based on the context of the spoken words</a:t>
            </a:r>
            <a:r>
              <a:rPr lang="en-US" sz="2400" dirty="0" smtClean="0">
                <a:latin typeface="Book Antiqua" panose="0204060205030503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0033CC"/>
                </a:solidFill>
                <a:latin typeface="Book Antiqua" panose="02040602050305030304" pitchFamily="18" charset="0"/>
              </a:rPr>
              <a:t>4. Punctuation and capitalization model</a:t>
            </a:r>
            <a:r>
              <a:rPr lang="en-US" sz="2400" dirty="0">
                <a:latin typeface="Book Antiqua" panose="02040602050305030304" pitchFamily="18" charset="0"/>
              </a:rPr>
              <a:t>: The punctuation and capitalization model adds </a:t>
            </a:r>
            <a:r>
              <a:rPr lang="en-US" sz="2400" b="1" dirty="0">
                <a:solidFill>
                  <a:srgbClr val="CC0000"/>
                </a:solidFill>
                <a:latin typeface="Book Antiqua" panose="02040602050305030304" pitchFamily="18" charset="0"/>
              </a:rPr>
              <a:t>punctuations and capitalizes the decoder-produced text.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0033CC"/>
                </a:solidFill>
                <a:latin typeface="Book Antiqua" panose="02040602050305030304" pitchFamily="18" charset="0"/>
              </a:rPr>
              <a:t>5. Inverse text normalization model: </a:t>
            </a:r>
            <a:r>
              <a:rPr lang="en-US" sz="2200" dirty="0">
                <a:latin typeface="Book Antiqua" panose="02040602050305030304" pitchFamily="18" charset="0"/>
              </a:rPr>
              <a:t>Lastly, inverse text normalization (ITN) rules are applied to </a:t>
            </a:r>
            <a:r>
              <a:rPr lang="en-US" sz="2200" b="1" dirty="0">
                <a:solidFill>
                  <a:srgbClr val="CC0000"/>
                </a:solidFill>
                <a:latin typeface="Book Antiqua" panose="02040602050305030304" pitchFamily="18" charset="0"/>
              </a:rPr>
              <a:t>transform the text in verbal format </a:t>
            </a:r>
            <a:r>
              <a:rPr lang="en-US" sz="2200" dirty="0">
                <a:latin typeface="Book Antiqua" panose="02040602050305030304" pitchFamily="18" charset="0"/>
              </a:rPr>
              <a:t>into a </a:t>
            </a:r>
            <a:r>
              <a:rPr lang="en-US" sz="2200" b="1" dirty="0">
                <a:solidFill>
                  <a:srgbClr val="336600"/>
                </a:solidFill>
                <a:latin typeface="Book Antiqua" panose="02040602050305030304" pitchFamily="18" charset="0"/>
              </a:rPr>
              <a:t>desired written format.</a:t>
            </a:r>
          </a:p>
          <a:p>
            <a:pPr algn="just">
              <a:lnSpc>
                <a:spcPct val="150000"/>
              </a:lnSpc>
            </a:pPr>
            <a:r>
              <a:rPr lang="en-US" sz="2200" b="1" dirty="0">
                <a:solidFill>
                  <a:srgbClr val="0033CC"/>
                </a:solidFill>
                <a:latin typeface="Book Antiqua" panose="02040602050305030304" pitchFamily="18" charset="0"/>
              </a:rPr>
              <a:t> for example</a:t>
            </a:r>
            <a:r>
              <a:rPr lang="en-US" sz="2200" dirty="0">
                <a:latin typeface="Book Antiqua" panose="02040602050305030304" pitchFamily="18" charset="0"/>
              </a:rPr>
              <a:t>, “ten o’clock” to “10:00,” or “ten dollars” to “$10</a:t>
            </a:r>
            <a:r>
              <a:rPr lang="en-US" sz="2200" dirty="0" smtClean="0">
                <a:latin typeface="Book Antiqua" panose="02040602050305030304" pitchFamily="18" charset="0"/>
              </a:rPr>
              <a:t>”.</a:t>
            </a:r>
            <a:endParaRPr lang="en-US" sz="24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60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458200" cy="6096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0000CC"/>
                </a:solidFill>
                <a:latin typeface="Baskerville Old Face" pitchFamily="18" charset="0"/>
                <a:ea typeface="+mn-ea"/>
                <a:cs typeface="+mn-cs"/>
              </a:rPr>
              <a:t>Where it can be used?</a:t>
            </a:r>
            <a:endParaRPr lang="en-IN" sz="3600" b="1" dirty="0">
              <a:solidFill>
                <a:srgbClr val="0000CC"/>
              </a:solidFill>
              <a:latin typeface="Baskerville Old Face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927080"/>
            <a:ext cx="8153400" cy="34163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latin typeface="Book Antiqua" panose="02040602050305030304" pitchFamily="18" charset="0"/>
              </a:rPr>
              <a:t>Dictation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latin typeface="Book Antiqua" panose="02040602050305030304" pitchFamily="18" charset="0"/>
              </a:rPr>
              <a:t>System control/navigation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latin typeface="Book Antiqua" panose="02040602050305030304" pitchFamily="18" charset="0"/>
              </a:rPr>
              <a:t>Commercial/Industrial applications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latin typeface="Book Antiqua" panose="02040602050305030304" pitchFamily="18" charset="0"/>
              </a:rPr>
              <a:t>Personal Computers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latin typeface="Book Antiqua" panose="02040602050305030304" pitchFamily="18" charset="0"/>
              </a:rPr>
              <a:t> Health Care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latin typeface="Book Antiqua" panose="02040602050305030304" pitchFamily="18" charset="0"/>
              </a:rPr>
              <a:t>Telephony - Smart-phones - Customer Helpline Services</a:t>
            </a:r>
          </a:p>
        </p:txBody>
      </p:sp>
    </p:spTree>
    <p:extLst>
      <p:ext uri="{BB962C8B-B14F-4D97-AF65-F5344CB8AC3E}">
        <p14:creationId xmlns:p14="http://schemas.microsoft.com/office/powerpoint/2010/main" val="355390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4572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0000CC"/>
                </a:solidFill>
                <a:latin typeface="Baskerville Old Face" pitchFamily="18" charset="0"/>
                <a:ea typeface="+mn-ea"/>
                <a:cs typeface="+mn-cs"/>
              </a:rPr>
              <a:t>How does it works?</a:t>
            </a:r>
            <a:endParaRPr lang="en-IN" sz="3600" b="1" dirty="0">
              <a:solidFill>
                <a:srgbClr val="0000CC"/>
              </a:solidFill>
              <a:latin typeface="Baskerville Old Face" pitchFamily="18" charset="0"/>
              <a:ea typeface="+mn-ea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18" y="4419600"/>
            <a:ext cx="8250382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564572"/>
            <a:ext cx="8572500" cy="36480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552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733" y="0"/>
            <a:ext cx="8527467" cy="5951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838200"/>
            <a:ext cx="8654468" cy="4524315"/>
          </a:xfrm>
          <a:prstGeom prst="rect">
            <a:avLst/>
          </a:prstGeom>
          <a:ln/>
          <a:ex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The big problem is that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</a:rPr>
              <a:t>speech varies in speed.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One person might say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</a:rPr>
              <a:t>“hello!” </a:t>
            </a:r>
            <a:r>
              <a:rPr lang="en-US" sz="2400" b="1" dirty="0" smtClean="0">
                <a:solidFill>
                  <a:srgbClr val="00B050"/>
                </a:solidFill>
                <a:latin typeface="Book Antiqua" panose="02040602050305030304" pitchFamily="18" charset="0"/>
              </a:rPr>
              <a:t>very quickly </a:t>
            </a:r>
            <a:r>
              <a:rPr lang="en-US" sz="2400" dirty="0" smtClean="0">
                <a:latin typeface="Book Antiqua" panose="02040602050305030304" pitchFamily="18" charset="0"/>
              </a:rPr>
              <a:t>and another person might say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</a:rPr>
              <a:t>“</a:t>
            </a:r>
            <a:r>
              <a:rPr lang="en-US" sz="2400" b="1" dirty="0" err="1" smtClean="0">
                <a:solidFill>
                  <a:srgbClr val="FF0066"/>
                </a:solidFill>
                <a:latin typeface="Book Antiqua" panose="02040602050305030304" pitchFamily="18" charset="0"/>
              </a:rPr>
              <a:t>heeeelllllllllllllooooo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</a:rPr>
              <a:t>!” </a:t>
            </a:r>
            <a:r>
              <a:rPr lang="en-US" sz="2400" b="1" dirty="0" smtClean="0">
                <a:solidFill>
                  <a:srgbClr val="00B050"/>
                </a:solidFill>
                <a:latin typeface="Book Antiqua" panose="02040602050305030304" pitchFamily="18" charset="0"/>
              </a:rPr>
              <a:t>very slowly</a:t>
            </a:r>
            <a:r>
              <a:rPr lang="en-US" sz="2400" dirty="0" smtClean="0">
                <a:latin typeface="Book Antiqua" panose="02040602050305030304" pitchFamily="18" charset="0"/>
              </a:rPr>
              <a:t>, producing a much </a:t>
            </a:r>
            <a:r>
              <a:rPr lang="en-US" sz="2400" b="1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longer sound file with much more data.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Both both sound files should be recognized as exactly the </a:t>
            </a:r>
            <a:r>
              <a:rPr lang="en-US" sz="2400" b="1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same text — “hello!”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 Automatically aligning </a:t>
            </a:r>
            <a:r>
              <a:rPr lang="en-US" sz="2400" b="1" dirty="0" smtClean="0">
                <a:solidFill>
                  <a:srgbClr val="005024"/>
                </a:solidFill>
                <a:latin typeface="Book Antiqua" panose="02040602050305030304" pitchFamily="18" charset="0"/>
              </a:rPr>
              <a:t>audio files of various lengths </a:t>
            </a:r>
            <a:r>
              <a:rPr lang="en-US" sz="2400" dirty="0" smtClean="0">
                <a:latin typeface="Book Antiqua" panose="02040602050305030304" pitchFamily="18" charset="0"/>
              </a:rPr>
              <a:t>to a fixed-length piece of text turns out to be pretty hard. </a:t>
            </a:r>
            <a:endParaRPr lang="en-US" sz="24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52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733" y="184666"/>
            <a:ext cx="8527467" cy="4104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838200"/>
            <a:ext cx="8654468" cy="4062651"/>
          </a:xfrm>
          <a:prstGeom prst="rect">
            <a:avLst/>
          </a:prstGeom>
          <a:ln/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u="sng" dirty="0" smtClean="0">
                <a:solidFill>
                  <a:srgbClr val="005024"/>
                </a:solidFill>
                <a:latin typeface="Book Antiqua" panose="02040602050305030304" pitchFamily="18" charset="0"/>
              </a:rPr>
              <a:t>Step-1:</a:t>
            </a:r>
            <a:r>
              <a:rPr lang="en-US" sz="2800" b="1" u="sng" dirty="0">
                <a:solidFill>
                  <a:srgbClr val="005024"/>
                </a:solidFill>
                <a:latin typeface="Book Antiqua" panose="02040602050305030304" pitchFamily="18" charset="0"/>
              </a:rPr>
              <a:t> </a:t>
            </a:r>
            <a:r>
              <a:rPr lang="en-IN" sz="2400" b="1" dirty="0" smtClean="0">
                <a:solidFill>
                  <a:srgbClr val="FF0066"/>
                </a:solidFill>
              </a:rPr>
              <a:t>Turning </a:t>
            </a:r>
            <a:r>
              <a:rPr lang="en-IN" sz="2400" b="1" dirty="0">
                <a:solidFill>
                  <a:srgbClr val="FF0066"/>
                </a:solidFill>
              </a:rPr>
              <a:t>Sounds into </a:t>
            </a:r>
            <a:r>
              <a:rPr lang="en-IN" sz="2400" b="1" dirty="0" smtClean="0">
                <a:solidFill>
                  <a:srgbClr val="FF0066"/>
                </a:solidFill>
              </a:rPr>
              <a:t>Bits: </a:t>
            </a:r>
            <a:r>
              <a:rPr lang="en-US" sz="2400" dirty="0"/>
              <a:t>The first step in speech recognition is obvious — we need to feed sound waves into a computer</a:t>
            </a:r>
            <a:r>
              <a:rPr lang="en-US" sz="2400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00CC"/>
                </a:solidFill>
              </a:rPr>
              <a:t>For Eg: </a:t>
            </a:r>
            <a:r>
              <a:rPr lang="en-US" sz="2400" dirty="0"/>
              <a:t>how to take an image and treat it as an array of numbers so that we can feed directly into a neural network for image recognition:</a:t>
            </a:r>
            <a:endParaRPr lang="en-IN" sz="2400" dirty="0"/>
          </a:p>
          <a:p>
            <a:pPr algn="just">
              <a:lnSpc>
                <a:spcPct val="150000"/>
              </a:lnSpc>
            </a:pPr>
            <a:endParaRPr lang="en-US" sz="24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04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733" y="184666"/>
            <a:ext cx="8527467" cy="4104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4" y="609600"/>
            <a:ext cx="4401456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932" y="685800"/>
            <a:ext cx="4476668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88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733" y="184666"/>
            <a:ext cx="8527467" cy="4104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838200"/>
            <a:ext cx="8654468" cy="249299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But sound is transmitted as 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</a:rPr>
              <a:t>waves. </a:t>
            </a:r>
            <a:r>
              <a:rPr lang="en-US" sz="2400" dirty="0">
                <a:latin typeface="Book Antiqua" panose="02040602050305030304" pitchFamily="18" charset="0"/>
              </a:rPr>
              <a:t>How do we turn sound waves into numbers? Let’s use this sound clip of me saying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</a:rPr>
              <a:t>“Hello”:</a:t>
            </a:r>
          </a:p>
          <a:p>
            <a:r>
              <a:rPr lang="en-US" sz="2400" dirty="0"/>
              <a:t/>
            </a:r>
            <a:br>
              <a:rPr lang="en-US" sz="2400" dirty="0"/>
            </a:br>
            <a:endParaRPr lang="en-US" sz="2400" dirty="0">
              <a:latin typeface="Book Antiqua" panose="0204060205030503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2590800"/>
            <a:ext cx="9153525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19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733" y="184666"/>
            <a:ext cx="8527467" cy="4104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838200"/>
            <a:ext cx="8654468" cy="304698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Sound waves are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</a:rPr>
              <a:t>one-dimensional</a:t>
            </a:r>
            <a:r>
              <a:rPr lang="en-US" sz="2400" dirty="0">
                <a:latin typeface="Book Antiqua" panose="02040602050305030304" pitchFamily="18" charset="0"/>
              </a:rPr>
              <a:t>. At every moment in time, they have a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</a:rPr>
              <a:t>single value based on the height of the wave</a:t>
            </a:r>
            <a:r>
              <a:rPr lang="en-US" sz="2400" dirty="0">
                <a:latin typeface="Book Antiqua" panose="02040602050305030304" pitchFamily="18" charset="0"/>
              </a:rPr>
              <a:t>. Let’s zoom in on one tiny part of the sound wave and take a </a:t>
            </a:r>
            <a:r>
              <a:rPr lang="en-US" sz="2400" dirty="0" smtClean="0">
                <a:latin typeface="Book Antiqua" panose="02040602050305030304" pitchFamily="18" charset="0"/>
              </a:rPr>
              <a:t>look</a:t>
            </a:r>
            <a:r>
              <a:rPr lang="en-US" sz="2400" b="1" dirty="0" smtClean="0">
                <a:solidFill>
                  <a:srgbClr val="9900FF"/>
                </a:solidFill>
                <a:latin typeface="Book Antiqua" panose="02040602050305030304" pitchFamily="18" charset="0"/>
                <a:sym typeface="Wingdings" panose="05000000000000000000" pitchFamily="2" charset="2"/>
              </a:rPr>
              <a:t>( These  are Analog Signals)</a:t>
            </a:r>
            <a:endParaRPr lang="en-US" sz="2400" b="1" dirty="0">
              <a:solidFill>
                <a:srgbClr val="9900FF"/>
              </a:solidFill>
              <a:latin typeface="Book Antiqua" panose="02040602050305030304" pitchFamily="18" charset="0"/>
            </a:endParaRPr>
          </a:p>
          <a:p>
            <a:r>
              <a:rPr lang="en-US" sz="2400" dirty="0"/>
              <a:t/>
            </a:r>
            <a:br>
              <a:rPr lang="en-US" sz="2400" dirty="0"/>
            </a:br>
            <a:endParaRPr lang="en-US" sz="2400" dirty="0">
              <a:latin typeface="Book Antiqua" panose="0204060205030503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80" y="3229429"/>
            <a:ext cx="8458199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146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733" y="184666"/>
            <a:ext cx="8527467" cy="120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533400"/>
            <a:ext cx="8654468" cy="156966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9900FF"/>
                </a:solidFill>
                <a:latin typeface="Book Antiqua" panose="02040602050305030304" pitchFamily="18" charset="0"/>
              </a:rPr>
              <a:t>So first converted Analog to Digital, </a:t>
            </a:r>
            <a:r>
              <a:rPr lang="en-US" sz="2400" dirty="0" smtClean="0">
                <a:latin typeface="Book Antiqua" panose="02040602050305030304" pitchFamily="18" charset="0"/>
              </a:rPr>
              <a:t>To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</a:rPr>
              <a:t>turn this sound wave into numbers</a:t>
            </a:r>
            <a:r>
              <a:rPr lang="en-US" sz="2400" dirty="0">
                <a:latin typeface="Book Antiqua" panose="02040602050305030304" pitchFamily="18" charset="0"/>
              </a:rPr>
              <a:t>, we just </a:t>
            </a:r>
            <a:r>
              <a:rPr lang="en-US" sz="2400" b="1" dirty="0">
                <a:solidFill>
                  <a:srgbClr val="00B050"/>
                </a:solidFill>
                <a:latin typeface="Book Antiqua" panose="02040602050305030304" pitchFamily="18" charset="0"/>
              </a:rPr>
              <a:t>record of the height of the wave at equally-spaced points</a:t>
            </a:r>
            <a:r>
              <a:rPr lang="en-US" sz="2400" b="1" dirty="0" smtClean="0">
                <a:solidFill>
                  <a:srgbClr val="00B050"/>
                </a:solidFill>
                <a:latin typeface="Book Antiqua" panose="02040602050305030304" pitchFamily="18" charset="0"/>
              </a:rPr>
              <a:t>: we are </a:t>
            </a:r>
            <a:r>
              <a:rPr lang="en-US" sz="2400" b="1" dirty="0" smtClean="0">
                <a:solidFill>
                  <a:srgbClr val="EF73E0"/>
                </a:solidFill>
                <a:latin typeface="Book Antiqua" panose="02040602050305030304" pitchFamily="18" charset="0"/>
              </a:rPr>
              <a:t>saved the file name  .wav file</a:t>
            </a:r>
            <a:endParaRPr lang="en-US" sz="2400" b="1" dirty="0">
              <a:solidFill>
                <a:srgbClr val="EF73E0"/>
              </a:solidFill>
              <a:latin typeface="Book Antiqua" panose="0204060205030503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034" y="2103060"/>
            <a:ext cx="9144000" cy="2064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4191000"/>
            <a:ext cx="911542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884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733" y="184666"/>
            <a:ext cx="8527467" cy="4104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838200"/>
            <a:ext cx="8654468" cy="2862322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By using the  </a:t>
            </a:r>
            <a:r>
              <a:rPr lang="en-US" sz="2400" dirty="0">
                <a:latin typeface="Book Antiqua" panose="02040602050305030304" pitchFamily="18" charset="0"/>
              </a:rPr>
              <a:t>speech recognition, </a:t>
            </a:r>
            <a:r>
              <a:rPr lang="en-US" sz="2400" b="1" dirty="0">
                <a:solidFill>
                  <a:srgbClr val="EF73E0"/>
                </a:solidFill>
                <a:latin typeface="Book Antiqua" panose="02040602050305030304" pitchFamily="18" charset="0"/>
              </a:rPr>
              <a:t>a sampling rate of 16khz </a:t>
            </a:r>
            <a:r>
              <a:rPr lang="en-US" sz="2400" dirty="0">
                <a:latin typeface="Book Antiqua" panose="02040602050305030304" pitchFamily="18" charset="0"/>
              </a:rPr>
              <a:t>(16,000 samples per second) is enough to cover the frequency range of human speech.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Lets sample our “Hello” sound wave 16,000 times per second. Here’s the first 100 samples: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1" y="3802122"/>
            <a:ext cx="8806869" cy="2674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49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733" y="184666"/>
            <a:ext cx="8527467" cy="4104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85800"/>
            <a:ext cx="8654468" cy="5078313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u="sng" dirty="0" smtClean="0">
                <a:solidFill>
                  <a:srgbClr val="005024"/>
                </a:solidFill>
                <a:latin typeface="Book Antiqua" panose="02040602050305030304" pitchFamily="18" charset="0"/>
              </a:rPr>
              <a:t>Step-2: </a:t>
            </a:r>
            <a:r>
              <a:rPr lang="en-IN" sz="2400" b="1" dirty="0" smtClean="0">
                <a:solidFill>
                  <a:srgbClr val="FF0066"/>
                </a:solidFill>
              </a:rPr>
              <a:t>Pre-processing the Sample sound data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>
                <a:latin typeface="Book Antiqua" panose="02040602050305030304" pitchFamily="18" charset="0"/>
              </a:rPr>
              <a:t>We could feed these numbers right </a:t>
            </a:r>
            <a:r>
              <a:rPr lang="en-US" sz="2200" b="1" dirty="0">
                <a:solidFill>
                  <a:srgbClr val="9900FF"/>
                </a:solidFill>
                <a:latin typeface="Book Antiqua" panose="02040602050305030304" pitchFamily="18" charset="0"/>
              </a:rPr>
              <a:t>into a neural network</a:t>
            </a:r>
            <a:r>
              <a:rPr lang="en-US" sz="2200" dirty="0">
                <a:latin typeface="Book Antiqua" panose="02040602050305030304" pitchFamily="18" charset="0"/>
              </a:rPr>
              <a:t>. But trying to recognize speech patterns by processing these samples </a:t>
            </a:r>
            <a:r>
              <a:rPr lang="en-US" sz="2200" b="1" dirty="0">
                <a:solidFill>
                  <a:srgbClr val="9900FF"/>
                </a:solidFill>
                <a:latin typeface="Book Antiqua" panose="02040602050305030304" pitchFamily="18" charset="0"/>
              </a:rPr>
              <a:t>directly is difficult. </a:t>
            </a:r>
            <a:r>
              <a:rPr lang="en-US" sz="2200" dirty="0">
                <a:latin typeface="Book Antiqua" panose="02040602050305030304" pitchFamily="18" charset="0"/>
              </a:rPr>
              <a:t>Instead, we can make the problem easier by doing some </a:t>
            </a:r>
            <a:r>
              <a:rPr lang="en-US" sz="2200" b="1" dirty="0">
                <a:solidFill>
                  <a:srgbClr val="9900FF"/>
                </a:solidFill>
                <a:latin typeface="Book Antiqua" panose="02040602050305030304" pitchFamily="18" charset="0"/>
              </a:rPr>
              <a:t>pre-processing on the audio data</a:t>
            </a:r>
            <a:r>
              <a:rPr lang="en-US" sz="2200" b="1" dirty="0" smtClean="0">
                <a:solidFill>
                  <a:srgbClr val="9900FF"/>
                </a:solidFill>
                <a:latin typeface="Book Antiqua" panose="0204060205030503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Book Antiqua" panose="02040602050305030304" pitchFamily="18" charset="0"/>
              </a:rPr>
              <a:t>To make this data easier for a neural network to process, we are going to </a:t>
            </a:r>
            <a:r>
              <a:rPr lang="en-US" sz="2000" b="1" dirty="0">
                <a:solidFill>
                  <a:srgbClr val="9900FF"/>
                </a:solidFill>
                <a:latin typeface="Book Antiqua" panose="02040602050305030304" pitchFamily="18" charset="0"/>
              </a:rPr>
              <a:t>break apart this complex sound wave into it’s component parts. </a:t>
            </a:r>
            <a:r>
              <a:rPr lang="en-US" sz="2000" dirty="0">
                <a:latin typeface="Book Antiqua" panose="02040602050305030304" pitchFamily="18" charset="0"/>
              </a:rPr>
              <a:t>We’ll </a:t>
            </a:r>
            <a:r>
              <a:rPr lang="en-US" sz="2000" b="1" dirty="0">
                <a:solidFill>
                  <a:srgbClr val="005024"/>
                </a:solidFill>
                <a:latin typeface="Book Antiqua" panose="02040602050305030304" pitchFamily="18" charset="0"/>
              </a:rPr>
              <a:t>break out the low-pitched parts, the next-lowest-pitched-parts, and so on</a:t>
            </a:r>
            <a:r>
              <a:rPr lang="en-US" sz="2000" dirty="0">
                <a:latin typeface="Book Antiqua" panose="02040602050305030304" pitchFamily="18" charset="0"/>
              </a:rPr>
              <a:t>. Then by adding up how much energy is in each of those frequency bands (from low to high), </a:t>
            </a:r>
            <a:endParaRPr lang="en-US" sz="2000" b="1" dirty="0">
              <a:solidFill>
                <a:srgbClr val="9900FF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24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733" y="184666"/>
            <a:ext cx="8527467" cy="4104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1143000"/>
            <a:ext cx="8806868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19200" y="5562600"/>
            <a:ext cx="678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Data Preprocessing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65922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733" y="184666"/>
            <a:ext cx="8527467" cy="4104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85800"/>
            <a:ext cx="8654468" cy="59138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But this is a lot easier to see when you draw this as a chart:</a:t>
            </a:r>
            <a:endParaRPr lang="en-US" b="1" dirty="0">
              <a:solidFill>
                <a:srgbClr val="9900FF"/>
              </a:solidFill>
              <a:latin typeface="Book Antiqua" panose="0204060205030503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64" y="1676400"/>
            <a:ext cx="8875203" cy="46241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9934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733" y="43934"/>
            <a:ext cx="8527467" cy="48946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659011"/>
            <a:ext cx="8654468" cy="2769989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00B050"/>
                </a:solidFill>
              </a:rPr>
              <a:t>Step-3:</a:t>
            </a:r>
            <a:r>
              <a:rPr lang="en-US" sz="2800" dirty="0" smtClean="0"/>
              <a:t> </a:t>
            </a:r>
            <a:r>
              <a:rPr lang="en-US" sz="2400" b="1" dirty="0">
                <a:solidFill>
                  <a:srgbClr val="FF0066"/>
                </a:solidFill>
              </a:rPr>
              <a:t>Recognizing Characters from Short </a:t>
            </a:r>
            <a:r>
              <a:rPr lang="en-US" sz="2400" b="1" dirty="0" smtClean="0">
                <a:solidFill>
                  <a:srgbClr val="FF0066"/>
                </a:solidFill>
              </a:rPr>
              <a:t>Sounds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>
                <a:latin typeface="Book Antiqua" panose="02040602050305030304" pitchFamily="18" charset="0"/>
              </a:rPr>
              <a:t>Here we have to </a:t>
            </a:r>
            <a:r>
              <a:rPr lang="en-US" sz="2200" b="1" dirty="0">
                <a:solidFill>
                  <a:srgbClr val="9900FF"/>
                </a:solidFill>
                <a:latin typeface="Book Antiqua" panose="02040602050305030304" pitchFamily="18" charset="0"/>
              </a:rPr>
              <a:t>apply deep neural network</a:t>
            </a:r>
            <a:r>
              <a:rPr lang="en-US" sz="2200" dirty="0">
                <a:latin typeface="Book Antiqua" panose="02040602050305030304" pitchFamily="18" charset="0"/>
              </a:rPr>
              <a:t>. The </a:t>
            </a:r>
            <a:r>
              <a:rPr lang="en-US" sz="2200" b="1" dirty="0">
                <a:latin typeface="Book Antiqua" panose="02040602050305030304" pitchFamily="18" charset="0"/>
              </a:rPr>
              <a:t>input to the neural network will be 20 millisecond audio chunks</a:t>
            </a:r>
            <a:r>
              <a:rPr lang="en-US" sz="2200" dirty="0">
                <a:latin typeface="Book Antiqua" panose="02040602050305030304" pitchFamily="18" charset="0"/>
              </a:rPr>
              <a:t>. For each little audio slice, it will try to figure out the letter that corresponds the sound currently being spoken.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6" y="3657600"/>
            <a:ext cx="8654468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477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733" y="196334"/>
            <a:ext cx="8527467" cy="565666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784613"/>
            <a:ext cx="8654468" cy="397031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We’ll use a </a:t>
            </a:r>
            <a:r>
              <a:rPr lang="en-US" sz="2400" dirty="0">
                <a:latin typeface="Book Antiqua" panose="02040602050305030304" pitchFamily="18" charset="0"/>
                <a:hlinkClick r:id="rId3"/>
              </a:rPr>
              <a:t>recurrent neural network</a:t>
            </a:r>
            <a:r>
              <a:rPr lang="en-US" sz="2400" dirty="0">
                <a:latin typeface="Book Antiqua" panose="02040602050305030304" pitchFamily="18" charset="0"/>
              </a:rPr>
              <a:t> — that is, a neural network that has a </a:t>
            </a:r>
            <a:r>
              <a:rPr lang="en-US" sz="2400" b="1" dirty="0">
                <a:solidFill>
                  <a:srgbClr val="9900FF"/>
                </a:solidFill>
                <a:latin typeface="Book Antiqua" panose="02040602050305030304" pitchFamily="18" charset="0"/>
              </a:rPr>
              <a:t>memory that influences future predictions.</a:t>
            </a:r>
            <a:r>
              <a:rPr lang="en-US" sz="2400" dirty="0">
                <a:latin typeface="Book Antiqua" panose="02040602050305030304" pitchFamily="18" charset="0"/>
              </a:rPr>
              <a:t> </a:t>
            </a:r>
            <a:endParaRPr lang="en-US" sz="2400" dirty="0" smtClean="0">
              <a:latin typeface="Book Antiqua" panose="0204060205030503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That’s </a:t>
            </a:r>
            <a:r>
              <a:rPr lang="en-US" sz="2400" dirty="0">
                <a:latin typeface="Book Antiqua" panose="02040602050305030304" pitchFamily="18" charset="0"/>
              </a:rPr>
              <a:t>because each letter it predicts should affect the likelihood of the </a:t>
            </a:r>
            <a:r>
              <a:rPr lang="en-US" sz="2400" b="1" dirty="0">
                <a:solidFill>
                  <a:srgbClr val="9900FF"/>
                </a:solidFill>
                <a:latin typeface="Book Antiqua" panose="02040602050305030304" pitchFamily="18" charset="0"/>
              </a:rPr>
              <a:t>next letter it will predict too.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For example, </a:t>
            </a:r>
            <a:r>
              <a:rPr lang="en-US" sz="2400" dirty="0">
                <a:latin typeface="Book Antiqua" panose="02040602050305030304" pitchFamily="18" charset="0"/>
              </a:rPr>
              <a:t>if we have said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“HEL” </a:t>
            </a:r>
            <a:r>
              <a:rPr lang="en-US" sz="2400" dirty="0">
                <a:latin typeface="Book Antiqua" panose="02040602050305030304" pitchFamily="18" charset="0"/>
              </a:rPr>
              <a:t>so far, it’s very likely we will say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“LO” </a:t>
            </a:r>
            <a:r>
              <a:rPr lang="en-US" sz="2400" dirty="0">
                <a:latin typeface="Book Antiqua" panose="02040602050305030304" pitchFamily="18" charset="0"/>
              </a:rPr>
              <a:t>next to finish out the word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“Hello”.</a:t>
            </a:r>
            <a:r>
              <a:rPr lang="en-US" sz="2400" dirty="0">
                <a:latin typeface="Book Antiqua" panose="0204060205030503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6044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33" y="120134"/>
            <a:ext cx="8527467" cy="56566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784613"/>
            <a:ext cx="8654468" cy="360098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After we run our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entire audio clip </a:t>
            </a:r>
            <a:r>
              <a:rPr lang="en-US" sz="2400" dirty="0">
                <a:latin typeface="Book Antiqua" panose="02040602050305030304" pitchFamily="18" charset="0"/>
              </a:rPr>
              <a:t>through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neural network (one chunk at a time), </a:t>
            </a:r>
            <a:r>
              <a:rPr lang="en-US" sz="2400" dirty="0">
                <a:latin typeface="Book Antiqua" panose="02040602050305030304" pitchFamily="18" charset="0"/>
              </a:rPr>
              <a:t>we’ll end up with a mapping of each audio chunk to the letters most likely spoken during that chunk. Here’s what that mapping looks like for me saying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“Hello”:</a:t>
            </a:r>
          </a:p>
          <a:p>
            <a:r>
              <a:rPr lang="en-US" sz="2400" dirty="0"/>
              <a:t/>
            </a:r>
            <a:br>
              <a:rPr lang="en-US" sz="2400" dirty="0"/>
            </a:br>
            <a:endParaRPr lang="en-US" sz="24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48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733" y="120134"/>
            <a:ext cx="8527467" cy="565666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8" y="609600"/>
            <a:ext cx="9051634" cy="594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480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733" y="43934"/>
            <a:ext cx="8527467" cy="565666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533400"/>
            <a:ext cx="8654468" cy="59093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Book Antiqua" panose="02040602050305030304" pitchFamily="18" charset="0"/>
              </a:rPr>
              <a:t>Our neural net is predicting that one likely thing I said was “HHHEE_LL_LLLOOO”. But it also thinks that it was possible that I said “HHHUU_LL_LLLOOO” or even “AAAUU_LL_LLLOOO”.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We have some steps we follow to clean up this output. First, we’ll replace any repeated characters a single character:</a:t>
            </a:r>
          </a:p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rgbClr val="FF0000"/>
                </a:solidFill>
                <a:latin typeface="Book Antiqua" panose="02040602050305030304" pitchFamily="18" charset="0"/>
              </a:rPr>
              <a:t>HHHEE_LL_LLLOOO becomes HE_L_LO</a:t>
            </a:r>
          </a:p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rgbClr val="FF0000"/>
                </a:solidFill>
                <a:latin typeface="Book Antiqua" panose="02040602050305030304" pitchFamily="18" charset="0"/>
              </a:rPr>
              <a:t>HHHUU_LL_LLLOOO becomes HU_L_LO</a:t>
            </a:r>
          </a:p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rgbClr val="FF0000"/>
                </a:solidFill>
                <a:latin typeface="Book Antiqua" panose="02040602050305030304" pitchFamily="18" charset="0"/>
              </a:rPr>
              <a:t>AAAUU_LL_LLLOOO becomes AU_L_LO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Then we’ll remove any blanks:</a:t>
            </a:r>
          </a:p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rgbClr val="0000CC"/>
                </a:solidFill>
                <a:latin typeface="Book Antiqua" panose="02040602050305030304" pitchFamily="18" charset="0"/>
              </a:rPr>
              <a:t>HE_L_LO becomes HELLO</a:t>
            </a:r>
          </a:p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rgbClr val="0000CC"/>
                </a:solidFill>
                <a:latin typeface="Book Antiqua" panose="02040602050305030304" pitchFamily="18" charset="0"/>
              </a:rPr>
              <a:t>HU_L_LO becomes HULLO</a:t>
            </a:r>
          </a:p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rgbClr val="0000CC"/>
                </a:solidFill>
                <a:latin typeface="Book Antiqua" panose="02040602050305030304" pitchFamily="18" charset="0"/>
              </a:rPr>
              <a:t>AU_L_LO becomes </a:t>
            </a:r>
            <a:r>
              <a:rPr lang="en-US" sz="20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AULLO</a:t>
            </a:r>
            <a:endParaRPr lang="en-US" sz="20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90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120134"/>
            <a:ext cx="8527467" cy="56566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1371600"/>
            <a:ext cx="8686800" cy="441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9600" y="762000"/>
            <a:ext cx="807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66"/>
                </a:solidFill>
              </a:rPr>
              <a:t>Finally the Speech Recognition In Deep Learning is :</a:t>
            </a:r>
            <a:endParaRPr lang="en-IN" sz="2000" b="1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35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9333" y="76200"/>
            <a:ext cx="8527467" cy="533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Speech Recognition Algorithms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745153"/>
            <a:ext cx="8502068" cy="563231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Speech </a:t>
            </a:r>
            <a:r>
              <a:rPr lang="en-US" sz="2400" dirty="0">
                <a:latin typeface="Book Antiqua" panose="02040602050305030304" pitchFamily="18" charset="0"/>
              </a:rPr>
              <a:t>recognition uses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various algorithms </a:t>
            </a:r>
            <a:r>
              <a:rPr lang="en-US" sz="2400" dirty="0">
                <a:latin typeface="Book Antiqua" panose="02040602050305030304" pitchFamily="18" charset="0"/>
              </a:rPr>
              <a:t>and </a:t>
            </a:r>
            <a:r>
              <a:rPr lang="en-US" sz="2400" b="1" dirty="0">
                <a:latin typeface="Book Antiqua" panose="02040602050305030304" pitchFamily="18" charset="0"/>
              </a:rPr>
              <a:t>computation techniques</a:t>
            </a:r>
            <a:r>
              <a:rPr lang="en-US" sz="2400" dirty="0">
                <a:latin typeface="Book Antiqua" panose="02040602050305030304" pitchFamily="18" charset="0"/>
              </a:rPr>
              <a:t> to </a:t>
            </a:r>
            <a:r>
              <a:rPr lang="en-US" sz="2400" b="1" dirty="0">
                <a:solidFill>
                  <a:srgbClr val="000099"/>
                </a:solidFill>
                <a:latin typeface="Book Antiqua" panose="02040602050305030304" pitchFamily="18" charset="0"/>
              </a:rPr>
              <a:t>convert spoken language into written language.</a:t>
            </a:r>
            <a:r>
              <a:rPr lang="en-US" sz="2400" dirty="0">
                <a:latin typeface="Book Antiqua" panose="02040602050305030304" pitchFamily="18" charset="0"/>
              </a:rPr>
              <a:t> </a:t>
            </a:r>
            <a:endParaRPr lang="en-US" sz="2400" dirty="0" smtClean="0">
              <a:latin typeface="Book Antiqua" panose="0204060205030503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The </a:t>
            </a:r>
            <a:r>
              <a:rPr lang="en-US" sz="2400" dirty="0">
                <a:latin typeface="Book Antiqua" panose="02040602050305030304" pitchFamily="18" charset="0"/>
              </a:rPr>
              <a:t>following are some of the most commonly used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</a:rPr>
              <a:t>speech recognition methods: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</a:rPr>
              <a:t>1. </a:t>
            </a:r>
            <a:r>
              <a:rPr lang="en-US" sz="2400" b="1" u="sng" dirty="0">
                <a:solidFill>
                  <a:srgbClr val="CC0000"/>
                </a:solidFill>
                <a:latin typeface="Book Antiqua" panose="02040602050305030304" pitchFamily="18" charset="0"/>
              </a:rPr>
              <a:t>Hidden Markov Models (HMMs):</a:t>
            </a:r>
            <a:r>
              <a:rPr lang="en-US" sz="2400" dirty="0">
                <a:latin typeface="Book Antiqua" panose="02040602050305030304" pitchFamily="18" charset="0"/>
              </a:rPr>
              <a:t> Hidden Markov model is a </a:t>
            </a:r>
            <a:r>
              <a:rPr lang="en-US" sz="2400" b="1" dirty="0">
                <a:latin typeface="Book Antiqua" panose="02040602050305030304" pitchFamily="18" charset="0"/>
              </a:rPr>
              <a:t>statistical Markov model </a:t>
            </a:r>
            <a:r>
              <a:rPr lang="en-US" sz="2400" dirty="0">
                <a:latin typeface="Book Antiqua" panose="02040602050305030304" pitchFamily="18" charset="0"/>
              </a:rPr>
              <a:t>commonly used in </a:t>
            </a:r>
            <a:r>
              <a:rPr lang="en-US" sz="2400" b="1" dirty="0">
                <a:latin typeface="Book Antiqua" panose="02040602050305030304" pitchFamily="18" charset="0"/>
              </a:rPr>
              <a:t>traditional speech recognition systems</a:t>
            </a:r>
            <a:r>
              <a:rPr lang="en-US" sz="2400" dirty="0">
                <a:latin typeface="Book Antiqua" panose="02040602050305030304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</a:rPr>
              <a:t>HMMs capture the relationship between the </a:t>
            </a:r>
            <a:r>
              <a:rPr lang="en-US" sz="2400" b="1" dirty="0">
                <a:latin typeface="Book Antiqua" panose="02040602050305030304" pitchFamily="18" charset="0"/>
              </a:rPr>
              <a:t>acoustic features and model the temporal dynamics of speech signals</a:t>
            </a:r>
            <a:r>
              <a:rPr lang="en-US" sz="2400" b="1" dirty="0" smtClean="0">
                <a:latin typeface="Book Antiqua" panose="02040602050305030304" pitchFamily="18" charset="0"/>
              </a:rPr>
              <a:t>.</a:t>
            </a:r>
            <a:endParaRPr lang="en-US" sz="2400" b="1" dirty="0">
              <a:solidFill>
                <a:srgbClr val="0033CC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06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9333" y="76200"/>
            <a:ext cx="8527467" cy="533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745153"/>
            <a:ext cx="8502068" cy="563231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CC0000"/>
                </a:solidFill>
                <a:latin typeface="Book Antiqua" panose="02040602050305030304" pitchFamily="18" charset="0"/>
              </a:rPr>
              <a:t>2. </a:t>
            </a:r>
            <a:r>
              <a:rPr lang="en-US" sz="2400" b="1" u="sng" dirty="0">
                <a:solidFill>
                  <a:srgbClr val="CC0000"/>
                </a:solidFill>
                <a:latin typeface="Book Antiqua" panose="02040602050305030304" pitchFamily="18" charset="0"/>
              </a:rPr>
              <a:t>Natural language processing (NLP</a:t>
            </a:r>
            <a:r>
              <a:rPr lang="en-US" sz="2400" b="1" u="sng" dirty="0" smtClean="0">
                <a:solidFill>
                  <a:srgbClr val="CC0000"/>
                </a:solidFill>
                <a:latin typeface="Book Antiqua" panose="02040602050305030304" pitchFamily="18" charset="0"/>
              </a:rPr>
              <a:t>): </a:t>
            </a:r>
            <a:r>
              <a:rPr lang="en-US" sz="2400" dirty="0" smtClean="0">
                <a:latin typeface="Book Antiqua" panose="02040602050305030304" pitchFamily="18" charset="0"/>
                <a:hlinkClick r:id="rId4"/>
              </a:rPr>
              <a:t>NLP</a:t>
            </a:r>
            <a:r>
              <a:rPr lang="en-US" sz="2400" dirty="0">
                <a:latin typeface="Book Antiqua" panose="02040602050305030304" pitchFamily="18" charset="0"/>
              </a:rPr>
              <a:t> is a subfield of artificial intelligence that focuses on the interaction between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</a:rPr>
              <a:t>humans and machines through natural language. </a:t>
            </a:r>
            <a:r>
              <a:rPr lang="en-US" sz="2400" dirty="0">
                <a:latin typeface="Book Antiqua" panose="02040602050305030304" pitchFamily="18" charset="0"/>
              </a:rPr>
              <a:t>Some of the key roles of NLP in speech recognition systems:</a:t>
            </a: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Estimate the </a:t>
            </a:r>
            <a:r>
              <a:rPr lang="en-US" sz="2400" b="1" dirty="0">
                <a:solidFill>
                  <a:srgbClr val="336600"/>
                </a:solidFill>
                <a:latin typeface="Book Antiqua" panose="02040602050305030304" pitchFamily="18" charset="0"/>
              </a:rPr>
              <a:t>probability of word sequences </a:t>
            </a:r>
            <a:r>
              <a:rPr lang="en-US" sz="2400" dirty="0">
                <a:latin typeface="Book Antiqua" panose="02040602050305030304" pitchFamily="18" charset="0"/>
              </a:rPr>
              <a:t>in the recognized text</a:t>
            </a: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</a:rPr>
              <a:t>Convert colloquial expressions </a:t>
            </a:r>
            <a:r>
              <a:rPr lang="en-US" sz="2400" dirty="0">
                <a:latin typeface="Book Antiqua" panose="02040602050305030304" pitchFamily="18" charset="0"/>
              </a:rPr>
              <a:t>and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</a:rPr>
              <a:t>abbreviations</a:t>
            </a:r>
            <a:r>
              <a:rPr lang="en-US" sz="2400" dirty="0">
                <a:latin typeface="Book Antiqua" panose="02040602050305030304" pitchFamily="18" charset="0"/>
              </a:rPr>
              <a:t> in a </a:t>
            </a:r>
            <a:r>
              <a:rPr lang="en-US" sz="2400" b="1" dirty="0">
                <a:solidFill>
                  <a:srgbClr val="CC3399"/>
                </a:solidFill>
                <a:latin typeface="Book Antiqua" panose="02040602050305030304" pitchFamily="18" charset="0"/>
              </a:rPr>
              <a:t>spoken language into a standard written form</a:t>
            </a: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</a:rPr>
              <a:t>Map phonetic units </a:t>
            </a:r>
            <a:r>
              <a:rPr lang="en-US" sz="2400" dirty="0">
                <a:latin typeface="Book Antiqua" panose="02040602050305030304" pitchFamily="18" charset="0"/>
              </a:rPr>
              <a:t>obtained from </a:t>
            </a:r>
            <a:r>
              <a:rPr lang="en-US" sz="2400" b="1" dirty="0">
                <a:latin typeface="Book Antiqua" panose="02040602050305030304" pitchFamily="18" charset="0"/>
              </a:rPr>
              <a:t>acoustic models to their corresponding words </a:t>
            </a:r>
            <a:r>
              <a:rPr lang="en-US" sz="2400" dirty="0">
                <a:latin typeface="Book Antiqua" panose="02040602050305030304" pitchFamily="18" charset="0"/>
              </a:rPr>
              <a:t>in the </a:t>
            </a:r>
            <a:r>
              <a:rPr lang="en-US" sz="2400" b="1" dirty="0">
                <a:latin typeface="Book Antiqua" panose="02040602050305030304" pitchFamily="18" charset="0"/>
              </a:rPr>
              <a:t>target language</a:t>
            </a:r>
            <a:r>
              <a:rPr lang="en-US" sz="2400" dirty="0" smtClean="0">
                <a:latin typeface="Book Antiqua" panose="02040602050305030304" pitchFamily="18" charset="0"/>
              </a:rPr>
              <a:t>.</a:t>
            </a:r>
            <a:endParaRPr lang="en-US" sz="2400" b="1" dirty="0">
              <a:solidFill>
                <a:srgbClr val="0033CC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5585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9333" y="76200"/>
            <a:ext cx="8527467" cy="533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745153"/>
            <a:ext cx="8502068" cy="507831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CC0000"/>
                </a:solidFill>
                <a:latin typeface="Book Antiqua" panose="02040602050305030304" pitchFamily="18" charset="0"/>
              </a:rPr>
              <a:t>3. Deep neural Networks: </a:t>
            </a:r>
            <a:r>
              <a:rPr lang="en-US" sz="2400" dirty="0">
                <a:latin typeface="Book Antiqua" panose="02040602050305030304" pitchFamily="18" charset="0"/>
                <a:hlinkClick r:id="rId3"/>
              </a:rPr>
              <a:t>Neural networks</a:t>
            </a:r>
            <a:r>
              <a:rPr lang="en-US" sz="2400" dirty="0">
                <a:latin typeface="Book Antiqua" panose="02040602050305030304" pitchFamily="18" charset="0"/>
              </a:rPr>
              <a:t> 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</a:rPr>
              <a:t>process and transform input data </a:t>
            </a:r>
            <a:r>
              <a:rPr lang="en-US" sz="2400" dirty="0">
                <a:latin typeface="Book Antiqua" panose="02040602050305030304" pitchFamily="18" charset="0"/>
              </a:rPr>
              <a:t>by simulating the </a:t>
            </a:r>
            <a:r>
              <a:rPr lang="en-US" sz="2400" b="1" dirty="0">
                <a:latin typeface="Book Antiqua" panose="02040602050305030304" pitchFamily="18" charset="0"/>
              </a:rPr>
              <a:t>non-linear frequency perception</a:t>
            </a:r>
            <a:r>
              <a:rPr lang="en-US" sz="2400" dirty="0">
                <a:latin typeface="Book Antiqua" panose="02040602050305030304" pitchFamily="18" charset="0"/>
              </a:rPr>
              <a:t> of the </a:t>
            </a:r>
            <a:r>
              <a:rPr lang="en-US" sz="2400" b="1" dirty="0">
                <a:solidFill>
                  <a:srgbClr val="CC3399"/>
                </a:solidFill>
                <a:latin typeface="Book Antiqua" panose="02040602050305030304" pitchFamily="18" charset="0"/>
              </a:rPr>
              <a:t>human auditory system</a:t>
            </a:r>
            <a:r>
              <a:rPr lang="en-US" sz="2400" b="1" dirty="0" smtClean="0">
                <a:solidFill>
                  <a:srgbClr val="CC3399"/>
                </a:solidFill>
                <a:latin typeface="Book Antiqua" panose="0204060205030503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CC0000"/>
                </a:solidFill>
                <a:latin typeface="Book Antiqua" panose="02040602050305030304" pitchFamily="18" charset="0"/>
              </a:rPr>
              <a:t>4. </a:t>
            </a:r>
            <a:r>
              <a:rPr lang="en-US" sz="2400" b="1" u="sng" dirty="0">
                <a:solidFill>
                  <a:srgbClr val="CC0000"/>
                </a:solidFill>
                <a:latin typeface="Book Antiqua" panose="02040602050305030304" pitchFamily="18" charset="0"/>
              </a:rPr>
              <a:t>Connectionist </a:t>
            </a:r>
            <a:r>
              <a:rPr lang="en-US" sz="2400" b="1" u="sng" dirty="0">
                <a:solidFill>
                  <a:srgbClr val="CC0000"/>
                </a:solidFill>
                <a:latin typeface="Book Antiqua" panose="02040602050305030304" pitchFamily="18" charset="0"/>
              </a:rPr>
              <a:t>Temporal Classification (CTC): </a:t>
            </a:r>
            <a:r>
              <a:rPr lang="en-US" sz="2400" dirty="0">
                <a:latin typeface="Book Antiqua" panose="02040602050305030304" pitchFamily="18" charset="0"/>
              </a:rPr>
              <a:t>It is a training objective introduced by </a:t>
            </a:r>
            <a:r>
              <a:rPr lang="en-US" sz="2400" b="1" dirty="0">
                <a:latin typeface="Book Antiqua" panose="02040602050305030304" pitchFamily="18" charset="0"/>
              </a:rPr>
              <a:t>Alex Graves in 2006. </a:t>
            </a:r>
            <a:endParaRPr lang="en-US" sz="2400" b="1" dirty="0" smtClean="0">
              <a:latin typeface="Book Antiqua" panose="0204060205030503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>
                <a:latin typeface="Book Antiqua" panose="02040602050305030304" pitchFamily="18" charset="0"/>
              </a:rPr>
              <a:t>	</a:t>
            </a:r>
            <a:r>
              <a:rPr lang="en-US" sz="2400" dirty="0" smtClean="0">
                <a:latin typeface="Book Antiqua" panose="02040602050305030304" pitchFamily="18" charset="0"/>
              </a:rPr>
              <a:t>CTC </a:t>
            </a:r>
            <a:r>
              <a:rPr lang="en-US" sz="2400" dirty="0">
                <a:latin typeface="Book Antiqua" panose="02040602050305030304" pitchFamily="18" charset="0"/>
              </a:rPr>
              <a:t>is especially useful for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</a:rPr>
              <a:t>sequence labeling tasks </a:t>
            </a:r>
            <a:r>
              <a:rPr lang="en-US" sz="2400" dirty="0">
                <a:latin typeface="Book Antiqua" panose="02040602050305030304" pitchFamily="18" charset="0"/>
              </a:rPr>
              <a:t>and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</a:rPr>
              <a:t>end-to-end speech recognition systems</a:t>
            </a:r>
            <a:r>
              <a:rPr lang="en-US" sz="2400" dirty="0">
                <a:latin typeface="Book Antiqua" panose="02040602050305030304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</a:rPr>
              <a:t>It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</a:rPr>
              <a:t>allows the neural network</a:t>
            </a:r>
            <a:r>
              <a:rPr lang="en-US" sz="2400" dirty="0">
                <a:latin typeface="Book Antiqua" panose="02040602050305030304" pitchFamily="18" charset="0"/>
              </a:rPr>
              <a:t> to </a:t>
            </a:r>
            <a:r>
              <a:rPr lang="en-US" sz="2400" b="1" dirty="0">
                <a:latin typeface="Book Antiqua" panose="02040602050305030304" pitchFamily="18" charset="0"/>
              </a:rPr>
              <a:t>discover the relationship between </a:t>
            </a:r>
            <a:r>
              <a:rPr lang="en-US" sz="2400" b="1" dirty="0">
                <a:solidFill>
                  <a:srgbClr val="CC3399"/>
                </a:solidFill>
                <a:latin typeface="Book Antiqua" panose="02040602050305030304" pitchFamily="18" charset="0"/>
              </a:rPr>
              <a:t>input frames and align input frames with output labels.</a:t>
            </a:r>
          </a:p>
        </p:txBody>
      </p:sp>
    </p:spTree>
    <p:extLst>
      <p:ext uri="{BB962C8B-B14F-4D97-AF65-F5344CB8AC3E}">
        <p14:creationId xmlns:p14="http://schemas.microsoft.com/office/powerpoint/2010/main" val="31182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9333" y="76200"/>
            <a:ext cx="8527467" cy="533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</a:rPr>
              <a:t>Applications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06488"/>
            <a:ext cx="8382000" cy="36179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541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6670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7200" dirty="0" smtClean="0">
                <a:solidFill>
                  <a:srgbClr val="336600"/>
                </a:solidFill>
                <a:latin typeface="Berlin Sans FB Demi" pitchFamily="34" charset="0"/>
              </a:rPr>
              <a:t>THANK YOU</a:t>
            </a:r>
            <a:endParaRPr lang="en-IN" sz="7200" dirty="0">
              <a:solidFill>
                <a:srgbClr val="336600"/>
              </a:solidFill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47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iel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32012</TotalTime>
  <Words>1247</Words>
  <Application>Microsoft Office PowerPoint</Application>
  <PresentationFormat>On-screen Show (4:3)</PresentationFormat>
  <Paragraphs>178</Paragraphs>
  <Slides>39</Slides>
  <Notes>36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Oriel</vt:lpstr>
      <vt:lpstr>UNIT-V</vt:lpstr>
      <vt:lpstr>Contents</vt:lpstr>
      <vt:lpstr>What  is Speech ?</vt:lpstr>
      <vt:lpstr>Contd..</vt:lpstr>
      <vt:lpstr>Challenges in Speech Recognition</vt:lpstr>
      <vt:lpstr>Contd..</vt:lpstr>
      <vt:lpstr>Speech Recognition</vt:lpstr>
      <vt:lpstr>Contd..</vt:lpstr>
      <vt:lpstr>How does Speech Recognition Works?</vt:lpstr>
      <vt:lpstr>Automatic Speech Recognition</vt:lpstr>
      <vt:lpstr>Contd..</vt:lpstr>
      <vt:lpstr>Contd..</vt:lpstr>
      <vt:lpstr>Contd..</vt:lpstr>
      <vt:lpstr>Contd..</vt:lpstr>
      <vt:lpstr>Contd..</vt:lpstr>
      <vt:lpstr>Contd..</vt:lpstr>
      <vt:lpstr>Where it can be used?</vt:lpstr>
      <vt:lpstr>How does it works?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Speech Recognition Algorithms</vt:lpstr>
      <vt:lpstr>Contd..</vt:lpstr>
      <vt:lpstr>Contd..</vt:lpstr>
      <vt:lpstr>Applications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2543</cp:revision>
  <dcterms:created xsi:type="dcterms:W3CDTF">2013-11-07T06:07:38Z</dcterms:created>
  <dcterms:modified xsi:type="dcterms:W3CDTF">2024-09-19T11:32:39Z</dcterms:modified>
</cp:coreProperties>
</file>