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4" r:id="rId2"/>
    <p:sldId id="257" r:id="rId3"/>
    <p:sldId id="258" r:id="rId4"/>
    <p:sldId id="259" r:id="rId5"/>
    <p:sldId id="261" r:id="rId6"/>
    <p:sldId id="262" r:id="rId7"/>
    <p:sldId id="295" r:id="rId8"/>
    <p:sldId id="265" r:id="rId9"/>
    <p:sldId id="267" r:id="rId10"/>
    <p:sldId id="268" r:id="rId11"/>
    <p:sldId id="274" r:id="rId12"/>
    <p:sldId id="270" r:id="rId13"/>
    <p:sldId id="271" r:id="rId14"/>
    <p:sldId id="273" r:id="rId15"/>
    <p:sldId id="275" r:id="rId16"/>
    <p:sldId id="276" r:id="rId17"/>
    <p:sldId id="277" r:id="rId18"/>
    <p:sldId id="278" r:id="rId19"/>
    <p:sldId id="279" r:id="rId20"/>
    <p:sldId id="291" r:id="rId21"/>
    <p:sldId id="292" r:id="rId22"/>
    <p:sldId id="296" r:id="rId23"/>
    <p:sldId id="280" r:id="rId24"/>
    <p:sldId id="281" r:id="rId25"/>
    <p:sldId id="282" r:id="rId26"/>
    <p:sldId id="283" r:id="rId27"/>
    <p:sldId id="284" r:id="rId28"/>
    <p:sldId id="285" r:id="rId29"/>
    <p:sldId id="286" r:id="rId30"/>
    <p:sldId id="287" r:id="rId31"/>
  </p:sldIdLst>
  <p:sldSz cx="12161838"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8" autoAdjust="0"/>
    <p:restoredTop sz="96272" autoAdjust="0"/>
  </p:normalViewPr>
  <p:slideViewPr>
    <p:cSldViewPr>
      <p:cViewPr>
        <p:scale>
          <a:sx n="75" d="100"/>
          <a:sy n="75" d="100"/>
        </p:scale>
        <p:origin x="-522" y="66"/>
      </p:cViewPr>
      <p:guideLst>
        <p:guide orient="horz" pos="2160"/>
        <p:guide pos="3831"/>
      </p:guideLst>
    </p:cSldViewPr>
  </p:slideViewPr>
  <p:outlineViewPr>
    <p:cViewPr>
      <p:scale>
        <a:sx n="33" d="100"/>
        <a:sy n="33" d="100"/>
      </p:scale>
      <p:origin x="0" y="2203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0390" y="1788454"/>
            <a:ext cx="8340544" cy="2098227"/>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3280" y="3956281"/>
            <a:ext cx="6814772"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0996" y="6453387"/>
            <a:ext cx="1603966" cy="404615"/>
          </a:xfrm>
        </p:spPr>
        <p:txBody>
          <a:bodyPr/>
          <a:lstStyle>
            <a:lvl1pPr>
              <a:defRPr baseline="0">
                <a:solidFill>
                  <a:schemeClr val="tx2"/>
                </a:solidFill>
              </a:defRPr>
            </a:lvl1pPr>
          </a:lstStyle>
          <a:p>
            <a:fld id="{87DE6118-2437-4B30-8E3C-4D2BE6020583}" type="datetimeFigureOut">
              <a:rPr lang="en-US" dirty="0">
                <a:solidFill>
                  <a:srgbClr val="191B0E"/>
                </a:solidFill>
              </a:rPr>
              <a:pPr/>
              <a:t>1/20/2026</a:t>
            </a:fld>
            <a:endParaRPr lang="en-US" dirty="0">
              <a:solidFill>
                <a:srgbClr val="191B0E"/>
              </a:solidFill>
            </a:endParaRPr>
          </a:p>
        </p:txBody>
      </p:sp>
      <p:sp>
        <p:nvSpPr>
          <p:cNvPr id="5" name="Footer Placeholder 4"/>
          <p:cNvSpPr>
            <a:spLocks noGrp="1"/>
          </p:cNvSpPr>
          <p:nvPr>
            <p:ph type="ftr" sz="quarter" idx="11"/>
          </p:nvPr>
        </p:nvSpPr>
        <p:spPr>
          <a:xfrm>
            <a:off x="2577665" y="6453387"/>
            <a:ext cx="7006002" cy="404615"/>
          </a:xfrm>
        </p:spPr>
        <p:txBody>
          <a:bodyPr/>
          <a:lstStyle>
            <a:lvl1pPr algn="ctr">
              <a:defRPr baseline="0">
                <a:solidFill>
                  <a:schemeClr val="tx2"/>
                </a:solidFill>
              </a:defRPr>
            </a:lvl1pPr>
          </a:lstStyle>
          <a:p>
            <a:endParaRPr lang="en-US" dirty="0">
              <a:solidFill>
                <a:srgbClr val="191B0E"/>
              </a:solidFill>
            </a:endParaRPr>
          </a:p>
        </p:txBody>
      </p:sp>
      <p:sp>
        <p:nvSpPr>
          <p:cNvPr id="6" name="Slide Number Placeholder 5"/>
          <p:cNvSpPr>
            <a:spLocks noGrp="1"/>
          </p:cNvSpPr>
          <p:nvPr>
            <p:ph type="sldNum" sz="quarter" idx="12"/>
          </p:nvPr>
        </p:nvSpPr>
        <p:spPr>
          <a:xfrm>
            <a:off x="9806366" y="6453387"/>
            <a:ext cx="1592343" cy="404615"/>
          </a:xfrm>
        </p:spPr>
        <p:txBody>
          <a:bodyPr/>
          <a:lstStyle>
            <a:lvl1pPr>
              <a:defRPr baseline="0">
                <a:solidFill>
                  <a:schemeClr val="tx2"/>
                </a:solidFill>
              </a:defRPr>
            </a:lvl1pPr>
          </a:lstStyle>
          <a:p>
            <a:fld id="{69E57DC2-970A-4B3E-BB1C-7A09969E49DF}" type="slidenum">
              <a:rPr lang="en-US" dirty="0">
                <a:solidFill>
                  <a:srgbClr val="191B0E"/>
                </a:solidFill>
              </a:rPr>
              <a:pPr/>
              <a:t>‹#›</a:t>
            </a:fld>
            <a:endParaRPr lang="en-US" dirty="0">
              <a:solidFill>
                <a:srgbClr val="191B0E"/>
              </a:solidFill>
            </a:endParaRPr>
          </a:p>
        </p:txBody>
      </p:sp>
      <p:grpSp>
        <p:nvGrpSpPr>
          <p:cNvPr id="7" name="Group 6"/>
          <p:cNvGrpSpPr/>
          <p:nvPr/>
        </p:nvGrpSpPr>
        <p:grpSpPr>
          <a:xfrm>
            <a:off x="750996" y="744472"/>
            <a:ext cx="10647710"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61660047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solidFill>
                  <a:srgbClr val="191B0E"/>
                </a:solidFill>
              </a:rPr>
              <a:pPr/>
              <a:t>1/20/2026</a:t>
            </a:fld>
            <a:endParaRPr lang="en-US" dirty="0">
              <a:solidFill>
                <a:srgbClr val="191B0E"/>
              </a:solidFill>
            </a:endParaRPr>
          </a:p>
        </p:txBody>
      </p:sp>
      <p:sp>
        <p:nvSpPr>
          <p:cNvPr id="5" name="Footer Placeholder 4"/>
          <p:cNvSpPr>
            <a:spLocks noGrp="1"/>
          </p:cNvSpPr>
          <p:nvPr>
            <p:ph type="ftr" sz="quarter" idx="11"/>
          </p:nvPr>
        </p:nvSpPr>
        <p:spPr/>
        <p:txBody>
          <a:bodyPr/>
          <a:lstStyle/>
          <a:p>
            <a:endParaRPr lang="en-US" dirty="0">
              <a:solidFill>
                <a:srgbClr val="191B0E"/>
              </a:solidFill>
            </a:endParaRPr>
          </a:p>
        </p:txBody>
      </p:sp>
      <p:sp>
        <p:nvSpPr>
          <p:cNvPr id="6" name="Slide Number Placeholder 5"/>
          <p:cNvSpPr>
            <a:spLocks noGrp="1"/>
          </p:cNvSpPr>
          <p:nvPr>
            <p:ph type="sldNum" sz="quarter" idx="12"/>
          </p:nvPr>
        </p:nvSpPr>
        <p:spPr/>
        <p:txBody>
          <a:bodyPr/>
          <a:lstStyle/>
          <a:p>
            <a:fld id="{69E57DC2-970A-4B3E-BB1C-7A09969E49DF}" type="slidenum">
              <a:rPr lang="en-US" dirty="0">
                <a:solidFill>
                  <a:srgbClr val="191B0E"/>
                </a:solidFill>
              </a:rPr>
              <a:pPr/>
              <a:t>‹#›</a:t>
            </a:fld>
            <a:endParaRPr lang="en-US" dirty="0">
              <a:solidFill>
                <a:srgbClr val="191B0E"/>
              </a:solidFill>
            </a:endParaRPr>
          </a:p>
        </p:txBody>
      </p:sp>
    </p:spTree>
    <p:extLst>
      <p:ext uri="{BB962C8B-B14F-4D97-AF65-F5344CB8AC3E}">
        <p14:creationId xmlns:p14="http://schemas.microsoft.com/office/powerpoint/2010/main" val="2204197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3133" y="1301363"/>
            <a:ext cx="9589189"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3133" y="4216329"/>
            <a:ext cx="9589189"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7083" y="6453387"/>
            <a:ext cx="1618396" cy="404615"/>
          </a:xfrm>
        </p:spPr>
        <p:txBody>
          <a:bodyPr/>
          <a:lstStyle>
            <a:lvl1pPr>
              <a:defRPr>
                <a:solidFill>
                  <a:schemeClr val="tx2"/>
                </a:solidFill>
              </a:defRPr>
            </a:lvl1pPr>
          </a:lstStyle>
          <a:p>
            <a:fld id="{87DE6118-2437-4B30-8E3C-4D2BE6020583}" type="datetimeFigureOut">
              <a:rPr lang="en-US" dirty="0">
                <a:solidFill>
                  <a:srgbClr val="EFEDE3"/>
                </a:solidFill>
              </a:rPr>
              <a:pPr/>
              <a:t>1/20/2026</a:t>
            </a:fld>
            <a:endParaRPr lang="en-US" dirty="0">
              <a:solidFill>
                <a:srgbClr val="EFEDE3"/>
              </a:solidFill>
            </a:endParaRPr>
          </a:p>
        </p:txBody>
      </p:sp>
      <p:sp>
        <p:nvSpPr>
          <p:cNvPr id="5" name="Footer Placeholder 4"/>
          <p:cNvSpPr>
            <a:spLocks noGrp="1"/>
          </p:cNvSpPr>
          <p:nvPr>
            <p:ph type="ftr" sz="quarter" idx="11"/>
          </p:nvPr>
        </p:nvSpPr>
        <p:spPr>
          <a:xfrm>
            <a:off x="2577922" y="6453387"/>
            <a:ext cx="7006002" cy="404615"/>
          </a:xfrm>
        </p:spPr>
        <p:txBody>
          <a:bodyPr/>
          <a:lstStyle>
            <a:lvl1pPr algn="ctr">
              <a:defRPr>
                <a:solidFill>
                  <a:schemeClr val="tx2"/>
                </a:solidFill>
              </a:defRPr>
            </a:lvl1pPr>
          </a:lstStyle>
          <a:p>
            <a:endParaRPr lang="en-US" dirty="0">
              <a:solidFill>
                <a:srgbClr val="EFEDE3"/>
              </a:solidFill>
            </a:endParaRPr>
          </a:p>
        </p:txBody>
      </p:sp>
      <p:sp>
        <p:nvSpPr>
          <p:cNvPr id="6" name="Slide Number Placeholder 5"/>
          <p:cNvSpPr>
            <a:spLocks noGrp="1"/>
          </p:cNvSpPr>
          <p:nvPr>
            <p:ph type="sldNum" sz="quarter" idx="12"/>
          </p:nvPr>
        </p:nvSpPr>
        <p:spPr>
          <a:xfrm>
            <a:off x="9806366" y="6453387"/>
            <a:ext cx="1592343" cy="404615"/>
          </a:xfrm>
        </p:spPr>
        <p:txBody>
          <a:bodyPr/>
          <a:lstStyle>
            <a:lvl1pPr>
              <a:defRPr>
                <a:solidFill>
                  <a:schemeClr val="tx2"/>
                </a:solidFill>
              </a:defRPr>
            </a:lvl1pPr>
          </a:lstStyle>
          <a:p>
            <a:fld id="{69E57DC2-970A-4B3E-BB1C-7A09969E49DF}" type="slidenum">
              <a:rPr lang="en-US" dirty="0">
                <a:solidFill>
                  <a:srgbClr val="EFEDE3"/>
                </a:solidFill>
              </a:rPr>
              <a:pPr/>
              <a:t>‹#›</a:t>
            </a:fld>
            <a:endParaRPr lang="en-US" dirty="0">
              <a:solidFill>
                <a:srgbClr val="EFEDE3"/>
              </a:solidFill>
            </a:endParaRPr>
          </a:p>
        </p:txBody>
      </p:sp>
      <p:sp>
        <p:nvSpPr>
          <p:cNvPr id="7" name="Freeform 6" title="Crop Mark"/>
          <p:cNvSpPr/>
          <p:nvPr/>
        </p:nvSpPr>
        <p:spPr bwMode="auto">
          <a:xfrm>
            <a:off x="8131795" y="1685652"/>
            <a:ext cx="3266911"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619266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68207" y="2286002"/>
            <a:ext cx="4436783"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09259" y="2286002"/>
            <a:ext cx="4436783"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solidFill>
                  <a:srgbClr val="191B0E"/>
                </a:solidFill>
              </a:rPr>
              <a:pPr/>
              <a:t>1/20/2026</a:t>
            </a:fld>
            <a:endParaRPr lang="en-US" dirty="0">
              <a:solidFill>
                <a:srgbClr val="191B0E"/>
              </a:solidFill>
            </a:endParaRPr>
          </a:p>
        </p:txBody>
      </p:sp>
      <p:sp>
        <p:nvSpPr>
          <p:cNvPr id="6" name="Footer Placeholder 5"/>
          <p:cNvSpPr>
            <a:spLocks noGrp="1"/>
          </p:cNvSpPr>
          <p:nvPr>
            <p:ph type="ftr" sz="quarter" idx="11"/>
          </p:nvPr>
        </p:nvSpPr>
        <p:spPr/>
        <p:txBody>
          <a:bodyPr/>
          <a:lstStyle/>
          <a:p>
            <a:endParaRPr lang="en-US" dirty="0">
              <a:solidFill>
                <a:srgbClr val="191B0E"/>
              </a:solidFill>
            </a:endParaRPr>
          </a:p>
        </p:txBody>
      </p:sp>
      <p:sp>
        <p:nvSpPr>
          <p:cNvPr id="7" name="Slide Number Placeholder 6"/>
          <p:cNvSpPr>
            <a:spLocks noGrp="1"/>
          </p:cNvSpPr>
          <p:nvPr>
            <p:ph type="sldNum" sz="quarter" idx="12"/>
          </p:nvPr>
        </p:nvSpPr>
        <p:spPr/>
        <p:txBody>
          <a:bodyPr/>
          <a:lstStyle/>
          <a:p>
            <a:fld id="{69E57DC2-970A-4B3E-BB1C-7A09969E49DF}" type="slidenum">
              <a:rPr lang="en-US" dirty="0">
                <a:solidFill>
                  <a:srgbClr val="191B0E"/>
                </a:solidFill>
              </a:rPr>
              <a:pPr/>
              <a:t>‹#›</a:t>
            </a:fld>
            <a:endParaRPr lang="en-US" dirty="0">
              <a:solidFill>
                <a:srgbClr val="191B0E"/>
              </a:solidFill>
            </a:endParaRPr>
          </a:p>
        </p:txBody>
      </p:sp>
    </p:spTree>
    <p:extLst>
      <p:ext uri="{BB962C8B-B14F-4D97-AF65-F5344CB8AC3E}">
        <p14:creationId xmlns:p14="http://schemas.microsoft.com/office/powerpoint/2010/main" val="3223530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68207" y="685801"/>
            <a:ext cx="9577447"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68207" y="2340864"/>
            <a:ext cx="4432990"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68207" y="3305210"/>
            <a:ext cx="443299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08872" y="2340864"/>
            <a:ext cx="4432990"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08872" y="3305210"/>
            <a:ext cx="443299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solidFill>
                  <a:srgbClr val="191B0E"/>
                </a:solidFill>
              </a:rPr>
              <a:pPr/>
              <a:t>1/20/2026</a:t>
            </a:fld>
            <a:endParaRPr lang="en-US" dirty="0">
              <a:solidFill>
                <a:srgbClr val="191B0E"/>
              </a:solidFill>
            </a:endParaRPr>
          </a:p>
        </p:txBody>
      </p:sp>
      <p:sp>
        <p:nvSpPr>
          <p:cNvPr id="8" name="Footer Placeholder 7"/>
          <p:cNvSpPr>
            <a:spLocks noGrp="1"/>
          </p:cNvSpPr>
          <p:nvPr>
            <p:ph type="ftr" sz="quarter" idx="11"/>
          </p:nvPr>
        </p:nvSpPr>
        <p:spPr/>
        <p:txBody>
          <a:bodyPr/>
          <a:lstStyle/>
          <a:p>
            <a:endParaRPr lang="en-US" dirty="0">
              <a:solidFill>
                <a:srgbClr val="191B0E"/>
              </a:solidFill>
            </a:endParaRPr>
          </a:p>
        </p:txBody>
      </p:sp>
      <p:sp>
        <p:nvSpPr>
          <p:cNvPr id="9" name="Slide Number Placeholder 8"/>
          <p:cNvSpPr>
            <a:spLocks noGrp="1"/>
          </p:cNvSpPr>
          <p:nvPr>
            <p:ph type="sldNum" sz="quarter" idx="12"/>
          </p:nvPr>
        </p:nvSpPr>
        <p:spPr/>
        <p:txBody>
          <a:bodyPr/>
          <a:lstStyle/>
          <a:p>
            <a:fld id="{69E57DC2-970A-4B3E-BB1C-7A09969E49DF}" type="slidenum">
              <a:rPr lang="en-US" dirty="0">
                <a:solidFill>
                  <a:srgbClr val="191B0E"/>
                </a:solidFill>
              </a:rPr>
              <a:pPr/>
              <a:t>‹#›</a:t>
            </a:fld>
            <a:endParaRPr lang="en-US" dirty="0">
              <a:solidFill>
                <a:srgbClr val="191B0E"/>
              </a:solidFill>
            </a:endParaRPr>
          </a:p>
        </p:txBody>
      </p:sp>
    </p:spTree>
    <p:extLst>
      <p:ext uri="{BB962C8B-B14F-4D97-AF65-F5344CB8AC3E}">
        <p14:creationId xmlns:p14="http://schemas.microsoft.com/office/powerpoint/2010/main" val="2016404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solidFill>
                  <a:srgbClr val="191B0E"/>
                </a:solidFill>
              </a:rPr>
              <a:pPr/>
              <a:t>1/20/2026</a:t>
            </a:fld>
            <a:endParaRPr lang="en-US" dirty="0">
              <a:solidFill>
                <a:srgbClr val="191B0E"/>
              </a:solidFill>
            </a:endParaRPr>
          </a:p>
        </p:txBody>
      </p:sp>
      <p:sp>
        <p:nvSpPr>
          <p:cNvPr id="4" name="Footer Placeholder 3"/>
          <p:cNvSpPr>
            <a:spLocks noGrp="1"/>
          </p:cNvSpPr>
          <p:nvPr>
            <p:ph type="ftr" sz="quarter" idx="11"/>
          </p:nvPr>
        </p:nvSpPr>
        <p:spPr/>
        <p:txBody>
          <a:bodyPr/>
          <a:lstStyle/>
          <a:p>
            <a:endParaRPr lang="en-US" dirty="0">
              <a:solidFill>
                <a:srgbClr val="191B0E"/>
              </a:solidFill>
            </a:endParaRPr>
          </a:p>
        </p:txBody>
      </p:sp>
      <p:sp>
        <p:nvSpPr>
          <p:cNvPr id="5" name="Slide Number Placeholder 4"/>
          <p:cNvSpPr>
            <a:spLocks noGrp="1"/>
          </p:cNvSpPr>
          <p:nvPr>
            <p:ph type="sldNum" sz="quarter" idx="12"/>
          </p:nvPr>
        </p:nvSpPr>
        <p:spPr/>
        <p:txBody>
          <a:bodyPr/>
          <a:lstStyle/>
          <a:p>
            <a:fld id="{69E57DC2-970A-4B3E-BB1C-7A09969E49DF}" type="slidenum">
              <a:rPr lang="en-US" dirty="0">
                <a:solidFill>
                  <a:srgbClr val="191B0E"/>
                </a:solidFill>
              </a:rPr>
              <a:pPr/>
              <a:t>‹#›</a:t>
            </a:fld>
            <a:endParaRPr lang="en-US" dirty="0">
              <a:solidFill>
                <a:srgbClr val="191B0E"/>
              </a:solidFill>
            </a:endParaRPr>
          </a:p>
        </p:txBody>
      </p:sp>
    </p:spTree>
    <p:extLst>
      <p:ext uri="{BB962C8B-B14F-4D97-AF65-F5344CB8AC3E}">
        <p14:creationId xmlns:p14="http://schemas.microsoft.com/office/powerpoint/2010/main" val="3209913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solidFill>
                  <a:srgbClr val="191B0E"/>
                </a:solidFill>
              </a:rPr>
              <a:pPr/>
              <a:t>1/20/2026</a:t>
            </a:fld>
            <a:endParaRPr lang="en-US" dirty="0">
              <a:solidFill>
                <a:srgbClr val="191B0E"/>
              </a:solidFill>
            </a:endParaRPr>
          </a:p>
        </p:txBody>
      </p:sp>
      <p:sp>
        <p:nvSpPr>
          <p:cNvPr id="3" name="Footer Placeholder 2"/>
          <p:cNvSpPr>
            <a:spLocks noGrp="1"/>
          </p:cNvSpPr>
          <p:nvPr>
            <p:ph type="ftr" sz="quarter" idx="11"/>
          </p:nvPr>
        </p:nvSpPr>
        <p:spPr/>
        <p:txBody>
          <a:bodyPr/>
          <a:lstStyle/>
          <a:p>
            <a:endParaRPr lang="en-US" dirty="0">
              <a:solidFill>
                <a:srgbClr val="191B0E"/>
              </a:solidFill>
            </a:endParaRPr>
          </a:p>
        </p:txBody>
      </p:sp>
      <p:sp>
        <p:nvSpPr>
          <p:cNvPr id="4" name="Slide Number Placeholder 3"/>
          <p:cNvSpPr>
            <a:spLocks noGrp="1"/>
          </p:cNvSpPr>
          <p:nvPr>
            <p:ph type="sldNum" sz="quarter" idx="12"/>
          </p:nvPr>
        </p:nvSpPr>
        <p:spPr/>
        <p:txBody>
          <a:bodyPr/>
          <a:lstStyle/>
          <a:p>
            <a:fld id="{69E57DC2-970A-4B3E-BB1C-7A09969E49DF}" type="slidenum">
              <a:rPr lang="en-US" dirty="0">
                <a:solidFill>
                  <a:srgbClr val="191B0E"/>
                </a:solidFill>
              </a:rPr>
              <a:pPr/>
              <a:t>‹#›</a:t>
            </a:fld>
            <a:endParaRPr lang="en-US" dirty="0">
              <a:solidFill>
                <a:srgbClr val="191B0E"/>
              </a:solidFill>
            </a:endParaRPr>
          </a:p>
        </p:txBody>
      </p:sp>
    </p:spTree>
    <p:extLst>
      <p:ext uri="{BB962C8B-B14F-4D97-AF65-F5344CB8AC3E}">
        <p14:creationId xmlns:p14="http://schemas.microsoft.com/office/powerpoint/2010/main" val="1037564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29040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2109" y="685801"/>
            <a:ext cx="3846181"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40543" y="685802"/>
            <a:ext cx="5199186" cy="5175251"/>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2109" y="2856344"/>
            <a:ext cx="3846181"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2112" y="6453387"/>
            <a:ext cx="1201592" cy="404615"/>
          </a:xfrm>
        </p:spPr>
        <p:txBody>
          <a:bodyPr/>
          <a:lstStyle>
            <a:lvl1pPr>
              <a:defRPr>
                <a:solidFill>
                  <a:schemeClr val="tx2"/>
                </a:solidFill>
              </a:defRPr>
            </a:lvl1pPr>
          </a:lstStyle>
          <a:p>
            <a:fld id="{87DE6118-2437-4B30-8E3C-4D2BE6020583}" type="datetimeFigureOut">
              <a:rPr lang="en-US" dirty="0">
                <a:solidFill>
                  <a:srgbClr val="191B0E"/>
                </a:solidFill>
              </a:rPr>
              <a:pPr/>
              <a:t>1/20/2026</a:t>
            </a:fld>
            <a:endParaRPr lang="en-US" dirty="0">
              <a:solidFill>
                <a:srgbClr val="191B0E"/>
              </a:solidFill>
            </a:endParaRPr>
          </a:p>
        </p:txBody>
      </p:sp>
      <p:sp>
        <p:nvSpPr>
          <p:cNvPr id="6" name="Footer Placeholder 5"/>
          <p:cNvSpPr>
            <a:spLocks noGrp="1"/>
          </p:cNvSpPr>
          <p:nvPr>
            <p:ph type="ftr" sz="quarter" idx="11"/>
          </p:nvPr>
        </p:nvSpPr>
        <p:spPr>
          <a:xfrm>
            <a:off x="2200488" y="6453387"/>
            <a:ext cx="2367802" cy="404615"/>
          </a:xfrm>
        </p:spPr>
        <p:txBody>
          <a:bodyPr/>
          <a:lstStyle>
            <a:lvl1pPr>
              <a:defRPr>
                <a:solidFill>
                  <a:schemeClr val="tx2"/>
                </a:solidFill>
              </a:defRPr>
            </a:lvl1pPr>
          </a:lstStyle>
          <a:p>
            <a:endParaRPr lang="en-US" dirty="0">
              <a:solidFill>
                <a:srgbClr val="191B0E"/>
              </a:solidFill>
            </a:endParaRPr>
          </a:p>
        </p:txBody>
      </p:sp>
      <p:sp>
        <p:nvSpPr>
          <p:cNvPr id="7" name="Slide Number Placeholder 6"/>
          <p:cNvSpPr>
            <a:spLocks noGrp="1"/>
          </p:cNvSpPr>
          <p:nvPr>
            <p:ph type="sldNum" sz="quarter" idx="12"/>
          </p:nvPr>
        </p:nvSpPr>
        <p:spPr>
          <a:xfrm>
            <a:off x="9858693" y="6453387"/>
            <a:ext cx="1592343" cy="404615"/>
          </a:xfrm>
        </p:spPr>
        <p:txBody>
          <a:bodyPr/>
          <a:lstStyle>
            <a:lvl1pPr>
              <a:defRPr>
                <a:solidFill>
                  <a:schemeClr val="tx2"/>
                </a:solidFill>
              </a:defRPr>
            </a:lvl1pPr>
          </a:lstStyle>
          <a:p>
            <a:fld id="{69E57DC2-970A-4B3E-BB1C-7A09969E49DF}" type="slidenum">
              <a:rPr lang="en-US" dirty="0">
                <a:solidFill>
                  <a:srgbClr val="191B0E"/>
                </a:solidFill>
              </a:rPr>
              <a:pPr/>
              <a:t>‹#›</a:t>
            </a:fld>
            <a:endParaRPr lang="en-US" dirty="0">
              <a:solidFill>
                <a:srgbClr val="191B0E"/>
              </a:solidFill>
            </a:endParaRPr>
          </a:p>
        </p:txBody>
      </p:sp>
      <p:sp>
        <p:nvSpPr>
          <p:cNvPr id="9" name="Rectangle 8" title="Divider Bar"/>
          <p:cNvSpPr/>
          <p:nvPr/>
        </p:nvSpPr>
        <p:spPr>
          <a:xfrm>
            <a:off x="5290400" y="376"/>
            <a:ext cx="22803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33863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29040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2109" y="685801"/>
            <a:ext cx="3846181"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18434" y="3"/>
            <a:ext cx="6643404"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2109" y="2855968"/>
            <a:ext cx="3846181"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2112" y="6453387"/>
            <a:ext cx="1201592" cy="404615"/>
          </a:xfrm>
        </p:spPr>
        <p:txBody>
          <a:bodyPr/>
          <a:lstStyle>
            <a:lvl1pPr>
              <a:defRPr>
                <a:solidFill>
                  <a:schemeClr val="tx2"/>
                </a:solidFill>
              </a:defRPr>
            </a:lvl1pPr>
          </a:lstStyle>
          <a:p>
            <a:fld id="{87DE6118-2437-4B30-8E3C-4D2BE6020583}" type="datetimeFigureOut">
              <a:rPr lang="en-US" dirty="0">
                <a:solidFill>
                  <a:srgbClr val="191B0E"/>
                </a:solidFill>
              </a:rPr>
              <a:pPr/>
              <a:t>1/20/2026</a:t>
            </a:fld>
            <a:endParaRPr lang="en-US" dirty="0">
              <a:solidFill>
                <a:srgbClr val="191B0E"/>
              </a:solidFill>
            </a:endParaRPr>
          </a:p>
        </p:txBody>
      </p:sp>
      <p:sp>
        <p:nvSpPr>
          <p:cNvPr id="6" name="Footer Placeholder 5"/>
          <p:cNvSpPr>
            <a:spLocks noGrp="1"/>
          </p:cNvSpPr>
          <p:nvPr>
            <p:ph type="ftr" sz="quarter" idx="11"/>
          </p:nvPr>
        </p:nvSpPr>
        <p:spPr>
          <a:xfrm>
            <a:off x="2200488" y="6453387"/>
            <a:ext cx="2367802" cy="404615"/>
          </a:xfrm>
        </p:spPr>
        <p:txBody>
          <a:bodyPr/>
          <a:lstStyle>
            <a:lvl1pPr>
              <a:defRPr>
                <a:solidFill>
                  <a:schemeClr val="tx2"/>
                </a:solidFill>
              </a:defRPr>
            </a:lvl1pPr>
          </a:lstStyle>
          <a:p>
            <a:endParaRPr lang="en-US" dirty="0">
              <a:solidFill>
                <a:srgbClr val="191B0E"/>
              </a:solidFill>
            </a:endParaRPr>
          </a:p>
        </p:txBody>
      </p:sp>
      <p:sp>
        <p:nvSpPr>
          <p:cNvPr id="7" name="Slide Number Placeholder 6"/>
          <p:cNvSpPr>
            <a:spLocks noGrp="1"/>
          </p:cNvSpPr>
          <p:nvPr>
            <p:ph type="sldNum" sz="quarter" idx="12"/>
          </p:nvPr>
        </p:nvSpPr>
        <p:spPr>
          <a:xfrm>
            <a:off x="9858693" y="6453387"/>
            <a:ext cx="1592343" cy="404615"/>
          </a:xfrm>
        </p:spPr>
        <p:txBody>
          <a:bodyPr/>
          <a:lstStyle>
            <a:lvl1pPr>
              <a:defRPr>
                <a:solidFill>
                  <a:schemeClr val="tx2"/>
                </a:solidFill>
              </a:defRPr>
            </a:lvl1pPr>
          </a:lstStyle>
          <a:p>
            <a:fld id="{69E57DC2-970A-4B3E-BB1C-7A09969E49DF}" type="slidenum">
              <a:rPr lang="en-US" dirty="0">
                <a:solidFill>
                  <a:srgbClr val="191B0E"/>
                </a:solidFill>
              </a:rPr>
              <a:pPr/>
              <a:t>‹#›</a:t>
            </a:fld>
            <a:endParaRPr lang="en-US" dirty="0">
              <a:solidFill>
                <a:srgbClr val="191B0E"/>
              </a:solidFill>
            </a:endParaRPr>
          </a:p>
        </p:txBody>
      </p:sp>
      <p:sp>
        <p:nvSpPr>
          <p:cNvPr id="9" name="Rectangle 8" title="Divider Bar"/>
          <p:cNvSpPr/>
          <p:nvPr/>
        </p:nvSpPr>
        <p:spPr>
          <a:xfrm>
            <a:off x="5290400" y="376"/>
            <a:ext cx="22803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91185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68207" y="2295528"/>
            <a:ext cx="9577447"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solidFill>
                  <a:srgbClr val="191B0E"/>
                </a:solidFill>
              </a:rPr>
              <a:pPr/>
              <a:t>1/20/2026</a:t>
            </a:fld>
            <a:endParaRPr lang="en-US" dirty="0">
              <a:solidFill>
                <a:srgbClr val="191B0E"/>
              </a:solidFill>
            </a:endParaRPr>
          </a:p>
        </p:txBody>
      </p:sp>
      <p:sp>
        <p:nvSpPr>
          <p:cNvPr id="5" name="Footer Placeholder 4"/>
          <p:cNvSpPr>
            <a:spLocks noGrp="1"/>
          </p:cNvSpPr>
          <p:nvPr>
            <p:ph type="ftr" sz="quarter" idx="11"/>
          </p:nvPr>
        </p:nvSpPr>
        <p:spPr/>
        <p:txBody>
          <a:bodyPr/>
          <a:lstStyle/>
          <a:p>
            <a:endParaRPr lang="en-US" dirty="0">
              <a:solidFill>
                <a:srgbClr val="191B0E"/>
              </a:solidFill>
            </a:endParaRPr>
          </a:p>
        </p:txBody>
      </p:sp>
      <p:sp>
        <p:nvSpPr>
          <p:cNvPr id="6" name="Slide Number Placeholder 5"/>
          <p:cNvSpPr>
            <a:spLocks noGrp="1"/>
          </p:cNvSpPr>
          <p:nvPr>
            <p:ph type="sldNum" sz="quarter" idx="12"/>
          </p:nvPr>
        </p:nvSpPr>
        <p:spPr/>
        <p:txBody>
          <a:bodyPr/>
          <a:lstStyle/>
          <a:p>
            <a:fld id="{69E57DC2-970A-4B3E-BB1C-7A09969E49DF}" type="slidenum">
              <a:rPr lang="en-US" dirty="0">
                <a:solidFill>
                  <a:srgbClr val="191B0E"/>
                </a:solidFill>
              </a:rPr>
              <a:pPr/>
              <a:t>‹#›</a:t>
            </a:fld>
            <a:endParaRPr lang="en-US" dirty="0">
              <a:solidFill>
                <a:srgbClr val="191B0E"/>
              </a:solidFill>
            </a:endParaRPr>
          </a:p>
        </p:txBody>
      </p:sp>
    </p:spTree>
    <p:extLst>
      <p:ext uri="{BB962C8B-B14F-4D97-AF65-F5344CB8AC3E}">
        <p14:creationId xmlns:p14="http://schemas.microsoft.com/office/powerpoint/2010/main" val="2904382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72822" y="624157"/>
            <a:ext cx="1561893"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68210" y="624157"/>
            <a:ext cx="8159406"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solidFill>
                  <a:srgbClr val="191B0E"/>
                </a:solidFill>
              </a:rPr>
              <a:pPr/>
              <a:t>1/20/2026</a:t>
            </a:fld>
            <a:endParaRPr lang="en-US" dirty="0">
              <a:solidFill>
                <a:srgbClr val="191B0E"/>
              </a:solidFill>
            </a:endParaRPr>
          </a:p>
        </p:txBody>
      </p:sp>
      <p:sp>
        <p:nvSpPr>
          <p:cNvPr id="5" name="Footer Placeholder 4"/>
          <p:cNvSpPr>
            <a:spLocks noGrp="1"/>
          </p:cNvSpPr>
          <p:nvPr>
            <p:ph type="ftr" sz="quarter" idx="11"/>
          </p:nvPr>
        </p:nvSpPr>
        <p:spPr/>
        <p:txBody>
          <a:bodyPr/>
          <a:lstStyle/>
          <a:p>
            <a:endParaRPr lang="en-US" dirty="0">
              <a:solidFill>
                <a:srgbClr val="191B0E"/>
              </a:solidFill>
            </a:endParaRPr>
          </a:p>
        </p:txBody>
      </p:sp>
      <p:sp>
        <p:nvSpPr>
          <p:cNvPr id="6" name="Slide Number Placeholder 5"/>
          <p:cNvSpPr>
            <a:spLocks noGrp="1"/>
          </p:cNvSpPr>
          <p:nvPr>
            <p:ph type="sldNum" sz="quarter" idx="12"/>
          </p:nvPr>
        </p:nvSpPr>
        <p:spPr/>
        <p:txBody>
          <a:bodyPr/>
          <a:lstStyle/>
          <a:p>
            <a:fld id="{69E57DC2-970A-4B3E-BB1C-7A09969E49DF}" type="slidenum">
              <a:rPr lang="en-US" dirty="0">
                <a:solidFill>
                  <a:srgbClr val="191B0E"/>
                </a:solidFill>
              </a:rPr>
              <a:pPr/>
              <a:t>‹#›</a:t>
            </a:fld>
            <a:endParaRPr lang="en-US" dirty="0">
              <a:solidFill>
                <a:srgbClr val="191B0E"/>
              </a:solidFill>
            </a:endParaRPr>
          </a:p>
        </p:txBody>
      </p:sp>
    </p:spTree>
    <p:extLst>
      <p:ext uri="{BB962C8B-B14F-4D97-AF65-F5344CB8AC3E}">
        <p14:creationId xmlns:p14="http://schemas.microsoft.com/office/powerpoint/2010/main" val="999506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68207" y="685801"/>
            <a:ext cx="9577447"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68207" y="2286000"/>
            <a:ext cx="9577447"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87210" y="6453387"/>
            <a:ext cx="1201592" cy="404615"/>
          </a:xfrm>
          <a:prstGeom prst="rect">
            <a:avLst/>
          </a:prstGeom>
        </p:spPr>
        <p:txBody>
          <a:bodyPr vert="horz" lIns="91440" tIns="45720" rIns="91440" bIns="45720" rtlCol="0" anchor="ctr"/>
          <a:lstStyle>
            <a:lvl1pPr algn="l">
              <a:defRPr sz="1200" baseline="0">
                <a:solidFill>
                  <a:schemeClr val="tx2"/>
                </a:solidFill>
              </a:defRPr>
            </a:lvl1pPr>
          </a:lstStyle>
          <a:p>
            <a:pPr defTabSz="457200"/>
            <a:fld id="{87DE6118-2437-4B30-8E3C-4D2BE6020583}" type="datetimeFigureOut">
              <a:rPr lang="en-US" dirty="0">
                <a:solidFill>
                  <a:srgbClr val="191B0E"/>
                </a:solidFill>
              </a:rPr>
              <a:pPr defTabSz="457200"/>
              <a:t>1/20/2026</a:t>
            </a:fld>
            <a:endParaRPr lang="en-US" dirty="0">
              <a:solidFill>
                <a:srgbClr val="191B0E"/>
              </a:solidFill>
            </a:endParaRPr>
          </a:p>
        </p:txBody>
      </p:sp>
      <p:sp>
        <p:nvSpPr>
          <p:cNvPr id="5" name="Footer Placeholder 4"/>
          <p:cNvSpPr>
            <a:spLocks noGrp="1"/>
          </p:cNvSpPr>
          <p:nvPr>
            <p:ph type="ftr" sz="quarter" idx="3"/>
          </p:nvPr>
        </p:nvSpPr>
        <p:spPr>
          <a:xfrm>
            <a:off x="2886409" y="6453387"/>
            <a:ext cx="6265292" cy="404615"/>
          </a:xfrm>
          <a:prstGeom prst="rect">
            <a:avLst/>
          </a:prstGeom>
        </p:spPr>
        <p:txBody>
          <a:bodyPr vert="horz" lIns="91440" tIns="45720" rIns="91440" bIns="45720" rtlCol="0" anchor="ctr"/>
          <a:lstStyle>
            <a:lvl1pPr algn="l">
              <a:defRPr sz="1200" baseline="0">
                <a:solidFill>
                  <a:schemeClr val="tx2"/>
                </a:solidFill>
              </a:defRPr>
            </a:lvl1pPr>
          </a:lstStyle>
          <a:p>
            <a:pPr defTabSz="457200"/>
            <a:endParaRPr lang="en-US" dirty="0">
              <a:solidFill>
                <a:srgbClr val="191B0E"/>
              </a:solidFill>
            </a:endParaRPr>
          </a:p>
        </p:txBody>
      </p:sp>
      <p:sp>
        <p:nvSpPr>
          <p:cNvPr id="6" name="Slide Number Placeholder 5"/>
          <p:cNvSpPr>
            <a:spLocks noGrp="1"/>
          </p:cNvSpPr>
          <p:nvPr>
            <p:ph type="sldNum" sz="quarter" idx="4"/>
          </p:nvPr>
        </p:nvSpPr>
        <p:spPr>
          <a:xfrm>
            <a:off x="9449305" y="6453387"/>
            <a:ext cx="1592343" cy="404615"/>
          </a:xfrm>
          <a:prstGeom prst="rect">
            <a:avLst/>
          </a:prstGeom>
        </p:spPr>
        <p:txBody>
          <a:bodyPr vert="horz" lIns="91440" tIns="45720" rIns="91440" bIns="45720" rtlCol="0" anchor="ctr"/>
          <a:lstStyle>
            <a:lvl1pPr algn="r">
              <a:defRPr sz="1200" baseline="0">
                <a:solidFill>
                  <a:schemeClr val="tx2"/>
                </a:solidFill>
              </a:defRPr>
            </a:lvl1pPr>
          </a:lstStyle>
          <a:p>
            <a:pPr defTabSz="457200"/>
            <a:fld id="{69E57DC2-970A-4B3E-BB1C-7A09969E49DF}" type="slidenum">
              <a:rPr lang="en-US" dirty="0">
                <a:solidFill>
                  <a:srgbClr val="191B0E"/>
                </a:solidFill>
              </a:rPr>
              <a:pPr defTabSz="457200"/>
              <a:t>‹#›</a:t>
            </a:fld>
            <a:endParaRPr lang="en-US" dirty="0">
              <a:solidFill>
                <a:srgbClr val="191B0E"/>
              </a:solidFill>
            </a:endParaRPr>
          </a:p>
        </p:txBody>
      </p:sp>
      <p:sp>
        <p:nvSpPr>
          <p:cNvPr id="9" name="Rectangle 8" title="Side bar"/>
          <p:cNvSpPr/>
          <p:nvPr/>
        </p:nvSpPr>
        <p:spPr>
          <a:xfrm>
            <a:off x="476912" y="376"/>
            <a:ext cx="22803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011256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7EAD93-F83D-90B7-6A78-BDE71426A817}"/>
              </a:ext>
            </a:extLst>
          </p:cNvPr>
          <p:cNvSpPr>
            <a:spLocks noGrp="1"/>
          </p:cNvSpPr>
          <p:nvPr>
            <p:ph type="ctrTitle"/>
          </p:nvPr>
        </p:nvSpPr>
        <p:spPr>
          <a:xfrm>
            <a:off x="1678262" y="533150"/>
            <a:ext cx="8340544" cy="2098226"/>
          </a:xfrm>
        </p:spPr>
        <p:txBody>
          <a:bodyPr>
            <a:normAutofit/>
          </a:bodyPr>
          <a:lstStyle/>
          <a:p>
            <a:r>
              <a:rPr lang="en-US" sz="4800" dirty="0"/>
              <a:t>UNIT-2 </a:t>
            </a:r>
            <a:r>
              <a:rPr lang="en-US" sz="4800" dirty="0" smtClean="0"/>
              <a:t/>
            </a:r>
            <a:br>
              <a:rPr lang="en-US" sz="4800" dirty="0" smtClean="0"/>
            </a:br>
            <a:r>
              <a:rPr lang="en-US" sz="4800" b="1" u="sng" dirty="0" smtClean="0">
                <a:latin typeface="Eras Demi ITC" panose="020B0805030504020804" pitchFamily="34" charset="0"/>
              </a:rPr>
              <a:t>E-waste  </a:t>
            </a:r>
            <a:r>
              <a:rPr lang="en-US" sz="4800" b="1" u="sng" dirty="0">
                <a:latin typeface="Eras Demi ITC" panose="020B0805030504020804" pitchFamily="34" charset="0"/>
              </a:rPr>
              <a:t>hazardous on  </a:t>
            </a:r>
            <a:r>
              <a:rPr lang="en-US" sz="4800" b="1" u="sng" dirty="0" smtClean="0">
                <a:latin typeface="Eras Demi ITC" panose="020B0805030504020804" pitchFamily="34" charset="0"/>
              </a:rPr>
              <a:t/>
            </a:r>
            <a:br>
              <a:rPr lang="en-US" sz="4800" b="1" u="sng" dirty="0" smtClean="0">
                <a:latin typeface="Eras Demi ITC" panose="020B0805030504020804" pitchFamily="34" charset="0"/>
              </a:rPr>
            </a:br>
            <a:r>
              <a:rPr lang="en-US" sz="4800" b="1" u="sng" dirty="0" smtClean="0">
                <a:latin typeface="Eras Demi ITC" panose="020B0805030504020804" pitchFamily="34" charset="0"/>
              </a:rPr>
              <a:t>Global  </a:t>
            </a:r>
            <a:r>
              <a:rPr lang="en-US" sz="4800" b="1" u="sng" dirty="0">
                <a:latin typeface="Eras Demi ITC" panose="020B0805030504020804" pitchFamily="34" charset="0"/>
              </a:rPr>
              <a:t>trade</a:t>
            </a:r>
            <a:endParaRPr lang="en-IN" sz="4800" b="1" u="sng" dirty="0">
              <a:latin typeface="Eras Demi ITC" panose="020B0805030504020804" pitchFamily="34" charset="0"/>
            </a:endParaRPr>
          </a:p>
        </p:txBody>
      </p:sp>
      <p:sp>
        <p:nvSpPr>
          <p:cNvPr id="3" name="Subtitle 2">
            <a:extLst>
              <a:ext uri="{FF2B5EF4-FFF2-40B4-BE49-F238E27FC236}">
                <a16:creationId xmlns:a16="http://schemas.microsoft.com/office/drawing/2014/main" xmlns="" id="{E9A5DF3C-22C9-FFA2-826A-FC76256F1BCA}"/>
              </a:ext>
            </a:extLst>
          </p:cNvPr>
          <p:cNvSpPr>
            <a:spLocks noGrp="1"/>
          </p:cNvSpPr>
          <p:nvPr>
            <p:ph type="subTitle" idx="1"/>
          </p:nvPr>
        </p:nvSpPr>
        <p:spPr>
          <a:xfrm>
            <a:off x="1992556" y="3036894"/>
            <a:ext cx="8340544" cy="2937017"/>
          </a:xfrm>
        </p:spPr>
        <p:txBody>
          <a:bodyPr>
            <a:normAutofit/>
          </a:bodyPr>
          <a:lstStyle/>
          <a:p>
            <a:pPr marL="285750" indent="-285750" algn="l">
              <a:buFont typeface="Wingdings" panose="05000000000000000000" pitchFamily="2" charset="2"/>
              <a:buChar char="q"/>
            </a:pPr>
            <a:r>
              <a:rPr lang="en-US" sz="2000" b="1" dirty="0"/>
              <a:t>Essential factors in global waste trade economy</a:t>
            </a:r>
          </a:p>
          <a:p>
            <a:pPr marL="285750" indent="-285750" algn="l">
              <a:buFont typeface="Wingdings" panose="05000000000000000000" pitchFamily="2" charset="2"/>
              <a:buChar char="q"/>
            </a:pPr>
            <a:r>
              <a:rPr lang="en-US" sz="2000" b="1" dirty="0"/>
              <a:t>Waste trading as a quint essential part of electronic recycling</a:t>
            </a:r>
          </a:p>
          <a:p>
            <a:pPr marL="285750" indent="-285750" algn="l">
              <a:buFont typeface="Wingdings" panose="05000000000000000000" pitchFamily="2" charset="2"/>
              <a:buChar char="q"/>
            </a:pPr>
            <a:r>
              <a:rPr lang="en-US" sz="2000" b="1" dirty="0"/>
              <a:t>Free trade agreements as a means of waste trading</a:t>
            </a:r>
          </a:p>
          <a:p>
            <a:pPr marL="285750" indent="-285750" algn="l">
              <a:buFont typeface="Wingdings" panose="05000000000000000000" pitchFamily="2" charset="2"/>
              <a:buChar char="q"/>
            </a:pPr>
            <a:r>
              <a:rPr lang="en-US" sz="2000" b="1" dirty="0"/>
              <a:t>Import of hazardous e-waste in India</a:t>
            </a:r>
          </a:p>
          <a:p>
            <a:pPr marL="285750" indent="-285750" algn="l">
              <a:buFont typeface="Wingdings" panose="05000000000000000000" pitchFamily="2" charset="2"/>
              <a:buChar char="q"/>
            </a:pPr>
            <a:r>
              <a:rPr lang="en-US" sz="2000" b="1" dirty="0"/>
              <a:t>India‘s stand on liberalizing import rules</a:t>
            </a:r>
          </a:p>
          <a:p>
            <a:pPr marL="285750" indent="-285750" algn="l">
              <a:buFont typeface="Wingdings" panose="05000000000000000000" pitchFamily="2" charset="2"/>
              <a:buChar char="q"/>
            </a:pPr>
            <a:r>
              <a:rPr lang="en-US" sz="2000" b="1" dirty="0"/>
              <a:t>E-waste economy in the organized and unorganized sector</a:t>
            </a:r>
          </a:p>
          <a:p>
            <a:pPr marL="285750" indent="-285750" algn="l">
              <a:buFont typeface="Wingdings" panose="05000000000000000000" pitchFamily="2" charset="2"/>
              <a:buChar char="q"/>
            </a:pPr>
            <a:r>
              <a:rPr lang="en-US" sz="2000" b="1" dirty="0"/>
              <a:t>Estimation and recycling of e-waste in metro cities of India</a:t>
            </a:r>
            <a:endParaRPr lang="en-IN" sz="1600" b="1" dirty="0"/>
          </a:p>
        </p:txBody>
      </p:sp>
    </p:spTree>
    <p:extLst>
      <p:ext uri="{BB962C8B-B14F-4D97-AF65-F5344CB8AC3E}">
        <p14:creationId xmlns:p14="http://schemas.microsoft.com/office/powerpoint/2010/main" val="391086847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4119" y="457200"/>
            <a:ext cx="9577447" cy="533400"/>
          </a:xfrm>
        </p:spPr>
        <p:txBody>
          <a:bodyPr>
            <a:normAutofit/>
          </a:bodyPr>
          <a:lstStyle/>
          <a:p>
            <a:pPr algn="ctr"/>
            <a:r>
              <a:rPr lang="en-US" sz="2800" b="1" u="sng" dirty="0">
                <a:latin typeface="Eras Demi ITC" panose="020B0805030504020804" pitchFamily="34" charset="0"/>
              </a:rPr>
              <a:t>Essential </a:t>
            </a:r>
            <a:r>
              <a:rPr lang="en-US" sz="2800" b="1" u="sng" dirty="0" smtClean="0">
                <a:latin typeface="Eras Demi ITC" panose="020B0805030504020804" pitchFamily="34" charset="0"/>
              </a:rPr>
              <a:t> factors  in  global  waste  trade  economy</a:t>
            </a:r>
            <a:endParaRPr lang="en-US" sz="2800" dirty="0"/>
          </a:p>
        </p:txBody>
      </p:sp>
      <p:sp>
        <p:nvSpPr>
          <p:cNvPr id="3" name="Content Placeholder 2"/>
          <p:cNvSpPr>
            <a:spLocks noGrp="1"/>
          </p:cNvSpPr>
          <p:nvPr>
            <p:ph idx="1"/>
          </p:nvPr>
        </p:nvSpPr>
        <p:spPr>
          <a:xfrm>
            <a:off x="899319" y="914400"/>
            <a:ext cx="10983622" cy="6248400"/>
          </a:xfrm>
        </p:spPr>
        <p:txBody>
          <a:bodyPr>
            <a:normAutofit/>
          </a:bodyPr>
          <a:lstStyle/>
          <a:p>
            <a:pPr algn="just"/>
            <a:r>
              <a:rPr lang="en-US" sz="2400" dirty="0">
                <a:solidFill>
                  <a:schemeClr val="tx1"/>
                </a:solidFill>
                <a:latin typeface="Arial" panose="020B0604020202020204" pitchFamily="34" charset="0"/>
              </a:rPr>
              <a:t>The </a:t>
            </a:r>
            <a:r>
              <a:rPr lang="en-US" sz="2400" b="1" dirty="0">
                <a:solidFill>
                  <a:schemeClr val="tx1"/>
                </a:solidFill>
                <a:latin typeface="Arial" panose="020B0604020202020204" pitchFamily="34" charset="0"/>
              </a:rPr>
              <a:t>global waste trade</a:t>
            </a:r>
            <a:r>
              <a:rPr lang="en-US" sz="2400" dirty="0">
                <a:solidFill>
                  <a:schemeClr val="tx1"/>
                </a:solidFill>
                <a:latin typeface="Arial" panose="020B0604020202020204" pitchFamily="34" charset="0"/>
              </a:rPr>
              <a:t> is the </a:t>
            </a:r>
            <a:r>
              <a:rPr lang="en-US" sz="2400" b="1" dirty="0">
                <a:solidFill>
                  <a:schemeClr val="tx1"/>
                </a:solidFill>
                <a:latin typeface="Arial" panose="020B0604020202020204" pitchFamily="34" charset="0"/>
              </a:rPr>
              <a:t>international</a:t>
            </a:r>
            <a:r>
              <a:rPr lang="en-US" sz="2400" dirty="0">
                <a:solidFill>
                  <a:schemeClr val="tx1"/>
                </a:solidFill>
                <a:latin typeface="Arial" panose="020B0604020202020204" pitchFamily="34" charset="0"/>
              </a:rPr>
              <a:t> </a:t>
            </a:r>
            <a:r>
              <a:rPr lang="en-US" sz="2400" b="1" dirty="0">
                <a:solidFill>
                  <a:schemeClr val="tx1"/>
                </a:solidFill>
                <a:latin typeface="Arial" panose="020B0604020202020204" pitchFamily="34" charset="0"/>
              </a:rPr>
              <a:t>trade</a:t>
            </a:r>
            <a:r>
              <a:rPr lang="en-US" sz="2400" dirty="0">
                <a:solidFill>
                  <a:schemeClr val="tx1"/>
                </a:solidFill>
                <a:latin typeface="Arial" panose="020B0604020202020204" pitchFamily="34" charset="0"/>
              </a:rPr>
              <a:t> of waste between countries for further treatment, disposal, or recycling. Toxic or hazardous wastes are often </a:t>
            </a:r>
            <a:r>
              <a:rPr lang="en-US" sz="2400" b="1" dirty="0">
                <a:solidFill>
                  <a:schemeClr val="tx1"/>
                </a:solidFill>
                <a:latin typeface="Arial" panose="020B0604020202020204" pitchFamily="34" charset="0"/>
              </a:rPr>
              <a:t>imported</a:t>
            </a:r>
            <a:r>
              <a:rPr lang="en-US" sz="2400" dirty="0">
                <a:solidFill>
                  <a:schemeClr val="tx1"/>
                </a:solidFill>
                <a:latin typeface="Arial" panose="020B0604020202020204" pitchFamily="34" charset="0"/>
              </a:rPr>
              <a:t> by developing countries from developed countries.</a:t>
            </a:r>
          </a:p>
          <a:p>
            <a:pPr algn="just"/>
            <a:r>
              <a:rPr lang="en-US" sz="2400" dirty="0" smtClean="0">
                <a:latin typeface="Arial" pitchFamily="34" charset="0"/>
                <a:cs typeface="Arial" pitchFamily="34" charset="0"/>
              </a:rPr>
              <a:t>Like most waste trade, </a:t>
            </a:r>
            <a:r>
              <a:rPr lang="en-US" sz="2400" b="1" dirty="0" smtClean="0">
                <a:latin typeface="Arial" pitchFamily="34" charset="0"/>
                <a:cs typeface="Arial" pitchFamily="34" charset="0"/>
              </a:rPr>
              <a:t>e-waste export to the developing countries</a:t>
            </a:r>
            <a:r>
              <a:rPr lang="en-US" sz="2400" dirty="0" smtClean="0">
                <a:latin typeface="Arial" pitchFamily="34" charset="0"/>
                <a:cs typeface="Arial" pitchFamily="34" charset="0"/>
              </a:rPr>
              <a:t> is governed by </a:t>
            </a:r>
            <a:r>
              <a:rPr lang="en-US" sz="2400" b="1" dirty="0" smtClean="0">
                <a:latin typeface="Arial" pitchFamily="34" charset="0"/>
                <a:cs typeface="Arial" pitchFamily="34" charset="0"/>
              </a:rPr>
              <a:t>brute global </a:t>
            </a:r>
            <a:r>
              <a:rPr lang="en-US" sz="2400" dirty="0" smtClean="0">
                <a:latin typeface="Arial" pitchFamily="34" charset="0"/>
                <a:cs typeface="Arial" pitchFamily="34" charset="0"/>
              </a:rPr>
              <a:t>economics in which </a:t>
            </a:r>
            <a:r>
              <a:rPr lang="en-US" sz="2400" b="1" dirty="0" smtClean="0">
                <a:latin typeface="Arial" pitchFamily="34" charset="0"/>
                <a:cs typeface="Arial" pitchFamily="34" charset="0"/>
              </a:rPr>
              <a:t>market forces, if left unregulated, dictates that the toxic waste </a:t>
            </a:r>
            <a:r>
              <a:rPr lang="en-US" sz="2400" dirty="0" smtClean="0">
                <a:latin typeface="Arial" pitchFamily="34" charset="0"/>
                <a:cs typeface="Arial" pitchFamily="34" charset="0"/>
              </a:rPr>
              <a:t>will always run “downhill” on an economic path of least resistance.</a:t>
            </a:r>
          </a:p>
          <a:p>
            <a:pPr algn="just"/>
            <a:r>
              <a:rPr lang="en-US" sz="2400" b="1" dirty="0" smtClean="0">
                <a:latin typeface="Arial" pitchFamily="34" charset="0"/>
                <a:cs typeface="Arial" pitchFamily="34" charset="0"/>
              </a:rPr>
              <a:t>Illegal export </a:t>
            </a:r>
            <a:r>
              <a:rPr lang="en-US" sz="2400" dirty="0" smtClean="0">
                <a:latin typeface="Arial" pitchFamily="34" charset="0"/>
                <a:cs typeface="Arial" pitchFamily="34" charset="0"/>
              </a:rPr>
              <a:t>becomes possible when the </a:t>
            </a:r>
            <a:r>
              <a:rPr lang="en-US" sz="2400" b="1" dirty="0" smtClean="0">
                <a:latin typeface="Arial" pitchFamily="34" charset="0"/>
                <a:cs typeface="Arial" pitchFamily="34" charset="0"/>
              </a:rPr>
              <a:t>environment and occupational regulations are non-existent, minimal, lax or not well-enforced</a:t>
            </a:r>
            <a:r>
              <a:rPr lang="en-US" sz="2400" dirty="0" smtClean="0">
                <a:latin typeface="Arial" pitchFamily="34" charset="0"/>
                <a:cs typeface="Arial" pitchFamily="34" charset="0"/>
              </a:rPr>
              <a:t>, as they are in some developing countries.</a:t>
            </a:r>
          </a:p>
          <a:p>
            <a:pPr algn="just"/>
            <a:r>
              <a:rPr lang="en-US" sz="2400" b="1" dirty="0" smtClean="0">
                <a:latin typeface="Arial" pitchFamily="34" charset="0"/>
                <a:cs typeface="Arial" pitchFamily="34" charset="0"/>
              </a:rPr>
              <a:t>Low </a:t>
            </a:r>
            <a:r>
              <a:rPr lang="en-US" sz="2400" b="1" dirty="0" err="1" smtClean="0">
                <a:latin typeface="Arial" pitchFamily="34" charset="0"/>
                <a:cs typeface="Arial" pitchFamily="34" charset="0"/>
              </a:rPr>
              <a:t>labour</a:t>
            </a:r>
            <a:r>
              <a:rPr lang="en-US" sz="2400" b="1" dirty="0" smtClean="0">
                <a:latin typeface="Arial" pitchFamily="34" charset="0"/>
                <a:cs typeface="Arial" pitchFamily="34" charset="0"/>
              </a:rPr>
              <a:t> </a:t>
            </a:r>
            <a:r>
              <a:rPr lang="en-US" sz="2400" dirty="0" smtClean="0">
                <a:latin typeface="Arial" pitchFamily="34" charset="0"/>
                <a:cs typeface="Arial" pitchFamily="34" charset="0"/>
              </a:rPr>
              <a:t>costs in these countries also provide the impetus(</a:t>
            </a:r>
            <a:r>
              <a:rPr lang="en-US" sz="2400" dirty="0" smtClean="0">
                <a:solidFill>
                  <a:srgbClr val="FF0000"/>
                </a:solidFill>
                <a:latin typeface="Arial" pitchFamily="34" charset="0"/>
                <a:cs typeface="Arial" pitchFamily="34" charset="0"/>
              </a:rPr>
              <a:t>boost</a:t>
            </a:r>
            <a:r>
              <a:rPr lang="en-US" sz="2400" dirty="0" smtClean="0">
                <a:latin typeface="Arial" pitchFamily="34" charset="0"/>
                <a:cs typeface="Arial" pitchFamily="34" charset="0"/>
              </a:rPr>
              <a:t>) for the export in wastes. </a:t>
            </a:r>
          </a:p>
          <a:p>
            <a:pPr algn="just"/>
            <a:r>
              <a:rPr lang="en-US" sz="2400" dirty="0" smtClean="0">
                <a:latin typeface="Arial" pitchFamily="34" charset="0"/>
                <a:cs typeface="Arial" pitchFamily="34" charset="0"/>
              </a:rPr>
              <a:t>For instance, </a:t>
            </a:r>
            <a:r>
              <a:rPr lang="en-US" sz="2400" dirty="0" err="1" smtClean="0">
                <a:latin typeface="Arial" pitchFamily="34" charset="0"/>
                <a:cs typeface="Arial" pitchFamily="34" charset="0"/>
              </a:rPr>
              <a:t>labour</a:t>
            </a:r>
            <a:r>
              <a:rPr lang="en-US" sz="2400" dirty="0" smtClean="0">
                <a:latin typeface="Arial" pitchFamily="34" charset="0"/>
                <a:cs typeface="Arial" pitchFamily="34" charset="0"/>
              </a:rPr>
              <a:t> cost in China is $1.50 per day</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25764981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319" y="533400"/>
            <a:ext cx="11084970" cy="5943600"/>
          </a:xfrm>
        </p:spPr>
        <p:txBody>
          <a:bodyPr>
            <a:normAutofit/>
          </a:bodyPr>
          <a:lstStyle/>
          <a:p>
            <a:pPr algn="just"/>
            <a:r>
              <a:rPr lang="en-US" sz="2400" dirty="0" smtClean="0">
                <a:latin typeface="Arial" pitchFamily="34" charset="0"/>
                <a:cs typeface="Arial" pitchFamily="34" charset="0"/>
              </a:rPr>
              <a:t>In addition</a:t>
            </a:r>
            <a:r>
              <a:rPr lang="en-US" sz="2400" b="1" dirty="0" smtClean="0">
                <a:latin typeface="Arial" pitchFamily="34" charset="0"/>
                <a:cs typeface="Arial" pitchFamily="34" charset="0"/>
              </a:rPr>
              <a:t>, exporting </a:t>
            </a:r>
            <a:r>
              <a:rPr lang="en-US" sz="2400" dirty="0" smtClean="0">
                <a:latin typeface="Arial" pitchFamily="34" charset="0"/>
                <a:cs typeface="Arial" pitchFamily="34" charset="0"/>
              </a:rPr>
              <a:t>e-waste is more lucrative (</a:t>
            </a:r>
            <a:r>
              <a:rPr lang="en-US" sz="2400" dirty="0" smtClean="0">
                <a:solidFill>
                  <a:srgbClr val="FF0000"/>
                </a:solidFill>
                <a:latin typeface="Arial" pitchFamily="34" charset="0"/>
                <a:cs typeface="Arial" pitchFamily="34" charset="0"/>
              </a:rPr>
              <a:t>profitable</a:t>
            </a:r>
            <a:r>
              <a:rPr lang="en-US" sz="2400" dirty="0" smtClean="0">
                <a:latin typeface="Arial" pitchFamily="34" charset="0"/>
                <a:cs typeface="Arial" pitchFamily="34" charset="0"/>
              </a:rPr>
              <a:t>) for the </a:t>
            </a:r>
            <a:r>
              <a:rPr lang="en-US" sz="2400" b="1" dirty="0" smtClean="0">
                <a:latin typeface="Arial" pitchFamily="34" charset="0"/>
                <a:cs typeface="Arial" pitchFamily="34" charset="0"/>
              </a:rPr>
              <a:t>exporter country  </a:t>
            </a:r>
            <a:r>
              <a:rPr lang="en-US" sz="2400" dirty="0" smtClean="0">
                <a:latin typeface="Arial" pitchFamily="34" charset="0"/>
                <a:cs typeface="Arial" pitchFamily="34" charset="0"/>
              </a:rPr>
              <a:t>than </a:t>
            </a:r>
            <a:r>
              <a:rPr lang="en-US" sz="2400" b="1" dirty="0" smtClean="0">
                <a:latin typeface="Arial" pitchFamily="34" charset="0"/>
                <a:cs typeface="Arial" pitchFamily="34" charset="0"/>
              </a:rPr>
              <a:t>recycling or disposing  </a:t>
            </a:r>
            <a:r>
              <a:rPr lang="en-US" sz="2400" dirty="0" smtClean="0">
                <a:latin typeface="Arial" pitchFamily="34" charset="0"/>
                <a:cs typeface="Arial" pitchFamily="34" charset="0"/>
              </a:rPr>
              <a:t>it within the country.</a:t>
            </a:r>
          </a:p>
          <a:p>
            <a:pPr algn="just"/>
            <a:r>
              <a:rPr lang="en-US" sz="2400" dirty="0" smtClean="0">
                <a:latin typeface="Arial" pitchFamily="34" charset="0"/>
                <a:cs typeface="Arial" pitchFamily="34" charset="0"/>
              </a:rPr>
              <a:t>For instance, waste traders in Europe or USA have to pay </a:t>
            </a:r>
            <a:r>
              <a:rPr lang="en-US" sz="2400" b="1" dirty="0" smtClean="0">
                <a:latin typeface="Arial" pitchFamily="34" charset="0"/>
                <a:cs typeface="Arial" pitchFamily="34" charset="0"/>
              </a:rPr>
              <a:t>US $20 to recycle a computer safely </a:t>
            </a:r>
            <a:r>
              <a:rPr lang="en-US" sz="2400" dirty="0" smtClean="0">
                <a:latin typeface="Arial" pitchFamily="34" charset="0"/>
                <a:cs typeface="Arial" pitchFamily="34" charset="0"/>
              </a:rPr>
              <a:t>in their countries </a:t>
            </a:r>
            <a:r>
              <a:rPr lang="en-US" sz="2400" b="1" dirty="0" smtClean="0">
                <a:latin typeface="Arial" pitchFamily="34" charset="0"/>
                <a:cs typeface="Arial" pitchFamily="34" charset="0"/>
              </a:rPr>
              <a:t>while they can sell it at half the cost </a:t>
            </a:r>
            <a:r>
              <a:rPr lang="en-US" sz="2400" dirty="0" smtClean="0">
                <a:latin typeface="Arial" pitchFamily="34" charset="0"/>
                <a:cs typeface="Arial" pitchFamily="34" charset="0"/>
              </a:rPr>
              <a:t>to the informal traders in developing countries.</a:t>
            </a:r>
          </a:p>
          <a:p>
            <a:pPr algn="just"/>
            <a:r>
              <a:rPr lang="en-US" sz="2400" dirty="0" smtClean="0">
                <a:latin typeface="Arial" pitchFamily="34" charset="0"/>
                <a:cs typeface="Arial" pitchFamily="34" charset="0"/>
              </a:rPr>
              <a:t>Again, while it </a:t>
            </a:r>
            <a:r>
              <a:rPr lang="en-US" sz="2400" b="1" dirty="0" smtClean="0">
                <a:latin typeface="Arial" pitchFamily="34" charset="0"/>
                <a:cs typeface="Arial" pitchFamily="34" charset="0"/>
              </a:rPr>
              <a:t>costs </a:t>
            </a:r>
            <a:r>
              <a:rPr lang="en-US" sz="2400" b="1" dirty="0" err="1" smtClean="0">
                <a:latin typeface="Arial" pitchFamily="34" charset="0"/>
                <a:cs typeface="Arial" pitchFamily="34" charset="0"/>
              </a:rPr>
              <a:t>Rs</a:t>
            </a:r>
            <a:r>
              <a:rPr lang="en-US" sz="2400" b="1" dirty="0" smtClean="0">
                <a:latin typeface="Arial" pitchFamily="34" charset="0"/>
                <a:cs typeface="Arial" pitchFamily="34" charset="0"/>
              </a:rPr>
              <a:t>. 12,000 </a:t>
            </a:r>
            <a:r>
              <a:rPr lang="en-US" sz="2400" dirty="0" smtClean="0">
                <a:latin typeface="Arial" pitchFamily="34" charset="0"/>
                <a:cs typeface="Arial" pitchFamily="34" charset="0"/>
              </a:rPr>
              <a:t>to recycle a </a:t>
            </a:r>
            <a:r>
              <a:rPr lang="en-US" sz="2400" b="1" dirty="0" err="1" smtClean="0">
                <a:latin typeface="Arial" pitchFamily="34" charset="0"/>
                <a:cs typeface="Arial" pitchFamily="34" charset="0"/>
              </a:rPr>
              <a:t>tonne</a:t>
            </a:r>
            <a:r>
              <a:rPr lang="en-US" sz="2400" b="1" dirty="0" smtClean="0">
                <a:latin typeface="Arial" pitchFamily="34" charset="0"/>
                <a:cs typeface="Arial" pitchFamily="34" charset="0"/>
              </a:rPr>
              <a:t> of rubbish </a:t>
            </a:r>
            <a:r>
              <a:rPr lang="en-US" sz="2400" dirty="0" smtClean="0">
                <a:latin typeface="Arial" pitchFamily="34" charset="0"/>
                <a:cs typeface="Arial" pitchFamily="34" charset="0"/>
              </a:rPr>
              <a:t>after segregation </a:t>
            </a:r>
            <a:r>
              <a:rPr lang="en-US" sz="2400" b="1" dirty="0" smtClean="0">
                <a:latin typeface="Arial" pitchFamily="34" charset="0"/>
                <a:cs typeface="Arial" pitchFamily="34" charset="0"/>
              </a:rPr>
              <a:t>in the U.K</a:t>
            </a:r>
            <a:r>
              <a:rPr lang="en-US" sz="2400" dirty="0" smtClean="0">
                <a:latin typeface="Arial" pitchFamily="34" charset="0"/>
                <a:cs typeface="Arial" pitchFamily="34" charset="0"/>
              </a:rPr>
              <a:t>., </a:t>
            </a:r>
            <a:r>
              <a:rPr lang="en-US" sz="2400" b="1" dirty="0" smtClean="0">
                <a:latin typeface="Arial" pitchFamily="34" charset="0"/>
                <a:cs typeface="Arial" pitchFamily="34" charset="0"/>
              </a:rPr>
              <a:t>shipping the rubbish to India costs just about </a:t>
            </a:r>
            <a:r>
              <a:rPr lang="en-US" sz="2400" b="1" dirty="0" err="1" smtClean="0">
                <a:latin typeface="Arial" pitchFamily="34" charset="0"/>
                <a:cs typeface="Arial" pitchFamily="34" charset="0"/>
              </a:rPr>
              <a:t>Rs</a:t>
            </a:r>
            <a:r>
              <a:rPr lang="en-US" sz="2400" b="1" dirty="0" smtClean="0">
                <a:latin typeface="Arial" pitchFamily="34" charset="0"/>
                <a:cs typeface="Arial" pitchFamily="34" charset="0"/>
              </a:rPr>
              <a:t>. 2,800.</a:t>
            </a:r>
          </a:p>
          <a:p>
            <a:pPr algn="just"/>
            <a:r>
              <a:rPr lang="en-US" sz="2400" dirty="0" smtClean="0">
                <a:latin typeface="Arial" pitchFamily="34" charset="0"/>
                <a:cs typeface="Arial" pitchFamily="34" charset="0"/>
              </a:rPr>
              <a:t>The U.S. produced </a:t>
            </a:r>
            <a:r>
              <a:rPr lang="en-US" sz="2400" b="1" dirty="0" smtClean="0">
                <a:latin typeface="Arial" pitchFamily="34" charset="0"/>
                <a:cs typeface="Arial" pitchFamily="34" charset="0"/>
              </a:rPr>
              <a:t>five times </a:t>
            </a:r>
            <a:r>
              <a:rPr lang="en-US" sz="2400" dirty="0" smtClean="0">
                <a:latin typeface="Arial" pitchFamily="34" charset="0"/>
                <a:cs typeface="Arial" pitchFamily="34" charset="0"/>
              </a:rPr>
              <a:t>more hazardous waste in 2002 (265 million tonnes) than it did in 1975 (57 million tonnes). </a:t>
            </a:r>
          </a:p>
          <a:p>
            <a:pPr algn="just"/>
            <a:r>
              <a:rPr lang="en-US" sz="2400" dirty="0" smtClean="0">
                <a:latin typeface="Arial" pitchFamily="34" charset="0"/>
                <a:cs typeface="Arial" pitchFamily="34" charset="0"/>
              </a:rPr>
              <a:t>The </a:t>
            </a:r>
            <a:r>
              <a:rPr lang="en-US" sz="2400" b="1" dirty="0" smtClean="0">
                <a:latin typeface="Arial" pitchFamily="34" charset="0"/>
                <a:cs typeface="Arial" pitchFamily="34" charset="0"/>
              </a:rPr>
              <a:t>cost of managing </a:t>
            </a:r>
            <a:r>
              <a:rPr lang="en-US" sz="2400" dirty="0" smtClean="0">
                <a:latin typeface="Arial" pitchFamily="34" charset="0"/>
                <a:cs typeface="Arial" pitchFamily="34" charset="0"/>
              </a:rPr>
              <a:t>such waste within the country would be </a:t>
            </a:r>
            <a:r>
              <a:rPr lang="en-US" sz="2400" b="1" dirty="0" smtClean="0">
                <a:latin typeface="Arial" pitchFamily="34" charset="0"/>
                <a:cs typeface="Arial" pitchFamily="34" charset="0"/>
              </a:rPr>
              <a:t>enormous</a:t>
            </a:r>
            <a:r>
              <a:rPr lang="en-US" sz="2400" dirty="0" smtClean="0">
                <a:latin typeface="Arial" pitchFamily="34" charset="0"/>
                <a:cs typeface="Arial" pitchFamily="34" charset="0"/>
              </a:rPr>
              <a:t> depending on the </a:t>
            </a:r>
            <a:r>
              <a:rPr lang="en-US" sz="2400" b="1" dirty="0" smtClean="0">
                <a:latin typeface="Arial" pitchFamily="34" charset="0"/>
                <a:cs typeface="Arial" pitchFamily="34" charset="0"/>
              </a:rPr>
              <a:t>toxicity</a:t>
            </a:r>
            <a:r>
              <a:rPr lang="en-US" sz="2400" dirty="0" smtClean="0">
                <a:latin typeface="Arial" pitchFamily="34" charset="0"/>
                <a:cs typeface="Arial" pitchFamily="34" charset="0"/>
              </a:rPr>
              <a:t> and </a:t>
            </a:r>
            <a:r>
              <a:rPr lang="en-US" sz="2400" b="1" dirty="0" smtClean="0">
                <a:latin typeface="Arial" pitchFamily="34" charset="0"/>
                <a:cs typeface="Arial" pitchFamily="34" charset="0"/>
              </a:rPr>
              <a:t>reactivity</a:t>
            </a:r>
            <a:r>
              <a:rPr lang="en-US" sz="2400" dirty="0" smtClean="0">
                <a:latin typeface="Arial" pitchFamily="34" charset="0"/>
                <a:cs typeface="Arial" pitchFamily="34" charset="0"/>
              </a:rPr>
              <a:t> of the substances. </a:t>
            </a:r>
          </a:p>
          <a:p>
            <a:pPr algn="just"/>
            <a:r>
              <a:rPr lang="en-US" sz="2400" dirty="0" smtClean="0">
                <a:latin typeface="Arial" pitchFamily="34" charset="0"/>
                <a:cs typeface="Arial" pitchFamily="34" charset="0"/>
              </a:rPr>
              <a:t>Thus, it would be more </a:t>
            </a:r>
            <a:r>
              <a:rPr lang="en-US" sz="2400" b="1" dirty="0" smtClean="0">
                <a:latin typeface="Arial" pitchFamily="34" charset="0"/>
                <a:cs typeface="Arial" pitchFamily="34" charset="0"/>
              </a:rPr>
              <a:t>economical</a:t>
            </a:r>
            <a:r>
              <a:rPr lang="en-US" sz="2400" dirty="0" smtClean="0">
                <a:latin typeface="Arial" pitchFamily="34" charset="0"/>
                <a:cs typeface="Arial" pitchFamily="34" charset="0"/>
              </a:rPr>
              <a:t> to ship toxic wastes to the developing countries when the cost is negligible.</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20307334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5519" y="381000"/>
            <a:ext cx="11084970" cy="5638800"/>
          </a:xfrm>
        </p:spPr>
        <p:txBody>
          <a:bodyPr>
            <a:normAutofit fontScale="92500"/>
          </a:bodyPr>
          <a:lstStyle/>
          <a:p>
            <a:pPr algn="just"/>
            <a:r>
              <a:rPr lang="en-US" sz="2400" dirty="0" smtClean="0">
                <a:latin typeface="Arial" pitchFamily="34" charset="0"/>
                <a:cs typeface="Arial" pitchFamily="34" charset="0"/>
              </a:rPr>
              <a:t>Considering its cost effectiveness, </a:t>
            </a:r>
            <a:r>
              <a:rPr lang="en-US" sz="2400" b="1" dirty="0" smtClean="0">
                <a:latin typeface="Arial" pitchFamily="34" charset="0"/>
                <a:cs typeface="Arial" pitchFamily="34" charset="0"/>
              </a:rPr>
              <a:t>export</a:t>
            </a:r>
            <a:r>
              <a:rPr lang="en-US" sz="2400" dirty="0" smtClean="0">
                <a:latin typeface="Arial" pitchFamily="34" charset="0"/>
                <a:cs typeface="Arial" pitchFamily="34" charset="0"/>
              </a:rPr>
              <a:t> is a clandestine(</a:t>
            </a:r>
            <a:r>
              <a:rPr lang="en-US" sz="2400" dirty="0" smtClean="0">
                <a:solidFill>
                  <a:srgbClr val="FF0000"/>
                </a:solidFill>
                <a:latin typeface="Arial" pitchFamily="34" charset="0"/>
                <a:cs typeface="Arial" pitchFamily="34" charset="0"/>
              </a:rPr>
              <a:t>secret</a:t>
            </a:r>
            <a:r>
              <a:rPr lang="en-US" sz="2400" dirty="0" smtClean="0">
                <a:latin typeface="Arial" pitchFamily="34" charset="0"/>
                <a:cs typeface="Arial" pitchFamily="34" charset="0"/>
              </a:rPr>
              <a:t>) option chosen by some </a:t>
            </a:r>
            <a:r>
              <a:rPr lang="en-US" sz="2400" b="1" dirty="0" smtClean="0">
                <a:latin typeface="Arial" pitchFamily="34" charset="0"/>
                <a:cs typeface="Arial" pitchFamily="34" charset="0"/>
              </a:rPr>
              <a:t>companies</a:t>
            </a:r>
            <a:r>
              <a:rPr lang="en-US" sz="2400" dirty="0" smtClean="0">
                <a:latin typeface="Arial" pitchFamily="34" charset="0"/>
                <a:cs typeface="Arial" pitchFamily="34" charset="0"/>
              </a:rPr>
              <a:t> in the industrialized countries. </a:t>
            </a:r>
          </a:p>
          <a:p>
            <a:pPr algn="just"/>
            <a:r>
              <a:rPr lang="en-US" sz="2400" dirty="0" smtClean="0">
                <a:latin typeface="Arial" pitchFamily="34" charset="0"/>
                <a:cs typeface="Arial" pitchFamily="34" charset="0"/>
              </a:rPr>
              <a:t>The </a:t>
            </a:r>
            <a:r>
              <a:rPr lang="en-US" sz="2400" b="1" dirty="0" smtClean="0">
                <a:latin typeface="Arial" pitchFamily="34" charset="0"/>
                <a:cs typeface="Arial" pitchFamily="34" charset="0"/>
              </a:rPr>
              <a:t>illegal exports are mostly justified as ‘charity’ or as ‘recycling</a:t>
            </a:r>
            <a:r>
              <a:rPr lang="en-US" sz="2400" dirty="0" smtClean="0">
                <a:latin typeface="Arial" pitchFamily="34" charset="0"/>
                <a:cs typeface="Arial" pitchFamily="34" charset="0"/>
              </a:rPr>
              <a:t>.</a:t>
            </a:r>
          </a:p>
          <a:p>
            <a:pPr algn="just"/>
            <a:r>
              <a:rPr lang="en-US" sz="2400" dirty="0" smtClean="0">
                <a:latin typeface="Arial" pitchFamily="34" charset="0"/>
                <a:cs typeface="Arial" pitchFamily="34" charset="0"/>
              </a:rPr>
              <a:t>Through these methods, </a:t>
            </a:r>
            <a:r>
              <a:rPr lang="en-US" sz="2400" b="1" dirty="0" smtClean="0">
                <a:latin typeface="Arial" pitchFamily="34" charset="0"/>
                <a:cs typeface="Arial" pitchFamily="34" charset="0"/>
              </a:rPr>
              <a:t>obsolete devices </a:t>
            </a:r>
            <a:r>
              <a:rPr lang="en-US" sz="2400" dirty="0" smtClean="0">
                <a:latin typeface="Arial" pitchFamily="34" charset="0"/>
                <a:cs typeface="Arial" pitchFamily="34" charset="0"/>
              </a:rPr>
              <a:t>find their </a:t>
            </a:r>
            <a:r>
              <a:rPr lang="en-US" sz="2400" b="1" dirty="0" smtClean="0">
                <a:latin typeface="Arial" pitchFamily="34" charset="0"/>
                <a:cs typeface="Arial" pitchFamily="34" charset="0"/>
              </a:rPr>
              <a:t>way</a:t>
            </a:r>
            <a:r>
              <a:rPr lang="en-US" sz="2400" dirty="0" smtClean="0">
                <a:latin typeface="Arial" pitchFamily="34" charset="0"/>
                <a:cs typeface="Arial" pitchFamily="34" charset="0"/>
              </a:rPr>
              <a:t> from the industrialized countries to the developing countries where they can be used for a few more years.</a:t>
            </a:r>
          </a:p>
          <a:p>
            <a:pPr algn="just"/>
            <a:r>
              <a:rPr lang="en-US" sz="2400" dirty="0" smtClean="0">
                <a:latin typeface="Arial" pitchFamily="34" charset="0"/>
                <a:cs typeface="Arial" pitchFamily="34" charset="0"/>
              </a:rPr>
              <a:t>For instance, in 2005, out of nearly 5 million Personal Computers in India, 1.38 million were either model 486s (about eight years old by 2005) or even older.</a:t>
            </a:r>
          </a:p>
          <a:p>
            <a:r>
              <a:rPr lang="en-US" sz="2400" b="1" dirty="0">
                <a:latin typeface="Arial" pitchFamily="34" charset="0"/>
                <a:cs typeface="Arial" pitchFamily="34" charset="0"/>
              </a:rPr>
              <a:t>Reuse or recycling may prolong the life span of a product </a:t>
            </a:r>
            <a:r>
              <a:rPr lang="en-US" sz="2400" dirty="0">
                <a:latin typeface="Arial" pitchFamily="34" charset="0"/>
                <a:cs typeface="Arial" pitchFamily="34" charset="0"/>
              </a:rPr>
              <a:t>but sooner or later, it would find its way into the waste mainstream. </a:t>
            </a:r>
          </a:p>
          <a:p>
            <a:r>
              <a:rPr lang="en-US" sz="2400" dirty="0">
                <a:latin typeface="Arial" pitchFamily="34" charset="0"/>
                <a:cs typeface="Arial" pitchFamily="34" charset="0"/>
              </a:rPr>
              <a:t>Therefore, while the </a:t>
            </a:r>
            <a:r>
              <a:rPr lang="en-US" sz="2400" b="1" dirty="0">
                <a:latin typeface="Arial" pitchFamily="34" charset="0"/>
                <a:cs typeface="Arial" pitchFamily="34" charset="0"/>
              </a:rPr>
              <a:t>developed</a:t>
            </a:r>
            <a:r>
              <a:rPr lang="en-US" sz="2400" dirty="0">
                <a:latin typeface="Arial" pitchFamily="34" charset="0"/>
                <a:cs typeface="Arial" pitchFamily="34" charset="0"/>
              </a:rPr>
              <a:t> countries legally evade(</a:t>
            </a:r>
            <a:r>
              <a:rPr lang="en-US" sz="2400" dirty="0">
                <a:solidFill>
                  <a:srgbClr val="FF0000"/>
                </a:solidFill>
                <a:latin typeface="Arial" pitchFamily="34" charset="0"/>
                <a:cs typeface="Arial" pitchFamily="34" charset="0"/>
              </a:rPr>
              <a:t>avoid</a:t>
            </a:r>
            <a:r>
              <a:rPr lang="en-US" sz="2400" dirty="0">
                <a:latin typeface="Arial" pitchFamily="34" charset="0"/>
                <a:cs typeface="Arial" pitchFamily="34" charset="0"/>
              </a:rPr>
              <a:t>) the problem of waste disposal, the </a:t>
            </a:r>
            <a:r>
              <a:rPr lang="en-US" sz="2400" b="1" dirty="0">
                <a:latin typeface="Arial" pitchFamily="34" charset="0"/>
                <a:cs typeface="Arial" pitchFamily="34" charset="0"/>
              </a:rPr>
              <a:t>developing</a:t>
            </a:r>
            <a:r>
              <a:rPr lang="en-US" sz="2400" dirty="0">
                <a:latin typeface="Arial" pitchFamily="34" charset="0"/>
                <a:cs typeface="Arial" pitchFamily="34" charset="0"/>
              </a:rPr>
              <a:t> countries are left to reckon (</a:t>
            </a:r>
            <a:r>
              <a:rPr lang="en-US" sz="2400" dirty="0">
                <a:solidFill>
                  <a:srgbClr val="FF0000"/>
                </a:solidFill>
                <a:latin typeface="Arial" pitchFamily="34" charset="0"/>
                <a:cs typeface="Arial" pitchFamily="34" charset="0"/>
              </a:rPr>
              <a:t>calculate</a:t>
            </a:r>
            <a:r>
              <a:rPr lang="en-US" sz="2400" dirty="0">
                <a:latin typeface="Arial" pitchFamily="34" charset="0"/>
                <a:cs typeface="Arial" pitchFamily="34" charset="0"/>
              </a:rPr>
              <a:t>)with the ultimate problem of waste disposal</a:t>
            </a:r>
            <a:r>
              <a:rPr lang="en-US" sz="2400" dirty="0" smtClean="0">
                <a:latin typeface="Arial" pitchFamily="34" charset="0"/>
                <a:cs typeface="Arial" pitchFamily="34" charset="0"/>
              </a:rPr>
              <a:t>.</a:t>
            </a:r>
          </a:p>
          <a:p>
            <a:r>
              <a:rPr lang="en-US" sz="2400" dirty="0">
                <a:solidFill>
                  <a:srgbClr val="202122"/>
                </a:solidFill>
                <a:latin typeface="Arial" panose="020B0604020202020204" pitchFamily="34" charset="0"/>
              </a:rPr>
              <a:t>Countries which do not have the </a:t>
            </a:r>
            <a:r>
              <a:rPr lang="en-US" sz="2400" b="1" dirty="0">
                <a:solidFill>
                  <a:srgbClr val="202122"/>
                </a:solidFill>
                <a:latin typeface="Arial" panose="020B0604020202020204" pitchFamily="34" charset="0"/>
              </a:rPr>
              <a:t>production capacity </a:t>
            </a:r>
            <a:r>
              <a:rPr lang="en-US" sz="2400" dirty="0">
                <a:solidFill>
                  <a:srgbClr val="202122"/>
                </a:solidFill>
                <a:latin typeface="Arial" panose="020B0604020202020204" pitchFamily="34" charset="0"/>
              </a:rPr>
              <a:t>to manufacture high quality products can </a:t>
            </a:r>
            <a:r>
              <a:rPr lang="en-US" sz="2400" b="1" dirty="0">
                <a:solidFill>
                  <a:srgbClr val="202122"/>
                </a:solidFill>
                <a:latin typeface="Arial" panose="020B0604020202020204" pitchFamily="34" charset="0"/>
              </a:rPr>
              <a:t>import </a:t>
            </a:r>
            <a:r>
              <a:rPr lang="en-US" sz="2400" dirty="0">
                <a:solidFill>
                  <a:srgbClr val="202122"/>
                </a:solidFill>
                <a:latin typeface="Arial" panose="020B0604020202020204" pitchFamily="34" charset="0"/>
              </a:rPr>
              <a:t>waste to stimulate their </a:t>
            </a:r>
            <a:r>
              <a:rPr lang="en-US" sz="2400" dirty="0" smtClean="0">
                <a:solidFill>
                  <a:srgbClr val="202122"/>
                </a:solidFill>
                <a:latin typeface="Arial" panose="020B0604020202020204" pitchFamily="34" charset="0"/>
              </a:rPr>
              <a:t>economy.</a:t>
            </a:r>
            <a:endParaRPr lang="en-US" sz="2400" dirty="0">
              <a:latin typeface="Arial" pitchFamily="34" charset="0"/>
              <a:cs typeface="Arial" pitchFamily="34" charset="0"/>
            </a:endParaRPr>
          </a:p>
          <a:p>
            <a:pPr algn="just"/>
            <a:endParaRPr lang="en-US" sz="2400" dirty="0">
              <a:latin typeface="Arial" pitchFamily="34" charset="0"/>
              <a:cs typeface="Arial" pitchFamily="34" charset="0"/>
            </a:endParaRPr>
          </a:p>
        </p:txBody>
      </p:sp>
    </p:spTree>
    <p:extLst>
      <p:ext uri="{BB962C8B-B14F-4D97-AF65-F5344CB8AC3E}">
        <p14:creationId xmlns:p14="http://schemas.microsoft.com/office/powerpoint/2010/main" val="16593618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7919" y="274639"/>
            <a:ext cx="11033919" cy="1143000"/>
          </a:xfrm>
        </p:spPr>
        <p:txBody>
          <a:bodyPr>
            <a:normAutofit/>
          </a:bodyPr>
          <a:lstStyle/>
          <a:p>
            <a:r>
              <a:rPr lang="en-US" sz="3600" b="1" dirty="0" smtClean="0">
                <a:latin typeface="Eras Demi ITC" pitchFamily="34" charset="0"/>
              </a:rPr>
              <a:t>Waste trading as a quintessential(</a:t>
            </a:r>
            <a:r>
              <a:rPr lang="en-US" sz="3600" b="1" dirty="0" smtClean="0">
                <a:solidFill>
                  <a:srgbClr val="FF0000"/>
                </a:solidFill>
                <a:latin typeface="Eras Demi ITC" pitchFamily="34" charset="0"/>
              </a:rPr>
              <a:t>typical</a:t>
            </a:r>
            <a:r>
              <a:rPr lang="en-US" sz="3600" b="1" dirty="0" smtClean="0">
                <a:latin typeface="Eras Demi ITC" pitchFamily="34" charset="0"/>
              </a:rPr>
              <a:t>) part of electronics recycling</a:t>
            </a:r>
            <a:endParaRPr lang="en-US" sz="3600" b="1" dirty="0">
              <a:latin typeface="Eras Demi ITC" pitchFamily="34" charset="0"/>
            </a:endParaRPr>
          </a:p>
        </p:txBody>
      </p:sp>
      <p:sp>
        <p:nvSpPr>
          <p:cNvPr id="3" name="Content Placeholder 2"/>
          <p:cNvSpPr>
            <a:spLocks noGrp="1"/>
          </p:cNvSpPr>
          <p:nvPr>
            <p:ph idx="1"/>
          </p:nvPr>
        </p:nvSpPr>
        <p:spPr>
          <a:xfrm>
            <a:off x="1356519" y="1600200"/>
            <a:ext cx="9577447" cy="4038600"/>
          </a:xfrm>
        </p:spPr>
        <p:txBody>
          <a:bodyPr>
            <a:noAutofit/>
          </a:bodyPr>
          <a:lstStyle/>
          <a:p>
            <a:pPr algn="just"/>
            <a:r>
              <a:rPr lang="en-US" sz="2400" b="1" dirty="0">
                <a:solidFill>
                  <a:srgbClr val="2E2E2E"/>
                </a:solidFill>
                <a:latin typeface="Arial" panose="020B0604020202020204" pitchFamily="34" charset="0"/>
                <a:cs typeface="Arial" panose="020B0604020202020204" pitchFamily="34" charset="0"/>
              </a:rPr>
              <a:t>E-waste</a:t>
            </a:r>
            <a:r>
              <a:rPr lang="en-US" sz="2400" dirty="0">
                <a:solidFill>
                  <a:srgbClr val="2E2E2E"/>
                </a:solidFill>
                <a:latin typeface="Arial" panose="020B0604020202020204" pitchFamily="34" charset="0"/>
                <a:cs typeface="Arial" panose="020B0604020202020204" pitchFamily="34" charset="0"/>
              </a:rPr>
              <a:t> contains </a:t>
            </a:r>
            <a:r>
              <a:rPr lang="en-US" sz="2400" b="1" dirty="0">
                <a:solidFill>
                  <a:srgbClr val="2E2E2E"/>
                </a:solidFill>
                <a:latin typeface="Arial" panose="020B0604020202020204" pitchFamily="34" charset="0"/>
                <a:cs typeface="Arial" panose="020B0604020202020204" pitchFamily="34" charset="0"/>
              </a:rPr>
              <a:t>hazardous constituents</a:t>
            </a:r>
            <a:r>
              <a:rPr lang="en-US" sz="2400" dirty="0">
                <a:solidFill>
                  <a:srgbClr val="2E2E2E"/>
                </a:solidFill>
                <a:latin typeface="Arial" panose="020B0604020202020204" pitchFamily="34" charset="0"/>
                <a:cs typeface="Arial" panose="020B0604020202020204" pitchFamily="34" charset="0"/>
              </a:rPr>
              <a:t> that may negatively impact the environment and affect human health if not </a:t>
            </a:r>
            <a:r>
              <a:rPr lang="en-US" sz="2400" b="1" dirty="0">
                <a:solidFill>
                  <a:srgbClr val="2E2E2E"/>
                </a:solidFill>
                <a:latin typeface="Arial" panose="020B0604020202020204" pitchFamily="34" charset="0"/>
                <a:cs typeface="Arial" panose="020B0604020202020204" pitchFamily="34" charset="0"/>
              </a:rPr>
              <a:t>properly managed </a:t>
            </a:r>
            <a:endParaRPr lang="en-US" sz="2400" b="1" dirty="0" smtClean="0">
              <a:solidFill>
                <a:srgbClr val="2E2E2E"/>
              </a:solidFill>
              <a:latin typeface="Arial" panose="020B0604020202020204" pitchFamily="34" charset="0"/>
              <a:cs typeface="Arial" panose="020B0604020202020204" pitchFamily="34" charset="0"/>
            </a:endParaRPr>
          </a:p>
          <a:p>
            <a:pPr algn="just"/>
            <a:r>
              <a:rPr lang="en-US" sz="2400" dirty="0" smtClean="0">
                <a:latin typeface="Arial" pitchFamily="34" charset="0"/>
                <a:cs typeface="Arial" pitchFamily="34" charset="0"/>
              </a:rPr>
              <a:t>Importing waste is  a lucrative(</a:t>
            </a:r>
            <a:r>
              <a:rPr lang="en-US" sz="2400" dirty="0" smtClean="0">
                <a:solidFill>
                  <a:srgbClr val="FF0000"/>
                </a:solidFill>
                <a:latin typeface="Arial" pitchFamily="34" charset="0"/>
                <a:cs typeface="Arial" pitchFamily="34" charset="0"/>
              </a:rPr>
              <a:t>profitable</a:t>
            </a:r>
            <a:r>
              <a:rPr lang="en-US" sz="2400" dirty="0" smtClean="0">
                <a:latin typeface="Arial" pitchFamily="34" charset="0"/>
                <a:cs typeface="Arial" pitchFamily="34" charset="0"/>
              </a:rPr>
              <a:t>) economy. </a:t>
            </a:r>
          </a:p>
          <a:p>
            <a:pPr algn="just"/>
            <a:r>
              <a:rPr lang="en-US" sz="2400" dirty="0" smtClean="0">
                <a:latin typeface="Arial" pitchFamily="34" charset="0"/>
                <a:cs typeface="Arial" pitchFamily="34" charset="0"/>
              </a:rPr>
              <a:t>The main objective behind the import of used electronics is the </a:t>
            </a:r>
            <a:r>
              <a:rPr lang="en-US" sz="2400" b="1" dirty="0" smtClean="0">
                <a:latin typeface="Arial" pitchFamily="34" charset="0"/>
                <a:cs typeface="Arial" pitchFamily="34" charset="0"/>
              </a:rPr>
              <a:t>recovery of valuable metals and elements</a:t>
            </a:r>
            <a:r>
              <a:rPr lang="en-US" sz="2400" dirty="0" smtClean="0">
                <a:latin typeface="Arial" pitchFamily="34" charset="0"/>
                <a:cs typeface="Arial" pitchFamily="34" charset="0"/>
              </a:rPr>
              <a:t> that are contained in electronic waste, </a:t>
            </a:r>
            <a:r>
              <a:rPr lang="en-US" sz="2400" dirty="0" smtClean="0">
                <a:solidFill>
                  <a:srgbClr val="FF0000"/>
                </a:solidFill>
                <a:latin typeface="Arial" pitchFamily="34" charset="0"/>
                <a:cs typeface="Arial" pitchFamily="34" charset="0"/>
              </a:rPr>
              <a:t>including steel</a:t>
            </a:r>
            <a:r>
              <a:rPr lang="en-US" sz="2400" dirty="0" smtClean="0">
                <a:latin typeface="Arial" pitchFamily="34" charset="0"/>
                <a:cs typeface="Arial" pitchFamily="34" charset="0"/>
              </a:rPr>
              <a:t>, </a:t>
            </a:r>
            <a:r>
              <a:rPr lang="en-US" sz="2400" dirty="0" err="1" smtClean="0">
                <a:solidFill>
                  <a:srgbClr val="FF0000"/>
                </a:solidFill>
                <a:latin typeface="Arial" pitchFamily="34" charset="0"/>
                <a:cs typeface="Arial" pitchFamily="34" charset="0"/>
              </a:rPr>
              <a:t>aluminium</a:t>
            </a:r>
            <a:r>
              <a:rPr lang="en-US" sz="2400" dirty="0" smtClean="0">
                <a:solidFill>
                  <a:srgbClr val="FF0000"/>
                </a:solidFill>
                <a:latin typeface="Arial" pitchFamily="34" charset="0"/>
                <a:cs typeface="Arial" pitchFamily="34" charset="0"/>
              </a:rPr>
              <a:t>, copper, tin, nickel, etc. which are in bulk</a:t>
            </a:r>
            <a:r>
              <a:rPr lang="en-US" sz="2400" dirty="0" smtClean="0">
                <a:latin typeface="Arial" pitchFamily="34" charset="0"/>
                <a:cs typeface="Arial" pitchFamily="34" charset="0"/>
              </a:rPr>
              <a:t>; </a:t>
            </a:r>
          </a:p>
          <a:p>
            <a:pPr algn="just"/>
            <a:r>
              <a:rPr lang="en-US" sz="2400" dirty="0" smtClean="0">
                <a:solidFill>
                  <a:srgbClr val="00B050"/>
                </a:solidFill>
                <a:latin typeface="Arial" pitchFamily="34" charset="0"/>
                <a:cs typeface="Arial" pitchFamily="34" charset="0"/>
              </a:rPr>
              <a:t>cadmium and mercury which are in smaller amounts</a:t>
            </a:r>
            <a:r>
              <a:rPr lang="en-US" sz="2400" dirty="0" smtClean="0">
                <a:latin typeface="Arial" pitchFamily="34" charset="0"/>
                <a:cs typeface="Arial" pitchFamily="34" charset="0"/>
              </a:rPr>
              <a:t>; and</a:t>
            </a:r>
          </a:p>
          <a:p>
            <a:pPr algn="just"/>
            <a:r>
              <a:rPr lang="en-US" sz="2400" dirty="0" smtClean="0">
                <a:latin typeface="Arial" pitchFamily="34" charset="0"/>
                <a:cs typeface="Arial" pitchFamily="34" charset="0"/>
              </a:rPr>
              <a:t> </a:t>
            </a:r>
            <a:r>
              <a:rPr lang="en-US" sz="2400" dirty="0" smtClean="0">
                <a:solidFill>
                  <a:schemeClr val="accent6"/>
                </a:solidFill>
                <a:latin typeface="Arial" pitchFamily="34" charset="0"/>
                <a:cs typeface="Arial" pitchFamily="34" charset="0"/>
              </a:rPr>
              <a:t>barium, nickel, gold, titanium, cobalt, palladium, manganese, silver and platinum, etc. which are in traceable amounts</a:t>
            </a:r>
            <a:r>
              <a:rPr lang="en-US" sz="2400" dirty="0" smtClean="0">
                <a:latin typeface="Arial" pitchFamily="34" charset="0"/>
                <a:cs typeface="Arial" pitchFamily="34" charset="0"/>
              </a:rPr>
              <a:t>. </a:t>
            </a:r>
          </a:p>
          <a:p>
            <a:pPr algn="just"/>
            <a:r>
              <a:rPr lang="en-US" sz="2400" dirty="0" smtClean="0">
                <a:latin typeface="Arial" pitchFamily="34" charset="0"/>
                <a:cs typeface="Arial" pitchFamily="34" charset="0"/>
              </a:rPr>
              <a:t>These various commodities provide useful raw material feedstock in the manufacture of new products.</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42946413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5519" y="228600"/>
            <a:ext cx="10983622" cy="6400800"/>
          </a:xfrm>
        </p:spPr>
        <p:txBody>
          <a:bodyPr/>
          <a:lstStyle/>
          <a:p>
            <a:r>
              <a:rPr lang="en-US" dirty="0" smtClean="0">
                <a:latin typeface="Arial" pitchFamily="34" charset="0"/>
                <a:cs typeface="Arial" pitchFamily="34" charset="0"/>
              </a:rPr>
              <a:t>The largest market of a non-working equipment or e-waste is for the </a:t>
            </a:r>
            <a:r>
              <a:rPr lang="en-US" b="1" dirty="0" smtClean="0">
                <a:latin typeface="Arial" pitchFamily="34" charset="0"/>
                <a:cs typeface="Arial" pitchFamily="34" charset="0"/>
              </a:rPr>
              <a:t>circuit boards </a:t>
            </a:r>
            <a:r>
              <a:rPr lang="en-US" dirty="0" smtClean="0">
                <a:latin typeface="Arial" pitchFamily="34" charset="0"/>
                <a:cs typeface="Arial" pitchFamily="34" charset="0"/>
              </a:rPr>
              <a:t>that are </a:t>
            </a:r>
            <a:r>
              <a:rPr lang="en-US" b="1" dirty="0" smtClean="0">
                <a:latin typeface="Arial" pitchFamily="34" charset="0"/>
                <a:cs typeface="Arial" pitchFamily="34" charset="0"/>
              </a:rPr>
              <a:t>rich in </a:t>
            </a:r>
            <a:r>
              <a:rPr lang="en-US" dirty="0" smtClean="0">
                <a:latin typeface="Arial" pitchFamily="34" charset="0"/>
                <a:cs typeface="Arial" pitchFamily="34" charset="0"/>
              </a:rPr>
              <a:t>precious metals, i.e. </a:t>
            </a:r>
            <a:r>
              <a:rPr lang="en-US" b="1" dirty="0" smtClean="0">
                <a:latin typeface="Arial" pitchFamily="34" charset="0"/>
                <a:cs typeface="Arial" pitchFamily="34" charset="0"/>
              </a:rPr>
              <a:t>silver, gold, palladium and platinum.</a:t>
            </a:r>
            <a:r>
              <a:rPr lang="en-US" dirty="0" smtClean="0">
                <a:latin typeface="Arial" pitchFamily="34" charset="0"/>
                <a:cs typeface="Arial" pitchFamily="34" charset="0"/>
              </a:rPr>
              <a:t> </a:t>
            </a:r>
          </a:p>
          <a:p>
            <a:r>
              <a:rPr lang="en-US" dirty="0" smtClean="0">
                <a:latin typeface="Arial" pitchFamily="34" charset="0"/>
                <a:cs typeface="Arial" pitchFamily="34" charset="0"/>
              </a:rPr>
              <a:t>However, </a:t>
            </a:r>
            <a:r>
              <a:rPr lang="en-US" b="1" dirty="0" smtClean="0">
                <a:latin typeface="Arial" pitchFamily="34" charset="0"/>
                <a:cs typeface="Arial" pitchFamily="34" charset="0"/>
              </a:rPr>
              <a:t>export and import trade has become an essential aspect of the electronics recycling.</a:t>
            </a:r>
          </a:p>
          <a:p>
            <a:r>
              <a:rPr lang="en-US" dirty="0" smtClean="0">
                <a:latin typeface="Arial" pitchFamily="34" charset="0"/>
                <a:cs typeface="Arial" pitchFamily="34" charset="0"/>
              </a:rPr>
              <a:t>Many </a:t>
            </a:r>
            <a:r>
              <a:rPr lang="en-US" dirty="0">
                <a:latin typeface="Arial" pitchFamily="34" charset="0"/>
                <a:cs typeface="Arial" pitchFamily="34" charset="0"/>
              </a:rPr>
              <a:t>of the markets for </a:t>
            </a:r>
            <a:r>
              <a:rPr lang="en-US" b="1" dirty="0">
                <a:latin typeface="Arial" pitchFamily="34" charset="0"/>
                <a:cs typeface="Arial" pitchFamily="34" charset="0"/>
              </a:rPr>
              <a:t>processed plastics </a:t>
            </a:r>
            <a:r>
              <a:rPr lang="en-US" dirty="0">
                <a:latin typeface="Arial" pitchFamily="34" charset="0"/>
                <a:cs typeface="Arial" pitchFamily="34" charset="0"/>
              </a:rPr>
              <a:t>and other raw materials derived from end-of-life electronics equipment are also outside of the </a:t>
            </a:r>
            <a:r>
              <a:rPr lang="en-US" b="1" dirty="0">
                <a:latin typeface="Arial" pitchFamily="34" charset="0"/>
                <a:cs typeface="Arial" pitchFamily="34" charset="0"/>
              </a:rPr>
              <a:t>U.S</a:t>
            </a:r>
            <a:r>
              <a:rPr lang="en-US" dirty="0">
                <a:latin typeface="Arial" pitchFamily="34" charset="0"/>
                <a:cs typeface="Arial" pitchFamily="34" charset="0"/>
              </a:rPr>
              <a:t>.</a:t>
            </a:r>
          </a:p>
          <a:p>
            <a:r>
              <a:rPr lang="en-US" dirty="0">
                <a:latin typeface="Arial" pitchFamily="34" charset="0"/>
                <a:cs typeface="Arial" pitchFamily="34" charset="0"/>
              </a:rPr>
              <a:t> </a:t>
            </a:r>
            <a:r>
              <a:rPr lang="en-US" dirty="0" smtClean="0">
                <a:latin typeface="Arial" pitchFamily="34" charset="0"/>
                <a:cs typeface="Arial" pitchFamily="34" charset="0"/>
              </a:rPr>
              <a:t>There </a:t>
            </a:r>
            <a:r>
              <a:rPr lang="en-US" dirty="0">
                <a:latin typeface="Arial" pitchFamily="34" charset="0"/>
                <a:cs typeface="Arial" pitchFamily="34" charset="0"/>
              </a:rPr>
              <a:t>are </a:t>
            </a:r>
            <a:r>
              <a:rPr lang="en-US" b="1" dirty="0">
                <a:latin typeface="Arial" pitchFamily="34" charset="0"/>
                <a:cs typeface="Arial" pitchFamily="34" charset="0"/>
              </a:rPr>
              <a:t>no smelters for copper or for the recovery of precious metals from circuit boards in the U.S. </a:t>
            </a:r>
          </a:p>
          <a:p>
            <a:r>
              <a:rPr lang="en-US" dirty="0">
                <a:latin typeface="Arial" pitchFamily="34" charset="0"/>
                <a:cs typeface="Arial" pitchFamily="34" charset="0"/>
              </a:rPr>
              <a:t>The </a:t>
            </a:r>
            <a:r>
              <a:rPr lang="en-US" b="1" dirty="0">
                <a:latin typeface="Arial" pitchFamily="34" charset="0"/>
                <a:cs typeface="Arial" pitchFamily="34" charset="0"/>
              </a:rPr>
              <a:t>five primary copper and precious metal smelters</a:t>
            </a:r>
            <a:r>
              <a:rPr lang="en-US" dirty="0">
                <a:latin typeface="Arial" pitchFamily="34" charset="0"/>
                <a:cs typeface="Arial" pitchFamily="34" charset="0"/>
              </a:rPr>
              <a:t> in the world are located in Canada, Belgium, Sweden, Germany and Japan. </a:t>
            </a:r>
          </a:p>
          <a:p>
            <a:r>
              <a:rPr lang="en-US" dirty="0">
                <a:latin typeface="Arial" pitchFamily="34" charset="0"/>
                <a:cs typeface="Arial" pitchFamily="34" charset="0"/>
              </a:rPr>
              <a:t>There are </a:t>
            </a:r>
            <a:r>
              <a:rPr lang="en-US" b="1" dirty="0">
                <a:latin typeface="Arial" pitchFamily="34" charset="0"/>
                <a:cs typeface="Arial" pitchFamily="34" charset="0"/>
              </a:rPr>
              <a:t>no Cathode Ray Tube (CRT) glass furnaces</a:t>
            </a:r>
            <a:r>
              <a:rPr lang="en-US" dirty="0">
                <a:latin typeface="Arial" pitchFamily="34" charset="0"/>
                <a:cs typeface="Arial" pitchFamily="34" charset="0"/>
              </a:rPr>
              <a:t> in North America and there are less than 20 worldwide. </a:t>
            </a:r>
            <a:endParaRPr lang="en-US" dirty="0" smtClean="0">
              <a:latin typeface="Arial" pitchFamily="34" charset="0"/>
              <a:cs typeface="Arial" pitchFamily="34" charset="0"/>
            </a:endParaRPr>
          </a:p>
          <a:p>
            <a:r>
              <a:rPr lang="en-US" dirty="0">
                <a:latin typeface="Arial" pitchFamily="34" charset="0"/>
                <a:cs typeface="Arial" pitchFamily="34" charset="0"/>
              </a:rPr>
              <a:t>There are approximately 15 in Asia (e.g. South Korea, Malaysia, India, Thailand, Singapore and China) and one in Poland. </a:t>
            </a:r>
          </a:p>
          <a:p>
            <a:r>
              <a:rPr lang="en-US" dirty="0">
                <a:latin typeface="Arial" pitchFamily="34" charset="0"/>
                <a:cs typeface="Arial" pitchFamily="34" charset="0"/>
              </a:rPr>
              <a:t>As the demand for the CRT glass cullet(</a:t>
            </a:r>
            <a:r>
              <a:rPr lang="en-US" dirty="0">
                <a:solidFill>
                  <a:srgbClr val="FF0000"/>
                </a:solidFill>
                <a:latin typeface="Arial" pitchFamily="34" charset="0"/>
                <a:cs typeface="Arial" pitchFamily="34" charset="0"/>
              </a:rPr>
              <a:t>broken</a:t>
            </a:r>
            <a:r>
              <a:rPr lang="en-US" dirty="0">
                <a:latin typeface="Arial" pitchFamily="34" charset="0"/>
                <a:cs typeface="Arial" pitchFamily="34" charset="0"/>
              </a:rPr>
              <a:t>) remains strong, the number of glass furnaces continues to be </a:t>
            </a:r>
            <a:r>
              <a:rPr lang="en-US" b="1" dirty="0">
                <a:latin typeface="Arial" pitchFamily="34" charset="0"/>
                <a:cs typeface="Arial" pitchFamily="34" charset="0"/>
              </a:rPr>
              <a:t>inadequate and insufficient</a:t>
            </a:r>
            <a:r>
              <a:rPr lang="en-US" dirty="0">
                <a:latin typeface="Arial" pitchFamily="34" charset="0"/>
                <a:cs typeface="Arial" pitchFamily="34" charset="0"/>
              </a:rPr>
              <a:t>. </a:t>
            </a:r>
          </a:p>
          <a:p>
            <a:r>
              <a:rPr lang="en-US" dirty="0">
                <a:latin typeface="Arial" pitchFamily="34" charset="0"/>
                <a:cs typeface="Arial" pitchFamily="34" charset="0"/>
              </a:rPr>
              <a:t>The challenge is further complicated by the Government restrictions.</a:t>
            </a:r>
          </a:p>
          <a:p>
            <a:pPr marL="0" indent="0">
              <a:buNone/>
            </a:pPr>
            <a:endParaRPr lang="en-US" dirty="0"/>
          </a:p>
          <a:p>
            <a:pPr marL="0" indent="0">
              <a:buNone/>
            </a:pPr>
            <a:endParaRPr lang="en-US" b="1" dirty="0"/>
          </a:p>
        </p:txBody>
      </p:sp>
    </p:spTree>
    <p:extLst>
      <p:ext uri="{BB962C8B-B14F-4D97-AF65-F5344CB8AC3E}">
        <p14:creationId xmlns:p14="http://schemas.microsoft.com/office/powerpoint/2010/main" val="18168394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67D484-DAAF-07F1-B3E6-70EA85182D5C}"/>
              </a:ext>
            </a:extLst>
          </p:cNvPr>
          <p:cNvSpPr>
            <a:spLocks noGrp="1"/>
          </p:cNvSpPr>
          <p:nvPr>
            <p:ph type="title"/>
          </p:nvPr>
        </p:nvSpPr>
        <p:spPr>
          <a:xfrm>
            <a:off x="1242395" y="441435"/>
            <a:ext cx="9954884" cy="1485900"/>
          </a:xfrm>
        </p:spPr>
        <p:txBody>
          <a:bodyPr>
            <a:noAutofit/>
          </a:bodyPr>
          <a:lstStyle/>
          <a:p>
            <a:r>
              <a:rPr lang="en-US" sz="3600" b="1" u="sng" dirty="0">
                <a:latin typeface="Eras Demi ITC" panose="020B0805030504020804" pitchFamily="34" charset="0"/>
              </a:rPr>
              <a:t>Waste trading as a quintessential part of electronic recycling</a:t>
            </a:r>
            <a:r>
              <a:rPr lang="en-US" sz="3600" b="1" dirty="0">
                <a:latin typeface="Eras Demi ITC" panose="020B0805030504020804" pitchFamily="34" charset="0"/>
              </a:rPr>
              <a:t/>
            </a:r>
            <a:br>
              <a:rPr lang="en-US" sz="3600" b="1" dirty="0">
                <a:latin typeface="Eras Demi ITC" panose="020B0805030504020804" pitchFamily="34" charset="0"/>
              </a:rPr>
            </a:br>
            <a:endParaRPr lang="en-IN" sz="3600" dirty="0">
              <a:latin typeface="Eras Demi ITC" panose="020B0805030504020804" pitchFamily="34" charset="0"/>
            </a:endParaRPr>
          </a:p>
        </p:txBody>
      </p:sp>
      <p:sp>
        <p:nvSpPr>
          <p:cNvPr id="3" name="Content Placeholder 2">
            <a:extLst>
              <a:ext uri="{FF2B5EF4-FFF2-40B4-BE49-F238E27FC236}">
                <a16:creationId xmlns="" xmlns:a16="http://schemas.microsoft.com/office/drawing/2014/main" id="{88B057EC-8C00-4043-097A-F2E39469C873}"/>
              </a:ext>
            </a:extLst>
          </p:cNvPr>
          <p:cNvSpPr>
            <a:spLocks noGrp="1"/>
          </p:cNvSpPr>
          <p:nvPr>
            <p:ph idx="1"/>
          </p:nvPr>
        </p:nvSpPr>
        <p:spPr>
          <a:xfrm>
            <a:off x="1368207" y="1726325"/>
            <a:ext cx="10175055" cy="5052847"/>
          </a:xfrm>
        </p:spPr>
        <p:txBody>
          <a:bodyPr>
            <a:normAutofit fontScale="92500" lnSpcReduction="20000"/>
          </a:bodyPr>
          <a:lstStyle/>
          <a:p>
            <a:pPr algn="just"/>
            <a:r>
              <a:rPr lang="en-US" sz="2200" b="1" i="0" dirty="0">
                <a:solidFill>
                  <a:srgbClr val="000000"/>
                </a:solidFill>
                <a:effectLst/>
                <a:latin typeface="Arial" panose="020B0604020202020204" pitchFamily="34" charset="0"/>
                <a:cs typeface="Arial" panose="020B0604020202020204" pitchFamily="34" charset="0"/>
              </a:rPr>
              <a:t>Recycling electronic waste </a:t>
            </a:r>
            <a:r>
              <a:rPr lang="en-US" sz="2200" b="0" i="0" dirty="0">
                <a:solidFill>
                  <a:srgbClr val="000000"/>
                </a:solidFill>
                <a:effectLst/>
                <a:latin typeface="Arial" panose="020B0604020202020204" pitchFamily="34" charset="0"/>
                <a:cs typeface="Arial" panose="020B0604020202020204" pitchFamily="34" charset="0"/>
              </a:rPr>
              <a:t>has become an increasingly important </a:t>
            </a:r>
            <a:r>
              <a:rPr lang="en-US" sz="2200" b="1" i="0" dirty="0">
                <a:solidFill>
                  <a:srgbClr val="000000"/>
                </a:solidFill>
                <a:effectLst/>
                <a:latin typeface="Arial" panose="020B0604020202020204" pitchFamily="34" charset="0"/>
                <a:cs typeface="Arial" panose="020B0604020202020204" pitchFamily="34" charset="0"/>
              </a:rPr>
              <a:t>environmental issue</a:t>
            </a:r>
            <a:r>
              <a:rPr lang="en-US" sz="2200" b="0" i="0" dirty="0">
                <a:solidFill>
                  <a:srgbClr val="000000"/>
                </a:solidFill>
                <a:effectLst/>
                <a:latin typeface="Arial" panose="020B0604020202020204" pitchFamily="34" charset="0"/>
                <a:cs typeface="Arial" panose="020B0604020202020204" pitchFamily="34" charset="0"/>
              </a:rPr>
              <a:t> as the useful life of electronic devices becomes shorter and the list of electronic gadgets we use becomes longer. </a:t>
            </a:r>
          </a:p>
          <a:p>
            <a:pPr algn="just"/>
            <a:r>
              <a:rPr lang="en-US" sz="2200" b="1" i="0" dirty="0">
                <a:solidFill>
                  <a:srgbClr val="000000"/>
                </a:solidFill>
                <a:effectLst/>
                <a:latin typeface="Arial" panose="020B0604020202020204" pitchFamily="34" charset="0"/>
                <a:cs typeface="Arial" panose="020B0604020202020204" pitchFamily="34" charset="0"/>
              </a:rPr>
              <a:t>E-waste recycling benefits are numerous </a:t>
            </a:r>
            <a:r>
              <a:rPr lang="en-US" sz="2200" b="0" i="0" dirty="0">
                <a:solidFill>
                  <a:srgbClr val="000000"/>
                </a:solidFill>
                <a:effectLst/>
                <a:latin typeface="Arial" panose="020B0604020202020204" pitchFamily="34" charset="0"/>
                <a:cs typeface="Arial" panose="020B0604020202020204" pitchFamily="34" charset="0"/>
              </a:rPr>
              <a:t>and the need to address these items in the solid waste stream is becoming more urgent</a:t>
            </a:r>
            <a:r>
              <a:rPr lang="en-US" b="0" i="0" dirty="0">
                <a:solidFill>
                  <a:srgbClr val="000000"/>
                </a:solidFill>
                <a:effectLst/>
                <a:latin typeface="Arial" panose="020B0604020202020204" pitchFamily="34" charset="0"/>
                <a:cs typeface="Arial" panose="020B0604020202020204" pitchFamily="34" charset="0"/>
              </a:rPr>
              <a:t>.</a:t>
            </a:r>
          </a:p>
          <a:p>
            <a:pPr algn="just"/>
            <a:r>
              <a:rPr lang="en-US" sz="2200" b="1" i="0" u="none" strike="noStrike" dirty="0">
                <a:solidFill>
                  <a:srgbClr val="000000"/>
                </a:solidFill>
                <a:effectLst/>
                <a:latin typeface="Arial" panose="020B0604020202020204" pitchFamily="34" charset="0"/>
                <a:cs typeface="Arial" panose="020B0604020202020204" pitchFamily="34" charset="0"/>
              </a:rPr>
              <a:t>There are many factors to consider when evaluating electronics recycling, but here are the most significant reasons why e-waste recycling is important :</a:t>
            </a:r>
          </a:p>
          <a:p>
            <a:pPr marL="0" indent="0" algn="just">
              <a:buNone/>
            </a:pPr>
            <a:endParaRPr lang="en-US" b="1" i="0" u="none" strike="noStrike" dirty="0">
              <a:solidFill>
                <a:srgbClr val="000000"/>
              </a:solidFill>
              <a:effectLst/>
              <a:latin typeface="Arial" panose="020B0604020202020204" pitchFamily="34" charset="0"/>
              <a:cs typeface="Arial" panose="020B0604020202020204" pitchFamily="34" charset="0"/>
            </a:endParaRPr>
          </a:p>
          <a:p>
            <a:pPr lvl="1" algn="just"/>
            <a:r>
              <a:rPr lang="en-US" sz="2200" i="0" dirty="0">
                <a:solidFill>
                  <a:srgbClr val="000000"/>
                </a:solidFill>
                <a:effectLst/>
                <a:latin typeface="Arial" panose="020B0604020202020204" pitchFamily="34" charset="0"/>
                <a:cs typeface="Arial" panose="020B0604020202020204" pitchFamily="34" charset="0"/>
              </a:rPr>
              <a:t>It’s critical to keep electronic waste out of landfills.</a:t>
            </a:r>
          </a:p>
          <a:p>
            <a:pPr lvl="1" algn="just"/>
            <a:r>
              <a:rPr lang="en-US" sz="2200" i="0" dirty="0">
                <a:solidFill>
                  <a:srgbClr val="000000"/>
                </a:solidFill>
                <a:effectLst/>
                <a:latin typeface="Arial" panose="020B0604020202020204" pitchFamily="34" charset="0"/>
                <a:cs typeface="Arial" panose="020B0604020202020204" pitchFamily="34" charset="0"/>
              </a:rPr>
              <a:t>Electronic products are </a:t>
            </a:r>
            <a:r>
              <a:rPr lang="en-US" sz="2200" b="1" i="0" dirty="0">
                <a:solidFill>
                  <a:srgbClr val="000000"/>
                </a:solidFill>
                <a:effectLst/>
                <a:latin typeface="Arial" panose="020B0604020202020204" pitchFamily="34" charset="0"/>
                <a:cs typeface="Arial" panose="020B0604020202020204" pitchFamily="34" charset="0"/>
              </a:rPr>
              <a:t>comprised of valuable materials </a:t>
            </a:r>
            <a:r>
              <a:rPr lang="en-US" sz="2200" i="0" dirty="0">
                <a:solidFill>
                  <a:srgbClr val="000000"/>
                </a:solidFill>
                <a:effectLst/>
                <a:latin typeface="Arial" panose="020B0604020202020204" pitchFamily="34" charset="0"/>
                <a:cs typeface="Arial" panose="020B0604020202020204" pitchFamily="34" charset="0"/>
              </a:rPr>
              <a:t>such as precious metals like gold, silver and platinum along with copper, aluminum, plastic and glass.</a:t>
            </a:r>
            <a:endParaRPr lang="en-US" sz="2200" i="0" dirty="0">
              <a:solidFill>
                <a:srgbClr val="000000"/>
              </a:solidFill>
              <a:latin typeface="Arial" panose="020B0604020202020204" pitchFamily="34" charset="0"/>
              <a:cs typeface="Arial" panose="020B0604020202020204" pitchFamily="34" charset="0"/>
            </a:endParaRPr>
          </a:p>
          <a:p>
            <a:pPr lvl="1" algn="just"/>
            <a:r>
              <a:rPr lang="en-US" sz="2200" b="1" i="0" dirty="0">
                <a:solidFill>
                  <a:srgbClr val="000000"/>
                </a:solidFill>
                <a:effectLst/>
                <a:latin typeface="Arial" panose="020B0604020202020204" pitchFamily="34" charset="0"/>
                <a:cs typeface="Arial" panose="020B0604020202020204" pitchFamily="34" charset="0"/>
              </a:rPr>
              <a:t>Reclaiming valuable materials </a:t>
            </a:r>
            <a:r>
              <a:rPr lang="en-US" sz="2200" i="0" dirty="0">
                <a:solidFill>
                  <a:srgbClr val="000000"/>
                </a:solidFill>
                <a:effectLst/>
                <a:latin typeface="Arial" panose="020B0604020202020204" pitchFamily="34" charset="0"/>
                <a:cs typeface="Arial" panose="020B0604020202020204" pitchFamily="34" charset="0"/>
              </a:rPr>
              <a:t>from the recycling process means there will be decreased demand for new raw materials.</a:t>
            </a:r>
          </a:p>
          <a:p>
            <a:pPr lvl="1" algn="just"/>
            <a:r>
              <a:rPr lang="en-US" sz="2200" i="0" dirty="0">
                <a:solidFill>
                  <a:srgbClr val="000000"/>
                </a:solidFill>
                <a:effectLst/>
                <a:latin typeface="Arial" panose="020B0604020202020204" pitchFamily="34" charset="0"/>
                <a:cs typeface="Arial" panose="020B0604020202020204" pitchFamily="34" charset="0"/>
              </a:rPr>
              <a:t>Using recycled material will also help </a:t>
            </a:r>
            <a:r>
              <a:rPr lang="en-US" sz="2200" b="1" i="0" dirty="0">
                <a:solidFill>
                  <a:srgbClr val="000000"/>
                </a:solidFill>
                <a:effectLst/>
                <a:latin typeface="Arial" panose="020B0604020202020204" pitchFamily="34" charset="0"/>
                <a:cs typeface="Arial" panose="020B0604020202020204" pitchFamily="34" charset="0"/>
              </a:rPr>
              <a:t>reduce</a:t>
            </a:r>
            <a:r>
              <a:rPr lang="en-US" sz="2200" i="0" dirty="0">
                <a:solidFill>
                  <a:srgbClr val="000000"/>
                </a:solidFill>
                <a:effectLst/>
                <a:latin typeface="Arial" panose="020B0604020202020204" pitchFamily="34" charset="0"/>
                <a:cs typeface="Arial" panose="020B0604020202020204" pitchFamily="34" charset="0"/>
              </a:rPr>
              <a:t> greenhouse gas emissions produced when manufacturing or processing new product</a:t>
            </a:r>
          </a:p>
          <a:p>
            <a:pPr lvl="1" algn="just"/>
            <a:r>
              <a:rPr lang="en-US" sz="2200" b="1" i="0" dirty="0">
                <a:solidFill>
                  <a:srgbClr val="000000"/>
                </a:solidFill>
                <a:effectLst/>
                <a:latin typeface="Arial" panose="020B0604020202020204" pitchFamily="34" charset="0"/>
                <a:cs typeface="Arial" panose="020B0604020202020204" pitchFamily="34" charset="0"/>
              </a:rPr>
              <a:t>Discarded electronic devices </a:t>
            </a:r>
            <a:r>
              <a:rPr lang="en-US" sz="2200" i="0" dirty="0">
                <a:solidFill>
                  <a:srgbClr val="000000"/>
                </a:solidFill>
                <a:effectLst/>
                <a:latin typeface="Arial" panose="020B0604020202020204" pitchFamily="34" charset="0"/>
                <a:cs typeface="Arial" panose="020B0604020202020204" pitchFamily="34" charset="0"/>
              </a:rPr>
              <a:t>can also be kept out of the landfill if they are refurbished, reused and donated to a worthy cause…</a:t>
            </a:r>
            <a:endParaRPr lang="en-US" sz="2200" i="0" u="none" strike="noStrike"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61032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319" y="457200"/>
            <a:ext cx="11262519" cy="761999"/>
          </a:xfrm>
        </p:spPr>
        <p:txBody>
          <a:bodyPr>
            <a:normAutofit/>
          </a:bodyPr>
          <a:lstStyle/>
          <a:p>
            <a:r>
              <a:rPr lang="en-US" sz="3600" b="1" u="sng" dirty="0">
                <a:latin typeface="Eras Demi ITC" panose="020B0805030504020804" pitchFamily="34" charset="0"/>
              </a:rPr>
              <a:t>Free trade agreements as a means of waste trading</a:t>
            </a:r>
            <a:endParaRPr lang="en-US" sz="3600" b="1" dirty="0"/>
          </a:p>
        </p:txBody>
      </p:sp>
      <p:sp>
        <p:nvSpPr>
          <p:cNvPr id="3" name="Content Placeholder 2"/>
          <p:cNvSpPr>
            <a:spLocks noGrp="1"/>
          </p:cNvSpPr>
          <p:nvPr>
            <p:ph idx="1"/>
          </p:nvPr>
        </p:nvSpPr>
        <p:spPr>
          <a:xfrm>
            <a:off x="823119" y="1371600"/>
            <a:ext cx="11059822" cy="5257800"/>
          </a:xfrm>
        </p:spPr>
        <p:txBody>
          <a:bodyPr>
            <a:normAutofit lnSpcReduction="10000"/>
          </a:bodyPr>
          <a:lstStyle/>
          <a:p>
            <a:pPr algn="just"/>
            <a:r>
              <a:rPr lang="en-US" dirty="0">
                <a:solidFill>
                  <a:srgbClr val="111111"/>
                </a:solidFill>
                <a:latin typeface="Arial" panose="020B0604020202020204" pitchFamily="34" charset="0"/>
                <a:cs typeface="Arial" panose="020B0604020202020204" pitchFamily="34" charset="0"/>
              </a:rPr>
              <a:t>A </a:t>
            </a:r>
            <a:r>
              <a:rPr lang="en-US" b="1" dirty="0">
                <a:solidFill>
                  <a:srgbClr val="111111"/>
                </a:solidFill>
                <a:latin typeface="Arial" panose="020B0604020202020204" pitchFamily="34" charset="0"/>
                <a:cs typeface="Arial" panose="020B0604020202020204" pitchFamily="34" charset="0"/>
              </a:rPr>
              <a:t>free trade </a:t>
            </a:r>
            <a:r>
              <a:rPr lang="en-US" dirty="0">
                <a:solidFill>
                  <a:srgbClr val="111111"/>
                </a:solidFill>
                <a:latin typeface="Arial" panose="020B0604020202020204" pitchFamily="34" charset="0"/>
                <a:cs typeface="Arial" panose="020B0604020202020204" pitchFamily="34" charset="0"/>
              </a:rPr>
              <a:t>agreement is a pact between two or more nations </a:t>
            </a:r>
            <a:r>
              <a:rPr lang="en-US" b="1" dirty="0">
                <a:solidFill>
                  <a:srgbClr val="111111"/>
                </a:solidFill>
                <a:latin typeface="Arial" panose="020B0604020202020204" pitchFamily="34" charset="0"/>
                <a:cs typeface="Arial" panose="020B0604020202020204" pitchFamily="34" charset="0"/>
              </a:rPr>
              <a:t>to reduce barriers</a:t>
            </a:r>
            <a:r>
              <a:rPr lang="en-US" dirty="0">
                <a:solidFill>
                  <a:srgbClr val="111111"/>
                </a:solidFill>
                <a:latin typeface="Arial" panose="020B0604020202020204" pitchFamily="34" charset="0"/>
                <a:cs typeface="Arial" panose="020B0604020202020204" pitchFamily="34" charset="0"/>
              </a:rPr>
              <a:t> to imports and exports among them.</a:t>
            </a:r>
          </a:p>
          <a:p>
            <a:pPr algn="just"/>
            <a:r>
              <a:rPr lang="en-US" b="1" dirty="0">
                <a:solidFill>
                  <a:srgbClr val="111111"/>
                </a:solidFill>
                <a:latin typeface="Arial" panose="020B0604020202020204" pitchFamily="34" charset="0"/>
                <a:cs typeface="Arial" panose="020B0604020202020204" pitchFamily="34" charset="0"/>
              </a:rPr>
              <a:t>Under a free trade policy, goods and services can be bought and sold across international borders with little or no government tariffs, quotas, subsidies, or prohibitions to inhibit their exchange.</a:t>
            </a:r>
          </a:p>
          <a:p>
            <a:pPr algn="just"/>
            <a:r>
              <a:rPr lang="en-US" dirty="0" smtClean="0"/>
              <a:t>A </a:t>
            </a:r>
            <a:r>
              <a:rPr lang="en-US" b="1" dirty="0" smtClean="0"/>
              <a:t>muted aspect </a:t>
            </a:r>
            <a:r>
              <a:rPr lang="en-US" dirty="0" smtClean="0"/>
              <a:t>of the global trade in waste which has raised some concerns is that developed countries like </a:t>
            </a:r>
            <a:r>
              <a:rPr lang="en-US" b="1" dirty="0" smtClean="0"/>
              <a:t>Japan</a:t>
            </a:r>
            <a:r>
              <a:rPr lang="en-US" dirty="0" smtClean="0"/>
              <a:t> are making full use of the </a:t>
            </a:r>
            <a:r>
              <a:rPr lang="en-US" b="1" dirty="0" smtClean="0"/>
              <a:t>Free Trade Agreements (FTAs)</a:t>
            </a:r>
            <a:r>
              <a:rPr lang="en-US" dirty="0" smtClean="0"/>
              <a:t> or so called </a:t>
            </a:r>
            <a:r>
              <a:rPr lang="en-US" b="1" dirty="0" smtClean="0"/>
              <a:t>“Economic Partnership Agreements” (EPAs) </a:t>
            </a:r>
            <a:r>
              <a:rPr lang="en-US" dirty="0" smtClean="0"/>
              <a:t>to export their waste to the developing world. </a:t>
            </a:r>
          </a:p>
          <a:p>
            <a:pPr algn="just"/>
            <a:r>
              <a:rPr lang="en-US" dirty="0" smtClean="0"/>
              <a:t>Often involved in the EPA arrangements are unspoken </a:t>
            </a:r>
            <a:r>
              <a:rPr lang="en-US" b="1" dirty="0" smtClean="0"/>
              <a:t>quid-pro quo </a:t>
            </a:r>
            <a:r>
              <a:rPr lang="en-US" dirty="0" smtClean="0"/>
              <a:t>deals such as the </a:t>
            </a:r>
            <a:r>
              <a:rPr lang="en-US" b="1" dirty="0" smtClean="0"/>
              <a:t>Philippines</a:t>
            </a:r>
            <a:r>
              <a:rPr lang="en-US" dirty="0" smtClean="0"/>
              <a:t> promised </a:t>
            </a:r>
            <a:r>
              <a:rPr lang="en-US" b="1" dirty="0" smtClean="0"/>
              <a:t>access </a:t>
            </a:r>
            <a:r>
              <a:rPr lang="en-US" dirty="0" smtClean="0"/>
              <a:t>to </a:t>
            </a:r>
            <a:r>
              <a:rPr lang="en-US" b="1" dirty="0" smtClean="0"/>
              <a:t>domestic and nursing </a:t>
            </a:r>
            <a:r>
              <a:rPr lang="en-US" dirty="0" err="1" smtClean="0"/>
              <a:t>labour</a:t>
            </a:r>
            <a:r>
              <a:rPr lang="en-US" dirty="0" smtClean="0"/>
              <a:t> markets in Japan, or Thailand getting a package mass transit investment for Bangkok.</a:t>
            </a:r>
          </a:p>
          <a:p>
            <a:pPr algn="just"/>
            <a:r>
              <a:rPr lang="en-US" dirty="0"/>
              <a:t>Since 2004, the </a:t>
            </a:r>
            <a:r>
              <a:rPr lang="en-US" b="1" dirty="0"/>
              <a:t>Governments of Japan and Thailand </a:t>
            </a:r>
            <a:r>
              <a:rPr lang="en-US" dirty="0"/>
              <a:t>have been formally negotiating an FTA that seeks to </a:t>
            </a:r>
            <a:r>
              <a:rPr lang="en-US" b="1" dirty="0"/>
              <a:t>eliminate tariffs </a:t>
            </a:r>
            <a:r>
              <a:rPr lang="en-US" dirty="0"/>
              <a:t>on an unprecedented list of Japanese hazardous waste exports to Thailand. </a:t>
            </a:r>
          </a:p>
          <a:p>
            <a:pPr algn="just"/>
            <a:r>
              <a:rPr lang="en-US" dirty="0"/>
              <a:t>The latter would have to accept waste, including slag, residues from incinerated municipal waste, chemical and allied industries and hospital </a:t>
            </a:r>
            <a:r>
              <a:rPr lang="en-US" dirty="0" smtClean="0"/>
              <a:t>waste</a:t>
            </a:r>
            <a:endParaRPr lang="en-US" dirty="0"/>
          </a:p>
        </p:txBody>
      </p:sp>
    </p:spTree>
    <p:extLst>
      <p:ext uri="{BB962C8B-B14F-4D97-AF65-F5344CB8AC3E}">
        <p14:creationId xmlns:p14="http://schemas.microsoft.com/office/powerpoint/2010/main" val="31052753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08919" y="838200"/>
            <a:ext cx="10551570" cy="6629400"/>
          </a:xfrm>
        </p:spPr>
        <p:txBody>
          <a:bodyPr>
            <a:normAutofit/>
          </a:bodyPr>
          <a:lstStyle/>
          <a:p>
            <a:r>
              <a:rPr lang="en-US" dirty="0"/>
              <a:t>I</a:t>
            </a:r>
            <a:r>
              <a:rPr lang="en-US" b="1" dirty="0"/>
              <a:t>ndustrialized countries </a:t>
            </a:r>
            <a:r>
              <a:rPr lang="en-US" dirty="0"/>
              <a:t>which have been exporting waste to the South-east Asian countries including Thailand, Philippines and Indonesia through </a:t>
            </a:r>
            <a:r>
              <a:rPr lang="en-US" b="1" dirty="0"/>
              <a:t>existing loop holes that permit some forms of waste being shipped for recycling.</a:t>
            </a:r>
            <a:endParaRPr lang="en-US" dirty="0"/>
          </a:p>
          <a:p>
            <a:r>
              <a:rPr lang="en-US" b="1" dirty="0" smtClean="0"/>
              <a:t>Japan and the EU </a:t>
            </a:r>
            <a:r>
              <a:rPr lang="en-US" dirty="0" smtClean="0"/>
              <a:t>are currently negotiating a similar FTA with </a:t>
            </a:r>
            <a:r>
              <a:rPr lang="en-US" b="1" dirty="0" smtClean="0"/>
              <a:t>India </a:t>
            </a:r>
            <a:r>
              <a:rPr lang="en-US" dirty="0" smtClean="0"/>
              <a:t>which could result in </a:t>
            </a:r>
            <a:r>
              <a:rPr lang="en-US" b="1" dirty="0" smtClean="0"/>
              <a:t>enormous increase in the import of waste severely hampering environmental safeguard measures</a:t>
            </a:r>
            <a:r>
              <a:rPr lang="en-US" dirty="0" smtClean="0"/>
              <a:t>. </a:t>
            </a:r>
          </a:p>
          <a:p>
            <a:r>
              <a:rPr lang="en-US" dirty="0" smtClean="0"/>
              <a:t>The leaked text of the </a:t>
            </a:r>
            <a:r>
              <a:rPr lang="en-US" b="1" dirty="0" smtClean="0"/>
              <a:t>India-EU FTA  </a:t>
            </a:r>
            <a:r>
              <a:rPr lang="en-US" dirty="0" smtClean="0"/>
              <a:t>phrases a </a:t>
            </a:r>
            <a:r>
              <a:rPr lang="en-US" b="1" dirty="0" smtClean="0"/>
              <a:t>new name for waste</a:t>
            </a:r>
            <a:r>
              <a:rPr lang="en-US" dirty="0" smtClean="0"/>
              <a:t>. It mentions that “</a:t>
            </a:r>
            <a:r>
              <a:rPr lang="en-US" b="1" dirty="0" smtClean="0"/>
              <a:t>non new goods </a:t>
            </a:r>
            <a:r>
              <a:rPr lang="en-US" dirty="0" smtClean="0"/>
              <a:t>shall be understood to include </a:t>
            </a:r>
            <a:r>
              <a:rPr lang="en-US" b="1" dirty="0" smtClean="0"/>
              <a:t>notably used </a:t>
            </a:r>
            <a:r>
              <a:rPr lang="en-US" dirty="0" smtClean="0"/>
              <a:t>and </a:t>
            </a:r>
            <a:r>
              <a:rPr lang="en-US" b="1" dirty="0" smtClean="0"/>
              <a:t>remanufactured goods</a:t>
            </a:r>
            <a:r>
              <a:rPr lang="en-US" dirty="0" smtClean="0"/>
              <a:t>” and that “</a:t>
            </a:r>
            <a:r>
              <a:rPr lang="en-US" b="1" dirty="0" smtClean="0"/>
              <a:t>non-new goods</a:t>
            </a:r>
            <a:r>
              <a:rPr lang="en-US" dirty="0" smtClean="0"/>
              <a:t>” would </a:t>
            </a:r>
            <a:r>
              <a:rPr lang="en-US" b="1" dirty="0" smtClean="0"/>
              <a:t>not have any restrictions </a:t>
            </a:r>
            <a:r>
              <a:rPr lang="en-US" dirty="0" smtClean="0"/>
              <a:t>such as import or export tariffs. </a:t>
            </a:r>
          </a:p>
          <a:p>
            <a:r>
              <a:rPr lang="en-US" dirty="0" smtClean="0"/>
              <a:t>Thus, </a:t>
            </a:r>
            <a:r>
              <a:rPr lang="en-US" b="1" dirty="0" smtClean="0"/>
              <a:t>import of waste could be treated just like import of fresh products</a:t>
            </a:r>
            <a:endParaRPr lang="en-US" b="1" dirty="0"/>
          </a:p>
        </p:txBody>
      </p:sp>
    </p:spTree>
    <p:extLst>
      <p:ext uri="{BB962C8B-B14F-4D97-AF65-F5344CB8AC3E}">
        <p14:creationId xmlns:p14="http://schemas.microsoft.com/office/powerpoint/2010/main" val="41021991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2719" y="1066800"/>
            <a:ext cx="10627770" cy="6477000"/>
          </a:xfrm>
        </p:spPr>
        <p:txBody>
          <a:bodyPr>
            <a:normAutofit/>
          </a:bodyPr>
          <a:lstStyle/>
          <a:p>
            <a:pPr algn="just"/>
            <a:r>
              <a:rPr lang="en-US" dirty="0" smtClean="0"/>
              <a:t>The </a:t>
            </a:r>
            <a:r>
              <a:rPr lang="en-US" b="1" dirty="0" smtClean="0"/>
              <a:t>growing pressure </a:t>
            </a:r>
            <a:r>
              <a:rPr lang="en-US" dirty="0" smtClean="0"/>
              <a:t>on the developing countries to </a:t>
            </a:r>
            <a:r>
              <a:rPr lang="en-US" b="1" dirty="0" smtClean="0"/>
              <a:t>import waste </a:t>
            </a:r>
            <a:r>
              <a:rPr lang="en-US" dirty="0" smtClean="0"/>
              <a:t>through bilateral or free trade agreements is a cause of serious concern as it </a:t>
            </a:r>
            <a:r>
              <a:rPr lang="en-US" b="1" dirty="0" smtClean="0"/>
              <a:t>encourages the business of recycling wastes. </a:t>
            </a:r>
          </a:p>
          <a:p>
            <a:pPr algn="just"/>
            <a:r>
              <a:rPr lang="en-US" dirty="0" smtClean="0"/>
              <a:t>It could also </a:t>
            </a:r>
            <a:r>
              <a:rPr lang="en-US" b="1" dirty="0" smtClean="0"/>
              <a:t>override</a:t>
            </a:r>
            <a:r>
              <a:rPr lang="en-US" dirty="0" smtClean="0"/>
              <a:t> the existing national and international laws against the hazardous waste import, especially the </a:t>
            </a:r>
            <a:r>
              <a:rPr lang="en-US" b="1" dirty="0" smtClean="0"/>
              <a:t>Basel Convention and its global Ban Amendment forbidding toxic waste exports to the developing countries.</a:t>
            </a:r>
          </a:p>
          <a:p>
            <a:pPr algn="just"/>
            <a:r>
              <a:rPr lang="en-US" dirty="0" smtClean="0"/>
              <a:t> For instance, </a:t>
            </a:r>
            <a:r>
              <a:rPr lang="en-US" b="1" dirty="0" smtClean="0"/>
              <a:t>despite the international ban, the U.K. could export nearly 23,000 MT of electronic waste “illegally” in 2003 to parts of South- east Asia, India and China</a:t>
            </a:r>
            <a:r>
              <a:rPr lang="en-US" dirty="0" smtClean="0"/>
              <a:t>.</a:t>
            </a:r>
            <a:endParaRPr lang="en-US" dirty="0"/>
          </a:p>
        </p:txBody>
      </p:sp>
    </p:spTree>
    <p:extLst>
      <p:ext uri="{BB962C8B-B14F-4D97-AF65-F5344CB8AC3E}">
        <p14:creationId xmlns:p14="http://schemas.microsoft.com/office/powerpoint/2010/main" val="2517227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86411E5-75FC-3A38-4BA0-C13095020E7B}"/>
              </a:ext>
            </a:extLst>
          </p:cNvPr>
          <p:cNvSpPr>
            <a:spLocks noGrp="1"/>
          </p:cNvSpPr>
          <p:nvPr>
            <p:ph type="title"/>
          </p:nvPr>
        </p:nvSpPr>
        <p:spPr>
          <a:xfrm>
            <a:off x="975519" y="533400"/>
            <a:ext cx="10945654" cy="609600"/>
          </a:xfrm>
        </p:spPr>
        <p:txBody>
          <a:bodyPr>
            <a:normAutofit fontScale="90000"/>
          </a:bodyPr>
          <a:lstStyle/>
          <a:p>
            <a:r>
              <a:rPr lang="en-US" sz="4000" b="1" u="sng" dirty="0">
                <a:latin typeface="Eras Demi ITC" panose="020B0805030504020804" pitchFamily="34" charset="0"/>
              </a:rPr>
              <a:t>Import of hazardous e-waste in India</a:t>
            </a:r>
            <a:r>
              <a:rPr lang="en-US" sz="4400" b="1" dirty="0"/>
              <a:t/>
            </a:r>
            <a:br>
              <a:rPr lang="en-US" sz="4400" b="1" dirty="0"/>
            </a:br>
            <a:endParaRPr lang="en-IN" dirty="0"/>
          </a:p>
        </p:txBody>
      </p:sp>
      <p:sp>
        <p:nvSpPr>
          <p:cNvPr id="3" name="Content Placeholder 2">
            <a:extLst>
              <a:ext uri="{FF2B5EF4-FFF2-40B4-BE49-F238E27FC236}">
                <a16:creationId xmlns="" xmlns:a16="http://schemas.microsoft.com/office/drawing/2014/main" id="{B1410004-31E5-5672-1C86-56CC50C66A47}"/>
              </a:ext>
            </a:extLst>
          </p:cNvPr>
          <p:cNvSpPr>
            <a:spLocks noGrp="1"/>
          </p:cNvSpPr>
          <p:nvPr>
            <p:ph idx="1"/>
          </p:nvPr>
        </p:nvSpPr>
        <p:spPr>
          <a:xfrm>
            <a:off x="899319" y="1143000"/>
            <a:ext cx="11059822" cy="5791200"/>
          </a:xfrm>
        </p:spPr>
        <p:txBody>
          <a:bodyPr>
            <a:normAutofit/>
          </a:bodyPr>
          <a:lstStyle/>
          <a:p>
            <a:pPr algn="just"/>
            <a:r>
              <a:rPr lang="en-US" sz="2400" b="1" dirty="0">
                <a:latin typeface="Arial" panose="020B0604020202020204" pitchFamily="34" charset="0"/>
                <a:cs typeface="Arial" panose="020B0604020202020204" pitchFamily="34" charset="0"/>
              </a:rPr>
              <a:t>India</a:t>
            </a:r>
            <a:r>
              <a:rPr lang="en-US" sz="2400" dirty="0">
                <a:latin typeface="Arial" panose="020B0604020202020204" pitchFamily="34" charset="0"/>
                <a:cs typeface="Arial" panose="020B0604020202020204" pitchFamily="34" charset="0"/>
              </a:rPr>
              <a:t> is one of the </a:t>
            </a:r>
            <a:r>
              <a:rPr lang="en-US" sz="2400" b="1" dirty="0">
                <a:latin typeface="Arial" panose="020B0604020202020204" pitchFamily="34" charset="0"/>
                <a:cs typeface="Arial" panose="020B0604020202020204" pitchFamily="34" charset="0"/>
              </a:rPr>
              <a:t>largest</a:t>
            </a:r>
            <a:r>
              <a:rPr lang="en-US" sz="2400" dirty="0">
                <a:latin typeface="Arial" panose="020B0604020202020204" pitchFamily="34" charset="0"/>
                <a:cs typeface="Arial" panose="020B0604020202020204" pitchFamily="34" charset="0"/>
              </a:rPr>
              <a:t> waste importing countries in the world. </a:t>
            </a:r>
            <a:endParaRPr lang="en-US" sz="2400" dirty="0" smtClean="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All </a:t>
            </a:r>
            <a:r>
              <a:rPr lang="en-US" sz="2400" dirty="0">
                <a:latin typeface="Arial" panose="020B0604020202020204" pitchFamily="34" charset="0"/>
                <a:cs typeface="Arial" panose="020B0604020202020204" pitchFamily="34" charset="0"/>
              </a:rPr>
              <a:t>types of wastes are imported into the country, in the form of </a:t>
            </a:r>
            <a:r>
              <a:rPr lang="en-US" sz="2400" b="1" dirty="0">
                <a:latin typeface="Arial" panose="020B0604020202020204" pitchFamily="34" charset="0"/>
                <a:cs typeface="Arial" panose="020B0604020202020204" pitchFamily="34" charset="0"/>
              </a:rPr>
              <a:t>cheap raw materials including hazardous and toxic wastes. </a:t>
            </a:r>
          </a:p>
          <a:p>
            <a:pPr algn="just"/>
            <a:r>
              <a:rPr lang="en-US" sz="2400" b="0" i="0" dirty="0">
                <a:solidFill>
                  <a:srgbClr val="373737"/>
                </a:solidFill>
                <a:effectLst/>
                <a:latin typeface="Arial" panose="020B0604020202020204" pitchFamily="34" charset="0"/>
                <a:cs typeface="Arial" panose="020B0604020202020204" pitchFamily="34" charset="0"/>
              </a:rPr>
              <a:t>India imports most of its Electronic waste from </a:t>
            </a:r>
            <a:r>
              <a:rPr lang="en-US" sz="2400" b="1" i="0" dirty="0">
                <a:solidFill>
                  <a:srgbClr val="373737"/>
                </a:solidFill>
                <a:effectLst/>
                <a:latin typeface="Arial" panose="020B0604020202020204" pitchFamily="34" charset="0"/>
                <a:cs typeface="Arial" panose="020B0604020202020204" pitchFamily="34" charset="0"/>
              </a:rPr>
              <a:t>Belgium, Germany and United States.</a:t>
            </a:r>
            <a:endParaRPr lang="en-US" sz="2400" b="1" i="0" dirty="0">
              <a:solidFill>
                <a:schemeClr val="tx1"/>
              </a:solidFill>
              <a:effectLst/>
              <a:latin typeface="Arial" panose="020B0604020202020204" pitchFamily="34" charset="0"/>
              <a:cs typeface="Arial" panose="020B0604020202020204" pitchFamily="34" charset="0"/>
            </a:endParaRPr>
          </a:p>
          <a:p>
            <a:pPr algn="just"/>
            <a:r>
              <a:rPr lang="en-US" sz="2400" b="0" i="0" dirty="0">
                <a:solidFill>
                  <a:schemeClr val="tx1"/>
                </a:solidFill>
                <a:effectLst/>
                <a:latin typeface="Arial" panose="020B0604020202020204" pitchFamily="34" charset="0"/>
                <a:cs typeface="Arial" panose="020B0604020202020204" pitchFamily="34" charset="0"/>
              </a:rPr>
              <a:t>For the </a:t>
            </a:r>
            <a:r>
              <a:rPr lang="en-US" sz="2400" b="1" i="0" dirty="0">
                <a:solidFill>
                  <a:schemeClr val="tx1"/>
                </a:solidFill>
                <a:effectLst/>
                <a:latin typeface="Arial" panose="020B0604020202020204" pitchFamily="34" charset="0"/>
                <a:cs typeface="Arial" panose="020B0604020202020204" pitchFamily="34" charset="0"/>
              </a:rPr>
              <a:t>management</a:t>
            </a:r>
            <a:r>
              <a:rPr lang="en-US" sz="2400" b="0" i="0" dirty="0">
                <a:solidFill>
                  <a:schemeClr val="tx1"/>
                </a:solidFill>
                <a:effectLst/>
                <a:latin typeface="Arial" panose="020B0604020202020204" pitchFamily="34" charset="0"/>
                <a:cs typeface="Arial" panose="020B0604020202020204" pitchFamily="34" charset="0"/>
              </a:rPr>
              <a:t> and </a:t>
            </a:r>
            <a:r>
              <a:rPr lang="en-US" sz="2400" b="1" i="0" dirty="0">
                <a:solidFill>
                  <a:schemeClr val="tx1"/>
                </a:solidFill>
                <a:effectLst/>
                <a:latin typeface="Arial" panose="020B0604020202020204" pitchFamily="34" charset="0"/>
                <a:cs typeface="Arial" panose="020B0604020202020204" pitchFamily="34" charset="0"/>
              </a:rPr>
              <a:t>handling</a:t>
            </a:r>
            <a:r>
              <a:rPr lang="en-US" sz="2400" b="0" i="0" dirty="0">
                <a:solidFill>
                  <a:schemeClr val="tx1"/>
                </a:solidFill>
                <a:effectLst/>
                <a:latin typeface="Arial" panose="020B0604020202020204" pitchFamily="34" charset="0"/>
                <a:cs typeface="Arial" panose="020B0604020202020204" pitchFamily="34" charset="0"/>
              </a:rPr>
              <a:t> of hazardous waste, the </a:t>
            </a:r>
            <a:r>
              <a:rPr lang="en-US" sz="2400" b="1" i="0" dirty="0">
                <a:solidFill>
                  <a:schemeClr val="tx1"/>
                </a:solidFill>
                <a:effectLst/>
                <a:latin typeface="Arial" panose="020B0604020202020204" pitchFamily="34" charset="0"/>
                <a:cs typeface="Arial" panose="020B0604020202020204" pitchFamily="34" charset="0"/>
              </a:rPr>
              <a:t>Ministry of Environment &amp; Forest has passed the Hazardous Waste (Management &amp; Handling) Rules, 1989 under the Environment (Protection) Act, 1986</a:t>
            </a:r>
            <a:r>
              <a:rPr lang="en-US" sz="2400" b="0" i="0" dirty="0">
                <a:solidFill>
                  <a:schemeClr val="tx1"/>
                </a:solidFill>
                <a:effectLst/>
                <a:latin typeface="Arial" panose="020B0604020202020204" pitchFamily="34" charset="0"/>
                <a:cs typeface="Arial" panose="020B0604020202020204" pitchFamily="34" charset="0"/>
              </a:rPr>
              <a:t>.  </a:t>
            </a:r>
          </a:p>
          <a:p>
            <a:pPr algn="just"/>
            <a:r>
              <a:rPr lang="en-IN" sz="2400" dirty="0">
                <a:latin typeface="Arial" panose="020B0604020202020204" pitchFamily="34" charset="0"/>
                <a:cs typeface="Arial" panose="020B0604020202020204" pitchFamily="34" charset="0"/>
              </a:rPr>
              <a:t>In 2009, </a:t>
            </a:r>
            <a:r>
              <a:rPr lang="en-IN" sz="2400" b="1" dirty="0">
                <a:latin typeface="Arial" panose="020B0604020202020204" pitchFamily="34" charset="0"/>
                <a:cs typeface="Arial" panose="020B0604020202020204" pitchFamily="34" charset="0"/>
              </a:rPr>
              <a:t>India generated</a:t>
            </a:r>
            <a:r>
              <a:rPr lang="en-US" sz="2400" b="1" dirty="0">
                <a:solidFill>
                  <a:schemeClr val="tx1"/>
                </a:solidFill>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5.9 million tonnes of hazardous waste domestically </a:t>
            </a:r>
            <a:r>
              <a:rPr lang="en-US" sz="2400" dirty="0">
                <a:latin typeface="Arial" panose="020B0604020202020204" pitchFamily="34" charset="0"/>
                <a:cs typeface="Arial" panose="020B0604020202020204" pitchFamily="34" charset="0"/>
              </a:rPr>
              <a:t>and </a:t>
            </a:r>
            <a:r>
              <a:rPr lang="en-US" sz="2400" b="1" dirty="0">
                <a:latin typeface="Arial" panose="020B0604020202020204" pitchFamily="34" charset="0"/>
                <a:cs typeface="Arial" panose="020B0604020202020204" pitchFamily="34" charset="0"/>
              </a:rPr>
              <a:t>imported 6.4 million </a:t>
            </a:r>
            <a:r>
              <a:rPr lang="en-US" sz="2400" b="1" dirty="0" smtClean="0">
                <a:latin typeface="Arial" panose="020B0604020202020204" pitchFamily="34" charset="0"/>
                <a:cs typeface="Arial" panose="020B0604020202020204" pitchFamily="34" charset="0"/>
              </a:rPr>
              <a:t>tonnes</a:t>
            </a:r>
            <a:r>
              <a:rPr lang="en-US" sz="2400" dirty="0" smtClean="0">
                <a:latin typeface="Arial" panose="020B0604020202020204" pitchFamily="34" charset="0"/>
                <a:cs typeface="Arial" panose="020B0604020202020204" pitchFamily="34" charset="0"/>
              </a:rPr>
              <a:t>.</a:t>
            </a:r>
          </a:p>
          <a:p>
            <a:pPr algn="just"/>
            <a:r>
              <a:rPr lang="en-US" sz="2400" dirty="0" smtClean="0">
                <a:latin typeface="Arial" panose="020B0604020202020204" pitchFamily="34" charset="0"/>
                <a:cs typeface="Arial" panose="020B0604020202020204" pitchFamily="34" charset="0"/>
              </a:rPr>
              <a:t> It </a:t>
            </a:r>
            <a:r>
              <a:rPr lang="en-US" sz="2400" b="1" dirty="0">
                <a:latin typeface="Arial" panose="020B0604020202020204" pitchFamily="34" charset="0"/>
                <a:cs typeface="Arial" panose="020B0604020202020204" pitchFamily="34" charset="0"/>
              </a:rPr>
              <a:t>generates</a:t>
            </a:r>
            <a:r>
              <a:rPr lang="en-US" sz="2400" dirty="0">
                <a:latin typeface="Arial" panose="020B0604020202020204" pitchFamily="34" charset="0"/>
                <a:cs typeface="Arial" panose="020B0604020202020204" pitchFamily="34" charset="0"/>
              </a:rPr>
              <a:t> about 3,50,000 tonnes of electronic waste every year and </a:t>
            </a:r>
            <a:r>
              <a:rPr lang="en-US" sz="2400" b="1" dirty="0">
                <a:latin typeface="Arial" panose="020B0604020202020204" pitchFamily="34" charset="0"/>
                <a:cs typeface="Arial" panose="020B0604020202020204" pitchFamily="34" charset="0"/>
              </a:rPr>
              <a:t>imports</a:t>
            </a:r>
            <a:r>
              <a:rPr lang="en-US" sz="2400" dirty="0">
                <a:latin typeface="Arial" panose="020B0604020202020204" pitchFamily="34" charset="0"/>
                <a:cs typeface="Arial" panose="020B0604020202020204" pitchFamily="34" charset="0"/>
              </a:rPr>
              <a:t> another 50,000 tonnes</a:t>
            </a:r>
            <a:r>
              <a:rPr lang="en-US" sz="2000" dirty="0"/>
              <a:t>.</a:t>
            </a:r>
            <a:endParaRPr lang="en-US" sz="2400" b="0" i="0" dirty="0">
              <a:solidFill>
                <a:schemeClr val="tx1"/>
              </a:solidFill>
              <a:effectLst/>
              <a:latin typeface="Arial" panose="020B0604020202020204" pitchFamily="34" charset="0"/>
              <a:cs typeface="Arial" panose="020B0604020202020204" pitchFamily="34" charset="0"/>
            </a:endParaRPr>
          </a:p>
          <a:p>
            <a:pPr algn="just"/>
            <a:endParaRPr lang="en-US" sz="2400" b="0" i="0" dirty="0">
              <a:solidFill>
                <a:srgbClr val="373737"/>
              </a:solidFill>
              <a:effectLst/>
              <a:latin typeface="Arial" panose="020B0604020202020204" pitchFamily="34" charset="0"/>
              <a:cs typeface="Arial" panose="020B0604020202020204" pitchFamily="34" charset="0"/>
            </a:endParaRPr>
          </a:p>
          <a:p>
            <a:pPr algn="just"/>
            <a:endParaRPr lang="en-US" b="0" i="0" dirty="0">
              <a:solidFill>
                <a:srgbClr val="373737"/>
              </a:solidFill>
              <a:effectLst/>
              <a:latin typeface="Poppins" panose="020B0502040204020203" pitchFamily="2" charset="0"/>
            </a:endParaRPr>
          </a:p>
          <a:p>
            <a:pPr algn="just"/>
            <a:endParaRPr lang="en-IN" dirty="0"/>
          </a:p>
        </p:txBody>
      </p:sp>
    </p:spTree>
    <p:extLst>
      <p:ext uri="{BB962C8B-B14F-4D97-AF65-F5344CB8AC3E}">
        <p14:creationId xmlns:p14="http://schemas.microsoft.com/office/powerpoint/2010/main" val="20207078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919" y="609600"/>
            <a:ext cx="10932570" cy="6553200"/>
          </a:xfrm>
        </p:spPr>
        <p:txBody>
          <a:bodyPr>
            <a:normAutofit/>
          </a:bodyPr>
          <a:lstStyle/>
          <a:p>
            <a:pPr algn="just"/>
            <a:r>
              <a:rPr lang="en-US" sz="2400" b="1" dirty="0" smtClean="0">
                <a:latin typeface="Arial" panose="020B0604020202020204" pitchFamily="34" charset="0"/>
                <a:cs typeface="Arial" panose="020B0604020202020204" pitchFamily="34" charset="0"/>
              </a:rPr>
              <a:t>India</a:t>
            </a:r>
            <a:r>
              <a:rPr lang="en-US" sz="2400" dirty="0" smtClean="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has been the </a:t>
            </a:r>
            <a:r>
              <a:rPr lang="en-US" sz="2400" b="1" dirty="0">
                <a:latin typeface="Arial" panose="020B0604020202020204" pitchFamily="34" charset="0"/>
                <a:cs typeface="Arial" panose="020B0604020202020204" pitchFamily="34" charset="0"/>
              </a:rPr>
              <a:t>destination</a:t>
            </a:r>
            <a:r>
              <a:rPr lang="en-US" sz="2400" dirty="0">
                <a:latin typeface="Arial" panose="020B0604020202020204" pitchFamily="34" charset="0"/>
                <a:cs typeface="Arial" panose="020B0604020202020204" pitchFamily="34" charset="0"/>
              </a:rPr>
              <a:t> of the hazardous and industrial wastes like :</a:t>
            </a:r>
          </a:p>
          <a:p>
            <a:pPr lvl="1" algn="just"/>
            <a:r>
              <a:rPr lang="en-US" sz="2400" dirty="0">
                <a:latin typeface="Arial" panose="020B0604020202020204" pitchFamily="34" charset="0"/>
                <a:cs typeface="Arial" panose="020B0604020202020204" pitchFamily="34" charset="0"/>
              </a:rPr>
              <a:t>mercury, electronic and plastic wastes from the </a:t>
            </a:r>
            <a:r>
              <a:rPr lang="en-US" sz="2400" b="1" dirty="0">
                <a:latin typeface="Arial" panose="020B0604020202020204" pitchFamily="34" charset="0"/>
                <a:cs typeface="Arial" panose="020B0604020202020204" pitchFamily="34" charset="0"/>
              </a:rPr>
              <a:t>United States</a:t>
            </a:r>
          </a:p>
          <a:p>
            <a:pPr lvl="1" algn="just"/>
            <a:r>
              <a:rPr lang="en-IN" sz="2400" dirty="0">
                <a:latin typeface="Arial" panose="020B0604020202020204" pitchFamily="34" charset="0"/>
                <a:cs typeface="Arial" panose="020B0604020202020204" pitchFamily="34" charset="0"/>
              </a:rPr>
              <a:t>asbestos from </a:t>
            </a:r>
            <a:r>
              <a:rPr lang="en-IN" sz="2400" b="1" dirty="0">
                <a:latin typeface="Arial" panose="020B0604020202020204" pitchFamily="34" charset="0"/>
                <a:cs typeface="Arial" panose="020B0604020202020204" pitchFamily="34" charset="0"/>
              </a:rPr>
              <a:t>Canada</a:t>
            </a:r>
            <a:endParaRPr lang="en-US" sz="2400" b="1" dirty="0">
              <a:latin typeface="Arial" panose="020B0604020202020204" pitchFamily="34" charset="0"/>
              <a:cs typeface="Arial" panose="020B0604020202020204" pitchFamily="34" charset="0"/>
            </a:endParaRPr>
          </a:p>
          <a:p>
            <a:pPr lvl="1" algn="just"/>
            <a:r>
              <a:rPr lang="en-US" sz="2400" dirty="0">
                <a:latin typeface="Arial" panose="020B0604020202020204" pitchFamily="34" charset="0"/>
                <a:cs typeface="Arial" panose="020B0604020202020204" pitchFamily="34" charset="0"/>
              </a:rPr>
              <a:t>defective steel and tin plates from the </a:t>
            </a:r>
            <a:r>
              <a:rPr lang="en-US" sz="2400" b="1" dirty="0">
                <a:latin typeface="Arial" panose="020B0604020202020204" pitchFamily="34" charset="0"/>
                <a:cs typeface="Arial" panose="020B0604020202020204" pitchFamily="34" charset="0"/>
              </a:rPr>
              <a:t>E.U.</a:t>
            </a:r>
            <a:r>
              <a:rPr lang="en-US" sz="2400" dirty="0">
                <a:latin typeface="Arial" panose="020B0604020202020204" pitchFamily="34" charset="0"/>
                <a:cs typeface="Arial" panose="020B0604020202020204" pitchFamily="34" charset="0"/>
              </a:rPr>
              <a:t>, Australia and the </a:t>
            </a:r>
            <a:r>
              <a:rPr lang="en-US" sz="2400" b="1" dirty="0">
                <a:latin typeface="Arial" panose="020B0604020202020204" pitchFamily="34" charset="0"/>
                <a:cs typeface="Arial" panose="020B0604020202020204" pitchFamily="34" charset="0"/>
              </a:rPr>
              <a:t>U.S</a:t>
            </a:r>
            <a:r>
              <a:rPr lang="en-US" sz="2400" dirty="0">
                <a:latin typeface="Arial" panose="020B0604020202020204" pitchFamily="34" charset="0"/>
                <a:cs typeface="Arial" panose="020B0604020202020204" pitchFamily="34" charset="0"/>
              </a:rPr>
              <a:t>.</a:t>
            </a:r>
          </a:p>
          <a:p>
            <a:pPr lvl="1" algn="just"/>
            <a:r>
              <a:rPr lang="en-US" sz="2400" dirty="0">
                <a:latin typeface="Arial" panose="020B0604020202020204" pitchFamily="34" charset="0"/>
                <a:cs typeface="Arial" panose="020B0604020202020204" pitchFamily="34" charset="0"/>
              </a:rPr>
              <a:t>toxic waste oil from the </a:t>
            </a:r>
            <a:r>
              <a:rPr lang="en-US" sz="2400" b="1" dirty="0">
                <a:latin typeface="Arial" panose="020B0604020202020204" pitchFamily="34" charset="0"/>
                <a:cs typeface="Arial" panose="020B0604020202020204" pitchFamily="34" charset="0"/>
              </a:rPr>
              <a:t>United Arab Emirates, </a:t>
            </a:r>
            <a:r>
              <a:rPr lang="en-IN" sz="2400" b="1" dirty="0">
                <a:latin typeface="Arial" panose="020B0604020202020204" pitchFamily="34" charset="0"/>
                <a:cs typeface="Arial" panose="020B0604020202020204" pitchFamily="34" charset="0"/>
              </a:rPr>
              <a:t>Iran and Kuwait</a:t>
            </a:r>
          </a:p>
          <a:p>
            <a:pPr lvl="1" algn="just"/>
            <a:r>
              <a:rPr lang="en-IN" sz="2400" dirty="0">
                <a:latin typeface="Arial" panose="020B0604020202020204" pitchFamily="34" charset="0"/>
                <a:cs typeface="Arial" panose="020B0604020202020204" pitchFamily="34" charset="0"/>
              </a:rPr>
              <a:t>zinc ash, lead waste and scrap </a:t>
            </a:r>
            <a:r>
              <a:rPr lang="en-US" sz="2400" dirty="0">
                <a:latin typeface="Arial" panose="020B0604020202020204" pitchFamily="34" charset="0"/>
                <a:cs typeface="Arial" panose="020B0604020202020204" pitchFamily="34" charset="0"/>
              </a:rPr>
              <a:t>of metals such as cadmium, chromium, cobalt, antimony, hafnium and thallium from Germany, Denmark, the Netherlands, the </a:t>
            </a:r>
            <a:r>
              <a:rPr lang="en-US" sz="2400" b="1" dirty="0">
                <a:latin typeface="Arial" panose="020B0604020202020204" pitchFamily="34" charset="0"/>
                <a:cs typeface="Arial" panose="020B0604020202020204" pitchFamily="34" charset="0"/>
              </a:rPr>
              <a:t>United Kingdom, Belgium and Norway</a:t>
            </a:r>
            <a:r>
              <a:rPr lang="en-US" sz="2400" dirty="0">
                <a:latin typeface="Arial" panose="020B0604020202020204" pitchFamily="34" charset="0"/>
                <a:cs typeface="Arial" panose="020B0604020202020204" pitchFamily="34" charset="0"/>
              </a:rPr>
              <a:t>.</a:t>
            </a:r>
          </a:p>
          <a:p>
            <a:pPr algn="just"/>
            <a:r>
              <a:rPr lang="en-US" sz="2800" dirty="0" smtClean="0"/>
              <a:t>These </a:t>
            </a:r>
            <a:r>
              <a:rPr lang="en-US" sz="2800" b="1" dirty="0"/>
              <a:t>wastes</a:t>
            </a:r>
            <a:r>
              <a:rPr lang="en-US" sz="2800" dirty="0"/>
              <a:t> contain </a:t>
            </a:r>
            <a:r>
              <a:rPr lang="en-US" sz="2800" b="1" dirty="0"/>
              <a:t>toxic </a:t>
            </a:r>
            <a:r>
              <a:rPr lang="en-US" sz="2800" dirty="0"/>
              <a:t>components which are </a:t>
            </a:r>
            <a:r>
              <a:rPr lang="en-US" sz="2800" b="1" dirty="0"/>
              <a:t>damaging</a:t>
            </a:r>
            <a:r>
              <a:rPr lang="en-US" sz="2800" dirty="0"/>
              <a:t> to the </a:t>
            </a:r>
            <a:r>
              <a:rPr lang="en-US" sz="2800" b="1" dirty="0"/>
              <a:t>public health and environment</a:t>
            </a:r>
          </a:p>
        </p:txBody>
      </p:sp>
    </p:spTree>
    <p:extLst>
      <p:ext uri="{BB962C8B-B14F-4D97-AF65-F5344CB8AC3E}">
        <p14:creationId xmlns:p14="http://schemas.microsoft.com/office/powerpoint/2010/main" val="22059248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1719" y="685800"/>
            <a:ext cx="10907422" cy="6477000"/>
          </a:xfrm>
        </p:spPr>
        <p:txBody>
          <a:bodyPr>
            <a:normAutofit/>
          </a:bodyPr>
          <a:lstStyle/>
          <a:p>
            <a:pPr algn="just"/>
            <a:r>
              <a:rPr lang="en-US" dirty="0">
                <a:latin typeface="Arial Unicode MS" pitchFamily="34" charset="-128"/>
                <a:ea typeface="Arial Unicode MS" pitchFamily="34" charset="-128"/>
                <a:cs typeface="Arial Unicode MS" pitchFamily="34" charset="-128"/>
              </a:rPr>
              <a:t>T</a:t>
            </a:r>
            <a:r>
              <a:rPr lang="en-US" dirty="0" smtClean="0">
                <a:latin typeface="Arial Unicode MS" pitchFamily="34" charset="-128"/>
                <a:ea typeface="Arial Unicode MS" pitchFamily="34" charset="-128"/>
                <a:cs typeface="Arial Unicode MS" pitchFamily="34" charset="-128"/>
              </a:rPr>
              <a:t>he </a:t>
            </a:r>
            <a:r>
              <a:rPr lang="en-US" dirty="0">
                <a:latin typeface="Arial Unicode MS" pitchFamily="34" charset="-128"/>
                <a:ea typeface="Arial Unicode MS" pitchFamily="34" charset="-128"/>
                <a:cs typeface="Arial Unicode MS" pitchFamily="34" charset="-128"/>
              </a:rPr>
              <a:t>Hazardous Wastes (Management, Handling and Transboundary Movement) Rules, 2008 </a:t>
            </a:r>
            <a:r>
              <a:rPr lang="en-US" b="1" dirty="0">
                <a:latin typeface="Arial Unicode MS" pitchFamily="34" charset="-128"/>
                <a:ea typeface="Arial Unicode MS" pitchFamily="34" charset="-128"/>
                <a:cs typeface="Arial Unicode MS" pitchFamily="34" charset="-128"/>
              </a:rPr>
              <a:t>regulate</a:t>
            </a:r>
            <a:r>
              <a:rPr lang="en-US" dirty="0">
                <a:latin typeface="Arial Unicode MS" pitchFamily="34" charset="-128"/>
                <a:ea typeface="Arial Unicode MS" pitchFamily="34" charset="-128"/>
                <a:cs typeface="Arial Unicode MS" pitchFamily="34" charset="-128"/>
              </a:rPr>
              <a:t> the </a:t>
            </a:r>
            <a:r>
              <a:rPr lang="en-US" dirty="0" smtClean="0">
                <a:latin typeface="Arial Unicode MS" pitchFamily="34" charset="-128"/>
                <a:ea typeface="Arial Unicode MS" pitchFamily="34" charset="-128"/>
                <a:cs typeface="Arial Unicode MS" pitchFamily="34" charset="-128"/>
              </a:rPr>
              <a:t>export import </a:t>
            </a:r>
            <a:r>
              <a:rPr lang="en-US" dirty="0">
                <a:latin typeface="Arial Unicode MS" pitchFamily="34" charset="-128"/>
                <a:ea typeface="Arial Unicode MS" pitchFamily="34" charset="-128"/>
                <a:cs typeface="Arial Unicode MS" pitchFamily="34" charset="-128"/>
              </a:rPr>
              <a:t>trade or </a:t>
            </a:r>
            <a:r>
              <a:rPr lang="en-US" b="1" dirty="0" err="1">
                <a:latin typeface="Arial Unicode MS" pitchFamily="34" charset="-128"/>
                <a:ea typeface="Arial Unicode MS" pitchFamily="34" charset="-128"/>
                <a:cs typeface="Arial Unicode MS" pitchFamily="34" charset="-128"/>
              </a:rPr>
              <a:t>transboundary</a:t>
            </a:r>
            <a:r>
              <a:rPr lang="en-US" dirty="0">
                <a:latin typeface="Arial Unicode MS" pitchFamily="34" charset="-128"/>
                <a:ea typeface="Arial Unicode MS" pitchFamily="34" charset="-128"/>
                <a:cs typeface="Arial Unicode MS" pitchFamily="34" charset="-128"/>
              </a:rPr>
              <a:t> movements of hazardous wastes including e-waste</a:t>
            </a:r>
            <a:r>
              <a:rPr lang="en-US" dirty="0" smtClean="0">
                <a:latin typeface="Arial Unicode MS" pitchFamily="34" charset="-128"/>
                <a:ea typeface="Arial Unicode MS" pitchFamily="34" charset="-128"/>
                <a:cs typeface="Arial Unicode MS" pitchFamily="34" charset="-128"/>
              </a:rPr>
              <a:t>.</a:t>
            </a:r>
          </a:p>
          <a:p>
            <a:pPr algn="just"/>
            <a:r>
              <a:rPr lang="en-US" dirty="0" smtClean="0">
                <a:latin typeface="Arial Unicode MS" pitchFamily="34" charset="-128"/>
                <a:ea typeface="Arial Unicode MS" pitchFamily="34" charset="-128"/>
                <a:cs typeface="Arial Unicode MS" pitchFamily="34" charset="-128"/>
              </a:rPr>
              <a:t> </a:t>
            </a:r>
            <a:r>
              <a:rPr lang="en-US" dirty="0">
                <a:latin typeface="Arial Unicode MS" pitchFamily="34" charset="-128"/>
                <a:ea typeface="Arial Unicode MS" pitchFamily="34" charset="-128"/>
                <a:cs typeface="Arial Unicode MS" pitchFamily="34" charset="-128"/>
              </a:rPr>
              <a:t>According to </a:t>
            </a:r>
            <a:r>
              <a:rPr lang="en-US" b="1" dirty="0">
                <a:latin typeface="Arial Unicode MS" pitchFamily="34" charset="-128"/>
                <a:ea typeface="Arial Unicode MS" pitchFamily="34" charset="-128"/>
                <a:cs typeface="Arial Unicode MS" pitchFamily="34" charset="-128"/>
              </a:rPr>
              <a:t>these Rules, import of hazardous wastes for disposal is not permitted</a:t>
            </a:r>
            <a:r>
              <a:rPr lang="en-US" dirty="0">
                <a:latin typeface="Arial Unicode MS" pitchFamily="34" charset="-128"/>
                <a:ea typeface="Arial Unicode MS" pitchFamily="34" charset="-128"/>
                <a:cs typeface="Arial Unicode MS" pitchFamily="34" charset="-128"/>
              </a:rPr>
              <a:t>. </a:t>
            </a:r>
            <a:endParaRPr lang="en-US" dirty="0" smtClean="0">
              <a:latin typeface="Arial Unicode MS" pitchFamily="34" charset="-128"/>
              <a:ea typeface="Arial Unicode MS" pitchFamily="34" charset="-128"/>
              <a:cs typeface="Arial Unicode MS" pitchFamily="34" charset="-128"/>
            </a:endParaRPr>
          </a:p>
          <a:p>
            <a:pPr algn="just"/>
            <a:r>
              <a:rPr lang="en-US" dirty="0" smtClean="0">
                <a:latin typeface="Arial Unicode MS" pitchFamily="34" charset="-128"/>
                <a:ea typeface="Arial Unicode MS" pitchFamily="34" charset="-128"/>
                <a:cs typeface="Arial Unicode MS" pitchFamily="34" charset="-128"/>
              </a:rPr>
              <a:t>However</a:t>
            </a:r>
            <a:r>
              <a:rPr lang="en-US" dirty="0">
                <a:latin typeface="Arial Unicode MS" pitchFamily="34" charset="-128"/>
                <a:ea typeface="Arial Unicode MS" pitchFamily="34" charset="-128"/>
                <a:cs typeface="Arial Unicode MS" pitchFamily="34" charset="-128"/>
              </a:rPr>
              <a:t>, </a:t>
            </a:r>
            <a:r>
              <a:rPr lang="en-US" b="1" dirty="0">
                <a:latin typeface="Arial Unicode MS" pitchFamily="34" charset="-128"/>
                <a:ea typeface="Arial Unicode MS" pitchFamily="34" charset="-128"/>
                <a:cs typeface="Arial Unicode MS" pitchFamily="34" charset="-128"/>
              </a:rPr>
              <a:t>import of waste is permitted only for reuse, recycling or reprocessing</a:t>
            </a:r>
            <a:r>
              <a:rPr lang="en-US" dirty="0">
                <a:latin typeface="Arial Unicode MS" pitchFamily="34" charset="-128"/>
                <a:ea typeface="Arial Unicode MS" pitchFamily="34" charset="-128"/>
                <a:cs typeface="Arial Unicode MS" pitchFamily="34" charset="-128"/>
              </a:rPr>
              <a:t>. </a:t>
            </a:r>
            <a:endParaRPr lang="en-US" dirty="0" smtClean="0">
              <a:latin typeface="Arial Unicode MS" pitchFamily="34" charset="-128"/>
              <a:ea typeface="Arial Unicode MS" pitchFamily="34" charset="-128"/>
              <a:cs typeface="Arial Unicode MS" pitchFamily="34" charset="-128"/>
            </a:endParaRPr>
          </a:p>
          <a:p>
            <a:pPr algn="just"/>
            <a:r>
              <a:rPr lang="en-US" b="1" dirty="0" smtClean="0">
                <a:latin typeface="Arial Unicode MS" pitchFamily="34" charset="-128"/>
                <a:ea typeface="Arial Unicode MS" pitchFamily="34" charset="-128"/>
                <a:cs typeface="Arial Unicode MS" pitchFamily="34" charset="-128"/>
              </a:rPr>
              <a:t>Monitoring </a:t>
            </a:r>
            <a:r>
              <a:rPr lang="en-US" dirty="0">
                <a:latin typeface="Arial Unicode MS" pitchFamily="34" charset="-128"/>
                <a:ea typeface="Arial Unicode MS" pitchFamily="34" charset="-128"/>
                <a:cs typeface="Arial Unicode MS" pitchFamily="34" charset="-128"/>
              </a:rPr>
              <a:t>of</a:t>
            </a:r>
            <a:r>
              <a:rPr lang="en-US" b="1" dirty="0">
                <a:latin typeface="Arial Unicode MS" pitchFamily="34" charset="-128"/>
                <a:ea typeface="Arial Unicode MS" pitchFamily="34" charset="-128"/>
                <a:cs typeface="Arial Unicode MS" pitchFamily="34" charset="-128"/>
              </a:rPr>
              <a:t> units recycling hazardous wastes </a:t>
            </a:r>
            <a:r>
              <a:rPr lang="en-US" dirty="0">
                <a:latin typeface="Arial Unicode MS" pitchFamily="34" charset="-128"/>
                <a:ea typeface="Arial Unicode MS" pitchFamily="34" charset="-128"/>
                <a:cs typeface="Arial Unicode MS" pitchFamily="34" charset="-128"/>
              </a:rPr>
              <a:t>is the </a:t>
            </a:r>
            <a:r>
              <a:rPr lang="en-US" b="1" dirty="0">
                <a:latin typeface="Arial Unicode MS" pitchFamily="34" charset="-128"/>
                <a:ea typeface="Arial Unicode MS" pitchFamily="34" charset="-128"/>
                <a:cs typeface="Arial Unicode MS" pitchFamily="34" charset="-128"/>
              </a:rPr>
              <a:t>responsibility of the State Pollution Control Board </a:t>
            </a:r>
            <a:r>
              <a:rPr lang="en-US" dirty="0">
                <a:latin typeface="Arial Unicode MS" pitchFamily="34" charset="-128"/>
                <a:ea typeface="Arial Unicode MS" pitchFamily="34" charset="-128"/>
                <a:cs typeface="Arial Unicode MS" pitchFamily="34" charset="-128"/>
              </a:rPr>
              <a:t>or</a:t>
            </a:r>
            <a:r>
              <a:rPr lang="en-US" b="1" dirty="0">
                <a:latin typeface="Arial Unicode MS" pitchFamily="34" charset="-128"/>
                <a:ea typeface="Arial Unicode MS" pitchFamily="34" charset="-128"/>
                <a:cs typeface="Arial Unicode MS" pitchFamily="34" charset="-128"/>
              </a:rPr>
              <a:t> the Pollution Control Committee </a:t>
            </a:r>
            <a:r>
              <a:rPr lang="en-US" dirty="0">
                <a:latin typeface="Arial Unicode MS" pitchFamily="34" charset="-128"/>
                <a:ea typeface="Arial Unicode MS" pitchFamily="34" charset="-128"/>
                <a:cs typeface="Arial Unicode MS" pitchFamily="34" charset="-128"/>
              </a:rPr>
              <a:t>in a</a:t>
            </a:r>
            <a:r>
              <a:rPr lang="en-US" b="1" dirty="0">
                <a:latin typeface="Arial Unicode MS" pitchFamily="34" charset="-128"/>
                <a:ea typeface="Arial Unicode MS" pitchFamily="34" charset="-128"/>
                <a:cs typeface="Arial Unicode MS" pitchFamily="34" charset="-128"/>
              </a:rPr>
              <a:t> Union Territory</a:t>
            </a:r>
            <a:r>
              <a:rPr lang="en-US" dirty="0">
                <a:latin typeface="Arial Unicode MS" pitchFamily="34" charset="-128"/>
                <a:ea typeface="Arial Unicode MS" pitchFamily="34" charset="-128"/>
                <a:cs typeface="Arial Unicode MS" pitchFamily="34" charset="-128"/>
              </a:rPr>
              <a:t>. </a:t>
            </a:r>
            <a:endParaRPr lang="en-US" dirty="0" smtClean="0">
              <a:latin typeface="Arial Unicode MS" pitchFamily="34" charset="-128"/>
              <a:ea typeface="Arial Unicode MS" pitchFamily="34" charset="-128"/>
              <a:cs typeface="Arial Unicode MS" pitchFamily="34" charset="-128"/>
            </a:endParaRPr>
          </a:p>
          <a:p>
            <a:pPr algn="just"/>
            <a:r>
              <a:rPr lang="en-US" dirty="0" smtClean="0">
                <a:latin typeface="Arial Unicode MS" pitchFamily="34" charset="-128"/>
                <a:ea typeface="Arial Unicode MS" pitchFamily="34" charset="-128"/>
                <a:cs typeface="Arial Unicode MS" pitchFamily="34" charset="-128"/>
              </a:rPr>
              <a:t>The </a:t>
            </a:r>
            <a:r>
              <a:rPr lang="en-US" b="1" dirty="0">
                <a:latin typeface="Arial Unicode MS" pitchFamily="34" charset="-128"/>
                <a:ea typeface="Arial Unicode MS" pitchFamily="34" charset="-128"/>
                <a:cs typeface="Arial Unicode MS" pitchFamily="34" charset="-128"/>
              </a:rPr>
              <a:t>Rules</a:t>
            </a:r>
            <a:r>
              <a:rPr lang="en-US" dirty="0">
                <a:latin typeface="Arial Unicode MS" pitchFamily="34" charset="-128"/>
                <a:ea typeface="Arial Unicode MS" pitchFamily="34" charset="-128"/>
                <a:cs typeface="Arial Unicode MS" pitchFamily="34" charset="-128"/>
              </a:rPr>
              <a:t> also require all </a:t>
            </a:r>
            <a:r>
              <a:rPr lang="en-US" b="1" dirty="0">
                <a:latin typeface="Arial Unicode MS" pitchFamily="34" charset="-128"/>
                <a:ea typeface="Arial Unicode MS" pitchFamily="34" charset="-128"/>
                <a:cs typeface="Arial Unicode MS" pitchFamily="34" charset="-128"/>
              </a:rPr>
              <a:t>import</a:t>
            </a:r>
            <a:r>
              <a:rPr lang="en-US" dirty="0">
                <a:latin typeface="Arial Unicode MS" pitchFamily="34" charset="-128"/>
                <a:ea typeface="Arial Unicode MS" pitchFamily="34" charset="-128"/>
                <a:cs typeface="Arial Unicode MS" pitchFamily="34" charset="-128"/>
              </a:rPr>
              <a:t> </a:t>
            </a:r>
            <a:r>
              <a:rPr lang="en-US" b="1" dirty="0">
                <a:latin typeface="Arial Unicode MS" pitchFamily="34" charset="-128"/>
                <a:ea typeface="Arial Unicode MS" pitchFamily="34" charset="-128"/>
                <a:cs typeface="Arial Unicode MS" pitchFamily="34" charset="-128"/>
              </a:rPr>
              <a:t>consignments</a:t>
            </a:r>
            <a:r>
              <a:rPr lang="en-US" dirty="0">
                <a:latin typeface="Arial Unicode MS" pitchFamily="34" charset="-128"/>
                <a:ea typeface="Arial Unicode MS" pitchFamily="34" charset="-128"/>
                <a:cs typeface="Arial Unicode MS" pitchFamily="34" charset="-128"/>
              </a:rPr>
              <a:t> to be accompanied by a movement document and a test report from an </a:t>
            </a:r>
            <a:r>
              <a:rPr lang="en-US" b="1" dirty="0">
                <a:latin typeface="Arial Unicode MS" pitchFamily="34" charset="-128"/>
                <a:ea typeface="Arial Unicode MS" pitchFamily="34" charset="-128"/>
                <a:cs typeface="Arial Unicode MS" pitchFamily="34" charset="-128"/>
              </a:rPr>
              <a:t>accredited laboratory </a:t>
            </a:r>
            <a:r>
              <a:rPr lang="en-US" dirty="0">
                <a:latin typeface="Arial Unicode MS" pitchFamily="34" charset="-128"/>
                <a:ea typeface="Arial Unicode MS" pitchFamily="34" charset="-128"/>
                <a:cs typeface="Arial Unicode MS" pitchFamily="34" charset="-128"/>
              </a:rPr>
              <a:t>or a </a:t>
            </a:r>
            <a:r>
              <a:rPr lang="en-US" b="1" dirty="0">
                <a:latin typeface="Arial Unicode MS" pitchFamily="34" charset="-128"/>
                <a:ea typeface="Arial Unicode MS" pitchFamily="34" charset="-128"/>
                <a:cs typeface="Arial Unicode MS" pitchFamily="34" charset="-128"/>
              </a:rPr>
              <a:t>pre-shipment inspection certificate </a:t>
            </a:r>
            <a:r>
              <a:rPr lang="en-US" dirty="0">
                <a:latin typeface="Arial Unicode MS" pitchFamily="34" charset="-128"/>
                <a:ea typeface="Arial Unicode MS" pitchFamily="34" charset="-128"/>
                <a:cs typeface="Arial Unicode MS" pitchFamily="34" charset="-128"/>
              </a:rPr>
              <a:t>from a </a:t>
            </a:r>
            <a:r>
              <a:rPr lang="en-US" b="1" dirty="0">
                <a:latin typeface="Arial Unicode MS" pitchFamily="34" charset="-128"/>
                <a:ea typeface="Arial Unicode MS" pitchFamily="34" charset="-128"/>
                <a:cs typeface="Arial Unicode MS" pitchFamily="34" charset="-128"/>
              </a:rPr>
              <a:t>recognized agency</a:t>
            </a:r>
            <a:r>
              <a:rPr lang="en-US" dirty="0" smtClean="0">
                <a:latin typeface="Arial Unicode MS" pitchFamily="34" charset="-128"/>
                <a:ea typeface="Arial Unicode MS" pitchFamily="34" charset="-128"/>
                <a:cs typeface="Arial Unicode MS" pitchFamily="34" charset="-128"/>
              </a:rPr>
              <a:t>.</a:t>
            </a:r>
          </a:p>
          <a:p>
            <a:pPr algn="just"/>
            <a:r>
              <a:rPr lang="en-US" b="1" dirty="0">
                <a:latin typeface="Arial Unicode MS" pitchFamily="34" charset="-128"/>
                <a:ea typeface="Arial Unicode MS" pitchFamily="34" charset="-128"/>
                <a:cs typeface="Arial Unicode MS" pitchFamily="34" charset="-128"/>
              </a:rPr>
              <a:t>Import</a:t>
            </a:r>
            <a:r>
              <a:rPr lang="en-US" dirty="0">
                <a:latin typeface="Arial Unicode MS" pitchFamily="34" charset="-128"/>
                <a:ea typeface="Arial Unicode MS" pitchFamily="34" charset="-128"/>
                <a:cs typeface="Arial Unicode MS" pitchFamily="34" charset="-128"/>
              </a:rPr>
              <a:t> of </a:t>
            </a:r>
            <a:r>
              <a:rPr lang="en-US" b="1" dirty="0">
                <a:latin typeface="Arial Unicode MS" pitchFamily="34" charset="-128"/>
                <a:ea typeface="Arial Unicode MS" pitchFamily="34" charset="-128"/>
                <a:cs typeface="Arial Unicode MS" pitchFamily="34" charset="-128"/>
              </a:rPr>
              <a:t>e-waste</a:t>
            </a:r>
            <a:r>
              <a:rPr lang="en-US" dirty="0">
                <a:latin typeface="Arial Unicode MS" pitchFamily="34" charset="-128"/>
                <a:ea typeface="Arial Unicode MS" pitchFamily="34" charset="-128"/>
                <a:cs typeface="Arial Unicode MS" pitchFamily="34" charset="-128"/>
              </a:rPr>
              <a:t> is considered for actual users only with the </a:t>
            </a:r>
            <a:r>
              <a:rPr lang="en-US" b="1" dirty="0">
                <a:latin typeface="Arial Unicode MS" pitchFamily="34" charset="-128"/>
                <a:ea typeface="Arial Unicode MS" pitchFamily="34" charset="-128"/>
                <a:cs typeface="Arial Unicode MS" pitchFamily="34" charset="-128"/>
              </a:rPr>
              <a:t>permission </a:t>
            </a:r>
            <a:r>
              <a:rPr lang="en-US" dirty="0">
                <a:latin typeface="Arial Unicode MS" pitchFamily="34" charset="-128"/>
                <a:ea typeface="Arial Unicode MS" pitchFamily="34" charset="-128"/>
                <a:cs typeface="Arial Unicode MS" pitchFamily="34" charset="-128"/>
              </a:rPr>
              <a:t>of </a:t>
            </a:r>
            <a:r>
              <a:rPr lang="en-US" b="1" dirty="0">
                <a:latin typeface="Arial Unicode MS" pitchFamily="34" charset="-128"/>
                <a:ea typeface="Arial Unicode MS" pitchFamily="34" charset="-128"/>
                <a:cs typeface="Arial Unicode MS" pitchFamily="34" charset="-128"/>
              </a:rPr>
              <a:t>Ministry of Environment </a:t>
            </a:r>
            <a:r>
              <a:rPr lang="en-US" dirty="0">
                <a:latin typeface="Arial Unicode MS" pitchFamily="34" charset="-128"/>
                <a:ea typeface="Arial Unicode MS" pitchFamily="34" charset="-128"/>
                <a:cs typeface="Arial Unicode MS" pitchFamily="34" charset="-128"/>
              </a:rPr>
              <a:t>and </a:t>
            </a:r>
            <a:r>
              <a:rPr lang="en-US" b="1" dirty="0">
                <a:latin typeface="Arial Unicode MS" pitchFamily="34" charset="-128"/>
                <a:ea typeface="Arial Unicode MS" pitchFamily="34" charset="-128"/>
                <a:cs typeface="Arial Unicode MS" pitchFamily="34" charset="-128"/>
              </a:rPr>
              <a:t>Forests and </a:t>
            </a:r>
            <a:r>
              <a:rPr lang="en-US" b="1" dirty="0" err="1">
                <a:latin typeface="Arial Unicode MS" pitchFamily="34" charset="-128"/>
                <a:ea typeface="Arial Unicode MS" pitchFamily="34" charset="-128"/>
                <a:cs typeface="Arial Unicode MS" pitchFamily="34" charset="-128"/>
              </a:rPr>
              <a:t>licence</a:t>
            </a:r>
            <a:r>
              <a:rPr lang="en-US" dirty="0">
                <a:latin typeface="Arial Unicode MS" pitchFamily="34" charset="-128"/>
                <a:ea typeface="Arial Unicode MS" pitchFamily="34" charset="-128"/>
                <a:cs typeface="Arial Unicode MS" pitchFamily="34" charset="-128"/>
              </a:rPr>
              <a:t> from </a:t>
            </a:r>
            <a:r>
              <a:rPr lang="en-US" b="1" dirty="0">
                <a:latin typeface="Arial Unicode MS" pitchFamily="34" charset="-128"/>
                <a:ea typeface="Arial Unicode MS" pitchFamily="34" charset="-128"/>
                <a:cs typeface="Arial Unicode MS" pitchFamily="34" charset="-128"/>
              </a:rPr>
              <a:t>Directorate General of Foreign Trade</a:t>
            </a:r>
            <a:r>
              <a:rPr lang="en-US" dirty="0">
                <a:latin typeface="Arial Unicode MS" pitchFamily="34" charset="-128"/>
                <a:ea typeface="Arial Unicode MS" pitchFamily="34" charset="-128"/>
                <a:cs typeface="Arial Unicode MS" pitchFamily="34" charset="-128"/>
              </a:rPr>
              <a:t>.</a:t>
            </a:r>
          </a:p>
          <a:p>
            <a:pPr marL="0" indent="0" algn="just">
              <a:buNone/>
            </a:pPr>
            <a:endParaRPr lang="en-US"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0762881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7918" y="152401"/>
            <a:ext cx="10425827" cy="792163"/>
          </a:xfrm>
        </p:spPr>
        <p:txBody>
          <a:bodyPr>
            <a:normAutofit fontScale="90000"/>
          </a:bodyPr>
          <a:lstStyle/>
          <a:p>
            <a:r>
              <a:rPr lang="en-US" u="sng" dirty="0">
                <a:latin typeface="Eras Demi ITC" pitchFamily="34" charset="0"/>
                <a:ea typeface="Arial Unicode MS" pitchFamily="34" charset="-128"/>
                <a:cs typeface="Arial Unicode MS" pitchFamily="34" charset="-128"/>
              </a:rPr>
              <a:t>India’s stand on liberalizing import rules</a:t>
            </a:r>
          </a:p>
        </p:txBody>
      </p:sp>
      <p:sp>
        <p:nvSpPr>
          <p:cNvPr id="3" name="Content Placeholder 2"/>
          <p:cNvSpPr>
            <a:spLocks noGrp="1"/>
          </p:cNvSpPr>
          <p:nvPr>
            <p:ph idx="1"/>
          </p:nvPr>
        </p:nvSpPr>
        <p:spPr>
          <a:xfrm>
            <a:off x="892454" y="1447800"/>
            <a:ext cx="11237370" cy="5562600"/>
          </a:xfrm>
        </p:spPr>
        <p:txBody>
          <a:bodyPr>
            <a:noAutofit/>
          </a:bodyPr>
          <a:lstStyle/>
          <a:p>
            <a:pPr algn="just">
              <a:lnSpc>
                <a:spcPct val="150000"/>
              </a:lnSpc>
            </a:pPr>
            <a:r>
              <a:rPr lang="en-US" dirty="0">
                <a:latin typeface="Arial Unicode MS" pitchFamily="34" charset="-128"/>
                <a:ea typeface="Arial Unicode MS" pitchFamily="34" charset="-128"/>
                <a:cs typeface="Arial Unicode MS" pitchFamily="34" charset="-128"/>
              </a:rPr>
              <a:t>Global trade in </a:t>
            </a:r>
            <a:r>
              <a:rPr lang="en-US" b="1" dirty="0">
                <a:latin typeface="Arial Unicode MS" pitchFamily="34" charset="-128"/>
                <a:ea typeface="Arial Unicode MS" pitchFamily="34" charset="-128"/>
                <a:cs typeface="Arial Unicode MS" pitchFamily="34" charset="-128"/>
              </a:rPr>
              <a:t>remanufactured products </a:t>
            </a:r>
            <a:r>
              <a:rPr lang="en-US" dirty="0">
                <a:latin typeface="Arial Unicode MS" pitchFamily="34" charset="-128"/>
                <a:ea typeface="Arial Unicode MS" pitchFamily="34" charset="-128"/>
                <a:cs typeface="Arial Unicode MS" pitchFamily="34" charset="-128"/>
              </a:rPr>
              <a:t>has already crossed </a:t>
            </a:r>
            <a:r>
              <a:rPr lang="en-US" b="1" dirty="0">
                <a:latin typeface="Arial Unicode MS" pitchFamily="34" charset="-128"/>
                <a:ea typeface="Arial Unicode MS" pitchFamily="34" charset="-128"/>
                <a:cs typeface="Arial Unicode MS" pitchFamily="34" charset="-128"/>
              </a:rPr>
              <a:t>$100 billion. </a:t>
            </a:r>
            <a:endParaRPr lang="en-US" b="1" dirty="0" smtClean="0">
              <a:latin typeface="Arial Unicode MS" pitchFamily="34" charset="-128"/>
              <a:ea typeface="Arial Unicode MS" pitchFamily="34" charset="-128"/>
              <a:cs typeface="Arial Unicode MS" pitchFamily="34" charset="-128"/>
            </a:endParaRPr>
          </a:p>
          <a:p>
            <a:pPr algn="just">
              <a:lnSpc>
                <a:spcPct val="150000"/>
              </a:lnSpc>
            </a:pPr>
            <a:r>
              <a:rPr lang="en-US" dirty="0" smtClean="0">
                <a:latin typeface="Arial Unicode MS" pitchFamily="34" charset="-128"/>
                <a:ea typeface="Arial Unicode MS" pitchFamily="34" charset="-128"/>
                <a:cs typeface="Arial Unicode MS" pitchFamily="34" charset="-128"/>
              </a:rPr>
              <a:t>Like </a:t>
            </a:r>
            <a:r>
              <a:rPr lang="en-US" dirty="0">
                <a:latin typeface="Arial Unicode MS" pitchFamily="34" charset="-128"/>
                <a:ea typeface="Arial Unicode MS" pitchFamily="34" charset="-128"/>
                <a:cs typeface="Arial Unicode MS" pitchFamily="34" charset="-128"/>
              </a:rPr>
              <a:t>other </a:t>
            </a:r>
            <a:r>
              <a:rPr lang="en-US" b="1" dirty="0">
                <a:latin typeface="Arial Unicode MS" pitchFamily="34" charset="-128"/>
                <a:ea typeface="Arial Unicode MS" pitchFamily="34" charset="-128"/>
                <a:cs typeface="Arial Unicode MS" pitchFamily="34" charset="-128"/>
              </a:rPr>
              <a:t>Asian countries, India has </a:t>
            </a:r>
            <a:r>
              <a:rPr lang="en-US" dirty="0">
                <a:latin typeface="Arial Unicode MS" pitchFamily="34" charset="-128"/>
                <a:ea typeface="Arial Unicode MS" pitchFamily="34" charset="-128"/>
                <a:cs typeface="Arial Unicode MS" pitchFamily="34" charset="-128"/>
              </a:rPr>
              <a:t>also felt the </a:t>
            </a:r>
            <a:r>
              <a:rPr lang="en-US" b="1" dirty="0">
                <a:latin typeface="Arial Unicode MS" pitchFamily="34" charset="-128"/>
                <a:ea typeface="Arial Unicode MS" pitchFamily="34" charset="-128"/>
                <a:cs typeface="Arial Unicode MS" pitchFamily="34" charset="-128"/>
              </a:rPr>
              <a:t>pressure </a:t>
            </a:r>
            <a:r>
              <a:rPr lang="en-US" dirty="0">
                <a:latin typeface="Arial Unicode MS" pitchFamily="34" charset="-128"/>
                <a:ea typeface="Arial Unicode MS" pitchFamily="34" charset="-128"/>
                <a:cs typeface="Arial Unicode MS" pitchFamily="34" charset="-128"/>
              </a:rPr>
              <a:t>from the </a:t>
            </a:r>
            <a:r>
              <a:rPr lang="en-US" b="1" dirty="0">
                <a:latin typeface="Arial Unicode MS" pitchFamily="34" charset="-128"/>
                <a:ea typeface="Arial Unicode MS" pitchFamily="34" charset="-128"/>
                <a:cs typeface="Arial Unicode MS" pitchFamily="34" charset="-128"/>
              </a:rPr>
              <a:t>developed countries </a:t>
            </a:r>
            <a:r>
              <a:rPr lang="en-US" dirty="0">
                <a:latin typeface="Arial Unicode MS" pitchFamily="34" charset="-128"/>
                <a:ea typeface="Arial Unicode MS" pitchFamily="34" charset="-128"/>
                <a:cs typeface="Arial Unicode MS" pitchFamily="34" charset="-128"/>
              </a:rPr>
              <a:t>to </a:t>
            </a:r>
            <a:r>
              <a:rPr lang="en-US" b="1" dirty="0">
                <a:latin typeface="Arial Unicode MS" pitchFamily="34" charset="-128"/>
                <a:ea typeface="Arial Unicode MS" pitchFamily="34" charset="-128"/>
                <a:cs typeface="Arial Unicode MS" pitchFamily="34" charset="-128"/>
              </a:rPr>
              <a:t>liberalize </a:t>
            </a:r>
            <a:r>
              <a:rPr lang="en-US" dirty="0">
                <a:latin typeface="Arial Unicode MS" pitchFamily="34" charset="-128"/>
                <a:ea typeface="Arial Unicode MS" pitchFamily="34" charset="-128"/>
                <a:cs typeface="Arial Unicode MS" pitchFamily="34" charset="-128"/>
              </a:rPr>
              <a:t>its </a:t>
            </a:r>
            <a:r>
              <a:rPr lang="en-US" b="1" dirty="0">
                <a:latin typeface="Arial Unicode MS" pitchFamily="34" charset="-128"/>
                <a:ea typeface="Arial Unicode MS" pitchFamily="34" charset="-128"/>
                <a:cs typeface="Arial Unicode MS" pitchFamily="34" charset="-128"/>
              </a:rPr>
              <a:t>import rules to allow access to its markets for their re- manufactured goods. </a:t>
            </a:r>
            <a:endParaRPr lang="en-US" b="1" dirty="0" smtClean="0">
              <a:latin typeface="Arial Unicode MS" pitchFamily="34" charset="-128"/>
              <a:ea typeface="Arial Unicode MS" pitchFamily="34" charset="-128"/>
              <a:cs typeface="Arial Unicode MS" pitchFamily="34" charset="-128"/>
            </a:endParaRPr>
          </a:p>
          <a:p>
            <a:pPr algn="just">
              <a:lnSpc>
                <a:spcPct val="150000"/>
              </a:lnSpc>
            </a:pPr>
            <a:r>
              <a:rPr lang="en-US" dirty="0" smtClean="0">
                <a:latin typeface="Arial Unicode MS" pitchFamily="34" charset="-128"/>
                <a:ea typeface="Arial Unicode MS" pitchFamily="34" charset="-128"/>
                <a:cs typeface="Arial Unicode MS" pitchFamily="34" charset="-128"/>
              </a:rPr>
              <a:t>It </a:t>
            </a:r>
            <a:r>
              <a:rPr lang="en-US" dirty="0">
                <a:latin typeface="Arial Unicode MS" pitchFamily="34" charset="-128"/>
                <a:ea typeface="Arial Unicode MS" pitchFamily="34" charset="-128"/>
                <a:cs typeface="Arial Unicode MS" pitchFamily="34" charset="-128"/>
              </a:rPr>
              <a:t>is argued by the countries like </a:t>
            </a:r>
            <a:r>
              <a:rPr lang="en-US" b="1" dirty="0">
                <a:latin typeface="Arial Unicode MS" pitchFamily="34" charset="-128"/>
                <a:ea typeface="Arial Unicode MS" pitchFamily="34" charset="-128"/>
                <a:cs typeface="Arial Unicode MS" pitchFamily="34" charset="-128"/>
              </a:rPr>
              <a:t>U.S., Switzerland and Japan </a:t>
            </a:r>
            <a:r>
              <a:rPr lang="en-US" dirty="0">
                <a:latin typeface="Arial Unicode MS" pitchFamily="34" charset="-128"/>
                <a:ea typeface="Arial Unicode MS" pitchFamily="34" charset="-128"/>
                <a:cs typeface="Arial Unicode MS" pitchFamily="34" charset="-128"/>
              </a:rPr>
              <a:t>that promoting trade in re-manufactured goods helps both the developed and the developing countries by </a:t>
            </a:r>
            <a:r>
              <a:rPr lang="en-US" b="1" dirty="0">
                <a:latin typeface="Arial Unicode MS" pitchFamily="34" charset="-128"/>
                <a:ea typeface="Arial Unicode MS" pitchFamily="34" charset="-128"/>
                <a:cs typeface="Arial Unicode MS" pitchFamily="34" charset="-128"/>
              </a:rPr>
              <a:t>increasing access to low cost, superior quality products while helping solid waste management and encouraging transfer of technology and skills</a:t>
            </a:r>
            <a:r>
              <a:rPr lang="en-US" b="1" dirty="0" smtClean="0">
                <a:latin typeface="Arial Unicode MS" pitchFamily="34" charset="-128"/>
                <a:ea typeface="Arial Unicode MS" pitchFamily="34" charset="-128"/>
                <a:cs typeface="Arial Unicode MS" pitchFamily="34" charset="-128"/>
              </a:rPr>
              <a:t>.</a:t>
            </a:r>
          </a:p>
          <a:p>
            <a:pPr algn="just">
              <a:lnSpc>
                <a:spcPct val="150000"/>
              </a:lnSpc>
            </a:pPr>
            <a:r>
              <a:rPr lang="en-US" dirty="0" smtClean="0">
                <a:latin typeface="Arial Unicode MS" pitchFamily="34" charset="-128"/>
                <a:ea typeface="Arial Unicode MS" pitchFamily="34" charset="-128"/>
                <a:cs typeface="Arial Unicode MS" pitchFamily="34" charset="-128"/>
              </a:rPr>
              <a:t> </a:t>
            </a:r>
            <a:r>
              <a:rPr lang="en-US" dirty="0">
                <a:latin typeface="Arial Unicode MS" pitchFamily="34" charset="-128"/>
                <a:ea typeface="Arial Unicode MS" pitchFamily="34" charset="-128"/>
                <a:cs typeface="Arial Unicode MS" pitchFamily="34" charset="-128"/>
              </a:rPr>
              <a:t>But </a:t>
            </a:r>
            <a:r>
              <a:rPr lang="en-US" b="1" dirty="0">
                <a:latin typeface="Arial Unicode MS" pitchFamily="34" charset="-128"/>
                <a:ea typeface="Arial Unicode MS" pitchFamily="34" charset="-128"/>
                <a:cs typeface="Arial Unicode MS" pitchFamily="34" charset="-128"/>
              </a:rPr>
              <a:t>India </a:t>
            </a:r>
            <a:r>
              <a:rPr lang="en-US" dirty="0">
                <a:latin typeface="Arial Unicode MS" pitchFamily="34" charset="-128"/>
                <a:ea typeface="Arial Unicode MS" pitchFamily="34" charset="-128"/>
                <a:cs typeface="Arial Unicode MS" pitchFamily="34" charset="-128"/>
              </a:rPr>
              <a:t>is </a:t>
            </a:r>
            <a:r>
              <a:rPr lang="en-US" b="1" dirty="0">
                <a:latin typeface="Arial Unicode MS" pitchFamily="34" charset="-128"/>
                <a:ea typeface="Arial Unicode MS" pitchFamily="34" charset="-128"/>
                <a:cs typeface="Arial Unicode MS" pitchFamily="34" charset="-128"/>
              </a:rPr>
              <a:t>apprehensive</a:t>
            </a:r>
            <a:r>
              <a:rPr lang="en-US" dirty="0">
                <a:latin typeface="Arial Unicode MS" pitchFamily="34" charset="-128"/>
                <a:ea typeface="Arial Unicode MS" pitchFamily="34" charset="-128"/>
                <a:cs typeface="Arial Unicode MS" pitchFamily="34" charset="-128"/>
              </a:rPr>
              <a:t> that it could lead to a </a:t>
            </a:r>
            <a:r>
              <a:rPr lang="en-US" b="1" dirty="0" smtClean="0">
                <a:latin typeface="Arial Unicode MS" pitchFamily="34" charset="-128"/>
                <a:ea typeface="Arial Unicode MS" pitchFamily="34" charset="-128"/>
                <a:cs typeface="Arial Unicode MS" pitchFamily="34" charset="-128"/>
              </a:rPr>
              <a:t>deluge(overflow)</a:t>
            </a:r>
            <a:r>
              <a:rPr lang="en-US" dirty="0" smtClean="0">
                <a:latin typeface="Arial Unicode MS" pitchFamily="34" charset="-128"/>
                <a:ea typeface="Arial Unicode MS" pitchFamily="34" charset="-128"/>
                <a:cs typeface="Arial Unicode MS" pitchFamily="34" charset="-128"/>
              </a:rPr>
              <a:t> </a:t>
            </a:r>
            <a:r>
              <a:rPr lang="en-US" dirty="0">
                <a:latin typeface="Arial Unicode MS" pitchFamily="34" charset="-128"/>
                <a:ea typeface="Arial Unicode MS" pitchFamily="34" charset="-128"/>
                <a:cs typeface="Arial Unicode MS" pitchFamily="34" charset="-128"/>
              </a:rPr>
              <a:t>of import of low-quality cheap goods and actually amount to transfer of waste from the developed to the developing countries. </a:t>
            </a:r>
            <a:endParaRPr lang="en-US" dirty="0" smtClean="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12822128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5519" y="381000"/>
            <a:ext cx="10856370" cy="6172200"/>
          </a:xfrm>
        </p:spPr>
        <p:txBody>
          <a:bodyPr>
            <a:normAutofit/>
          </a:bodyPr>
          <a:lstStyle/>
          <a:p>
            <a:pPr algn="just">
              <a:lnSpc>
                <a:spcPct val="150000"/>
              </a:lnSpc>
            </a:pPr>
            <a:r>
              <a:rPr lang="en-US" sz="2400" dirty="0" smtClean="0">
                <a:latin typeface="Arial Unicode MS" pitchFamily="34" charset="-128"/>
                <a:ea typeface="Arial Unicode MS" pitchFamily="34" charset="-128"/>
                <a:cs typeface="Arial Unicode MS" pitchFamily="34" charset="-128"/>
              </a:rPr>
              <a:t>India  </a:t>
            </a:r>
            <a:r>
              <a:rPr lang="en-US" sz="2400" dirty="0">
                <a:latin typeface="Arial Unicode MS" pitchFamily="34" charset="-128"/>
                <a:ea typeface="Arial Unicode MS" pitchFamily="34" charset="-128"/>
                <a:cs typeface="Arial Unicode MS" pitchFamily="34" charset="-128"/>
              </a:rPr>
              <a:t>has </a:t>
            </a:r>
            <a:r>
              <a:rPr lang="en-US" sz="2400" b="1" dirty="0">
                <a:latin typeface="Arial Unicode MS" pitchFamily="34" charset="-128"/>
                <a:ea typeface="Arial Unicode MS" pitchFamily="34" charset="-128"/>
                <a:cs typeface="Arial Unicode MS" pitchFamily="34" charset="-128"/>
              </a:rPr>
              <a:t>opposed </a:t>
            </a:r>
            <a:r>
              <a:rPr lang="en-US" sz="2400" b="1" dirty="0" smtClean="0">
                <a:latin typeface="Arial Unicode MS" pitchFamily="34" charset="-128"/>
                <a:ea typeface="Arial Unicode MS" pitchFamily="34" charset="-128"/>
                <a:cs typeface="Arial Unicode MS" pitchFamily="34" charset="-128"/>
              </a:rPr>
              <a:t>suggestions </a:t>
            </a:r>
            <a:r>
              <a:rPr lang="en-US" sz="2400" dirty="0">
                <a:latin typeface="Arial Unicode MS" pitchFamily="34" charset="-128"/>
                <a:ea typeface="Arial Unicode MS" pitchFamily="34" charset="-128"/>
                <a:cs typeface="Arial Unicode MS" pitchFamily="34" charset="-128"/>
              </a:rPr>
              <a:t>by</a:t>
            </a:r>
            <a:r>
              <a:rPr lang="en-US" sz="2400" b="1" dirty="0">
                <a:latin typeface="Arial Unicode MS" pitchFamily="34" charset="-128"/>
                <a:ea typeface="Arial Unicode MS" pitchFamily="34" charset="-128"/>
                <a:cs typeface="Arial Unicode MS" pitchFamily="34" charset="-128"/>
              </a:rPr>
              <a:t> some developed countries </a:t>
            </a:r>
            <a:r>
              <a:rPr lang="en-US" sz="2400" dirty="0">
                <a:latin typeface="Arial Unicode MS" pitchFamily="34" charset="-128"/>
                <a:ea typeface="Arial Unicode MS" pitchFamily="34" charset="-128"/>
                <a:cs typeface="Arial Unicode MS" pitchFamily="34" charset="-128"/>
              </a:rPr>
              <a:t>for more </a:t>
            </a:r>
            <a:r>
              <a:rPr lang="en-US" sz="2400" b="1" dirty="0">
                <a:latin typeface="Arial Unicode MS" pitchFamily="34" charset="-128"/>
                <a:ea typeface="Arial Unicode MS" pitchFamily="34" charset="-128"/>
                <a:cs typeface="Arial Unicode MS" pitchFamily="34" charset="-128"/>
              </a:rPr>
              <a:t>liberal trade </a:t>
            </a:r>
            <a:r>
              <a:rPr lang="en-US" sz="2400" dirty="0">
                <a:latin typeface="Arial Unicode MS" pitchFamily="34" charset="-128"/>
                <a:ea typeface="Arial Unicode MS" pitchFamily="34" charset="-128"/>
                <a:cs typeface="Arial Unicode MS" pitchFamily="34" charset="-128"/>
              </a:rPr>
              <a:t>in</a:t>
            </a:r>
            <a:r>
              <a:rPr lang="en-US" sz="2400" b="1" dirty="0">
                <a:latin typeface="Arial Unicode MS" pitchFamily="34" charset="-128"/>
                <a:ea typeface="Arial Unicode MS" pitchFamily="34" charset="-128"/>
                <a:cs typeface="Arial Unicode MS" pitchFamily="34" charset="-128"/>
              </a:rPr>
              <a:t> remanufactured goods </a:t>
            </a:r>
            <a:r>
              <a:rPr lang="en-US" sz="2400" dirty="0">
                <a:latin typeface="Arial Unicode MS" pitchFamily="34" charset="-128"/>
                <a:ea typeface="Arial Unicode MS" pitchFamily="34" charset="-128"/>
                <a:cs typeface="Arial Unicode MS" pitchFamily="34" charset="-128"/>
              </a:rPr>
              <a:t>or</a:t>
            </a:r>
            <a:r>
              <a:rPr lang="en-US" sz="2400" b="1" dirty="0">
                <a:latin typeface="Arial Unicode MS" pitchFamily="34" charset="-128"/>
                <a:ea typeface="Arial Unicode MS" pitchFamily="34" charset="-128"/>
                <a:cs typeface="Arial Unicode MS" pitchFamily="34" charset="-128"/>
              </a:rPr>
              <a:t> refurbished old products</a:t>
            </a:r>
            <a:r>
              <a:rPr lang="en-US" sz="2400" dirty="0">
                <a:latin typeface="Arial Unicode MS" pitchFamily="34" charset="-128"/>
                <a:ea typeface="Arial Unicode MS" pitchFamily="34" charset="-128"/>
                <a:cs typeface="Arial Unicode MS" pitchFamily="34" charset="-128"/>
              </a:rPr>
              <a:t> apprehending that it could harm the country’s domestic industry and also have adverse environmental </a:t>
            </a:r>
            <a:r>
              <a:rPr lang="en-US" sz="2400" b="1" dirty="0">
                <a:latin typeface="Arial Unicode MS" pitchFamily="34" charset="-128"/>
                <a:ea typeface="Arial Unicode MS" pitchFamily="34" charset="-128"/>
                <a:cs typeface="Arial Unicode MS" pitchFamily="34" charset="-128"/>
              </a:rPr>
              <a:t>ramifications.</a:t>
            </a:r>
          </a:p>
          <a:p>
            <a:pPr algn="just">
              <a:lnSpc>
                <a:spcPct val="150000"/>
              </a:lnSpc>
            </a:pPr>
            <a:r>
              <a:rPr lang="en-US" sz="2400" dirty="0">
                <a:latin typeface="Arial Unicode MS" pitchFamily="34" charset="-128"/>
                <a:ea typeface="Arial Unicode MS" pitchFamily="34" charset="-128"/>
                <a:cs typeface="Arial Unicode MS" pitchFamily="34" charset="-128"/>
              </a:rPr>
              <a:t> Agreeing with the Government’s stand on the issue, </a:t>
            </a:r>
            <a:r>
              <a:rPr lang="en-US" sz="2400" dirty="0" err="1">
                <a:latin typeface="Arial Unicode MS" pitchFamily="34" charset="-128"/>
                <a:ea typeface="Arial Unicode MS" pitchFamily="34" charset="-128"/>
                <a:cs typeface="Arial Unicode MS" pitchFamily="34" charset="-128"/>
              </a:rPr>
              <a:t>Amit</a:t>
            </a:r>
            <a:r>
              <a:rPr lang="en-US" sz="2400" dirty="0">
                <a:latin typeface="Arial Unicode MS" pitchFamily="34" charset="-128"/>
                <a:ea typeface="Arial Unicode MS" pitchFamily="34" charset="-128"/>
                <a:cs typeface="Arial Unicode MS" pitchFamily="34" charset="-128"/>
              </a:rPr>
              <a:t> </a:t>
            </a:r>
            <a:r>
              <a:rPr lang="en-US" sz="2400" dirty="0" err="1">
                <a:latin typeface="Arial Unicode MS" pitchFamily="34" charset="-128"/>
                <a:ea typeface="Arial Unicode MS" pitchFamily="34" charset="-128"/>
                <a:cs typeface="Arial Unicode MS" pitchFamily="34" charset="-128"/>
              </a:rPr>
              <a:t>Mitra</a:t>
            </a:r>
            <a:r>
              <a:rPr lang="en-US" sz="2400" dirty="0">
                <a:latin typeface="Arial Unicode MS" pitchFamily="34" charset="-128"/>
                <a:ea typeface="Arial Unicode MS" pitchFamily="34" charset="-128"/>
                <a:cs typeface="Arial Unicode MS" pitchFamily="34" charset="-128"/>
              </a:rPr>
              <a:t>, Secretary-General of the </a:t>
            </a:r>
            <a:r>
              <a:rPr lang="en-US" sz="2400" b="1" dirty="0">
                <a:latin typeface="Arial Unicode MS" pitchFamily="34" charset="-128"/>
                <a:ea typeface="Arial Unicode MS" pitchFamily="34" charset="-128"/>
                <a:cs typeface="Arial Unicode MS" pitchFamily="34" charset="-128"/>
              </a:rPr>
              <a:t>Federation of Indian Chambers of Commerce and Industry (FICCI), </a:t>
            </a:r>
            <a:r>
              <a:rPr lang="en-US" sz="2400" dirty="0">
                <a:latin typeface="Arial Unicode MS" pitchFamily="34" charset="-128"/>
                <a:ea typeface="Arial Unicode MS" pitchFamily="34" charset="-128"/>
                <a:cs typeface="Arial Unicode MS" pitchFamily="34" charset="-128"/>
              </a:rPr>
              <a:t>has been quoted as saying, “</a:t>
            </a:r>
            <a:r>
              <a:rPr lang="en-US" sz="2400" b="1" dirty="0">
                <a:latin typeface="Arial Unicode MS" pitchFamily="34" charset="-128"/>
                <a:ea typeface="Arial Unicode MS" pitchFamily="34" charset="-128"/>
                <a:cs typeface="Arial Unicode MS" pitchFamily="34" charset="-128"/>
              </a:rPr>
              <a:t>Unrestricted imports of remanufactured goods would adversely impact our domestic manufacturing sector and also have the risk of diluting safety standards and dumping of e-waste</a:t>
            </a:r>
          </a:p>
          <a:p>
            <a:pPr>
              <a:lnSpc>
                <a:spcPct val="150000"/>
              </a:lnSpc>
            </a:pPr>
            <a:endParaRPr lang="en-US" dirty="0"/>
          </a:p>
        </p:txBody>
      </p:sp>
    </p:spTree>
    <p:extLst>
      <p:ext uri="{BB962C8B-B14F-4D97-AF65-F5344CB8AC3E}">
        <p14:creationId xmlns:p14="http://schemas.microsoft.com/office/powerpoint/2010/main" val="31520914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7FBF3CBA-3721-8DF1-D656-0431F19D4B63}"/>
              </a:ext>
            </a:extLst>
          </p:cNvPr>
          <p:cNvSpPr>
            <a:spLocks noGrp="1"/>
          </p:cNvSpPr>
          <p:nvPr>
            <p:ph idx="4294967295"/>
          </p:nvPr>
        </p:nvSpPr>
        <p:spPr>
          <a:xfrm>
            <a:off x="975519" y="1219200"/>
            <a:ext cx="10945654" cy="5084763"/>
          </a:xfrm>
        </p:spPr>
        <p:txBody>
          <a:bodyPr>
            <a:normAutofit lnSpcReduction="10000"/>
          </a:bodyPr>
          <a:lstStyle/>
          <a:p>
            <a:pPr algn="just"/>
            <a:r>
              <a:rPr lang="en-US" sz="2350" dirty="0">
                <a:latin typeface="Arial" panose="020B0604020202020204" pitchFamily="34" charset="0"/>
                <a:cs typeface="Arial" panose="020B0604020202020204" pitchFamily="34" charset="0"/>
              </a:rPr>
              <a:t>India </a:t>
            </a:r>
            <a:r>
              <a:rPr lang="en-US" sz="2350" dirty="0" smtClean="0">
                <a:latin typeface="Arial" panose="020B0604020202020204" pitchFamily="34" charset="0"/>
                <a:cs typeface="Arial" panose="020B0604020202020204" pitchFamily="34" charset="0"/>
              </a:rPr>
              <a:t>is  </a:t>
            </a:r>
            <a:r>
              <a:rPr lang="en-US" sz="2350" dirty="0">
                <a:latin typeface="Arial" panose="020B0604020202020204" pitchFamily="34" charset="0"/>
                <a:cs typeface="Arial" panose="020B0604020202020204" pitchFamily="34" charset="0"/>
              </a:rPr>
              <a:t>the second largest e-waste generator in Asia.</a:t>
            </a:r>
          </a:p>
          <a:p>
            <a:pPr algn="just"/>
            <a:r>
              <a:rPr lang="en-US" sz="2350" dirty="0">
                <a:latin typeface="Arial" panose="020B0604020202020204" pitchFamily="34" charset="0"/>
                <a:cs typeface="Arial" panose="020B0604020202020204" pitchFamily="34" charset="0"/>
              </a:rPr>
              <a:t>More than </a:t>
            </a:r>
            <a:r>
              <a:rPr lang="en-US" sz="2350" b="1" dirty="0">
                <a:latin typeface="Arial" panose="020B0604020202020204" pitchFamily="34" charset="0"/>
                <a:cs typeface="Arial" panose="020B0604020202020204" pitchFamily="34" charset="0"/>
              </a:rPr>
              <a:t>90 per cent </a:t>
            </a:r>
            <a:r>
              <a:rPr lang="en-US" sz="2350" dirty="0">
                <a:latin typeface="Arial" panose="020B0604020202020204" pitchFamily="34" charset="0"/>
                <a:cs typeface="Arial" panose="020B0604020202020204" pitchFamily="34" charset="0"/>
              </a:rPr>
              <a:t>of the e-waste generated in the country </a:t>
            </a:r>
            <a:r>
              <a:rPr lang="en-US" sz="2350" b="1" dirty="0">
                <a:latin typeface="Arial" panose="020B0604020202020204" pitchFamily="34" charset="0"/>
                <a:cs typeface="Arial" panose="020B0604020202020204" pitchFamily="34" charset="0"/>
              </a:rPr>
              <a:t>ends up </a:t>
            </a:r>
            <a:r>
              <a:rPr lang="en-US" sz="2350" dirty="0">
                <a:latin typeface="Arial" panose="020B0604020202020204" pitchFamily="34" charset="0"/>
                <a:cs typeface="Arial" panose="020B0604020202020204" pitchFamily="34" charset="0"/>
              </a:rPr>
              <a:t>in the unorganized market for recycling and disposal.</a:t>
            </a:r>
          </a:p>
          <a:p>
            <a:pPr algn="just"/>
            <a:r>
              <a:rPr lang="en-US" sz="2350" dirty="0">
                <a:latin typeface="Arial" panose="020B0604020202020204" pitchFamily="34" charset="0"/>
                <a:cs typeface="Arial" panose="020B0604020202020204" pitchFamily="34" charset="0"/>
              </a:rPr>
              <a:t>The unorganized sector mainly </a:t>
            </a:r>
            <a:r>
              <a:rPr lang="en-US" sz="2350" b="1" dirty="0">
                <a:latin typeface="Arial" panose="020B0604020202020204" pitchFamily="34" charset="0"/>
                <a:cs typeface="Arial" panose="020B0604020202020204" pitchFamily="34" charset="0"/>
              </a:rPr>
              <a:t>consists </a:t>
            </a:r>
            <a:r>
              <a:rPr lang="en-US" sz="2350" dirty="0">
                <a:latin typeface="Arial" panose="020B0604020202020204" pitchFamily="34" charset="0"/>
                <a:cs typeface="Arial" panose="020B0604020202020204" pitchFamily="34" charset="0"/>
              </a:rPr>
              <a:t>of the urban slums of the metros and mini-metros, where recycling operations are carried out by the </a:t>
            </a:r>
            <a:r>
              <a:rPr lang="en-US" sz="2350" b="1" dirty="0">
                <a:latin typeface="Arial" panose="020B0604020202020204" pitchFamily="34" charset="0"/>
                <a:cs typeface="Arial" panose="020B0604020202020204" pitchFamily="34" charset="0"/>
              </a:rPr>
              <a:t>unskilled employees </a:t>
            </a:r>
            <a:r>
              <a:rPr lang="en-US" sz="2350" dirty="0">
                <a:latin typeface="Arial" panose="020B0604020202020204" pitchFamily="34" charset="0"/>
                <a:cs typeface="Arial" panose="020B0604020202020204" pitchFamily="34" charset="0"/>
              </a:rPr>
              <a:t>using the most rudimentary methods to </a:t>
            </a:r>
            <a:r>
              <a:rPr lang="en-US" sz="2350" b="1" dirty="0">
                <a:latin typeface="Arial" panose="020B0604020202020204" pitchFamily="34" charset="0"/>
                <a:cs typeface="Arial" panose="020B0604020202020204" pitchFamily="34" charset="0"/>
              </a:rPr>
              <a:t>reduce cost</a:t>
            </a:r>
            <a:r>
              <a:rPr lang="en-US" sz="2350" b="1" dirty="0" smtClean="0">
                <a:latin typeface="Arial" panose="020B0604020202020204" pitchFamily="34" charset="0"/>
                <a:cs typeface="Arial" panose="020B0604020202020204" pitchFamily="34" charset="0"/>
              </a:rPr>
              <a:t>.</a:t>
            </a:r>
          </a:p>
          <a:p>
            <a:pPr algn="just"/>
            <a:r>
              <a:rPr lang="en-US" sz="2400" dirty="0">
                <a:latin typeface="Arial" pitchFamily="34" charset="0"/>
                <a:cs typeface="Arial" pitchFamily="34" charset="0"/>
              </a:rPr>
              <a:t>The </a:t>
            </a:r>
            <a:r>
              <a:rPr lang="en-US" sz="2400" dirty="0" smtClean="0">
                <a:latin typeface="Arial" pitchFamily="34" charset="0"/>
                <a:cs typeface="Arial" pitchFamily="34" charset="0"/>
              </a:rPr>
              <a:t>unorganized </a:t>
            </a:r>
            <a:r>
              <a:rPr lang="en-US" sz="2400" dirty="0">
                <a:latin typeface="Arial" pitchFamily="34" charset="0"/>
                <a:cs typeface="Arial" pitchFamily="34" charset="0"/>
              </a:rPr>
              <a:t>sector consists of an </a:t>
            </a:r>
            <a:r>
              <a:rPr lang="en-US" sz="2400" b="1" dirty="0">
                <a:latin typeface="Arial" pitchFamily="34" charset="0"/>
                <a:cs typeface="Arial" pitchFamily="34" charset="0"/>
              </a:rPr>
              <a:t>assortment </a:t>
            </a:r>
            <a:r>
              <a:rPr lang="en-US" sz="2400" dirty="0">
                <a:latin typeface="Arial" pitchFamily="34" charset="0"/>
                <a:cs typeface="Arial" pitchFamily="34" charset="0"/>
              </a:rPr>
              <a:t>of small and informal businesses </a:t>
            </a:r>
            <a:r>
              <a:rPr lang="en-US" sz="2400" b="1" dirty="0">
                <a:latin typeface="Arial" pitchFamily="34" charset="0"/>
                <a:cs typeface="Arial" pitchFamily="34" charset="0"/>
              </a:rPr>
              <a:t>not governed </a:t>
            </a:r>
            <a:r>
              <a:rPr lang="en-US" sz="2400" dirty="0">
                <a:latin typeface="Arial" pitchFamily="34" charset="0"/>
                <a:cs typeface="Arial" pitchFamily="34" charset="0"/>
              </a:rPr>
              <a:t>by any stringent health and environmental regulations</a:t>
            </a:r>
            <a:endParaRPr lang="en-US" sz="2350" dirty="0">
              <a:latin typeface="Arial" panose="020B0604020202020204" pitchFamily="34" charset="0"/>
              <a:cs typeface="Arial" panose="020B0604020202020204" pitchFamily="34" charset="0"/>
            </a:endParaRPr>
          </a:p>
          <a:p>
            <a:pPr algn="just"/>
            <a:r>
              <a:rPr lang="en-US" sz="2350" b="1" dirty="0">
                <a:latin typeface="Arial" panose="020B0604020202020204" pitchFamily="34" charset="0"/>
                <a:cs typeface="Arial" panose="020B0604020202020204" pitchFamily="34" charset="0"/>
              </a:rPr>
              <a:t>Workers face </a:t>
            </a:r>
            <a:r>
              <a:rPr lang="en-US" sz="2350" dirty="0">
                <a:latin typeface="Arial" panose="020B0604020202020204" pitchFamily="34" charset="0"/>
                <a:cs typeface="Arial" panose="020B0604020202020204" pitchFamily="34" charset="0"/>
              </a:rPr>
              <a:t>dangerous working conditions as they may be without protection like </a:t>
            </a:r>
            <a:r>
              <a:rPr lang="en-US" sz="2350" b="1" dirty="0">
                <a:latin typeface="Arial" panose="020B0604020202020204" pitchFamily="34" charset="0"/>
                <a:cs typeface="Arial" panose="020B0604020202020204" pitchFamily="34" charset="0"/>
              </a:rPr>
              <a:t>gloves or masks</a:t>
            </a:r>
            <a:r>
              <a:rPr lang="en-US" sz="2350" dirty="0">
                <a:latin typeface="Arial" panose="020B0604020202020204" pitchFamily="34" charset="0"/>
                <a:cs typeface="Arial" panose="020B0604020202020204" pitchFamily="34" charset="0"/>
              </a:rPr>
              <a:t>. Released gases, acid solutions, toxic smoke and contaminated ashes are some of the most dangerous threats for the </a:t>
            </a:r>
            <a:r>
              <a:rPr lang="en-US" sz="2350" b="1" dirty="0">
                <a:latin typeface="Arial" panose="020B0604020202020204" pitchFamily="34" charset="0"/>
                <a:cs typeface="Arial" panose="020B0604020202020204" pitchFamily="34" charset="0"/>
              </a:rPr>
              <a:t>workers </a:t>
            </a:r>
            <a:r>
              <a:rPr lang="en-US" sz="2350" dirty="0">
                <a:latin typeface="Arial" panose="020B0604020202020204" pitchFamily="34" charset="0"/>
                <a:cs typeface="Arial" panose="020B0604020202020204" pitchFamily="34" charset="0"/>
              </a:rPr>
              <a:t>and for the </a:t>
            </a:r>
            <a:r>
              <a:rPr lang="en-US" sz="2350" b="1" dirty="0">
                <a:latin typeface="Arial" panose="020B0604020202020204" pitchFamily="34" charset="0"/>
                <a:cs typeface="Arial" panose="020B0604020202020204" pitchFamily="34" charset="0"/>
              </a:rPr>
              <a:t>local environment.</a:t>
            </a:r>
            <a:endParaRPr lang="en-IN" sz="2350" b="1" dirty="0">
              <a:latin typeface="Arial" panose="020B0604020202020204" pitchFamily="34" charset="0"/>
              <a:cs typeface="Arial" panose="020B0604020202020204" pitchFamily="34" charset="0"/>
            </a:endParaRPr>
          </a:p>
        </p:txBody>
      </p:sp>
      <p:sp>
        <p:nvSpPr>
          <p:cNvPr id="4" name="Title 1">
            <a:extLst>
              <a:ext uri="{FF2B5EF4-FFF2-40B4-BE49-F238E27FC236}">
                <a16:creationId xmlns="" xmlns:a16="http://schemas.microsoft.com/office/drawing/2014/main" id="{8FA2B8A7-57BE-0A45-E1B3-F47EAD205083}"/>
              </a:ext>
            </a:extLst>
          </p:cNvPr>
          <p:cNvSpPr>
            <a:spLocks noGrp="1"/>
          </p:cNvSpPr>
          <p:nvPr>
            <p:ph type="title" idx="4294967295"/>
          </p:nvPr>
        </p:nvSpPr>
        <p:spPr>
          <a:xfrm>
            <a:off x="912138" y="152400"/>
            <a:ext cx="11249700" cy="914400"/>
          </a:xfrm>
        </p:spPr>
        <p:txBody>
          <a:bodyPr>
            <a:normAutofit fontScale="90000"/>
          </a:bodyPr>
          <a:lstStyle/>
          <a:p>
            <a:r>
              <a:rPr lang="en-US" b="1" u="sng" dirty="0" smtClean="0">
                <a:latin typeface="Eras Demi ITC" panose="020B0805030504020804" pitchFamily="34" charset="0"/>
              </a:rPr>
              <a:t>E-waste </a:t>
            </a:r>
            <a:r>
              <a:rPr lang="en-US" b="1" u="sng" dirty="0">
                <a:latin typeface="Eras Demi ITC" panose="020B0805030504020804" pitchFamily="34" charset="0"/>
              </a:rPr>
              <a:t>economy in the </a:t>
            </a:r>
            <a:r>
              <a:rPr lang="en-US" b="1" u="sng" dirty="0" smtClean="0">
                <a:latin typeface="Eras Demi ITC" panose="020B0805030504020804" pitchFamily="34" charset="0"/>
              </a:rPr>
              <a:t>unorganized sector</a:t>
            </a:r>
            <a:r>
              <a:rPr lang="en-US" sz="4400" b="1" dirty="0" smtClean="0"/>
              <a:t/>
            </a:r>
            <a:br>
              <a:rPr lang="en-US" sz="4400" b="1" dirty="0" smtClean="0"/>
            </a:br>
            <a:endParaRPr lang="en-IN" dirty="0"/>
          </a:p>
        </p:txBody>
      </p:sp>
    </p:spTree>
    <p:extLst>
      <p:ext uri="{BB962C8B-B14F-4D97-AF65-F5344CB8AC3E}">
        <p14:creationId xmlns:p14="http://schemas.microsoft.com/office/powerpoint/2010/main" val="8759969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CF78BDD2-00FE-CC0B-D67B-A9D7EF04A7F2}"/>
              </a:ext>
            </a:extLst>
          </p:cNvPr>
          <p:cNvSpPr>
            <a:spLocks noGrp="1"/>
          </p:cNvSpPr>
          <p:nvPr>
            <p:ph idx="1"/>
          </p:nvPr>
        </p:nvSpPr>
        <p:spPr>
          <a:xfrm>
            <a:off x="1368207" y="1505612"/>
            <a:ext cx="10002064" cy="5139559"/>
          </a:xfrm>
        </p:spPr>
        <p:txBody>
          <a:bodyPr>
            <a:normAutofit/>
          </a:bodyPr>
          <a:lstStyle/>
          <a:p>
            <a:pPr algn="just"/>
            <a:r>
              <a:rPr lang="en-US" sz="2300" dirty="0">
                <a:latin typeface="Arial" panose="020B0604020202020204" pitchFamily="34" charset="0"/>
                <a:cs typeface="Arial" panose="020B0604020202020204" pitchFamily="34" charset="0"/>
              </a:rPr>
              <a:t>Very often </a:t>
            </a:r>
            <a:r>
              <a:rPr lang="en-US" sz="2300" b="1" dirty="0">
                <a:latin typeface="Arial" panose="020B0604020202020204" pitchFamily="34" charset="0"/>
                <a:cs typeface="Arial" panose="020B0604020202020204" pitchFamily="34" charset="0"/>
              </a:rPr>
              <a:t>child labor is employed </a:t>
            </a:r>
            <a:r>
              <a:rPr lang="en-US" sz="2300" dirty="0">
                <a:latin typeface="Arial" panose="020B0604020202020204" pitchFamily="34" charset="0"/>
                <a:cs typeface="Arial" panose="020B0604020202020204" pitchFamily="34" charset="0"/>
              </a:rPr>
              <a:t>to separate the parts from the circuit boards, </a:t>
            </a:r>
            <a:r>
              <a:rPr lang="en-US" sz="2300" b="1" dirty="0">
                <a:latin typeface="Arial" panose="020B0604020202020204" pitchFamily="34" charset="0"/>
                <a:cs typeface="Arial" panose="020B0604020202020204" pitchFamily="34" charset="0"/>
              </a:rPr>
              <a:t>utilizing wire cutters and pliers</a:t>
            </a:r>
            <a:r>
              <a:rPr lang="en-US" sz="2300" dirty="0">
                <a:latin typeface="Arial" panose="020B0604020202020204" pitchFamily="34" charset="0"/>
                <a:cs typeface="Arial" panose="020B0604020202020204" pitchFamily="34" charset="0"/>
              </a:rPr>
              <a:t>. After some pin straightening, some of the Integrated Circuits (IC) chips and components are sold for </a:t>
            </a:r>
            <a:r>
              <a:rPr lang="en-US" sz="2300" b="1" dirty="0">
                <a:latin typeface="Arial" panose="020B0604020202020204" pitchFamily="34" charset="0"/>
                <a:cs typeface="Arial" panose="020B0604020202020204" pitchFamily="34" charset="0"/>
              </a:rPr>
              <a:t>reuse.</a:t>
            </a:r>
          </a:p>
          <a:p>
            <a:pPr algn="just"/>
            <a:r>
              <a:rPr lang="en-US" sz="2300" dirty="0">
                <a:latin typeface="Arial" panose="020B0604020202020204" pitchFamily="34" charset="0"/>
                <a:cs typeface="Arial" panose="020B0604020202020204" pitchFamily="34" charset="0"/>
              </a:rPr>
              <a:t>The items that are </a:t>
            </a:r>
            <a:r>
              <a:rPr lang="en-US" sz="2300" b="1" dirty="0">
                <a:latin typeface="Arial" panose="020B0604020202020204" pitchFamily="34" charset="0"/>
                <a:cs typeface="Arial" panose="020B0604020202020204" pitchFamily="34" charset="0"/>
              </a:rPr>
              <a:t>not worthy </a:t>
            </a:r>
            <a:r>
              <a:rPr lang="en-US" sz="2300" dirty="0">
                <a:latin typeface="Arial" panose="020B0604020202020204" pitchFamily="34" charset="0"/>
                <a:cs typeface="Arial" panose="020B0604020202020204" pitchFamily="34" charset="0"/>
              </a:rPr>
              <a:t>of re-use go directly to the </a:t>
            </a:r>
            <a:r>
              <a:rPr lang="en-US" sz="2300" b="1" dirty="0">
                <a:latin typeface="Arial" panose="020B0604020202020204" pitchFamily="34" charset="0"/>
                <a:cs typeface="Arial" panose="020B0604020202020204" pitchFamily="34" charset="0"/>
              </a:rPr>
              <a:t>open fires </a:t>
            </a:r>
            <a:r>
              <a:rPr lang="en-US" sz="2300" dirty="0">
                <a:latin typeface="Arial" panose="020B0604020202020204" pitchFamily="34" charset="0"/>
                <a:cs typeface="Arial" panose="020B0604020202020204" pitchFamily="34" charset="0"/>
              </a:rPr>
              <a:t>to reduce them to </a:t>
            </a:r>
            <a:r>
              <a:rPr lang="en-US" sz="2300" b="1" dirty="0">
                <a:latin typeface="Arial" panose="020B0604020202020204" pitchFamily="34" charset="0"/>
                <a:cs typeface="Arial" panose="020B0604020202020204" pitchFamily="34" charset="0"/>
              </a:rPr>
              <a:t>metals</a:t>
            </a:r>
            <a:r>
              <a:rPr lang="en-US" sz="2300" dirty="0">
                <a:latin typeface="Arial" panose="020B0604020202020204" pitchFamily="34" charset="0"/>
                <a:cs typeface="Arial" panose="020B0604020202020204" pitchFamily="34" charset="0"/>
              </a:rPr>
              <a:t>.</a:t>
            </a:r>
          </a:p>
          <a:p>
            <a:pPr algn="just"/>
            <a:r>
              <a:rPr lang="en-US" sz="2300" dirty="0">
                <a:latin typeface="Arial" panose="020B0604020202020204" pitchFamily="34" charset="0"/>
                <a:cs typeface="Arial" panose="020B0604020202020204" pitchFamily="34" charset="0"/>
              </a:rPr>
              <a:t>After burning, the ashes are </a:t>
            </a:r>
            <a:r>
              <a:rPr lang="en-US" sz="2300" b="1" dirty="0">
                <a:latin typeface="Arial" panose="020B0604020202020204" pitchFamily="34" charset="0"/>
                <a:cs typeface="Arial" panose="020B0604020202020204" pitchFamily="34" charset="0"/>
              </a:rPr>
              <a:t>floated in water to remove lighter ash. </a:t>
            </a:r>
            <a:endParaRPr lang="en-US" sz="2300" b="1" dirty="0" smtClean="0">
              <a:latin typeface="Arial" panose="020B0604020202020204" pitchFamily="34" charset="0"/>
              <a:cs typeface="Arial" panose="020B0604020202020204" pitchFamily="34" charset="0"/>
            </a:endParaRPr>
          </a:p>
          <a:p>
            <a:pPr algn="just"/>
            <a:r>
              <a:rPr lang="en-US" sz="2300" b="1" dirty="0" smtClean="0">
                <a:latin typeface="Arial" panose="020B0604020202020204" pitchFamily="34" charset="0"/>
                <a:cs typeface="Arial" panose="020B0604020202020204" pitchFamily="34" charset="0"/>
              </a:rPr>
              <a:t>Another </a:t>
            </a:r>
            <a:r>
              <a:rPr lang="en-US" sz="2300" b="1" dirty="0">
                <a:latin typeface="Arial" panose="020B0604020202020204" pitchFamily="34" charset="0"/>
                <a:cs typeface="Arial" panose="020B0604020202020204" pitchFamily="34" charset="0"/>
              </a:rPr>
              <a:t>process involves utilizing nitric acid </a:t>
            </a:r>
            <a:r>
              <a:rPr lang="en-US" sz="2300" dirty="0">
                <a:latin typeface="Arial" panose="020B0604020202020204" pitchFamily="34" charset="0"/>
                <a:cs typeface="Arial" panose="020B0604020202020204" pitchFamily="34" charset="0"/>
              </a:rPr>
              <a:t>on the circuit boards to remove </a:t>
            </a:r>
            <a:r>
              <a:rPr lang="en-US" sz="2300" b="1" dirty="0">
                <a:latin typeface="Arial" panose="020B0604020202020204" pitchFamily="34" charset="0"/>
                <a:cs typeface="Arial" panose="020B0604020202020204" pitchFamily="34" charset="0"/>
              </a:rPr>
              <a:t>gold and platinum</a:t>
            </a:r>
            <a:r>
              <a:rPr lang="en-US" sz="2300" dirty="0">
                <a:latin typeface="Arial" panose="020B0604020202020204" pitchFamily="34" charset="0"/>
                <a:cs typeface="Arial" panose="020B0604020202020204" pitchFamily="34" charset="0"/>
              </a:rPr>
              <a:t>.</a:t>
            </a:r>
          </a:p>
          <a:p>
            <a:pPr algn="just"/>
            <a:r>
              <a:rPr lang="en-US" sz="2300" dirty="0">
                <a:latin typeface="Arial" panose="020B0604020202020204" pitchFamily="34" charset="0"/>
                <a:cs typeface="Arial" panose="020B0604020202020204" pitchFamily="34" charset="0"/>
              </a:rPr>
              <a:t>Both methods, </a:t>
            </a:r>
            <a:r>
              <a:rPr lang="en-US" sz="2300" b="1" dirty="0">
                <a:latin typeface="Arial" panose="020B0604020202020204" pitchFamily="34" charset="0"/>
                <a:cs typeface="Arial" panose="020B0604020202020204" pitchFamily="34" charset="0"/>
              </a:rPr>
              <a:t>open burning </a:t>
            </a:r>
            <a:r>
              <a:rPr lang="en-US" sz="2300" dirty="0">
                <a:latin typeface="Arial" panose="020B0604020202020204" pitchFamily="34" charset="0"/>
                <a:cs typeface="Arial" panose="020B0604020202020204" pitchFamily="34" charset="0"/>
              </a:rPr>
              <a:t>and </a:t>
            </a:r>
            <a:r>
              <a:rPr lang="en-US" sz="2300" b="1" dirty="0">
                <a:latin typeface="Arial" panose="020B0604020202020204" pitchFamily="34" charset="0"/>
                <a:cs typeface="Arial" panose="020B0604020202020204" pitchFamily="34" charset="0"/>
              </a:rPr>
              <a:t>acid baths</a:t>
            </a:r>
            <a:r>
              <a:rPr lang="en-US" sz="2300" dirty="0">
                <a:latin typeface="Arial" panose="020B0604020202020204" pitchFamily="34" charset="0"/>
                <a:cs typeface="Arial" panose="020B0604020202020204" pitchFamily="34" charset="0"/>
              </a:rPr>
              <a:t>, are fraught with </a:t>
            </a:r>
            <a:r>
              <a:rPr lang="en-US" sz="2300" b="1" dirty="0">
                <a:latin typeface="Arial" panose="020B0604020202020204" pitchFamily="34" charset="0"/>
                <a:cs typeface="Arial" panose="020B0604020202020204" pitchFamily="34" charset="0"/>
              </a:rPr>
              <a:t>occupational health risks </a:t>
            </a:r>
            <a:r>
              <a:rPr lang="en-US" sz="2300" dirty="0">
                <a:latin typeface="Arial" panose="020B0604020202020204" pitchFamily="34" charset="0"/>
                <a:cs typeface="Arial" panose="020B0604020202020204" pitchFamily="34" charset="0"/>
              </a:rPr>
              <a:t>as well as risks to the people living in the </a:t>
            </a:r>
            <a:r>
              <a:rPr lang="en-US" sz="2300" b="1" dirty="0">
                <a:latin typeface="Arial" panose="020B0604020202020204" pitchFamily="34" charset="0"/>
                <a:cs typeface="Arial" panose="020B0604020202020204" pitchFamily="34" charset="0"/>
              </a:rPr>
              <a:t>surrounding community</a:t>
            </a:r>
            <a:r>
              <a:rPr lang="en-US" sz="2300" dirty="0">
                <a:latin typeface="Arial" panose="020B0604020202020204" pitchFamily="34" charset="0"/>
                <a:cs typeface="Arial" panose="020B0604020202020204" pitchFamily="34" charset="0"/>
              </a:rPr>
              <a:t>.</a:t>
            </a:r>
            <a:endParaRPr lang="en-IN" sz="2300" dirty="0">
              <a:latin typeface="Arial" panose="020B0604020202020204" pitchFamily="34" charset="0"/>
              <a:cs typeface="Arial" panose="020B0604020202020204" pitchFamily="34" charset="0"/>
            </a:endParaRPr>
          </a:p>
        </p:txBody>
      </p:sp>
      <p:sp>
        <p:nvSpPr>
          <p:cNvPr id="4" name="Title 1">
            <a:extLst>
              <a:ext uri="{FF2B5EF4-FFF2-40B4-BE49-F238E27FC236}">
                <a16:creationId xmlns="" xmlns:a16="http://schemas.microsoft.com/office/drawing/2014/main" id="{592E3545-A289-C670-691C-D475A62893CC}"/>
              </a:ext>
            </a:extLst>
          </p:cNvPr>
          <p:cNvSpPr>
            <a:spLocks noGrp="1"/>
          </p:cNvSpPr>
          <p:nvPr>
            <p:ph type="title"/>
          </p:nvPr>
        </p:nvSpPr>
        <p:spPr>
          <a:xfrm>
            <a:off x="1006502" y="512379"/>
            <a:ext cx="10827705" cy="1485900"/>
          </a:xfrm>
        </p:spPr>
        <p:txBody>
          <a:bodyPr>
            <a:normAutofit/>
          </a:bodyPr>
          <a:lstStyle/>
          <a:p>
            <a:r>
              <a:rPr lang="en-US" sz="4000" b="1" u="sng" dirty="0">
                <a:latin typeface="Eras Demi ITC" panose="020B0805030504020804" pitchFamily="34" charset="0"/>
              </a:rPr>
              <a:t>E-waste economy in the unorganized sector</a:t>
            </a:r>
            <a:r>
              <a:rPr lang="en-US" sz="4400" b="1" u="sng" dirty="0"/>
              <a:t/>
            </a:r>
            <a:br>
              <a:rPr lang="en-US" sz="4400" b="1" u="sng" dirty="0"/>
            </a:br>
            <a:endParaRPr lang="en-IN" u="sng" dirty="0"/>
          </a:p>
        </p:txBody>
      </p:sp>
    </p:spTree>
    <p:extLst>
      <p:ext uri="{BB962C8B-B14F-4D97-AF65-F5344CB8AC3E}">
        <p14:creationId xmlns:p14="http://schemas.microsoft.com/office/powerpoint/2010/main" val="2549182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49FF13-D372-1347-4136-FD9625B54D54}"/>
              </a:ext>
            </a:extLst>
          </p:cNvPr>
          <p:cNvSpPr>
            <a:spLocks noGrp="1"/>
          </p:cNvSpPr>
          <p:nvPr>
            <p:ph type="title"/>
          </p:nvPr>
        </p:nvSpPr>
        <p:spPr>
          <a:xfrm>
            <a:off x="1195215" y="528145"/>
            <a:ext cx="10285140" cy="1485900"/>
          </a:xfrm>
        </p:spPr>
        <p:txBody>
          <a:bodyPr>
            <a:normAutofit/>
          </a:bodyPr>
          <a:lstStyle/>
          <a:p>
            <a:r>
              <a:rPr lang="en-US" sz="4000" b="1" u="sng" dirty="0">
                <a:latin typeface="Eras Demi ITC" panose="020B0805030504020804" pitchFamily="34" charset="0"/>
              </a:rPr>
              <a:t>E-waste economy in the organized sector</a:t>
            </a:r>
            <a:r>
              <a:rPr lang="en-US" sz="4400" b="1" u="sng" dirty="0"/>
              <a:t/>
            </a:r>
            <a:br>
              <a:rPr lang="en-US" sz="4400" b="1" u="sng" dirty="0"/>
            </a:br>
            <a:endParaRPr lang="en-IN" u="sng" dirty="0"/>
          </a:p>
        </p:txBody>
      </p:sp>
      <p:sp>
        <p:nvSpPr>
          <p:cNvPr id="3" name="Content Placeholder 2">
            <a:extLst>
              <a:ext uri="{FF2B5EF4-FFF2-40B4-BE49-F238E27FC236}">
                <a16:creationId xmlns="" xmlns:a16="http://schemas.microsoft.com/office/drawing/2014/main" id="{0275F977-8303-E0AA-AAD3-BF49AFC20514}"/>
              </a:ext>
            </a:extLst>
          </p:cNvPr>
          <p:cNvSpPr>
            <a:spLocks noGrp="1"/>
          </p:cNvSpPr>
          <p:nvPr>
            <p:ph idx="1"/>
          </p:nvPr>
        </p:nvSpPr>
        <p:spPr>
          <a:xfrm>
            <a:off x="1368208" y="1347953"/>
            <a:ext cx="10175056" cy="5265683"/>
          </a:xfrm>
        </p:spPr>
        <p:txBody>
          <a:bodyPr>
            <a:noAutofit/>
          </a:bodyPr>
          <a:lstStyle/>
          <a:p>
            <a:pPr algn="just"/>
            <a:r>
              <a:rPr lang="en-US" sz="2300" dirty="0">
                <a:latin typeface="Arial" panose="020B0604020202020204" pitchFamily="34" charset="0"/>
                <a:cs typeface="Arial" panose="020B0604020202020204" pitchFamily="34" charset="0"/>
              </a:rPr>
              <a:t>In </a:t>
            </a:r>
            <a:r>
              <a:rPr lang="en-US" sz="2300" b="1" dirty="0">
                <a:latin typeface="Arial" panose="020B0604020202020204" pitchFamily="34" charset="0"/>
                <a:cs typeface="Arial" panose="020B0604020202020204" pitchFamily="34" charset="0"/>
              </a:rPr>
              <a:t>July 2009</a:t>
            </a:r>
            <a:r>
              <a:rPr lang="en-US" sz="2300" dirty="0">
                <a:latin typeface="Arial" panose="020B0604020202020204" pitchFamily="34" charset="0"/>
                <a:cs typeface="Arial" panose="020B0604020202020204" pitchFamily="34" charset="0"/>
              </a:rPr>
              <a:t>, organized recyclers formed the </a:t>
            </a:r>
            <a:r>
              <a:rPr lang="en-US" sz="2300" b="1" dirty="0">
                <a:latin typeface="Arial" panose="020B0604020202020204" pitchFamily="34" charset="0"/>
                <a:cs typeface="Arial" panose="020B0604020202020204" pitchFamily="34" charset="0"/>
              </a:rPr>
              <a:t>e-waste recycler’s association</a:t>
            </a:r>
            <a:r>
              <a:rPr lang="en-US" sz="2300" dirty="0">
                <a:latin typeface="Arial" panose="020B0604020202020204" pitchFamily="34" charset="0"/>
                <a:cs typeface="Arial" panose="020B0604020202020204" pitchFamily="34" charset="0"/>
              </a:rPr>
              <a:t> but facing </a:t>
            </a:r>
            <a:r>
              <a:rPr lang="en-US" sz="2300" b="1" dirty="0">
                <a:latin typeface="Arial" panose="020B0604020202020204" pitchFamily="34" charset="0"/>
                <a:cs typeface="Arial" panose="020B0604020202020204" pitchFamily="34" charset="0"/>
              </a:rPr>
              <a:t>stiff competition </a:t>
            </a:r>
            <a:r>
              <a:rPr lang="en-US" sz="2300" dirty="0">
                <a:latin typeface="Arial" panose="020B0604020202020204" pitchFamily="34" charset="0"/>
                <a:cs typeface="Arial" panose="020B0604020202020204" pitchFamily="34" charset="0"/>
              </a:rPr>
              <a:t>from the unorganized sectors, they have been able to capture only </a:t>
            </a:r>
            <a:r>
              <a:rPr lang="en-US" sz="2300" b="1" dirty="0">
                <a:latin typeface="Arial" panose="020B0604020202020204" pitchFamily="34" charset="0"/>
                <a:cs typeface="Arial" panose="020B0604020202020204" pitchFamily="34" charset="0"/>
              </a:rPr>
              <a:t>10 per cent </a:t>
            </a:r>
            <a:r>
              <a:rPr lang="en-US" sz="2300" dirty="0">
                <a:latin typeface="Arial" panose="020B0604020202020204" pitchFamily="34" charset="0"/>
                <a:cs typeface="Arial" panose="020B0604020202020204" pitchFamily="34" charset="0"/>
              </a:rPr>
              <a:t>of the total share of the e-waste market.</a:t>
            </a:r>
          </a:p>
          <a:p>
            <a:pPr algn="just"/>
            <a:r>
              <a:rPr lang="en-US" sz="2300" dirty="0">
                <a:latin typeface="Arial" panose="020B0604020202020204" pitchFamily="34" charset="0"/>
                <a:cs typeface="Arial" panose="020B0604020202020204" pitchFamily="34" charset="0"/>
              </a:rPr>
              <a:t>A </a:t>
            </a:r>
            <a:r>
              <a:rPr lang="en-US" sz="2300" b="1" dirty="0">
                <a:latin typeface="Arial" panose="020B0604020202020204" pitchFamily="34" charset="0"/>
                <a:cs typeface="Arial" panose="020B0604020202020204" pitchFamily="34" charset="0"/>
              </a:rPr>
              <a:t>problem facing </a:t>
            </a:r>
            <a:r>
              <a:rPr lang="en-US" sz="2300" dirty="0">
                <a:latin typeface="Arial" panose="020B0604020202020204" pitchFamily="34" charset="0"/>
                <a:cs typeface="Arial" panose="020B0604020202020204" pitchFamily="34" charset="0"/>
              </a:rPr>
              <a:t>the organized sector is the </a:t>
            </a:r>
            <a:r>
              <a:rPr lang="en-US" sz="2300" b="1" dirty="0">
                <a:latin typeface="Arial" panose="020B0604020202020204" pitchFamily="34" charset="0"/>
                <a:cs typeface="Arial" panose="020B0604020202020204" pitchFamily="34" charset="0"/>
              </a:rPr>
              <a:t>lack of proper collection </a:t>
            </a:r>
            <a:r>
              <a:rPr lang="en-US" sz="2300" dirty="0">
                <a:latin typeface="Arial" panose="020B0604020202020204" pitchFamily="34" charset="0"/>
                <a:cs typeface="Arial" panose="020B0604020202020204" pitchFamily="34" charset="0"/>
              </a:rPr>
              <a:t>and </a:t>
            </a:r>
            <a:r>
              <a:rPr lang="en-US" sz="2300" b="1" dirty="0">
                <a:latin typeface="Arial" panose="020B0604020202020204" pitchFamily="34" charset="0"/>
                <a:cs typeface="Arial" panose="020B0604020202020204" pitchFamily="34" charset="0"/>
              </a:rPr>
              <a:t>disposal mechanisms and appropriate technologies in the face of a large informal sector</a:t>
            </a:r>
            <a:r>
              <a:rPr lang="en-US" sz="2300" dirty="0">
                <a:latin typeface="Arial" panose="020B0604020202020204" pitchFamily="34" charset="0"/>
                <a:cs typeface="Arial" panose="020B0604020202020204" pitchFamily="34" charset="0"/>
              </a:rPr>
              <a:t>.</a:t>
            </a:r>
          </a:p>
          <a:p>
            <a:pPr algn="just"/>
            <a:r>
              <a:rPr lang="en-US" sz="2300" dirty="0">
                <a:latin typeface="Arial" panose="020B0604020202020204" pitchFamily="34" charset="0"/>
                <a:cs typeface="Arial" panose="020B0604020202020204" pitchFamily="34" charset="0"/>
              </a:rPr>
              <a:t>Even when these are sold or exchanged, they are </a:t>
            </a:r>
            <a:r>
              <a:rPr lang="en-US" sz="2300" b="1" dirty="0">
                <a:latin typeface="Arial" panose="020B0604020202020204" pitchFamily="34" charset="0"/>
                <a:cs typeface="Arial" panose="020B0604020202020204" pitchFamily="34" charset="0"/>
              </a:rPr>
              <a:t>refurbished</a:t>
            </a:r>
            <a:r>
              <a:rPr lang="en-US" sz="2300" dirty="0">
                <a:latin typeface="Arial" panose="020B0604020202020204" pitchFamily="34" charset="0"/>
                <a:cs typeface="Arial" panose="020B0604020202020204" pitchFamily="34" charset="0"/>
              </a:rPr>
              <a:t> and then </a:t>
            </a:r>
            <a:r>
              <a:rPr lang="en-US" sz="2300" b="1" dirty="0">
                <a:latin typeface="Arial" panose="020B0604020202020204" pitchFamily="34" charset="0"/>
                <a:cs typeface="Arial" panose="020B0604020202020204" pitchFamily="34" charset="0"/>
              </a:rPr>
              <a:t>resold</a:t>
            </a:r>
            <a:r>
              <a:rPr lang="en-US" sz="2300" dirty="0">
                <a:latin typeface="Arial" panose="020B0604020202020204" pitchFamily="34" charset="0"/>
                <a:cs typeface="Arial" panose="020B0604020202020204" pitchFamily="34" charset="0"/>
              </a:rPr>
              <a:t>. Only a </a:t>
            </a:r>
            <a:r>
              <a:rPr lang="en-US" sz="2300" b="1" dirty="0">
                <a:latin typeface="Arial" panose="020B0604020202020204" pitchFamily="34" charset="0"/>
                <a:cs typeface="Arial" panose="020B0604020202020204" pitchFamily="34" charset="0"/>
              </a:rPr>
              <a:t>small proportion </a:t>
            </a:r>
            <a:r>
              <a:rPr lang="en-US" sz="2300" dirty="0">
                <a:latin typeface="Arial" panose="020B0604020202020204" pitchFamily="34" charset="0"/>
                <a:cs typeface="Arial" panose="020B0604020202020204" pitchFamily="34" charset="0"/>
              </a:rPr>
              <a:t>of obsolete electronics products actually find its way into the e-waste processing stream.</a:t>
            </a:r>
          </a:p>
          <a:p>
            <a:pPr algn="just"/>
            <a:r>
              <a:rPr lang="en-US" sz="2300" dirty="0">
                <a:latin typeface="Arial" panose="020B0604020202020204" pitchFamily="34" charset="0"/>
                <a:cs typeface="Arial" panose="020B0604020202020204" pitchFamily="34" charset="0"/>
              </a:rPr>
              <a:t>The formal sector also </a:t>
            </a:r>
            <a:r>
              <a:rPr lang="en-US" sz="2300" b="1" dirty="0">
                <a:latin typeface="Arial" panose="020B0604020202020204" pitchFamily="34" charset="0"/>
                <a:cs typeface="Arial" panose="020B0604020202020204" pitchFamily="34" charset="0"/>
              </a:rPr>
              <a:t>lack refineries </a:t>
            </a:r>
            <a:r>
              <a:rPr lang="en-US" sz="2300" dirty="0">
                <a:latin typeface="Arial" panose="020B0604020202020204" pitchFamily="34" charset="0"/>
                <a:cs typeface="Arial" panose="020B0604020202020204" pitchFamily="34" charset="0"/>
              </a:rPr>
              <a:t>for precious metals recovery</a:t>
            </a:r>
            <a:r>
              <a:rPr lang="en-US" sz="2300" dirty="0" smtClean="0">
                <a:latin typeface="Arial" panose="020B0604020202020204" pitchFamily="34" charset="0"/>
                <a:cs typeface="Arial" panose="020B0604020202020204" pitchFamily="34" charset="0"/>
              </a:rPr>
              <a:t>.</a:t>
            </a:r>
          </a:p>
          <a:p>
            <a:pPr algn="just"/>
            <a:r>
              <a:rPr lang="en-US" sz="2300" dirty="0" smtClean="0">
                <a:latin typeface="Arial" panose="020B0604020202020204" pitchFamily="34" charset="0"/>
                <a:cs typeface="Arial" panose="020B0604020202020204" pitchFamily="34" charset="0"/>
              </a:rPr>
              <a:t> According </a:t>
            </a:r>
            <a:r>
              <a:rPr lang="en-US" sz="2300" dirty="0">
                <a:latin typeface="Arial" panose="020B0604020202020204" pitchFamily="34" charset="0"/>
                <a:cs typeface="Arial" panose="020B0604020202020204" pitchFamily="34" charset="0"/>
              </a:rPr>
              <a:t>to the e-waste recyclers’ association formed by organized recyclers in July, 2009, the only way to sustain formal business in the current scenario is the </a:t>
            </a:r>
            <a:r>
              <a:rPr lang="en-US" sz="2300" b="1" dirty="0">
                <a:latin typeface="Arial" panose="020B0604020202020204" pitchFamily="34" charset="0"/>
                <a:cs typeface="Arial" panose="020B0604020202020204" pitchFamily="34" charset="0"/>
              </a:rPr>
              <a:t>license to import</a:t>
            </a:r>
            <a:r>
              <a:rPr lang="en-US" sz="2300" dirty="0">
                <a:latin typeface="Arial" panose="020B0604020202020204" pitchFamily="34" charset="0"/>
                <a:cs typeface="Arial" panose="020B0604020202020204" pitchFamily="34" charset="0"/>
              </a:rPr>
              <a:t>.</a:t>
            </a:r>
            <a:endParaRPr lang="en-IN" sz="2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92195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F9E03A1-5056-5E30-AFEE-C58DF5BFEEF0}"/>
              </a:ext>
            </a:extLst>
          </p:cNvPr>
          <p:cNvSpPr>
            <a:spLocks noGrp="1"/>
          </p:cNvSpPr>
          <p:nvPr>
            <p:ph idx="1"/>
          </p:nvPr>
        </p:nvSpPr>
        <p:spPr>
          <a:xfrm>
            <a:off x="1280319" y="990600"/>
            <a:ext cx="10057106" cy="5044964"/>
          </a:xfrm>
        </p:spPr>
        <p:txBody>
          <a:bodyPr>
            <a:noAutofit/>
          </a:bodyPr>
          <a:lstStyle/>
          <a:p>
            <a:pPr algn="just"/>
            <a:r>
              <a:rPr lang="en-US" sz="2300" b="1" dirty="0">
                <a:latin typeface="Arial" panose="020B0604020202020204" pitchFamily="34" charset="0"/>
                <a:cs typeface="Arial" panose="020B0604020202020204" pitchFamily="34" charset="0"/>
              </a:rPr>
              <a:t>Currently, the </a:t>
            </a:r>
            <a:r>
              <a:rPr lang="en-US" sz="2300" b="1" dirty="0" err="1">
                <a:latin typeface="Arial" panose="020B0604020202020204" pitchFamily="34" charset="0"/>
                <a:cs typeface="Arial" panose="020B0604020202020204" pitchFamily="34" charset="0"/>
              </a:rPr>
              <a:t>Attero</a:t>
            </a:r>
            <a:r>
              <a:rPr lang="en-US" sz="2300" b="1" dirty="0">
                <a:latin typeface="Arial" panose="020B0604020202020204" pitchFamily="34" charset="0"/>
                <a:cs typeface="Arial" panose="020B0604020202020204" pitchFamily="34" charset="0"/>
              </a:rPr>
              <a:t> recycling unit is the only recognized recycling facility for e-waste in India </a:t>
            </a:r>
            <a:r>
              <a:rPr lang="en-US" sz="2300" dirty="0">
                <a:latin typeface="Arial" panose="020B0604020202020204" pitchFamily="34" charset="0"/>
                <a:cs typeface="Arial" panose="020B0604020202020204" pitchFamily="34" charset="0"/>
              </a:rPr>
              <a:t>which has the </a:t>
            </a:r>
            <a:r>
              <a:rPr lang="en-US" sz="2300" b="1" dirty="0">
                <a:latin typeface="Arial" panose="020B0604020202020204" pitchFamily="34" charset="0"/>
                <a:cs typeface="Arial" panose="020B0604020202020204" pitchFamily="34" charset="0"/>
              </a:rPr>
              <a:t>license to import e-waste from the developed countries.</a:t>
            </a:r>
          </a:p>
          <a:p>
            <a:pPr algn="just"/>
            <a:r>
              <a:rPr lang="en-US" sz="2300" dirty="0">
                <a:latin typeface="Arial" panose="020B0604020202020204" pitchFamily="34" charset="0"/>
                <a:cs typeface="Arial" panose="020B0604020202020204" pitchFamily="34" charset="0"/>
              </a:rPr>
              <a:t>Unlike the informal recyclers, the formal recyclers </a:t>
            </a:r>
            <a:r>
              <a:rPr lang="en-US" sz="2300" b="1" dirty="0">
                <a:latin typeface="Arial" panose="020B0604020202020204" pitchFamily="34" charset="0"/>
                <a:cs typeface="Arial" panose="020B0604020202020204" pitchFamily="34" charset="0"/>
              </a:rPr>
              <a:t>do not use any chemicals or incinerations </a:t>
            </a:r>
            <a:r>
              <a:rPr lang="en-US" sz="2300" dirty="0">
                <a:latin typeface="Arial" panose="020B0604020202020204" pitchFamily="34" charset="0"/>
                <a:cs typeface="Arial" panose="020B0604020202020204" pitchFamily="34" charset="0"/>
              </a:rPr>
              <a:t>and use environmentally sound processes. Clients of the formal recyclers include </a:t>
            </a:r>
            <a:r>
              <a:rPr lang="en-US" sz="2300" b="1" dirty="0">
                <a:latin typeface="Arial" panose="020B0604020202020204" pitchFamily="34" charset="0"/>
                <a:cs typeface="Arial" panose="020B0604020202020204" pitchFamily="34" charset="0"/>
              </a:rPr>
              <a:t>multinational companies </a:t>
            </a:r>
            <a:r>
              <a:rPr lang="en-US" sz="2300" dirty="0">
                <a:latin typeface="Arial" panose="020B0604020202020204" pitchFamily="34" charset="0"/>
                <a:cs typeface="Arial" panose="020B0604020202020204" pitchFamily="34" charset="0"/>
              </a:rPr>
              <a:t>which have to keep up with an environment friendly image and those which do not want their products to enter the grey market and </a:t>
            </a:r>
            <a:r>
              <a:rPr lang="en-US" sz="2300" b="1" dirty="0">
                <a:latin typeface="Arial" panose="020B0604020202020204" pitchFamily="34" charset="0"/>
                <a:cs typeface="Arial" panose="020B0604020202020204" pitchFamily="34" charset="0"/>
              </a:rPr>
              <a:t>compete with their new products.</a:t>
            </a:r>
          </a:p>
          <a:p>
            <a:pPr algn="just"/>
            <a:r>
              <a:rPr lang="en-US" sz="2300" dirty="0">
                <a:latin typeface="Arial" panose="020B0604020202020204" pitchFamily="34" charset="0"/>
                <a:cs typeface="Arial" panose="020B0604020202020204" pitchFamily="34" charset="0"/>
              </a:rPr>
              <a:t>Unlike the organized sector, </a:t>
            </a:r>
            <a:r>
              <a:rPr lang="en-US" sz="2300" b="1" dirty="0">
                <a:latin typeface="Arial" panose="020B0604020202020204" pitchFamily="34" charset="0"/>
                <a:cs typeface="Arial" panose="020B0604020202020204" pitchFamily="34" charset="0"/>
              </a:rPr>
              <a:t>the informal dealers refurbish and sell a computer, even if it can be classified as e-waste, with some parts of it in working condition.</a:t>
            </a:r>
          </a:p>
          <a:p>
            <a:pPr algn="just"/>
            <a:r>
              <a:rPr lang="en-US" sz="2300" dirty="0">
                <a:latin typeface="Arial" panose="020B0604020202020204" pitchFamily="34" charset="0"/>
                <a:cs typeface="Arial" panose="020B0604020202020204" pitchFamily="34" charset="0"/>
              </a:rPr>
              <a:t>About 10 per cent of the e-waste generated every year is recycled and the remaining is refurbished.</a:t>
            </a:r>
            <a:endParaRPr lang="en-IN" sz="2300" dirty="0">
              <a:latin typeface="Arial" panose="020B0604020202020204" pitchFamily="34" charset="0"/>
              <a:cs typeface="Arial" panose="020B0604020202020204" pitchFamily="34" charset="0"/>
            </a:endParaRPr>
          </a:p>
        </p:txBody>
      </p:sp>
      <p:sp>
        <p:nvSpPr>
          <p:cNvPr id="4" name="Title 1">
            <a:extLst>
              <a:ext uri="{FF2B5EF4-FFF2-40B4-BE49-F238E27FC236}">
                <a16:creationId xmlns="" xmlns:a16="http://schemas.microsoft.com/office/drawing/2014/main" id="{57D10135-32BD-D574-AB46-264BD42548E0}"/>
              </a:ext>
            </a:extLst>
          </p:cNvPr>
          <p:cNvSpPr>
            <a:spLocks noGrp="1"/>
          </p:cNvSpPr>
          <p:nvPr>
            <p:ph type="title"/>
          </p:nvPr>
        </p:nvSpPr>
        <p:spPr>
          <a:xfrm>
            <a:off x="1356519" y="152400"/>
            <a:ext cx="10431545" cy="762000"/>
          </a:xfrm>
        </p:spPr>
        <p:txBody>
          <a:bodyPr>
            <a:normAutofit fontScale="90000"/>
          </a:bodyPr>
          <a:lstStyle/>
          <a:p>
            <a:r>
              <a:rPr lang="en-US" b="1" u="sng" dirty="0">
                <a:latin typeface="Eras Demi ITC" panose="020B0805030504020804" pitchFamily="34" charset="0"/>
              </a:rPr>
              <a:t>E-waste economy in the organized sector</a:t>
            </a:r>
            <a:r>
              <a:rPr lang="en-US" sz="4400" b="1" dirty="0"/>
              <a:t/>
            </a:r>
            <a:br>
              <a:rPr lang="en-US" sz="4400" b="1" dirty="0"/>
            </a:br>
            <a:endParaRPr lang="en-IN" dirty="0"/>
          </a:p>
        </p:txBody>
      </p:sp>
    </p:spTree>
    <p:extLst>
      <p:ext uri="{BB962C8B-B14F-4D97-AF65-F5344CB8AC3E}">
        <p14:creationId xmlns:p14="http://schemas.microsoft.com/office/powerpoint/2010/main" val="11469588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1719" y="76200"/>
            <a:ext cx="10972800" cy="990600"/>
          </a:xfrm>
        </p:spPr>
        <p:txBody>
          <a:bodyPr>
            <a:normAutofit/>
          </a:bodyPr>
          <a:lstStyle/>
          <a:p>
            <a:r>
              <a:rPr lang="en-US" sz="3200" b="1" dirty="0">
                <a:latin typeface="Arial" pitchFamily="34" charset="0"/>
                <a:cs typeface="Arial" pitchFamily="34" charset="0"/>
              </a:rPr>
              <a:t>Comparison of the e-waste economy between the </a:t>
            </a:r>
            <a:r>
              <a:rPr lang="en-US" sz="3200" b="1" dirty="0" smtClean="0">
                <a:latin typeface="Arial" pitchFamily="34" charset="0"/>
                <a:cs typeface="Arial" pitchFamily="34" charset="0"/>
              </a:rPr>
              <a:t>informal </a:t>
            </a:r>
            <a:r>
              <a:rPr lang="en-US" sz="3200" b="1" dirty="0">
                <a:latin typeface="Arial" pitchFamily="34" charset="0"/>
                <a:cs typeface="Arial" pitchFamily="34" charset="0"/>
              </a:rPr>
              <a:t>and formal sectors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49794872"/>
              </p:ext>
            </p:extLst>
          </p:nvPr>
        </p:nvGraphicFramePr>
        <p:xfrm>
          <a:off x="823119" y="1066800"/>
          <a:ext cx="11125200" cy="5608320"/>
        </p:xfrm>
        <a:graphic>
          <a:graphicData uri="http://schemas.openxmlformats.org/drawingml/2006/table">
            <a:tbl>
              <a:tblPr firstRow="1" bandRow="1">
                <a:tableStyleId>{5C22544A-7EE6-4342-B048-85BDC9FD1C3A}</a:tableStyleId>
              </a:tblPr>
              <a:tblGrid>
                <a:gridCol w="5090885"/>
                <a:gridCol w="6034315"/>
              </a:tblGrid>
              <a:tr h="254542">
                <a:tc>
                  <a:txBody>
                    <a:bodyPr/>
                    <a:lstStyle/>
                    <a:p>
                      <a:pPr marL="0" marR="0" algn="ctr">
                        <a:lnSpc>
                          <a:spcPct val="115000"/>
                        </a:lnSpc>
                        <a:spcBef>
                          <a:spcPts val="0"/>
                        </a:spcBef>
                        <a:spcAft>
                          <a:spcPts val="0"/>
                        </a:spcAft>
                      </a:pPr>
                      <a:r>
                        <a:rPr lang="en-US" sz="2000" b="1" dirty="0">
                          <a:effectLst/>
                          <a:latin typeface="Calibri"/>
                          <a:ea typeface="Calibri"/>
                          <a:cs typeface="Times New Roman"/>
                        </a:rPr>
                        <a:t>Informal</a:t>
                      </a:r>
                      <a:endParaRPr lang="en-US" sz="20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Formal</a:t>
                      </a:r>
                      <a:endParaRPr lang="en-US" sz="2000" dirty="0">
                        <a:effectLst/>
                        <a:latin typeface="Calibri"/>
                        <a:ea typeface="Calibri"/>
                        <a:cs typeface="Times New Roman"/>
                      </a:endParaRPr>
                    </a:p>
                  </a:txBody>
                  <a:tcPr marL="68580" marR="68580" marT="0" marB="0"/>
                </a:tc>
              </a:tr>
              <a:tr h="1512291">
                <a:tc>
                  <a:txBody>
                    <a:bodyPr/>
                    <a:lstStyle/>
                    <a:p>
                      <a:pPr marL="0" marR="0" algn="just">
                        <a:lnSpc>
                          <a:spcPct val="115000"/>
                        </a:lnSpc>
                        <a:spcBef>
                          <a:spcPts val="0"/>
                        </a:spcBef>
                        <a:spcAft>
                          <a:spcPts val="0"/>
                        </a:spcAft>
                      </a:pPr>
                      <a:r>
                        <a:rPr lang="en-US" sz="2000" dirty="0">
                          <a:effectLst/>
                          <a:latin typeface="Calibri"/>
                          <a:ea typeface="Calibri"/>
                          <a:cs typeface="Calibri"/>
                        </a:rPr>
                        <a:t>1. Cathode Ray Tubes’ (CRTs) are </a:t>
                      </a:r>
                      <a:r>
                        <a:rPr lang="en-US" sz="2000" b="1" dirty="0">
                          <a:effectLst/>
                          <a:latin typeface="Calibri"/>
                          <a:ea typeface="Calibri"/>
                          <a:cs typeface="Calibri"/>
                        </a:rPr>
                        <a:t>broken manually </a:t>
                      </a:r>
                      <a:r>
                        <a:rPr lang="en-US" sz="2000" dirty="0">
                          <a:effectLst/>
                          <a:latin typeface="Calibri"/>
                          <a:ea typeface="Calibri"/>
                          <a:cs typeface="Calibri"/>
                        </a:rPr>
                        <a:t>to separate its components – glass, metal and copper. The glass, comprising lead, is sold to bakeries or bangle makers. Since it retains heat, the glass goes into the base of ovens. Phosphors, if inhaled, can be toxic. The CRTs are sold to </a:t>
                      </a:r>
                      <a:r>
                        <a:rPr lang="en-US" sz="2000" b="1" dirty="0" smtClean="0">
                          <a:effectLst/>
                          <a:latin typeface="Calibri"/>
                          <a:ea typeface="Calibri"/>
                          <a:cs typeface="Calibri"/>
                        </a:rPr>
                        <a:t>non branded </a:t>
                      </a:r>
                      <a:r>
                        <a:rPr lang="en-US" sz="2000" dirty="0">
                          <a:effectLst/>
                          <a:latin typeface="Calibri"/>
                          <a:ea typeface="Calibri"/>
                          <a:cs typeface="Calibri"/>
                        </a:rPr>
                        <a:t>television makers.</a:t>
                      </a:r>
                      <a:endParaRPr lang="en-US" sz="2000" dirty="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000" dirty="0">
                          <a:effectLst/>
                          <a:latin typeface="Calibri"/>
                          <a:ea typeface="Calibri"/>
                          <a:cs typeface="Calibri"/>
                        </a:rPr>
                        <a:t>1.Components of the CRTs are separated by heating in a </a:t>
                      </a:r>
                      <a:r>
                        <a:rPr lang="en-US" sz="2000" b="1" dirty="0">
                          <a:effectLst/>
                          <a:latin typeface="Calibri"/>
                          <a:ea typeface="Calibri"/>
                          <a:cs typeface="Calibri"/>
                        </a:rPr>
                        <a:t>closed chamber</a:t>
                      </a:r>
                      <a:r>
                        <a:rPr lang="en-US" sz="2000" dirty="0">
                          <a:effectLst/>
                          <a:latin typeface="Calibri"/>
                          <a:ea typeface="Calibri"/>
                          <a:cs typeface="Calibri"/>
                        </a:rPr>
                        <a:t>, which sucks out phosphors from the components. They are then crushed in shredder machines. Glass containing lead is sold to the companies that </a:t>
                      </a:r>
                      <a:r>
                        <a:rPr lang="en-US" sz="2000" b="1" dirty="0">
                          <a:effectLst/>
                          <a:latin typeface="Calibri"/>
                          <a:ea typeface="Calibri"/>
                          <a:cs typeface="Calibri"/>
                        </a:rPr>
                        <a:t>manufacture</a:t>
                      </a:r>
                      <a:r>
                        <a:rPr lang="en-US" sz="2000" dirty="0">
                          <a:effectLst/>
                          <a:latin typeface="Calibri"/>
                          <a:ea typeface="Calibri"/>
                          <a:cs typeface="Calibri"/>
                        </a:rPr>
                        <a:t> the CRTs</a:t>
                      </a:r>
                      <a:endParaRPr lang="en-US" sz="2000" dirty="0">
                        <a:effectLst/>
                        <a:latin typeface="Calibri"/>
                        <a:ea typeface="Calibri"/>
                        <a:cs typeface="Times New Roman"/>
                      </a:endParaRPr>
                    </a:p>
                  </a:txBody>
                  <a:tcPr marL="68580" marR="68580" marT="0" marB="0"/>
                </a:tc>
              </a:tr>
              <a:tr h="1781794">
                <a:tc>
                  <a:txBody>
                    <a:bodyPr/>
                    <a:lstStyle/>
                    <a:p>
                      <a:pPr marL="0" marR="0" algn="just">
                        <a:lnSpc>
                          <a:spcPct val="115000"/>
                        </a:lnSpc>
                        <a:spcBef>
                          <a:spcPts val="0"/>
                        </a:spcBef>
                        <a:spcAft>
                          <a:spcPts val="0"/>
                        </a:spcAft>
                      </a:pPr>
                      <a:r>
                        <a:rPr lang="en-US" sz="2000" dirty="0">
                          <a:effectLst/>
                          <a:latin typeface="Calibri"/>
                          <a:ea typeface="Calibri"/>
                          <a:cs typeface="Calibri"/>
                        </a:rPr>
                        <a:t>2. </a:t>
                      </a:r>
                      <a:r>
                        <a:rPr lang="en-US" sz="2000" b="1" dirty="0">
                          <a:effectLst/>
                          <a:latin typeface="Calibri"/>
                          <a:ea typeface="Calibri"/>
                          <a:cs typeface="Calibri"/>
                        </a:rPr>
                        <a:t>Circuit boards </a:t>
                      </a:r>
                      <a:r>
                        <a:rPr lang="en-US" sz="2000" dirty="0">
                          <a:effectLst/>
                          <a:latin typeface="Calibri"/>
                          <a:ea typeface="Calibri"/>
                          <a:cs typeface="Calibri"/>
                        </a:rPr>
                        <a:t>have </a:t>
                      </a:r>
                      <a:r>
                        <a:rPr lang="en-US" sz="2000" dirty="0" smtClean="0">
                          <a:effectLst/>
                          <a:latin typeface="Calibri"/>
                          <a:ea typeface="Calibri"/>
                          <a:cs typeface="Calibri"/>
                        </a:rPr>
                        <a:t>gold plated </a:t>
                      </a:r>
                      <a:r>
                        <a:rPr lang="en-US" sz="2000" dirty="0">
                          <a:effectLst/>
                          <a:latin typeface="Calibri"/>
                          <a:ea typeface="Calibri"/>
                          <a:cs typeface="Calibri"/>
                        </a:rPr>
                        <a:t>brass pins, microchips and condensers which are separated by </a:t>
                      </a:r>
                      <a:r>
                        <a:rPr lang="en-US" sz="2000" b="1" dirty="0">
                          <a:effectLst/>
                          <a:latin typeface="Calibri"/>
                          <a:ea typeface="Calibri"/>
                          <a:cs typeface="Calibri"/>
                        </a:rPr>
                        <a:t>heating</a:t>
                      </a:r>
                      <a:r>
                        <a:rPr lang="en-US" sz="2000" dirty="0">
                          <a:effectLst/>
                          <a:latin typeface="Calibri"/>
                          <a:ea typeface="Calibri"/>
                          <a:cs typeface="Calibri"/>
                        </a:rPr>
                        <a:t>. Fumes released during heating are toxic. Gold-plated brass pins are soaked in acid to recover the gold and brass separately. </a:t>
                      </a:r>
                      <a:r>
                        <a:rPr lang="en-US" sz="2000" b="1" dirty="0">
                          <a:effectLst/>
                          <a:latin typeface="Calibri"/>
                          <a:ea typeface="Calibri"/>
                          <a:cs typeface="Calibri"/>
                        </a:rPr>
                        <a:t>Microchips and condensers </a:t>
                      </a:r>
                      <a:r>
                        <a:rPr lang="en-US" sz="2000" dirty="0">
                          <a:effectLst/>
                          <a:latin typeface="Calibri"/>
                          <a:ea typeface="Calibri"/>
                          <a:cs typeface="Calibri"/>
                        </a:rPr>
                        <a:t>are heated in big containers filled with acid to extract metallic parts</a:t>
                      </a:r>
                      <a:endParaRPr lang="en-US" sz="2000" dirty="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000" dirty="0">
                          <a:effectLst/>
                          <a:latin typeface="Calibri"/>
                          <a:ea typeface="Calibri"/>
                          <a:cs typeface="Calibri"/>
                        </a:rPr>
                        <a:t>2. </a:t>
                      </a:r>
                      <a:r>
                        <a:rPr lang="en-US" sz="2000" b="1" dirty="0">
                          <a:effectLst/>
                          <a:latin typeface="Calibri"/>
                          <a:ea typeface="Calibri"/>
                          <a:cs typeface="Calibri"/>
                        </a:rPr>
                        <a:t>Circuit boards </a:t>
                      </a:r>
                      <a:r>
                        <a:rPr lang="en-US" sz="2000" dirty="0">
                          <a:effectLst/>
                          <a:latin typeface="Calibri"/>
                          <a:ea typeface="Calibri"/>
                          <a:cs typeface="Calibri"/>
                        </a:rPr>
                        <a:t>are crushed in </a:t>
                      </a:r>
                      <a:r>
                        <a:rPr lang="en-US" sz="2000" b="1" dirty="0">
                          <a:effectLst/>
                          <a:latin typeface="Calibri"/>
                          <a:ea typeface="Calibri"/>
                          <a:cs typeface="Calibri"/>
                        </a:rPr>
                        <a:t>shredder machines</a:t>
                      </a:r>
                      <a:r>
                        <a:rPr lang="en-US" sz="2000" dirty="0">
                          <a:effectLst/>
                          <a:latin typeface="Calibri"/>
                          <a:ea typeface="Calibri"/>
                          <a:cs typeface="Calibri"/>
                        </a:rPr>
                        <a:t>. They are sent to approved smelters abroad, where after smelting at 1200°C, the metals in the circuit board collect together. Since smelting is carried out in </a:t>
                      </a:r>
                      <a:r>
                        <a:rPr lang="en-US" sz="2000" b="1" dirty="0">
                          <a:effectLst/>
                          <a:latin typeface="Calibri"/>
                          <a:ea typeface="Calibri"/>
                          <a:cs typeface="Calibri"/>
                        </a:rPr>
                        <a:t>closed chambers </a:t>
                      </a:r>
                      <a:r>
                        <a:rPr lang="en-US" sz="2000" dirty="0">
                          <a:effectLst/>
                          <a:latin typeface="Calibri"/>
                          <a:ea typeface="Calibri"/>
                          <a:cs typeface="Calibri"/>
                        </a:rPr>
                        <a:t>at high temperature, it is not hazardous. The metals—lead, copper, nickel, tin, gold, silver, palladium—are then separated by </a:t>
                      </a:r>
                      <a:r>
                        <a:rPr lang="en-US" sz="2000" b="1" dirty="0">
                          <a:effectLst/>
                          <a:latin typeface="Calibri"/>
                          <a:ea typeface="Calibri"/>
                          <a:cs typeface="Calibri"/>
                        </a:rPr>
                        <a:t>electro-refining.</a:t>
                      </a:r>
                      <a:endParaRPr lang="en-US" sz="2000" b="1"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9995185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319" y="152400"/>
            <a:ext cx="11201400" cy="1219200"/>
          </a:xfrm>
        </p:spPr>
        <p:txBody>
          <a:bodyPr>
            <a:normAutofit/>
          </a:bodyPr>
          <a:lstStyle/>
          <a:p>
            <a:r>
              <a:rPr lang="en-US" sz="3600" b="1" dirty="0">
                <a:latin typeface="Arial" pitchFamily="34" charset="0"/>
                <a:cs typeface="Arial" pitchFamily="34" charset="0"/>
              </a:rPr>
              <a:t>Comparison of the e-waste economy </a:t>
            </a:r>
            <a:r>
              <a:rPr lang="en-US" sz="3600" b="1" dirty="0" smtClean="0">
                <a:latin typeface="Arial" pitchFamily="34" charset="0"/>
                <a:cs typeface="Arial" pitchFamily="34" charset="0"/>
              </a:rPr>
              <a:t>between the </a:t>
            </a:r>
            <a:r>
              <a:rPr lang="en-US" sz="3600" b="1" dirty="0">
                <a:latin typeface="Arial" pitchFamily="34" charset="0"/>
                <a:cs typeface="Arial" pitchFamily="34" charset="0"/>
              </a:rPr>
              <a:t>informal and formal sectors</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51335895"/>
              </p:ext>
            </p:extLst>
          </p:nvPr>
        </p:nvGraphicFramePr>
        <p:xfrm>
          <a:off x="1432719" y="1676400"/>
          <a:ext cx="9577388" cy="4342716"/>
        </p:xfrm>
        <a:graphic>
          <a:graphicData uri="http://schemas.openxmlformats.org/drawingml/2006/table">
            <a:tbl>
              <a:tblPr firstRow="1" bandRow="1">
                <a:tableStyleId>{5C22544A-7EE6-4342-B048-85BDC9FD1C3A}</a:tableStyleId>
              </a:tblPr>
              <a:tblGrid>
                <a:gridCol w="4572000"/>
                <a:gridCol w="5005388"/>
              </a:tblGrid>
              <a:tr h="557100">
                <a:tc>
                  <a:txBody>
                    <a:bodyPr/>
                    <a:lstStyle/>
                    <a:p>
                      <a:pPr marL="0" marR="0" algn="ctr">
                        <a:lnSpc>
                          <a:spcPct val="115000"/>
                        </a:lnSpc>
                        <a:spcBef>
                          <a:spcPts val="0"/>
                        </a:spcBef>
                        <a:spcAft>
                          <a:spcPts val="0"/>
                        </a:spcAft>
                      </a:pPr>
                      <a:r>
                        <a:rPr lang="en-US" sz="1800" b="1" dirty="0">
                          <a:effectLst/>
                          <a:latin typeface="Calibri"/>
                          <a:ea typeface="Calibri"/>
                          <a:cs typeface="Times New Roman"/>
                        </a:rPr>
                        <a:t>Informal</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b="1" dirty="0">
                          <a:effectLst/>
                          <a:latin typeface="Calibri"/>
                          <a:ea typeface="Calibri"/>
                          <a:cs typeface="Times New Roman"/>
                        </a:rPr>
                        <a:t>Formal</a:t>
                      </a:r>
                      <a:endParaRPr lang="en-US" sz="1100" dirty="0">
                        <a:effectLst/>
                        <a:latin typeface="Calibri"/>
                        <a:ea typeface="Calibri"/>
                        <a:cs typeface="Times New Roman"/>
                      </a:endParaRPr>
                    </a:p>
                  </a:txBody>
                  <a:tcPr marL="68580" marR="68580" marT="0" marB="0"/>
                </a:tc>
              </a:tr>
              <a:tr h="1421750">
                <a:tc>
                  <a:txBody>
                    <a:bodyPr/>
                    <a:lstStyle/>
                    <a:p>
                      <a:pPr marL="0" marR="0" algn="just">
                        <a:lnSpc>
                          <a:spcPct val="115000"/>
                        </a:lnSpc>
                        <a:spcBef>
                          <a:spcPts val="0"/>
                        </a:spcBef>
                        <a:spcAft>
                          <a:spcPts val="0"/>
                        </a:spcAft>
                      </a:pPr>
                      <a:r>
                        <a:rPr lang="en-US" sz="2400" dirty="0">
                          <a:effectLst/>
                          <a:latin typeface="Calibri"/>
                          <a:ea typeface="Calibri"/>
                          <a:cs typeface="Calibri"/>
                        </a:rPr>
                        <a:t>3. </a:t>
                      </a:r>
                      <a:r>
                        <a:rPr lang="en-US" sz="2400" b="1" dirty="0">
                          <a:effectLst/>
                          <a:latin typeface="Calibri"/>
                          <a:ea typeface="Calibri"/>
                          <a:cs typeface="Calibri"/>
                        </a:rPr>
                        <a:t>No safety precautions </a:t>
                      </a:r>
                      <a:r>
                        <a:rPr lang="en-US" sz="2400" dirty="0">
                          <a:effectLst/>
                          <a:latin typeface="Calibri"/>
                          <a:ea typeface="Calibri"/>
                          <a:cs typeface="Calibri"/>
                        </a:rPr>
                        <a:t>followed. Informal recyclers paid Rs.200-300 daily in </a:t>
                      </a:r>
                      <a:r>
                        <a:rPr lang="en-US" sz="2400" dirty="0" err="1">
                          <a:effectLst/>
                          <a:latin typeface="Calibri"/>
                          <a:ea typeface="Calibri"/>
                          <a:cs typeface="Calibri"/>
                        </a:rPr>
                        <a:t>Seelampur</a:t>
                      </a:r>
                      <a:r>
                        <a:rPr lang="en-US" sz="2400" dirty="0">
                          <a:effectLst/>
                          <a:latin typeface="Calibri"/>
                          <a:ea typeface="Calibri"/>
                          <a:cs typeface="Calibri"/>
                        </a:rPr>
                        <a:t>; </a:t>
                      </a:r>
                      <a:r>
                        <a:rPr lang="en-US" sz="2400" dirty="0" err="1">
                          <a:effectLst/>
                          <a:latin typeface="Calibri"/>
                          <a:ea typeface="Calibri"/>
                          <a:cs typeface="Calibri"/>
                        </a:rPr>
                        <a:t>Rs</a:t>
                      </a:r>
                      <a:r>
                        <a:rPr lang="en-US" sz="2400" dirty="0">
                          <a:effectLst/>
                          <a:latin typeface="Calibri"/>
                          <a:ea typeface="Calibri"/>
                          <a:cs typeface="Calibri"/>
                        </a:rPr>
                        <a:t>. 100-150 in Moradabad</a:t>
                      </a:r>
                      <a:endParaRPr lang="en-US" sz="2400" dirty="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dirty="0">
                          <a:effectLst/>
                          <a:latin typeface="Calibri"/>
                          <a:ea typeface="Calibri"/>
                          <a:cs typeface="Calibri"/>
                        </a:rPr>
                        <a:t>3. </a:t>
                      </a:r>
                      <a:r>
                        <a:rPr lang="en-US" sz="2400" b="1" dirty="0">
                          <a:effectLst/>
                          <a:latin typeface="Calibri"/>
                          <a:ea typeface="Calibri"/>
                          <a:cs typeface="Calibri"/>
                        </a:rPr>
                        <a:t>Protective </a:t>
                      </a:r>
                      <a:r>
                        <a:rPr lang="en-US" sz="2400" b="1" dirty="0" err="1">
                          <a:effectLst/>
                          <a:latin typeface="Calibri"/>
                          <a:ea typeface="Calibri"/>
                          <a:cs typeface="Calibri"/>
                        </a:rPr>
                        <a:t>equipments</a:t>
                      </a:r>
                      <a:r>
                        <a:rPr lang="en-US" sz="2400" dirty="0">
                          <a:effectLst/>
                          <a:latin typeface="Calibri"/>
                          <a:ea typeface="Calibri"/>
                          <a:cs typeface="Calibri"/>
                        </a:rPr>
                        <a:t>— gloves, masks, shoes, caps— are provided to employees. </a:t>
                      </a:r>
                      <a:r>
                        <a:rPr lang="en-US" sz="2400" dirty="0" err="1">
                          <a:effectLst/>
                          <a:latin typeface="Calibri"/>
                          <a:ea typeface="Calibri"/>
                          <a:cs typeface="Calibri"/>
                        </a:rPr>
                        <a:t>Rs</a:t>
                      </a:r>
                      <a:r>
                        <a:rPr lang="en-US" sz="2400" dirty="0">
                          <a:effectLst/>
                          <a:latin typeface="Calibri"/>
                          <a:ea typeface="Calibri"/>
                          <a:cs typeface="Calibri"/>
                        </a:rPr>
                        <a:t>. 5,000 per month paid to unskilled workers.</a:t>
                      </a:r>
                      <a:endParaRPr lang="en-US" sz="2400" dirty="0">
                        <a:effectLst/>
                        <a:latin typeface="Calibri"/>
                        <a:ea typeface="Calibri"/>
                        <a:cs typeface="Times New Roman"/>
                      </a:endParaRPr>
                    </a:p>
                  </a:txBody>
                  <a:tcPr marL="68580" marR="68580" marT="0" marB="0"/>
                </a:tc>
              </a:tr>
              <a:tr h="1895666">
                <a:tc>
                  <a:txBody>
                    <a:bodyPr/>
                    <a:lstStyle/>
                    <a:p>
                      <a:pPr marL="0" marR="0" algn="just">
                        <a:lnSpc>
                          <a:spcPct val="115000"/>
                        </a:lnSpc>
                        <a:spcBef>
                          <a:spcPts val="0"/>
                        </a:spcBef>
                        <a:spcAft>
                          <a:spcPts val="0"/>
                        </a:spcAft>
                      </a:pPr>
                      <a:r>
                        <a:rPr lang="en-US" sz="2400" dirty="0">
                          <a:effectLst/>
                          <a:latin typeface="Calibri"/>
                          <a:ea typeface="Calibri"/>
                          <a:cs typeface="Calibri"/>
                        </a:rPr>
                        <a:t>4. </a:t>
                      </a:r>
                      <a:r>
                        <a:rPr lang="en-US" sz="2400" b="1" dirty="0">
                          <a:effectLst/>
                          <a:latin typeface="Calibri"/>
                          <a:ea typeface="Calibri"/>
                          <a:cs typeface="Calibri"/>
                        </a:rPr>
                        <a:t>Minimal</a:t>
                      </a:r>
                      <a:r>
                        <a:rPr lang="en-US" sz="2400" dirty="0">
                          <a:effectLst/>
                          <a:latin typeface="Calibri"/>
                          <a:ea typeface="Calibri"/>
                          <a:cs typeface="Calibri"/>
                        </a:rPr>
                        <a:t> capital investment required. Cost includes price of e-scrap, </a:t>
                      </a:r>
                      <a:r>
                        <a:rPr lang="en-US" sz="2400" b="1" dirty="0">
                          <a:effectLst/>
                          <a:latin typeface="Calibri"/>
                          <a:ea typeface="Calibri"/>
                          <a:cs typeface="Calibri"/>
                        </a:rPr>
                        <a:t>bribes</a:t>
                      </a:r>
                      <a:r>
                        <a:rPr lang="en-US" sz="2400" dirty="0">
                          <a:effectLst/>
                          <a:latin typeface="Calibri"/>
                          <a:ea typeface="Calibri"/>
                          <a:cs typeface="Calibri"/>
                        </a:rPr>
                        <a:t> to transfer it across state borders and set up and run shops, and rent for the workspace</a:t>
                      </a:r>
                      <a:endParaRPr lang="en-US" sz="2400" dirty="0">
                        <a:effectLst/>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2400" dirty="0">
                          <a:effectLst/>
                          <a:latin typeface="Calibri"/>
                          <a:ea typeface="Calibri"/>
                          <a:cs typeface="Calibri"/>
                        </a:rPr>
                        <a:t>4. Investment for a </a:t>
                      </a:r>
                      <a:r>
                        <a:rPr lang="en-US" sz="2400" b="1" dirty="0">
                          <a:effectLst/>
                          <a:latin typeface="Calibri"/>
                          <a:ea typeface="Calibri"/>
                          <a:cs typeface="Calibri"/>
                        </a:rPr>
                        <a:t>dismantler</a:t>
                      </a:r>
                      <a:r>
                        <a:rPr lang="en-US" sz="2400" dirty="0">
                          <a:effectLst/>
                          <a:latin typeface="Calibri"/>
                          <a:ea typeface="Calibri"/>
                          <a:cs typeface="Calibri"/>
                        </a:rPr>
                        <a:t> is about </a:t>
                      </a:r>
                      <a:r>
                        <a:rPr lang="en-US" sz="2400" dirty="0" err="1">
                          <a:effectLst/>
                          <a:latin typeface="Calibri"/>
                          <a:ea typeface="Calibri"/>
                          <a:cs typeface="Calibri"/>
                        </a:rPr>
                        <a:t>Rs</a:t>
                      </a:r>
                      <a:r>
                        <a:rPr lang="en-US" sz="2400" dirty="0">
                          <a:effectLst/>
                          <a:latin typeface="Calibri"/>
                          <a:ea typeface="Calibri"/>
                          <a:cs typeface="Calibri"/>
                        </a:rPr>
                        <a:t>. 30 lakh and for a recycling plant, about </a:t>
                      </a:r>
                      <a:r>
                        <a:rPr lang="en-US" sz="2400" dirty="0" err="1">
                          <a:effectLst/>
                          <a:latin typeface="Calibri"/>
                          <a:ea typeface="Calibri"/>
                          <a:cs typeface="Calibri"/>
                        </a:rPr>
                        <a:t>Rs</a:t>
                      </a:r>
                      <a:r>
                        <a:rPr lang="en-US" sz="2400" dirty="0">
                          <a:effectLst/>
                          <a:latin typeface="Calibri"/>
                          <a:ea typeface="Calibri"/>
                          <a:cs typeface="Calibri"/>
                        </a:rPr>
                        <a:t>. 25 </a:t>
                      </a:r>
                      <a:r>
                        <a:rPr lang="en-US" sz="2400" dirty="0" err="1">
                          <a:effectLst/>
                          <a:latin typeface="Calibri"/>
                          <a:ea typeface="Calibri"/>
                          <a:cs typeface="Calibri"/>
                        </a:rPr>
                        <a:t>crore</a:t>
                      </a:r>
                      <a:r>
                        <a:rPr lang="en-US" sz="2400" dirty="0">
                          <a:effectLst/>
                          <a:latin typeface="Calibri"/>
                          <a:ea typeface="Calibri"/>
                          <a:cs typeface="Calibri"/>
                        </a:rPr>
                        <a:t>.</a:t>
                      </a:r>
                      <a:endParaRPr lang="en-US" sz="24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1657044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625" y="871538"/>
            <a:ext cx="8763000" cy="511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71087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284E0B-7856-9ACE-EA8A-B2753E5FC0ED}"/>
              </a:ext>
            </a:extLst>
          </p:cNvPr>
          <p:cNvSpPr>
            <a:spLocks noGrp="1"/>
          </p:cNvSpPr>
          <p:nvPr>
            <p:ph type="title"/>
          </p:nvPr>
        </p:nvSpPr>
        <p:spPr>
          <a:xfrm>
            <a:off x="1435050" y="465083"/>
            <a:ext cx="9443772" cy="1485900"/>
          </a:xfrm>
        </p:spPr>
        <p:txBody>
          <a:bodyPr>
            <a:normAutofit fontScale="90000"/>
          </a:bodyPr>
          <a:lstStyle/>
          <a:p>
            <a:r>
              <a:rPr lang="en-US" sz="4000" b="1" u="sng" dirty="0">
                <a:latin typeface="Eras Demi ITC" panose="020B0805030504020804" pitchFamily="34" charset="0"/>
              </a:rPr>
              <a:t>Estimation and recycling of e-waste in metro cities of India</a:t>
            </a:r>
            <a:r>
              <a:rPr lang="en-IN" sz="3600" b="1" u="sng" dirty="0"/>
              <a:t/>
            </a:r>
            <a:br>
              <a:rPr lang="en-IN" sz="3600" b="1" u="sng" dirty="0"/>
            </a:br>
            <a:endParaRPr lang="en-IN" u="sng" dirty="0"/>
          </a:p>
        </p:txBody>
      </p:sp>
      <p:sp>
        <p:nvSpPr>
          <p:cNvPr id="3" name="Content Placeholder 2">
            <a:extLst>
              <a:ext uri="{FF2B5EF4-FFF2-40B4-BE49-F238E27FC236}">
                <a16:creationId xmlns="" xmlns:a16="http://schemas.microsoft.com/office/drawing/2014/main" id="{51C96981-E80A-C0CC-9DB8-CD9D87E31721}"/>
              </a:ext>
            </a:extLst>
          </p:cNvPr>
          <p:cNvSpPr>
            <a:spLocks noGrp="1"/>
          </p:cNvSpPr>
          <p:nvPr>
            <p:ph idx="1"/>
          </p:nvPr>
        </p:nvSpPr>
        <p:spPr>
          <a:xfrm>
            <a:off x="1368208" y="1742091"/>
            <a:ext cx="10017790" cy="4926724"/>
          </a:xfrm>
        </p:spPr>
        <p:txBody>
          <a:bodyPr>
            <a:normAutofit/>
          </a:bodyPr>
          <a:lstStyle/>
          <a:p>
            <a:pPr marL="0" indent="0" algn="just">
              <a:buNone/>
            </a:pPr>
            <a:r>
              <a:rPr lang="en-IN" sz="2400" dirty="0"/>
              <a:t>			       </a:t>
            </a:r>
            <a:r>
              <a:rPr lang="en-IN" sz="3600" b="1" u="sng" dirty="0">
                <a:latin typeface="Maiandra GD" panose="020E0502030308020204" pitchFamily="34" charset="0"/>
              </a:rPr>
              <a:t>NEW DELHI</a:t>
            </a:r>
          </a:p>
          <a:p>
            <a:pPr algn="just"/>
            <a:r>
              <a:rPr lang="en-IN" sz="2300" dirty="0">
                <a:latin typeface="Arial" panose="020B0604020202020204" pitchFamily="34" charset="0"/>
                <a:cs typeface="Arial" panose="020B0604020202020204" pitchFamily="34" charset="0"/>
              </a:rPr>
              <a:t>A report </a:t>
            </a:r>
            <a:r>
              <a:rPr lang="en-US" sz="2300" dirty="0">
                <a:latin typeface="Arial" panose="020B0604020202020204" pitchFamily="34" charset="0"/>
                <a:cs typeface="Arial" panose="020B0604020202020204" pitchFamily="34" charset="0"/>
              </a:rPr>
              <a:t>found that </a:t>
            </a:r>
            <a:r>
              <a:rPr lang="en-US" sz="2300" b="1" dirty="0">
                <a:latin typeface="Arial" panose="020B0604020202020204" pitchFamily="34" charset="0"/>
                <a:cs typeface="Arial" panose="020B0604020202020204" pitchFamily="34" charset="0"/>
              </a:rPr>
              <a:t>70 per cent of </a:t>
            </a:r>
            <a:r>
              <a:rPr lang="en-US" sz="2300" dirty="0">
                <a:latin typeface="Arial" panose="020B0604020202020204" pitchFamily="34" charset="0"/>
                <a:cs typeface="Arial" panose="020B0604020202020204" pitchFamily="34" charset="0"/>
              </a:rPr>
              <a:t>electronic waste collected at recycling units in </a:t>
            </a:r>
            <a:r>
              <a:rPr lang="en-US" sz="2300" b="1" dirty="0">
                <a:latin typeface="Arial" panose="020B0604020202020204" pitchFamily="34" charset="0"/>
                <a:cs typeface="Arial" panose="020B0604020202020204" pitchFamily="34" charset="0"/>
              </a:rPr>
              <a:t>New Delhi</a:t>
            </a:r>
            <a:r>
              <a:rPr lang="en-US" sz="2300" dirty="0">
                <a:latin typeface="Arial" panose="020B0604020202020204" pitchFamily="34" charset="0"/>
                <a:cs typeface="Arial" panose="020B0604020202020204" pitchFamily="34" charset="0"/>
              </a:rPr>
              <a:t> was actually exported or dumped by the </a:t>
            </a:r>
            <a:r>
              <a:rPr lang="en-US" sz="2300" b="1" dirty="0">
                <a:latin typeface="Arial" panose="020B0604020202020204" pitchFamily="34" charset="0"/>
                <a:cs typeface="Arial" panose="020B0604020202020204" pitchFamily="34" charset="0"/>
              </a:rPr>
              <a:t>developed</a:t>
            </a:r>
            <a:r>
              <a:rPr lang="en-US" sz="2300" dirty="0">
                <a:latin typeface="Arial" panose="020B0604020202020204" pitchFamily="34" charset="0"/>
                <a:cs typeface="Arial" panose="020B0604020202020204" pitchFamily="34" charset="0"/>
              </a:rPr>
              <a:t> countries.</a:t>
            </a:r>
          </a:p>
          <a:p>
            <a:pPr algn="just"/>
            <a:r>
              <a:rPr lang="en-IN" sz="2300" dirty="0">
                <a:latin typeface="Arial" panose="020B0604020202020204" pitchFamily="34" charset="0"/>
                <a:cs typeface="Arial" panose="020B0604020202020204" pitchFamily="34" charset="0"/>
              </a:rPr>
              <a:t>In </a:t>
            </a:r>
            <a:r>
              <a:rPr lang="en-IN" sz="2300" b="1" dirty="0">
                <a:latin typeface="Arial" panose="020B0604020202020204" pitchFamily="34" charset="0"/>
                <a:cs typeface="Arial" panose="020B0604020202020204" pitchFamily="34" charset="0"/>
              </a:rPr>
              <a:t>Delhi</a:t>
            </a:r>
            <a:r>
              <a:rPr lang="en-IN" sz="2300" dirty="0">
                <a:latin typeface="Arial" panose="020B0604020202020204" pitchFamily="34" charset="0"/>
                <a:cs typeface="Arial" panose="020B0604020202020204" pitchFamily="34" charset="0"/>
              </a:rPr>
              <a:t>, it was </a:t>
            </a:r>
            <a:r>
              <a:rPr lang="en-US" sz="2300" dirty="0">
                <a:latin typeface="Arial" panose="020B0604020202020204" pitchFamily="34" charset="0"/>
                <a:cs typeface="Arial" panose="020B0604020202020204" pitchFamily="34" charset="0"/>
              </a:rPr>
              <a:t>estimated that about 5,000 </a:t>
            </a:r>
            <a:r>
              <a:rPr lang="en-US" sz="2300" b="1" dirty="0">
                <a:latin typeface="Arial" panose="020B0604020202020204" pitchFamily="34" charset="0"/>
                <a:cs typeface="Arial" panose="020B0604020202020204" pitchFamily="34" charset="0"/>
              </a:rPr>
              <a:t>metric </a:t>
            </a:r>
            <a:r>
              <a:rPr lang="en-US" sz="2300" b="1" dirty="0" err="1">
                <a:latin typeface="Arial" panose="020B0604020202020204" pitchFamily="34" charset="0"/>
                <a:cs typeface="Arial" panose="020B0604020202020204" pitchFamily="34" charset="0"/>
              </a:rPr>
              <a:t>tonnes</a:t>
            </a:r>
            <a:r>
              <a:rPr lang="en-US" sz="2300" b="1" dirty="0">
                <a:latin typeface="Arial" panose="020B0604020202020204" pitchFamily="34" charset="0"/>
                <a:cs typeface="Arial" panose="020B0604020202020204" pitchFamily="34" charset="0"/>
              </a:rPr>
              <a:t> </a:t>
            </a:r>
            <a:r>
              <a:rPr lang="en-US" sz="2300" dirty="0">
                <a:latin typeface="Arial" panose="020B0604020202020204" pitchFamily="34" charset="0"/>
                <a:cs typeface="Arial" panose="020B0604020202020204" pitchFamily="34" charset="0"/>
              </a:rPr>
              <a:t>(MT) of </a:t>
            </a:r>
            <a:r>
              <a:rPr lang="en-US" sz="2300" b="1" dirty="0">
                <a:latin typeface="Arial" panose="020B0604020202020204" pitchFamily="34" charset="0"/>
                <a:cs typeface="Arial" panose="020B0604020202020204" pitchFamily="34" charset="0"/>
              </a:rPr>
              <a:t>hazardous</a:t>
            </a:r>
            <a:r>
              <a:rPr lang="en-US" sz="2300" dirty="0">
                <a:latin typeface="Arial" panose="020B0604020202020204" pitchFamily="34" charset="0"/>
                <a:cs typeface="Arial" panose="020B0604020202020204" pitchFamily="34" charset="0"/>
              </a:rPr>
              <a:t> waste was produced </a:t>
            </a:r>
            <a:r>
              <a:rPr lang="en-US" sz="2300" b="1" dirty="0">
                <a:latin typeface="Arial" panose="020B0604020202020204" pitchFamily="34" charset="0"/>
                <a:cs typeface="Arial" panose="020B0604020202020204" pitchFamily="34" charset="0"/>
              </a:rPr>
              <a:t>annually.</a:t>
            </a:r>
            <a:r>
              <a:rPr lang="en-US" sz="2300" dirty="0">
                <a:latin typeface="Arial" panose="020B0604020202020204" pitchFamily="34" charset="0"/>
                <a:cs typeface="Arial" panose="020B0604020202020204" pitchFamily="34" charset="0"/>
              </a:rPr>
              <a:t> The amount of e-waste generated annually is about </a:t>
            </a:r>
            <a:r>
              <a:rPr lang="en-US" sz="2300" b="1" dirty="0">
                <a:latin typeface="Arial" panose="020B0604020202020204" pitchFamily="34" charset="0"/>
                <a:cs typeface="Arial" panose="020B0604020202020204" pitchFamily="34" charset="0"/>
              </a:rPr>
              <a:t>12,000 </a:t>
            </a:r>
            <a:r>
              <a:rPr lang="en-US" sz="2300" b="1" dirty="0" err="1">
                <a:latin typeface="Arial" panose="020B0604020202020204" pitchFamily="34" charset="0"/>
                <a:cs typeface="Arial" panose="020B0604020202020204" pitchFamily="34" charset="0"/>
              </a:rPr>
              <a:t>tonnes</a:t>
            </a:r>
            <a:r>
              <a:rPr lang="en-US" sz="2300" dirty="0">
                <a:latin typeface="Arial" panose="020B0604020202020204" pitchFamily="34" charset="0"/>
                <a:cs typeface="Arial" panose="020B0604020202020204" pitchFamily="34" charset="0"/>
              </a:rPr>
              <a:t>. Though not the leading generator, Delhi is the </a:t>
            </a:r>
            <a:r>
              <a:rPr lang="en-US" sz="2300" b="1" dirty="0">
                <a:latin typeface="Arial" panose="020B0604020202020204" pitchFamily="34" charset="0"/>
                <a:cs typeface="Arial" panose="020B0604020202020204" pitchFamily="34" charset="0"/>
              </a:rPr>
              <a:t>leading processing </a:t>
            </a:r>
            <a:r>
              <a:rPr lang="en-US" sz="2300" b="1" dirty="0" err="1">
                <a:latin typeface="Arial" panose="020B0604020202020204" pitchFamily="34" charset="0"/>
                <a:cs typeface="Arial" panose="020B0604020202020204" pitchFamily="34" charset="0"/>
              </a:rPr>
              <a:t>centre</a:t>
            </a:r>
            <a:r>
              <a:rPr lang="en-US" sz="2300" b="1" dirty="0">
                <a:latin typeface="Arial" panose="020B0604020202020204" pitchFamily="34" charset="0"/>
                <a:cs typeface="Arial" panose="020B0604020202020204" pitchFamily="34" charset="0"/>
              </a:rPr>
              <a:t> of e-waste </a:t>
            </a:r>
            <a:r>
              <a:rPr lang="en-US" sz="2300" dirty="0">
                <a:latin typeface="Arial" panose="020B0604020202020204" pitchFamily="34" charset="0"/>
                <a:cs typeface="Arial" panose="020B0604020202020204" pitchFamily="34" charset="0"/>
              </a:rPr>
              <a:t>in the country.</a:t>
            </a:r>
          </a:p>
          <a:p>
            <a:pPr algn="just"/>
            <a:r>
              <a:rPr lang="en-US" sz="2300" dirty="0">
                <a:latin typeface="Arial" panose="020B0604020202020204" pitchFamily="34" charset="0"/>
                <a:cs typeface="Arial" panose="020B0604020202020204" pitchFamily="34" charset="0"/>
              </a:rPr>
              <a:t>The work takes place in </a:t>
            </a:r>
            <a:r>
              <a:rPr lang="en-US" sz="2300" b="1" dirty="0">
                <a:latin typeface="Arial" panose="020B0604020202020204" pitchFamily="34" charset="0"/>
                <a:cs typeface="Arial" panose="020B0604020202020204" pitchFamily="34" charset="0"/>
              </a:rPr>
              <a:t>small illegal units </a:t>
            </a:r>
            <a:r>
              <a:rPr lang="en-US" sz="2300" dirty="0">
                <a:latin typeface="Arial" panose="020B0604020202020204" pitchFamily="34" charset="0"/>
                <a:cs typeface="Arial" panose="020B0604020202020204" pitchFamily="34" charset="0"/>
              </a:rPr>
              <a:t>where neither regulations nor environment or health safeguards are in place.</a:t>
            </a:r>
            <a:endParaRPr lang="en-IN" sz="2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10687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284E0B-7856-9ACE-EA8A-B2753E5FC0ED}"/>
              </a:ext>
            </a:extLst>
          </p:cNvPr>
          <p:cNvSpPr>
            <a:spLocks noGrp="1"/>
          </p:cNvSpPr>
          <p:nvPr>
            <p:ph type="title"/>
          </p:nvPr>
        </p:nvSpPr>
        <p:spPr>
          <a:xfrm>
            <a:off x="1435050" y="465083"/>
            <a:ext cx="9443772" cy="1485900"/>
          </a:xfrm>
        </p:spPr>
        <p:txBody>
          <a:bodyPr>
            <a:normAutofit fontScale="90000"/>
          </a:bodyPr>
          <a:lstStyle/>
          <a:p>
            <a:r>
              <a:rPr lang="en-US" sz="4000" b="1" u="sng" dirty="0">
                <a:latin typeface="Eras Demi ITC" panose="020B0805030504020804" pitchFamily="34" charset="0"/>
              </a:rPr>
              <a:t>Estimation and recycling of e-waste in metro cities of India</a:t>
            </a:r>
            <a:r>
              <a:rPr lang="en-IN" sz="3600" b="1" dirty="0"/>
              <a:t/>
            </a:r>
            <a:br>
              <a:rPr lang="en-IN" sz="3600" b="1" dirty="0"/>
            </a:br>
            <a:endParaRPr lang="en-IN" dirty="0"/>
          </a:p>
        </p:txBody>
      </p:sp>
      <p:sp>
        <p:nvSpPr>
          <p:cNvPr id="3" name="Content Placeholder 2">
            <a:extLst>
              <a:ext uri="{FF2B5EF4-FFF2-40B4-BE49-F238E27FC236}">
                <a16:creationId xmlns="" xmlns:a16="http://schemas.microsoft.com/office/drawing/2014/main" id="{51C96981-E80A-C0CC-9DB8-CD9D87E31721}"/>
              </a:ext>
            </a:extLst>
          </p:cNvPr>
          <p:cNvSpPr>
            <a:spLocks noGrp="1"/>
          </p:cNvSpPr>
          <p:nvPr>
            <p:ph idx="1"/>
          </p:nvPr>
        </p:nvSpPr>
        <p:spPr>
          <a:xfrm>
            <a:off x="1368211" y="1820921"/>
            <a:ext cx="9891978" cy="4792717"/>
          </a:xfrm>
        </p:spPr>
        <p:txBody>
          <a:bodyPr>
            <a:normAutofit/>
          </a:bodyPr>
          <a:lstStyle/>
          <a:p>
            <a:pPr algn="just"/>
            <a:r>
              <a:rPr lang="en-US" sz="2300" dirty="0">
                <a:latin typeface="Arial" panose="020B0604020202020204" pitchFamily="34" charset="0"/>
                <a:cs typeface="Arial" panose="020B0604020202020204" pitchFamily="34" charset="0"/>
              </a:rPr>
              <a:t>There are </a:t>
            </a:r>
            <a:r>
              <a:rPr lang="en-US" sz="2300" b="1" dirty="0">
                <a:latin typeface="Arial" panose="020B0604020202020204" pitchFamily="34" charset="0"/>
                <a:cs typeface="Arial" panose="020B0604020202020204" pitchFamily="34" charset="0"/>
              </a:rPr>
              <a:t>many factors </a:t>
            </a:r>
            <a:r>
              <a:rPr lang="en-US" sz="2300" dirty="0">
                <a:latin typeface="Arial" panose="020B0604020202020204" pitchFamily="34" charset="0"/>
                <a:cs typeface="Arial" panose="020B0604020202020204" pitchFamily="34" charset="0"/>
              </a:rPr>
              <a:t>that contribute to the </a:t>
            </a:r>
            <a:r>
              <a:rPr lang="en-US" sz="2300" b="1" dirty="0">
                <a:latin typeface="Arial" panose="020B0604020202020204" pitchFamily="34" charset="0"/>
                <a:cs typeface="Arial" panose="020B0604020202020204" pitchFamily="34" charset="0"/>
              </a:rPr>
              <a:t>thriving</a:t>
            </a:r>
            <a:r>
              <a:rPr lang="en-US" sz="2300" dirty="0">
                <a:latin typeface="Arial" panose="020B0604020202020204" pitchFamily="34" charset="0"/>
                <a:cs typeface="Arial" panose="020B0604020202020204" pitchFamily="34" charset="0"/>
              </a:rPr>
              <a:t> e-waste recycling business in </a:t>
            </a:r>
            <a:r>
              <a:rPr lang="en-US" sz="2300" b="1" dirty="0">
                <a:latin typeface="Arial" panose="020B0604020202020204" pitchFamily="34" charset="0"/>
                <a:cs typeface="Arial" panose="020B0604020202020204" pitchFamily="34" charset="0"/>
              </a:rPr>
              <a:t>Delhi</a:t>
            </a:r>
            <a:r>
              <a:rPr lang="en-US" sz="2300" dirty="0">
                <a:latin typeface="Arial" panose="020B0604020202020204" pitchFamily="34" charset="0"/>
                <a:cs typeface="Arial" panose="020B0604020202020204" pitchFamily="34" charset="0"/>
              </a:rPr>
              <a:t> - its status as the </a:t>
            </a:r>
            <a:r>
              <a:rPr lang="en-US" sz="2300" b="1" dirty="0">
                <a:latin typeface="Arial" panose="020B0604020202020204" pitchFamily="34" charset="0"/>
                <a:cs typeface="Arial" panose="020B0604020202020204" pitchFamily="34" charset="0"/>
              </a:rPr>
              <a:t>capita</a:t>
            </a:r>
            <a:r>
              <a:rPr lang="en-US" sz="2300" dirty="0">
                <a:latin typeface="Arial" panose="020B0604020202020204" pitchFamily="34" charset="0"/>
                <a:cs typeface="Arial" panose="020B0604020202020204" pitchFamily="34" charset="0"/>
              </a:rPr>
              <a:t>l and hence its </a:t>
            </a:r>
            <a:r>
              <a:rPr lang="en-US" sz="2300" b="1" dirty="0">
                <a:latin typeface="Arial" panose="020B0604020202020204" pitchFamily="34" charset="0"/>
                <a:cs typeface="Arial" panose="020B0604020202020204" pitchFamily="34" charset="0"/>
              </a:rPr>
              <a:t>connectivity</a:t>
            </a:r>
            <a:r>
              <a:rPr lang="en-US" sz="2300" dirty="0">
                <a:latin typeface="Arial" panose="020B0604020202020204" pitchFamily="34" charset="0"/>
                <a:cs typeface="Arial" panose="020B0604020202020204" pitchFamily="34" charset="0"/>
              </a:rPr>
              <a:t> to all parts of the country.</a:t>
            </a:r>
          </a:p>
          <a:p>
            <a:pPr algn="just"/>
            <a:r>
              <a:rPr lang="en-US" sz="2300" dirty="0">
                <a:latin typeface="Arial" panose="020B0604020202020204" pitchFamily="34" charset="0"/>
                <a:cs typeface="Arial" panose="020B0604020202020204" pitchFamily="34" charset="0"/>
              </a:rPr>
              <a:t>The </a:t>
            </a:r>
            <a:r>
              <a:rPr lang="en-US" sz="2300" dirty="0" smtClean="0">
                <a:latin typeface="Arial" panose="020B0604020202020204" pitchFamily="34" charset="0"/>
                <a:cs typeface="Arial" panose="020B0604020202020204" pitchFamily="34" charset="0"/>
              </a:rPr>
              <a:t>e waste </a:t>
            </a:r>
            <a:r>
              <a:rPr lang="en-US" sz="2300" b="1" dirty="0">
                <a:latin typeface="Arial" panose="020B0604020202020204" pitchFamily="34" charset="0"/>
                <a:cs typeface="Arial" panose="020B0604020202020204" pitchFamily="34" charset="0"/>
              </a:rPr>
              <a:t>hub</a:t>
            </a:r>
            <a:r>
              <a:rPr lang="en-US" sz="2300" dirty="0">
                <a:latin typeface="Arial" panose="020B0604020202020204" pitchFamily="34" charset="0"/>
                <a:cs typeface="Arial" panose="020B0604020202020204" pitchFamily="34" charset="0"/>
              </a:rPr>
              <a:t> on the north-eastern </a:t>
            </a:r>
            <a:r>
              <a:rPr lang="en-US" sz="2300" b="1" dirty="0">
                <a:latin typeface="Arial" panose="020B0604020202020204" pitchFamily="34" charset="0"/>
                <a:cs typeface="Arial" panose="020B0604020202020204" pitchFamily="34" charset="0"/>
              </a:rPr>
              <a:t>fringe</a:t>
            </a:r>
            <a:r>
              <a:rPr lang="en-US" sz="2300" dirty="0">
                <a:latin typeface="Arial" panose="020B0604020202020204" pitchFamily="34" charset="0"/>
                <a:cs typeface="Arial" panose="020B0604020202020204" pitchFamily="34" charset="0"/>
              </a:rPr>
              <a:t> of Delhi, the </a:t>
            </a:r>
            <a:r>
              <a:rPr lang="en-US" sz="2300" b="1" dirty="0" err="1">
                <a:latin typeface="Arial" panose="020B0604020202020204" pitchFamily="34" charset="0"/>
                <a:cs typeface="Arial" panose="020B0604020202020204" pitchFamily="34" charset="0"/>
              </a:rPr>
              <a:t>Seelampur</a:t>
            </a:r>
            <a:r>
              <a:rPr lang="en-US" sz="2300" b="1" dirty="0">
                <a:latin typeface="Arial" panose="020B0604020202020204" pitchFamily="34" charset="0"/>
                <a:cs typeface="Arial" panose="020B0604020202020204" pitchFamily="34" charset="0"/>
              </a:rPr>
              <a:t> market is also called the largest electronics dismantling market </a:t>
            </a:r>
            <a:r>
              <a:rPr lang="en-US" sz="2300" dirty="0">
                <a:latin typeface="Arial" panose="020B0604020202020204" pitchFamily="34" charset="0"/>
                <a:cs typeface="Arial" panose="020B0604020202020204" pitchFamily="34" charset="0"/>
              </a:rPr>
              <a:t>in the country, where over </a:t>
            </a:r>
            <a:r>
              <a:rPr lang="en-US" sz="2300" b="1" dirty="0">
                <a:latin typeface="Arial" panose="020B0604020202020204" pitchFamily="34" charset="0"/>
                <a:cs typeface="Arial" panose="020B0604020202020204" pitchFamily="34" charset="0"/>
              </a:rPr>
              <a:t>50 per cent of</a:t>
            </a:r>
            <a:r>
              <a:rPr lang="en-US" sz="2300" dirty="0">
                <a:latin typeface="Arial" panose="020B0604020202020204" pitchFamily="34" charset="0"/>
                <a:cs typeface="Arial" panose="020B0604020202020204" pitchFamily="34" charset="0"/>
              </a:rPr>
              <a:t> used computers end up for sale and recycling.</a:t>
            </a:r>
          </a:p>
          <a:p>
            <a:pPr algn="just"/>
            <a:r>
              <a:rPr lang="en-US" sz="2300" dirty="0">
                <a:latin typeface="Arial" panose="020B0604020202020204" pitchFamily="34" charset="0"/>
                <a:cs typeface="Arial" panose="020B0604020202020204" pitchFamily="34" charset="0"/>
              </a:rPr>
              <a:t>Since waste processing is </a:t>
            </a:r>
            <a:r>
              <a:rPr lang="en-US" sz="2300" b="1" dirty="0">
                <a:latin typeface="Arial" panose="020B0604020202020204" pitchFamily="34" charset="0"/>
                <a:cs typeface="Arial" panose="020B0604020202020204" pitchFamily="34" charset="0"/>
              </a:rPr>
              <a:t>illegal</a:t>
            </a:r>
            <a:r>
              <a:rPr lang="en-US" sz="2300" dirty="0">
                <a:latin typeface="Arial" panose="020B0604020202020204" pitchFamily="34" charset="0"/>
                <a:cs typeface="Arial" panose="020B0604020202020204" pitchFamily="34" charset="0"/>
              </a:rPr>
              <a:t> in Delhi, the Government </a:t>
            </a:r>
            <a:r>
              <a:rPr lang="en-US" sz="2300" b="1" dirty="0">
                <a:latin typeface="Arial" panose="020B0604020202020204" pitchFamily="34" charset="0"/>
                <a:cs typeface="Arial" panose="020B0604020202020204" pitchFamily="34" charset="0"/>
              </a:rPr>
              <a:t>does not have an exact estimate of how much waste is produced </a:t>
            </a:r>
            <a:r>
              <a:rPr lang="en-US" sz="2300" dirty="0">
                <a:latin typeface="Arial" panose="020B0604020202020204" pitchFamily="34" charset="0"/>
                <a:cs typeface="Arial" panose="020B0604020202020204" pitchFamily="34" charset="0"/>
              </a:rPr>
              <a:t>in the city or how much is brought in for recycling. Even though officials claim that the units have moved out of Delhi, they cannot be sure of the numbers as the </a:t>
            </a:r>
            <a:r>
              <a:rPr lang="en-US" sz="2300" b="1" dirty="0">
                <a:latin typeface="Arial" panose="020B0604020202020204" pitchFamily="34" charset="0"/>
                <a:cs typeface="Arial" panose="020B0604020202020204" pitchFamily="34" charset="0"/>
              </a:rPr>
              <a:t>work largely takes place </a:t>
            </a:r>
            <a:r>
              <a:rPr lang="en-US" sz="2300" dirty="0">
                <a:latin typeface="Arial" panose="020B0604020202020204" pitchFamily="34" charset="0"/>
                <a:cs typeface="Arial" panose="020B0604020202020204" pitchFamily="34" charset="0"/>
              </a:rPr>
              <a:t>in the </a:t>
            </a:r>
            <a:r>
              <a:rPr lang="en-US" sz="2300" b="1" dirty="0">
                <a:latin typeface="Arial" panose="020B0604020202020204" pitchFamily="34" charset="0"/>
                <a:cs typeface="Arial" panose="020B0604020202020204" pitchFamily="34" charset="0"/>
              </a:rPr>
              <a:t>unorganized sector</a:t>
            </a:r>
            <a:r>
              <a:rPr lang="en-US" sz="2300" dirty="0">
                <a:latin typeface="Arial" panose="020B0604020202020204" pitchFamily="34" charset="0"/>
                <a:cs typeface="Arial" panose="020B0604020202020204" pitchFamily="34" charset="0"/>
              </a:rPr>
              <a:t>.</a:t>
            </a:r>
            <a:endParaRPr lang="en-IN" sz="2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88381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284E0B-7856-9ACE-EA8A-B2753E5FC0ED}"/>
              </a:ext>
            </a:extLst>
          </p:cNvPr>
          <p:cNvSpPr>
            <a:spLocks noGrp="1"/>
          </p:cNvSpPr>
          <p:nvPr>
            <p:ph type="title"/>
          </p:nvPr>
        </p:nvSpPr>
        <p:spPr>
          <a:xfrm>
            <a:off x="1435050" y="465083"/>
            <a:ext cx="9443772" cy="1485900"/>
          </a:xfrm>
        </p:spPr>
        <p:txBody>
          <a:bodyPr>
            <a:normAutofit fontScale="90000"/>
          </a:bodyPr>
          <a:lstStyle/>
          <a:p>
            <a:r>
              <a:rPr lang="en-US" sz="4000" b="1" u="sng" dirty="0">
                <a:latin typeface="Eras Demi ITC" panose="020B0805030504020804" pitchFamily="34" charset="0"/>
              </a:rPr>
              <a:t>Estimation and recycling of e-waste in metro cities of India</a:t>
            </a:r>
            <a:r>
              <a:rPr lang="en-IN" sz="3600" b="1" dirty="0"/>
              <a:t/>
            </a:r>
            <a:br>
              <a:rPr lang="en-IN" sz="3600" b="1" dirty="0"/>
            </a:br>
            <a:endParaRPr lang="en-IN" dirty="0"/>
          </a:p>
        </p:txBody>
      </p:sp>
      <p:sp>
        <p:nvSpPr>
          <p:cNvPr id="3" name="Content Placeholder 2">
            <a:extLst>
              <a:ext uri="{FF2B5EF4-FFF2-40B4-BE49-F238E27FC236}">
                <a16:creationId xmlns="" xmlns:a16="http://schemas.microsoft.com/office/drawing/2014/main" id="{51C96981-E80A-C0CC-9DB8-CD9D87E31721}"/>
              </a:ext>
            </a:extLst>
          </p:cNvPr>
          <p:cNvSpPr>
            <a:spLocks noGrp="1"/>
          </p:cNvSpPr>
          <p:nvPr>
            <p:ph idx="1"/>
          </p:nvPr>
        </p:nvSpPr>
        <p:spPr>
          <a:xfrm>
            <a:off x="1368211" y="1805154"/>
            <a:ext cx="10120013" cy="4706007"/>
          </a:xfrm>
        </p:spPr>
        <p:txBody>
          <a:bodyPr>
            <a:normAutofit/>
          </a:bodyPr>
          <a:lstStyle/>
          <a:p>
            <a:pPr marL="1444752" lvl="3" indent="0" algn="just">
              <a:buNone/>
            </a:pPr>
            <a:r>
              <a:rPr lang="en-US" dirty="0"/>
              <a:t>			</a:t>
            </a:r>
            <a:r>
              <a:rPr lang="en-US" sz="3600" b="1" i="0" u="sng" dirty="0">
                <a:latin typeface="Maiandra GD" panose="020E0502030308020204" pitchFamily="34" charset="0"/>
              </a:rPr>
              <a:t>MUMBAI</a:t>
            </a:r>
          </a:p>
          <a:p>
            <a:pPr algn="just"/>
            <a:r>
              <a:rPr lang="en-US" sz="2300" dirty="0">
                <a:latin typeface="Arial" panose="020B0604020202020204" pitchFamily="34" charset="0"/>
                <a:cs typeface="Arial" panose="020B0604020202020204" pitchFamily="34" charset="0"/>
              </a:rPr>
              <a:t>Among Indian cities, </a:t>
            </a:r>
            <a:r>
              <a:rPr lang="en-US" sz="2300" b="1" dirty="0">
                <a:latin typeface="Arial" panose="020B0604020202020204" pitchFamily="34" charset="0"/>
                <a:cs typeface="Arial" panose="020B0604020202020204" pitchFamily="34" charset="0"/>
              </a:rPr>
              <a:t>Mumbai</a:t>
            </a:r>
            <a:r>
              <a:rPr lang="en-US" sz="2300" dirty="0">
                <a:latin typeface="Arial" panose="020B0604020202020204" pitchFamily="34" charset="0"/>
                <a:cs typeface="Arial" panose="020B0604020202020204" pitchFamily="34" charset="0"/>
              </a:rPr>
              <a:t> ranks first </a:t>
            </a:r>
            <a:r>
              <a:rPr lang="en-US" sz="2300" b="1" dirty="0">
                <a:latin typeface="Arial" panose="020B0604020202020204" pitchFamily="34" charset="0"/>
                <a:cs typeface="Arial" panose="020B0604020202020204" pitchFamily="34" charset="0"/>
              </a:rPr>
              <a:t>among top ten cities generating WEEE in India.</a:t>
            </a:r>
          </a:p>
          <a:p>
            <a:pPr algn="just"/>
            <a:r>
              <a:rPr lang="en-US" sz="2300" dirty="0">
                <a:latin typeface="Arial" panose="020B0604020202020204" pitchFamily="34" charset="0"/>
                <a:cs typeface="Arial" panose="020B0604020202020204" pitchFamily="34" charset="0"/>
              </a:rPr>
              <a:t>The </a:t>
            </a:r>
            <a:r>
              <a:rPr lang="en-US" sz="2300" b="1" dirty="0">
                <a:latin typeface="Arial" panose="020B0604020202020204" pitchFamily="34" charset="0"/>
                <a:cs typeface="Arial" panose="020B0604020202020204" pitchFamily="34" charset="0"/>
              </a:rPr>
              <a:t>market </a:t>
            </a:r>
            <a:r>
              <a:rPr lang="en-US" sz="2300" dirty="0">
                <a:latin typeface="Arial" panose="020B0604020202020204" pitchFamily="34" charset="0"/>
                <a:cs typeface="Arial" panose="020B0604020202020204" pitchFamily="34" charset="0"/>
              </a:rPr>
              <a:t>of e-waste in Mumbai is </a:t>
            </a:r>
            <a:r>
              <a:rPr lang="en-US" sz="2300" b="1" dirty="0">
                <a:latin typeface="Arial" panose="020B0604020202020204" pitchFamily="34" charset="0"/>
                <a:cs typeface="Arial" panose="020B0604020202020204" pitchFamily="34" charset="0"/>
              </a:rPr>
              <a:t>not concentrated in a single place</a:t>
            </a:r>
            <a:r>
              <a:rPr lang="en-US" sz="2300" dirty="0">
                <a:latin typeface="Arial" panose="020B0604020202020204" pitchFamily="34" charset="0"/>
                <a:cs typeface="Arial" panose="020B0604020202020204" pitchFamily="34" charset="0"/>
              </a:rPr>
              <a:t>, but </a:t>
            </a:r>
            <a:r>
              <a:rPr lang="en-US" sz="2300" b="1" dirty="0">
                <a:latin typeface="Arial" panose="020B0604020202020204" pitchFamily="34" charset="0"/>
                <a:cs typeface="Arial" panose="020B0604020202020204" pitchFamily="34" charset="0"/>
              </a:rPr>
              <a:t>spread</a:t>
            </a:r>
            <a:r>
              <a:rPr lang="en-US" sz="2300" dirty="0">
                <a:latin typeface="Arial" panose="020B0604020202020204" pitchFamily="34" charset="0"/>
                <a:cs typeface="Arial" panose="020B0604020202020204" pitchFamily="34" charset="0"/>
              </a:rPr>
              <a:t> over different areas, each handling a </a:t>
            </a:r>
            <a:r>
              <a:rPr lang="en-US" sz="2300" b="1" dirty="0">
                <a:latin typeface="Arial" panose="020B0604020202020204" pitchFamily="34" charset="0"/>
                <a:cs typeface="Arial" panose="020B0604020202020204" pitchFamily="34" charset="0"/>
              </a:rPr>
              <a:t>different aspect</a:t>
            </a:r>
            <a:r>
              <a:rPr lang="en-US" sz="2300" dirty="0">
                <a:latin typeface="Arial" panose="020B0604020202020204" pitchFamily="34" charset="0"/>
                <a:cs typeface="Arial" panose="020B0604020202020204" pitchFamily="34" charset="0"/>
              </a:rPr>
              <a:t> of </a:t>
            </a:r>
            <a:r>
              <a:rPr lang="en-US" sz="2300" b="1" dirty="0">
                <a:latin typeface="Arial" panose="020B0604020202020204" pitchFamily="34" charset="0"/>
                <a:cs typeface="Arial" panose="020B0604020202020204" pitchFamily="34" charset="0"/>
              </a:rPr>
              <a:t>recycling</a:t>
            </a:r>
            <a:r>
              <a:rPr lang="en-US" sz="2300" dirty="0">
                <a:latin typeface="Arial" panose="020B0604020202020204" pitchFamily="34" charset="0"/>
                <a:cs typeface="Arial" panose="020B0604020202020204" pitchFamily="34" charset="0"/>
              </a:rPr>
              <a:t>. The city has a large network of </a:t>
            </a:r>
            <a:r>
              <a:rPr lang="en-US" sz="2300" b="1" dirty="0">
                <a:latin typeface="Arial" panose="020B0604020202020204" pitchFamily="34" charset="0"/>
                <a:cs typeface="Arial" panose="020B0604020202020204" pitchFamily="34" charset="0"/>
              </a:rPr>
              <a:t>scrap traders</a:t>
            </a:r>
            <a:r>
              <a:rPr lang="en-US" sz="2300" dirty="0">
                <a:latin typeface="Arial" panose="020B0604020202020204" pitchFamily="34" charset="0"/>
                <a:cs typeface="Arial" panose="020B0604020202020204" pitchFamily="34" charset="0"/>
              </a:rPr>
              <a:t>.</a:t>
            </a:r>
          </a:p>
          <a:p>
            <a:pPr algn="just"/>
            <a:r>
              <a:rPr lang="en-US" sz="2300" dirty="0">
                <a:latin typeface="Arial" panose="020B0604020202020204" pitchFamily="34" charset="0"/>
                <a:cs typeface="Arial" panose="020B0604020202020204" pitchFamily="34" charset="0"/>
              </a:rPr>
              <a:t>In spite of the </a:t>
            </a:r>
            <a:r>
              <a:rPr lang="en-US" sz="2300" b="1" dirty="0">
                <a:latin typeface="Arial" panose="020B0604020202020204" pitchFamily="34" charset="0"/>
                <a:cs typeface="Arial" panose="020B0604020202020204" pitchFamily="34" charset="0"/>
              </a:rPr>
              <a:t>absence of proper technology, each component is disassembled and recycled or reused in Mumbai</a:t>
            </a:r>
            <a:r>
              <a:rPr lang="en-US" sz="2300" dirty="0">
                <a:latin typeface="Arial" panose="020B0604020202020204" pitchFamily="34" charset="0"/>
                <a:cs typeface="Arial" panose="020B0604020202020204" pitchFamily="34" charset="0"/>
              </a:rPr>
              <a:t>.</a:t>
            </a:r>
          </a:p>
          <a:p>
            <a:pPr algn="just"/>
            <a:r>
              <a:rPr lang="en-US" sz="2300" dirty="0">
                <a:latin typeface="Arial" panose="020B0604020202020204" pitchFamily="34" charset="0"/>
                <a:cs typeface="Arial" panose="020B0604020202020204" pitchFamily="34" charset="0"/>
              </a:rPr>
              <a:t>Most of the </a:t>
            </a:r>
            <a:r>
              <a:rPr lang="en-US" sz="2300" b="1" dirty="0">
                <a:latin typeface="Arial" panose="020B0604020202020204" pitchFamily="34" charset="0"/>
                <a:cs typeface="Arial" panose="020B0604020202020204" pitchFamily="34" charset="0"/>
              </a:rPr>
              <a:t>WEEE generated </a:t>
            </a:r>
            <a:r>
              <a:rPr lang="en-US" sz="2300" dirty="0">
                <a:latin typeface="Arial" panose="020B0604020202020204" pitchFamily="34" charset="0"/>
                <a:cs typeface="Arial" panose="020B0604020202020204" pitchFamily="34" charset="0"/>
              </a:rPr>
              <a:t>in the </a:t>
            </a:r>
            <a:r>
              <a:rPr lang="en-US" sz="2300" b="1" dirty="0">
                <a:latin typeface="Arial" panose="020B0604020202020204" pitchFamily="34" charset="0"/>
                <a:cs typeface="Arial" panose="020B0604020202020204" pitchFamily="34" charset="0"/>
              </a:rPr>
              <a:t>Pune Region </a:t>
            </a:r>
            <a:r>
              <a:rPr lang="en-US" sz="2300" dirty="0">
                <a:latin typeface="Arial" panose="020B0604020202020204" pitchFamily="34" charset="0"/>
                <a:cs typeface="Arial" panose="020B0604020202020204" pitchFamily="34" charset="0"/>
              </a:rPr>
              <a:t>is transported to the Mumbai Metropolitan Region (MMR) for further </a:t>
            </a:r>
            <a:r>
              <a:rPr lang="en-US" sz="2300" b="1" dirty="0">
                <a:latin typeface="Arial" panose="020B0604020202020204" pitchFamily="34" charset="0"/>
                <a:cs typeface="Arial" panose="020B0604020202020204" pitchFamily="34" charset="0"/>
              </a:rPr>
              <a:t>treatment and distribution</a:t>
            </a:r>
            <a:r>
              <a:rPr lang="en-US" sz="2300" dirty="0">
                <a:latin typeface="Arial" panose="020B0604020202020204" pitchFamily="34" charset="0"/>
                <a:cs typeface="Arial" panose="020B0604020202020204" pitchFamily="34" charset="0"/>
              </a:rPr>
              <a:t>.</a:t>
            </a:r>
            <a:endParaRPr lang="en-IN" sz="2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60597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284E0B-7856-9ACE-EA8A-B2753E5FC0ED}"/>
              </a:ext>
            </a:extLst>
          </p:cNvPr>
          <p:cNvSpPr>
            <a:spLocks noGrp="1"/>
          </p:cNvSpPr>
          <p:nvPr>
            <p:ph type="title"/>
          </p:nvPr>
        </p:nvSpPr>
        <p:spPr>
          <a:xfrm>
            <a:off x="1435050" y="465083"/>
            <a:ext cx="9443772" cy="1485900"/>
          </a:xfrm>
        </p:spPr>
        <p:txBody>
          <a:bodyPr>
            <a:normAutofit fontScale="90000"/>
          </a:bodyPr>
          <a:lstStyle/>
          <a:p>
            <a:r>
              <a:rPr lang="en-US" sz="4000" b="1" u="sng" dirty="0">
                <a:latin typeface="Eras Demi ITC" panose="020B0805030504020804" pitchFamily="34" charset="0"/>
              </a:rPr>
              <a:t>Estimation and recycling of e-waste in metro cities of India</a:t>
            </a:r>
            <a:r>
              <a:rPr lang="en-IN" sz="3600" b="1" dirty="0"/>
              <a:t/>
            </a:r>
            <a:br>
              <a:rPr lang="en-IN" sz="3600" b="1" dirty="0"/>
            </a:br>
            <a:endParaRPr lang="en-IN" dirty="0"/>
          </a:p>
        </p:txBody>
      </p:sp>
      <p:sp>
        <p:nvSpPr>
          <p:cNvPr id="3" name="Content Placeholder 2">
            <a:extLst>
              <a:ext uri="{FF2B5EF4-FFF2-40B4-BE49-F238E27FC236}">
                <a16:creationId xmlns="" xmlns:a16="http://schemas.microsoft.com/office/drawing/2014/main" id="{51C96981-E80A-C0CC-9DB8-CD9D87E31721}"/>
              </a:ext>
            </a:extLst>
          </p:cNvPr>
          <p:cNvSpPr>
            <a:spLocks noGrp="1"/>
          </p:cNvSpPr>
          <p:nvPr>
            <p:ph idx="1"/>
          </p:nvPr>
        </p:nvSpPr>
        <p:spPr/>
        <p:txBody>
          <a:bodyPr>
            <a:normAutofit/>
          </a:bodyPr>
          <a:lstStyle/>
          <a:p>
            <a:pPr algn="just"/>
            <a:r>
              <a:rPr lang="en-IN" sz="2300" dirty="0">
                <a:latin typeface="Arial" panose="020B0604020202020204" pitchFamily="34" charset="0"/>
                <a:cs typeface="Arial" panose="020B0604020202020204" pitchFamily="34" charset="0"/>
              </a:rPr>
              <a:t>As per country level e-waste assessment study, </a:t>
            </a:r>
            <a:r>
              <a:rPr lang="en-IN" sz="2300" b="1" dirty="0">
                <a:latin typeface="Arial" panose="020B0604020202020204" pitchFamily="34" charset="0"/>
                <a:cs typeface="Arial" panose="020B0604020202020204" pitchFamily="34" charset="0"/>
              </a:rPr>
              <a:t>Mumbai</a:t>
            </a:r>
            <a:r>
              <a:rPr lang="en-IN" sz="2300" dirty="0">
                <a:latin typeface="Arial" panose="020B0604020202020204" pitchFamily="34" charset="0"/>
                <a:cs typeface="Arial" panose="020B0604020202020204" pitchFamily="34" charset="0"/>
              </a:rPr>
              <a:t> generates </a:t>
            </a:r>
            <a:r>
              <a:rPr lang="en-IN" sz="2300" b="1" dirty="0">
                <a:latin typeface="Arial" panose="020B0604020202020204" pitchFamily="34" charset="0"/>
                <a:cs typeface="Arial" panose="020B0604020202020204" pitchFamily="34" charset="0"/>
              </a:rPr>
              <a:t>maximum wastes </a:t>
            </a:r>
            <a:r>
              <a:rPr lang="en-IN" sz="2300" dirty="0">
                <a:latin typeface="Arial" panose="020B0604020202020204" pitchFamily="34" charset="0"/>
                <a:cs typeface="Arial" panose="020B0604020202020204" pitchFamily="34" charset="0"/>
              </a:rPr>
              <a:t>among all the cities in India.</a:t>
            </a:r>
          </a:p>
          <a:p>
            <a:pPr algn="just"/>
            <a:r>
              <a:rPr lang="en-IN" sz="2300" dirty="0">
                <a:latin typeface="Arial" panose="020B0604020202020204" pitchFamily="34" charset="0"/>
                <a:cs typeface="Arial" panose="020B0604020202020204" pitchFamily="34" charset="0"/>
              </a:rPr>
              <a:t>Total electrical and electronic waste generation in </a:t>
            </a:r>
          </a:p>
          <a:p>
            <a:pPr lvl="1" algn="just"/>
            <a:r>
              <a:rPr lang="en-IN" sz="2300" b="1" dirty="0"/>
              <a:t>Maharashtra</a:t>
            </a:r>
            <a:r>
              <a:rPr lang="en-IN" sz="2300" dirty="0"/>
              <a:t> is 20270.6 tonnes, out of which </a:t>
            </a:r>
          </a:p>
          <a:p>
            <a:pPr lvl="1" algn="just"/>
            <a:r>
              <a:rPr lang="en-IN" sz="2300" b="1" dirty="0"/>
              <a:t>Navi Mumbai </a:t>
            </a:r>
            <a:r>
              <a:rPr lang="en-IN" sz="2300" dirty="0"/>
              <a:t>contributes 646.48 tonnes, </a:t>
            </a:r>
          </a:p>
          <a:p>
            <a:pPr lvl="1" algn="just"/>
            <a:r>
              <a:rPr lang="en-IN" sz="2300" b="1" dirty="0"/>
              <a:t>Greater Mumbai </a:t>
            </a:r>
            <a:r>
              <a:rPr lang="en-IN" sz="2300" dirty="0"/>
              <a:t>11017.06 tonnes, </a:t>
            </a:r>
          </a:p>
          <a:p>
            <a:pPr lvl="1" algn="just">
              <a:buFont typeface="Wingdings" pitchFamily="2" charset="2"/>
              <a:buChar char="§"/>
            </a:pPr>
            <a:r>
              <a:rPr lang="en-IN" sz="2300" b="1" dirty="0"/>
              <a:t>Pune </a:t>
            </a:r>
            <a:r>
              <a:rPr lang="en-IN" sz="2300" dirty="0"/>
              <a:t>2584.21 tonnes, </a:t>
            </a:r>
          </a:p>
          <a:p>
            <a:pPr lvl="1" algn="just">
              <a:buFont typeface="Wingdings" pitchFamily="2" charset="2"/>
              <a:buChar char="§"/>
            </a:pPr>
            <a:r>
              <a:rPr lang="en-IN" sz="2300" b="1" dirty="0"/>
              <a:t>Pimpri-Chinchwad</a:t>
            </a:r>
            <a:r>
              <a:rPr lang="en-IN" sz="2300" dirty="0"/>
              <a:t> 1032.37 tonnes.</a:t>
            </a:r>
          </a:p>
        </p:txBody>
      </p:sp>
    </p:spTree>
    <p:extLst>
      <p:ext uri="{BB962C8B-B14F-4D97-AF65-F5344CB8AC3E}">
        <p14:creationId xmlns:p14="http://schemas.microsoft.com/office/powerpoint/2010/main" val="3777307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284E0B-7856-9ACE-EA8A-B2753E5FC0ED}"/>
              </a:ext>
            </a:extLst>
          </p:cNvPr>
          <p:cNvSpPr>
            <a:spLocks noGrp="1"/>
          </p:cNvSpPr>
          <p:nvPr>
            <p:ph type="title"/>
          </p:nvPr>
        </p:nvSpPr>
        <p:spPr>
          <a:xfrm>
            <a:off x="1435050" y="465083"/>
            <a:ext cx="9443772" cy="1485900"/>
          </a:xfrm>
        </p:spPr>
        <p:txBody>
          <a:bodyPr>
            <a:normAutofit fontScale="90000"/>
          </a:bodyPr>
          <a:lstStyle/>
          <a:p>
            <a:r>
              <a:rPr lang="en-US" sz="4000" b="1" u="sng" dirty="0">
                <a:latin typeface="Eras Demi ITC" panose="020B0805030504020804" pitchFamily="34" charset="0"/>
              </a:rPr>
              <a:t>Estimation and recycling of e-waste in metro cities of India</a:t>
            </a:r>
            <a:r>
              <a:rPr lang="en-IN" sz="3600" b="1" dirty="0"/>
              <a:t/>
            </a:r>
            <a:br>
              <a:rPr lang="en-IN" sz="3600" b="1" dirty="0"/>
            </a:br>
            <a:endParaRPr lang="en-IN" dirty="0"/>
          </a:p>
        </p:txBody>
      </p:sp>
      <p:sp>
        <p:nvSpPr>
          <p:cNvPr id="3" name="Content Placeholder 2">
            <a:extLst>
              <a:ext uri="{FF2B5EF4-FFF2-40B4-BE49-F238E27FC236}">
                <a16:creationId xmlns="" xmlns:a16="http://schemas.microsoft.com/office/drawing/2014/main" id="{51C96981-E80A-C0CC-9DB8-CD9D87E31721}"/>
              </a:ext>
            </a:extLst>
          </p:cNvPr>
          <p:cNvSpPr>
            <a:spLocks noGrp="1"/>
          </p:cNvSpPr>
          <p:nvPr>
            <p:ph idx="1"/>
          </p:nvPr>
        </p:nvSpPr>
        <p:spPr>
          <a:xfrm>
            <a:off x="1368211" y="1742091"/>
            <a:ext cx="10300868" cy="4595648"/>
          </a:xfrm>
        </p:spPr>
        <p:txBody>
          <a:bodyPr>
            <a:normAutofit lnSpcReduction="10000"/>
          </a:bodyPr>
          <a:lstStyle/>
          <a:p>
            <a:pPr marL="3730752" lvl="8" indent="0" algn="just">
              <a:buNone/>
            </a:pPr>
            <a:r>
              <a:rPr lang="en-IN" sz="3600" b="1" u="sng" dirty="0">
                <a:latin typeface="Maiandra GD" panose="020E0502030308020204" pitchFamily="34" charset="0"/>
              </a:rPr>
              <a:t>BENGALURU</a:t>
            </a:r>
          </a:p>
          <a:p>
            <a:pPr marL="3730752" lvl="8" indent="0" algn="just">
              <a:buNone/>
            </a:pPr>
            <a:endParaRPr lang="en-IN" sz="900" b="1" u="sng" dirty="0">
              <a:latin typeface="Maiandra GD" panose="020E0502030308020204" pitchFamily="34" charset="0"/>
            </a:endParaRPr>
          </a:p>
          <a:p>
            <a:pPr algn="just"/>
            <a:r>
              <a:rPr lang="en-IN" sz="2300" dirty="0">
                <a:latin typeface="Arial" panose="020B0604020202020204" pitchFamily="34" charset="0"/>
                <a:cs typeface="Arial" panose="020B0604020202020204" pitchFamily="34" charset="0"/>
              </a:rPr>
              <a:t>In </a:t>
            </a:r>
            <a:r>
              <a:rPr lang="en-IN" sz="2300" b="1" dirty="0">
                <a:latin typeface="Arial" panose="020B0604020202020204" pitchFamily="34" charset="0"/>
                <a:cs typeface="Arial" panose="020B0604020202020204" pitchFamily="34" charset="0"/>
              </a:rPr>
              <a:t>Bengaluru</a:t>
            </a:r>
            <a:r>
              <a:rPr lang="en-IN" sz="2300" dirty="0">
                <a:latin typeface="Arial" panose="020B0604020202020204" pitchFamily="34" charset="0"/>
                <a:cs typeface="Arial" panose="020B0604020202020204" pitchFamily="34" charset="0"/>
              </a:rPr>
              <a:t>, the </a:t>
            </a:r>
            <a:r>
              <a:rPr lang="en-IN" sz="2300" b="1" dirty="0">
                <a:latin typeface="Arial" panose="020B0604020202020204" pitchFamily="34" charset="0"/>
                <a:cs typeface="Arial" panose="020B0604020202020204" pitchFamily="34" charset="0"/>
              </a:rPr>
              <a:t>Silicon capital </a:t>
            </a:r>
            <a:r>
              <a:rPr lang="en-IN" sz="2300" dirty="0">
                <a:latin typeface="Arial" panose="020B0604020202020204" pitchFamily="34" charset="0"/>
                <a:cs typeface="Arial" panose="020B0604020202020204" pitchFamily="34" charset="0"/>
              </a:rPr>
              <a:t>of India, e-waste recycling is a </a:t>
            </a:r>
            <a:r>
              <a:rPr lang="en-IN" sz="2300" b="1" dirty="0">
                <a:latin typeface="Arial" panose="020B0604020202020204" pitchFamily="34" charset="0"/>
                <a:cs typeface="Arial" panose="020B0604020202020204" pitchFamily="34" charset="0"/>
              </a:rPr>
              <a:t>multi-crore market.</a:t>
            </a:r>
          </a:p>
          <a:p>
            <a:pPr algn="just"/>
            <a:r>
              <a:rPr lang="en-IN" sz="2300" dirty="0">
                <a:latin typeface="Arial" panose="020B0604020202020204" pitchFamily="34" charset="0"/>
                <a:cs typeface="Arial" panose="020B0604020202020204" pitchFamily="34" charset="0"/>
              </a:rPr>
              <a:t>The e-waste recyclers </a:t>
            </a:r>
            <a:r>
              <a:rPr lang="en-IN" sz="2300" b="1" dirty="0">
                <a:latin typeface="Arial" panose="020B0604020202020204" pitchFamily="34" charset="0"/>
                <a:cs typeface="Arial" panose="020B0604020202020204" pitchFamily="34" charset="0"/>
              </a:rPr>
              <a:t>earn</a:t>
            </a:r>
            <a:r>
              <a:rPr lang="en-IN" sz="2300" dirty="0">
                <a:latin typeface="Arial" panose="020B0604020202020204" pitchFamily="34" charset="0"/>
                <a:cs typeface="Arial" panose="020B0604020202020204" pitchFamily="34" charset="0"/>
              </a:rPr>
              <a:t> around Rs. </a:t>
            </a:r>
            <a:r>
              <a:rPr lang="en-IN" sz="2300" b="1" dirty="0">
                <a:latin typeface="Arial" panose="020B0604020202020204" pitchFamily="34" charset="0"/>
                <a:cs typeface="Arial" panose="020B0604020202020204" pitchFamily="34" charset="0"/>
              </a:rPr>
              <a:t>2-3 lakhs </a:t>
            </a:r>
            <a:r>
              <a:rPr lang="en-IN" sz="2300" dirty="0">
                <a:latin typeface="Arial" panose="020B0604020202020204" pitchFamily="34" charset="0"/>
                <a:cs typeface="Arial" panose="020B0604020202020204" pitchFamily="34" charset="0"/>
              </a:rPr>
              <a:t>a month from selling the dismantled e-waste to </a:t>
            </a:r>
            <a:r>
              <a:rPr lang="en-IN" sz="2300" b="1" dirty="0">
                <a:latin typeface="Arial" panose="020B0604020202020204" pitchFamily="34" charset="0"/>
                <a:cs typeface="Arial" panose="020B0604020202020204" pitchFamily="34" charset="0"/>
              </a:rPr>
              <a:t>Delhi.</a:t>
            </a:r>
            <a:r>
              <a:rPr lang="en-IN" sz="2300" dirty="0">
                <a:latin typeface="Arial" panose="020B0604020202020204" pitchFamily="34" charset="0"/>
                <a:cs typeface="Arial" panose="020B0604020202020204" pitchFamily="34" charset="0"/>
              </a:rPr>
              <a:t> There are a few </a:t>
            </a:r>
            <a:r>
              <a:rPr lang="en-IN" sz="2300" b="1" dirty="0">
                <a:latin typeface="Arial" panose="020B0604020202020204" pitchFamily="34" charset="0"/>
                <a:cs typeface="Arial" panose="020B0604020202020204" pitchFamily="34" charset="0"/>
              </a:rPr>
              <a:t>recycling centres in Karnataka like e- </a:t>
            </a:r>
            <a:r>
              <a:rPr lang="en-IN" sz="2300" b="1" dirty="0" err="1">
                <a:latin typeface="Arial" panose="020B0604020202020204" pitchFamily="34" charset="0"/>
                <a:cs typeface="Arial" panose="020B0604020202020204" pitchFamily="34" charset="0"/>
              </a:rPr>
              <a:t>Wardd</a:t>
            </a:r>
            <a:r>
              <a:rPr lang="en-IN" sz="2300" b="1" dirty="0">
                <a:latin typeface="Arial" panose="020B0604020202020204" pitchFamily="34" charset="0"/>
                <a:cs typeface="Arial" panose="020B0604020202020204" pitchFamily="34" charset="0"/>
              </a:rPr>
              <a:t>, e- </a:t>
            </a:r>
            <a:r>
              <a:rPr lang="en-IN" sz="2300" b="1" dirty="0" err="1">
                <a:latin typeface="Arial" panose="020B0604020202020204" pitchFamily="34" charset="0"/>
                <a:cs typeface="Arial" panose="020B0604020202020204" pitchFamily="34" charset="0"/>
              </a:rPr>
              <a:t>Parisara</a:t>
            </a:r>
            <a:r>
              <a:rPr lang="en-IN" sz="2300" b="1" dirty="0">
                <a:latin typeface="Arial" panose="020B0604020202020204" pitchFamily="34" charset="0"/>
                <a:cs typeface="Arial" panose="020B0604020202020204" pitchFamily="34" charset="0"/>
              </a:rPr>
              <a:t>, Ash Recyclers.</a:t>
            </a:r>
          </a:p>
          <a:p>
            <a:pPr algn="just"/>
            <a:r>
              <a:rPr lang="en-US" sz="2300" dirty="0">
                <a:latin typeface="Arial" panose="020B0604020202020204" pitchFamily="34" charset="0"/>
                <a:cs typeface="Arial" panose="020B0604020202020204" pitchFamily="34" charset="0"/>
              </a:rPr>
              <a:t>According to industry </a:t>
            </a:r>
            <a:r>
              <a:rPr lang="en-US" sz="2300" b="1" dirty="0">
                <a:latin typeface="Arial" panose="020B0604020202020204" pitchFamily="34" charset="0"/>
                <a:cs typeface="Arial" panose="020B0604020202020204" pitchFamily="34" charset="0"/>
              </a:rPr>
              <a:t>surveys,</a:t>
            </a:r>
            <a:r>
              <a:rPr lang="en-US" sz="2300" dirty="0">
                <a:latin typeface="Arial" panose="020B0604020202020204" pitchFamily="34" charset="0"/>
                <a:cs typeface="Arial" panose="020B0604020202020204" pitchFamily="34" charset="0"/>
              </a:rPr>
              <a:t> 8,000 to 10,000 </a:t>
            </a:r>
            <a:r>
              <a:rPr lang="en-US" sz="2300" dirty="0" err="1">
                <a:latin typeface="Arial" panose="020B0604020202020204" pitchFamily="34" charset="0"/>
                <a:cs typeface="Arial" panose="020B0604020202020204" pitchFamily="34" charset="0"/>
              </a:rPr>
              <a:t>tonnes</a:t>
            </a:r>
            <a:r>
              <a:rPr lang="en-US" sz="2300" dirty="0">
                <a:latin typeface="Arial" panose="020B0604020202020204" pitchFamily="34" charset="0"/>
                <a:cs typeface="Arial" panose="020B0604020202020204" pitchFamily="34" charset="0"/>
              </a:rPr>
              <a:t> of e-waste is generated each year by </a:t>
            </a:r>
            <a:r>
              <a:rPr lang="en-US" sz="2300" b="1" dirty="0">
                <a:latin typeface="Arial" panose="020B0604020202020204" pitchFamily="34" charset="0"/>
                <a:cs typeface="Arial" panose="020B0604020202020204" pitchFamily="34" charset="0"/>
              </a:rPr>
              <a:t>IT firms </a:t>
            </a:r>
            <a:r>
              <a:rPr lang="en-US" sz="2300" dirty="0">
                <a:latin typeface="Arial" panose="020B0604020202020204" pitchFamily="34" charset="0"/>
                <a:cs typeface="Arial" panose="020B0604020202020204" pitchFamily="34" charset="0"/>
              </a:rPr>
              <a:t>and </a:t>
            </a:r>
            <a:r>
              <a:rPr lang="en-US" sz="2300" b="1" dirty="0">
                <a:latin typeface="Arial" panose="020B0604020202020204" pitchFamily="34" charset="0"/>
                <a:cs typeface="Arial" panose="020B0604020202020204" pitchFamily="34" charset="0"/>
              </a:rPr>
              <a:t>electronics manufacturers</a:t>
            </a:r>
            <a:r>
              <a:rPr lang="en-US" sz="2300" dirty="0">
                <a:latin typeface="Arial" panose="020B0604020202020204" pitchFamily="34" charset="0"/>
                <a:cs typeface="Arial" panose="020B0604020202020204" pitchFamily="34" charset="0"/>
              </a:rPr>
              <a:t> in and around </a:t>
            </a:r>
            <a:r>
              <a:rPr lang="en-US" sz="2300" b="1" dirty="0">
                <a:latin typeface="Arial" panose="020B0604020202020204" pitchFamily="34" charset="0"/>
                <a:cs typeface="Arial" panose="020B0604020202020204" pitchFamily="34" charset="0"/>
              </a:rPr>
              <a:t>Bengaluru</a:t>
            </a:r>
            <a:r>
              <a:rPr lang="en-US" sz="2300" dirty="0">
                <a:latin typeface="Arial" panose="020B0604020202020204" pitchFamily="34" charset="0"/>
                <a:cs typeface="Arial" panose="020B0604020202020204" pitchFamily="34" charset="0"/>
              </a:rPr>
              <a:t>. </a:t>
            </a:r>
          </a:p>
          <a:p>
            <a:pPr algn="just"/>
            <a:r>
              <a:rPr lang="en-US" sz="2300" dirty="0">
                <a:latin typeface="Arial" panose="020B0604020202020204" pitchFamily="34" charset="0"/>
                <a:cs typeface="Arial" panose="020B0604020202020204" pitchFamily="34" charset="0"/>
              </a:rPr>
              <a:t>While the </a:t>
            </a:r>
            <a:r>
              <a:rPr lang="en-US" sz="2300" b="1" dirty="0">
                <a:latin typeface="Arial" panose="020B0604020202020204" pitchFamily="34" charset="0"/>
                <a:cs typeface="Arial" panose="020B0604020202020204" pitchFamily="34" charset="0"/>
              </a:rPr>
              <a:t>larger companies </a:t>
            </a:r>
            <a:r>
              <a:rPr lang="en-US" sz="2300" dirty="0">
                <a:latin typeface="Arial" panose="020B0604020202020204" pitchFamily="34" charset="0"/>
                <a:cs typeface="Arial" panose="020B0604020202020204" pitchFamily="34" charset="0"/>
              </a:rPr>
              <a:t>have warehouses for </a:t>
            </a:r>
            <a:r>
              <a:rPr lang="en-US" sz="2300" b="1" dirty="0">
                <a:latin typeface="Arial" panose="020B0604020202020204" pitchFamily="34" charset="0"/>
                <a:cs typeface="Arial" panose="020B0604020202020204" pitchFamily="34" charset="0"/>
              </a:rPr>
              <a:t>storing</a:t>
            </a:r>
            <a:r>
              <a:rPr lang="en-US" sz="2300" dirty="0">
                <a:latin typeface="Arial" panose="020B0604020202020204" pitchFamily="34" charset="0"/>
                <a:cs typeface="Arial" panose="020B0604020202020204" pitchFamily="34" charset="0"/>
              </a:rPr>
              <a:t> the waste, </a:t>
            </a:r>
            <a:r>
              <a:rPr lang="en-US" sz="2300" b="1" dirty="0">
                <a:latin typeface="Arial" panose="020B0604020202020204" pitchFamily="34" charset="0"/>
                <a:cs typeface="Arial" panose="020B0604020202020204" pitchFamily="34" charset="0"/>
              </a:rPr>
              <a:t>others</a:t>
            </a:r>
            <a:r>
              <a:rPr lang="en-US" sz="2300" dirty="0">
                <a:latin typeface="Arial" panose="020B0604020202020204" pitchFamily="34" charset="0"/>
                <a:cs typeface="Arial" panose="020B0604020202020204" pitchFamily="34" charset="0"/>
              </a:rPr>
              <a:t> sell them to small-time </a:t>
            </a:r>
            <a:r>
              <a:rPr lang="en-US" sz="2300" b="1" dirty="0">
                <a:latin typeface="Arial" panose="020B0604020202020204" pitchFamily="34" charset="0"/>
                <a:cs typeface="Arial" panose="020B0604020202020204" pitchFamily="34" charset="0"/>
              </a:rPr>
              <a:t>scrap dealers</a:t>
            </a:r>
            <a:r>
              <a:rPr lang="en-US" sz="2300" dirty="0">
                <a:latin typeface="Arial" panose="020B0604020202020204" pitchFamily="34" charset="0"/>
                <a:cs typeface="Arial" panose="020B0604020202020204" pitchFamily="34" charset="0"/>
              </a:rPr>
              <a:t>.</a:t>
            </a:r>
            <a:endParaRPr lang="en-IN" sz="2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04540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284E0B-7856-9ACE-EA8A-B2753E5FC0ED}"/>
              </a:ext>
            </a:extLst>
          </p:cNvPr>
          <p:cNvSpPr>
            <a:spLocks noGrp="1"/>
          </p:cNvSpPr>
          <p:nvPr>
            <p:ph type="title"/>
          </p:nvPr>
        </p:nvSpPr>
        <p:spPr>
          <a:xfrm>
            <a:off x="1435050" y="465083"/>
            <a:ext cx="9443772" cy="1485900"/>
          </a:xfrm>
        </p:spPr>
        <p:txBody>
          <a:bodyPr>
            <a:normAutofit fontScale="90000"/>
          </a:bodyPr>
          <a:lstStyle/>
          <a:p>
            <a:r>
              <a:rPr lang="en-US" sz="4000" b="1" u="sng" dirty="0">
                <a:latin typeface="Eras Demi ITC" panose="020B0805030504020804" pitchFamily="34" charset="0"/>
              </a:rPr>
              <a:t>Estimation and recycling of e-waste in metro cities of India</a:t>
            </a:r>
            <a:r>
              <a:rPr lang="en-IN" sz="3600" b="1" u="sng" dirty="0"/>
              <a:t/>
            </a:r>
            <a:br>
              <a:rPr lang="en-IN" sz="3600" b="1" u="sng" dirty="0"/>
            </a:br>
            <a:endParaRPr lang="en-IN" u="sng" dirty="0"/>
          </a:p>
        </p:txBody>
      </p:sp>
      <p:sp>
        <p:nvSpPr>
          <p:cNvPr id="3" name="Content Placeholder 2">
            <a:extLst>
              <a:ext uri="{FF2B5EF4-FFF2-40B4-BE49-F238E27FC236}">
                <a16:creationId xmlns="" xmlns:a16="http://schemas.microsoft.com/office/drawing/2014/main" id="{51C96981-E80A-C0CC-9DB8-CD9D87E31721}"/>
              </a:ext>
            </a:extLst>
          </p:cNvPr>
          <p:cNvSpPr>
            <a:spLocks noGrp="1"/>
          </p:cNvSpPr>
          <p:nvPr>
            <p:ph idx="1"/>
          </p:nvPr>
        </p:nvSpPr>
        <p:spPr>
          <a:xfrm>
            <a:off x="1368211" y="2010104"/>
            <a:ext cx="10143602" cy="4209395"/>
          </a:xfrm>
        </p:spPr>
        <p:txBody>
          <a:bodyPr>
            <a:normAutofit/>
          </a:bodyPr>
          <a:lstStyle/>
          <a:p>
            <a:pPr algn="just"/>
            <a:r>
              <a:rPr lang="en-US" sz="2400" dirty="0">
                <a:latin typeface="Arial" panose="020B0604020202020204" pitchFamily="34" charset="0"/>
                <a:cs typeface="Arial" panose="020B0604020202020204" pitchFamily="34" charset="0"/>
              </a:rPr>
              <a:t>The </a:t>
            </a:r>
            <a:r>
              <a:rPr lang="en-US" sz="2400" b="1" dirty="0">
                <a:latin typeface="Arial" panose="020B0604020202020204" pitchFamily="34" charset="0"/>
                <a:cs typeface="Arial" panose="020B0604020202020204" pitchFamily="34" charset="0"/>
              </a:rPr>
              <a:t>dealers,</a:t>
            </a:r>
            <a:r>
              <a:rPr lang="en-US" sz="2400" dirty="0">
                <a:latin typeface="Arial" panose="020B0604020202020204" pitchFamily="34" charset="0"/>
                <a:cs typeface="Arial" panose="020B0604020202020204" pitchFamily="34" charset="0"/>
              </a:rPr>
              <a:t> many concentrated around </a:t>
            </a:r>
            <a:r>
              <a:rPr lang="en-US" sz="2400" b="1" dirty="0">
                <a:latin typeface="Arial" panose="020B0604020202020204" pitchFamily="34" charset="0"/>
                <a:cs typeface="Arial" panose="020B0604020202020204" pitchFamily="34" charset="0"/>
              </a:rPr>
              <a:t>Mysore Road, </a:t>
            </a:r>
            <a:r>
              <a:rPr lang="en-US" sz="2400" dirty="0">
                <a:latin typeface="Arial" panose="020B0604020202020204" pitchFamily="34" charset="0"/>
                <a:cs typeface="Arial" panose="020B0604020202020204" pitchFamily="34" charset="0"/>
              </a:rPr>
              <a:t>often employ </a:t>
            </a:r>
            <a:r>
              <a:rPr lang="en-US" sz="2400" b="1" dirty="0">
                <a:latin typeface="Arial" panose="020B0604020202020204" pitchFamily="34" charset="0"/>
                <a:cs typeface="Arial" panose="020B0604020202020204" pitchFamily="34" charset="0"/>
              </a:rPr>
              <a:t>women and children </a:t>
            </a:r>
            <a:r>
              <a:rPr lang="en-US" sz="2400" dirty="0">
                <a:latin typeface="Arial" panose="020B0604020202020204" pitchFamily="34" charset="0"/>
                <a:cs typeface="Arial" panose="020B0604020202020204" pitchFamily="34" charset="0"/>
              </a:rPr>
              <a:t>to </a:t>
            </a:r>
            <a:r>
              <a:rPr lang="en-US" sz="2400" b="1" dirty="0">
                <a:latin typeface="Arial" panose="020B0604020202020204" pitchFamily="34" charset="0"/>
                <a:cs typeface="Arial" panose="020B0604020202020204" pitchFamily="34" charset="0"/>
              </a:rPr>
              <a:t>deal</a:t>
            </a:r>
            <a:r>
              <a:rPr lang="en-US" sz="2400" dirty="0">
                <a:latin typeface="Arial" panose="020B0604020202020204" pitchFamily="34" charset="0"/>
                <a:cs typeface="Arial" panose="020B0604020202020204" pitchFamily="34" charset="0"/>
              </a:rPr>
              <a:t> with the scrap and </a:t>
            </a:r>
            <a:r>
              <a:rPr lang="en-US" sz="2400" b="1" dirty="0">
                <a:latin typeface="Arial" panose="020B0604020202020204" pitchFamily="34" charset="0"/>
                <a:cs typeface="Arial" panose="020B0604020202020204" pitchFamily="34" charset="0"/>
              </a:rPr>
              <a:t>remove</a:t>
            </a:r>
            <a:r>
              <a:rPr lang="en-US" sz="2400" dirty="0">
                <a:latin typeface="Arial" panose="020B0604020202020204" pitchFamily="34" charset="0"/>
                <a:cs typeface="Arial" panose="020B0604020202020204" pitchFamily="34" charset="0"/>
              </a:rPr>
              <a:t> usable metal. </a:t>
            </a:r>
          </a:p>
          <a:p>
            <a:pPr algn="just"/>
            <a:r>
              <a:rPr lang="en-US" sz="2400" b="1" dirty="0">
                <a:latin typeface="Arial" panose="020B0604020202020204" pitchFamily="34" charset="0"/>
                <a:cs typeface="Arial" panose="020B0604020202020204" pitchFamily="34" charset="0"/>
              </a:rPr>
              <a:t>What cannot be used at all is thrown into fields and channels or burned under unsafe conditions.</a:t>
            </a:r>
          </a:p>
          <a:p>
            <a:pPr algn="just"/>
            <a:r>
              <a:rPr lang="en-US" sz="2400" dirty="0">
                <a:latin typeface="Arial" panose="020B0604020202020204" pitchFamily="34" charset="0"/>
                <a:cs typeface="Arial" panose="020B0604020202020204" pitchFamily="34" charset="0"/>
              </a:rPr>
              <a:t>Apart from </a:t>
            </a:r>
            <a:r>
              <a:rPr lang="en-US" sz="2400" b="1" dirty="0">
                <a:latin typeface="Arial" panose="020B0604020202020204" pitchFamily="34" charset="0"/>
                <a:cs typeface="Arial" panose="020B0604020202020204" pitchFamily="34" charset="0"/>
              </a:rPr>
              <a:t>affecting</a:t>
            </a:r>
            <a:r>
              <a:rPr lang="en-US" sz="2400" dirty="0">
                <a:latin typeface="Arial" panose="020B0604020202020204" pitchFamily="34" charset="0"/>
                <a:cs typeface="Arial" panose="020B0604020202020204" pitchFamily="34" charset="0"/>
              </a:rPr>
              <a:t> the health of the employees of the scrap dealers, air, soil and ground water also get </a:t>
            </a:r>
            <a:r>
              <a:rPr lang="en-US" sz="2400" b="1" dirty="0">
                <a:latin typeface="Arial" panose="020B0604020202020204" pitchFamily="34" charset="0"/>
                <a:cs typeface="Arial" panose="020B0604020202020204" pitchFamily="34" charset="0"/>
              </a:rPr>
              <a:t>polluted.</a:t>
            </a:r>
          </a:p>
          <a:p>
            <a:pPr algn="just"/>
            <a:r>
              <a:rPr lang="en-US" sz="2400" b="1" dirty="0">
                <a:latin typeface="Arial" panose="020B0604020202020204" pitchFamily="34" charset="0"/>
                <a:cs typeface="Arial" panose="020B0604020202020204" pitchFamily="34" charset="0"/>
              </a:rPr>
              <a:t>Annual e-waste generation in Bengaluru from computer and printer, television and mobile phone is 6743.87 MT.</a:t>
            </a:r>
            <a:endParaRPr lang="en-IN"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2520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284E0B-7856-9ACE-EA8A-B2753E5FC0ED}"/>
              </a:ext>
            </a:extLst>
          </p:cNvPr>
          <p:cNvSpPr>
            <a:spLocks noGrp="1"/>
          </p:cNvSpPr>
          <p:nvPr>
            <p:ph type="title"/>
          </p:nvPr>
        </p:nvSpPr>
        <p:spPr>
          <a:xfrm>
            <a:off x="1435050" y="465083"/>
            <a:ext cx="9443772" cy="1485900"/>
          </a:xfrm>
        </p:spPr>
        <p:txBody>
          <a:bodyPr>
            <a:normAutofit fontScale="90000"/>
          </a:bodyPr>
          <a:lstStyle/>
          <a:p>
            <a:r>
              <a:rPr lang="en-US" sz="4000" b="1" u="sng" dirty="0">
                <a:latin typeface="Eras Demi ITC" panose="020B0805030504020804" pitchFamily="34" charset="0"/>
              </a:rPr>
              <a:t>Estimation and recycling of e-waste in metro cities of India</a:t>
            </a:r>
            <a:r>
              <a:rPr lang="en-IN" sz="3600" b="1" dirty="0"/>
              <a:t/>
            </a:r>
            <a:br>
              <a:rPr lang="en-IN" sz="3600" b="1" dirty="0"/>
            </a:br>
            <a:endParaRPr lang="en-IN" dirty="0"/>
          </a:p>
        </p:txBody>
      </p:sp>
      <p:sp>
        <p:nvSpPr>
          <p:cNvPr id="3" name="Content Placeholder 2">
            <a:extLst>
              <a:ext uri="{FF2B5EF4-FFF2-40B4-BE49-F238E27FC236}">
                <a16:creationId xmlns="" xmlns:a16="http://schemas.microsoft.com/office/drawing/2014/main" id="{51C96981-E80A-C0CC-9DB8-CD9D87E31721}"/>
              </a:ext>
            </a:extLst>
          </p:cNvPr>
          <p:cNvSpPr>
            <a:spLocks noGrp="1"/>
          </p:cNvSpPr>
          <p:nvPr>
            <p:ph idx="1"/>
          </p:nvPr>
        </p:nvSpPr>
        <p:spPr>
          <a:xfrm>
            <a:off x="1368207" y="1836686"/>
            <a:ext cx="9994201" cy="4556235"/>
          </a:xfrm>
        </p:spPr>
        <p:txBody>
          <a:bodyPr>
            <a:normAutofit/>
          </a:bodyPr>
          <a:lstStyle/>
          <a:p>
            <a:pPr marL="3273552" lvl="7" indent="0" algn="just">
              <a:buNone/>
            </a:pPr>
            <a:r>
              <a:rPr lang="en-US" sz="3600" b="1" i="0" u="sng" dirty="0">
                <a:latin typeface="Maiandra GD" panose="020E0502030308020204" pitchFamily="34" charset="0"/>
              </a:rPr>
              <a:t>HYDERABAD</a:t>
            </a:r>
          </a:p>
          <a:p>
            <a:pPr algn="just"/>
            <a:r>
              <a:rPr lang="en-US" b="1" dirty="0">
                <a:latin typeface="Arial" panose="020B0604020202020204" pitchFamily="34" charset="0"/>
                <a:cs typeface="Arial" panose="020B0604020202020204" pitchFamily="34" charset="0"/>
              </a:rPr>
              <a:t>Hyderabad</a:t>
            </a:r>
            <a:r>
              <a:rPr lang="en-US" dirty="0">
                <a:latin typeface="Arial" panose="020B0604020202020204" pitchFamily="34" charset="0"/>
                <a:cs typeface="Arial" panose="020B0604020202020204" pitchFamily="34" charset="0"/>
              </a:rPr>
              <a:t> has been known as the emerging </a:t>
            </a:r>
            <a:r>
              <a:rPr lang="en-US" b="1" dirty="0">
                <a:latin typeface="Arial" panose="020B0604020202020204" pitchFamily="34" charset="0"/>
                <a:cs typeface="Arial" panose="020B0604020202020204" pitchFamily="34" charset="0"/>
              </a:rPr>
              <a:t>Silicon capital </a:t>
            </a:r>
            <a:r>
              <a:rPr lang="en-US" dirty="0">
                <a:latin typeface="Arial" panose="020B0604020202020204" pitchFamily="34" charset="0"/>
                <a:cs typeface="Arial" panose="020B0604020202020204" pitchFamily="34" charset="0"/>
              </a:rPr>
              <a:t>of India. </a:t>
            </a:r>
          </a:p>
          <a:p>
            <a:pPr algn="just"/>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annual</a:t>
            </a:r>
            <a:r>
              <a:rPr lang="en-US" dirty="0">
                <a:latin typeface="Arial" panose="020B0604020202020204" pitchFamily="34" charset="0"/>
                <a:cs typeface="Arial" panose="020B0604020202020204" pitchFamily="34" charset="0"/>
              </a:rPr>
              <a:t> e-waste generation has been </a:t>
            </a:r>
            <a:r>
              <a:rPr lang="en-US" b="1" dirty="0">
                <a:latin typeface="Arial" panose="020B0604020202020204" pitchFamily="34" charset="0"/>
                <a:cs typeface="Arial" panose="020B0604020202020204" pitchFamily="34" charset="0"/>
              </a:rPr>
              <a:t>estimated</a:t>
            </a:r>
            <a:r>
              <a:rPr lang="en-US" dirty="0">
                <a:latin typeface="Arial" panose="020B0604020202020204" pitchFamily="34" charset="0"/>
                <a:cs typeface="Arial" panose="020B0604020202020204" pitchFamily="34" charset="0"/>
              </a:rPr>
              <a:t> for Hyderabad at </a:t>
            </a:r>
            <a:r>
              <a:rPr lang="en-US" b="1" dirty="0">
                <a:latin typeface="Arial" panose="020B0604020202020204" pitchFamily="34" charset="0"/>
                <a:cs typeface="Arial" panose="020B0604020202020204" pitchFamily="34" charset="0"/>
              </a:rPr>
              <a:t>3,263,994 MT</a:t>
            </a:r>
            <a:r>
              <a:rPr lang="en-US" dirty="0">
                <a:latin typeface="Arial" panose="020B0604020202020204" pitchFamily="34" charset="0"/>
                <a:cs typeface="Arial" panose="020B0604020202020204" pitchFamily="34" charset="0"/>
              </a:rPr>
              <a:t> from computers, printers, television and mobile phones.</a:t>
            </a:r>
          </a:p>
          <a:p>
            <a:pPr algn="just"/>
            <a:r>
              <a:rPr lang="en-US" dirty="0">
                <a:latin typeface="Arial" panose="020B0604020202020204" pitchFamily="34" charset="0"/>
                <a:cs typeface="Arial" panose="020B0604020202020204" pitchFamily="34" charset="0"/>
              </a:rPr>
              <a:t>Most of the e-waste </a:t>
            </a:r>
            <a:r>
              <a:rPr lang="en-US" b="1" dirty="0">
                <a:latin typeface="Arial" panose="020B0604020202020204" pitchFamily="34" charset="0"/>
                <a:cs typeface="Arial" panose="020B0604020202020204" pitchFamily="34" charset="0"/>
              </a:rPr>
              <a:t>collectors</a:t>
            </a:r>
            <a:r>
              <a:rPr lang="en-US" dirty="0">
                <a:latin typeface="Arial" panose="020B0604020202020204" pitchFamily="34" charset="0"/>
                <a:cs typeface="Arial" panose="020B0604020202020204" pitchFamily="34" charset="0"/>
              </a:rPr>
              <a:t> and recyclers only do </a:t>
            </a:r>
            <a:r>
              <a:rPr lang="en-US" b="1" dirty="0">
                <a:latin typeface="Arial" panose="020B0604020202020204" pitchFamily="34" charset="0"/>
                <a:cs typeface="Arial" panose="020B0604020202020204" pitchFamily="34" charset="0"/>
              </a:rPr>
              <a:t>size reduction </a:t>
            </a:r>
            <a:r>
              <a:rPr lang="en-US" dirty="0">
                <a:latin typeface="Arial" panose="020B0604020202020204" pitchFamily="34" charset="0"/>
                <a:cs typeface="Arial" panose="020B0604020202020204" pitchFamily="34" charset="0"/>
              </a:rPr>
              <a:t>(shredding) and </a:t>
            </a:r>
            <a:r>
              <a:rPr lang="en-US" b="1" dirty="0">
                <a:latin typeface="Arial" panose="020B0604020202020204" pitchFamily="34" charset="0"/>
                <a:cs typeface="Arial" panose="020B0604020202020204" pitchFamily="34" charset="0"/>
              </a:rPr>
              <a:t>segregation</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After </a:t>
            </a:r>
            <a:r>
              <a:rPr lang="en-US" b="1" dirty="0">
                <a:latin typeface="Arial" panose="020B0604020202020204" pitchFamily="34" charset="0"/>
                <a:cs typeface="Arial" panose="020B0604020202020204" pitchFamily="34" charset="0"/>
              </a:rPr>
              <a:t>segregation</a:t>
            </a:r>
            <a:r>
              <a:rPr lang="en-US" dirty="0">
                <a:latin typeface="Arial" panose="020B0604020202020204" pitchFamily="34" charset="0"/>
                <a:cs typeface="Arial" panose="020B0604020202020204" pitchFamily="34" charset="0"/>
              </a:rPr>
              <a:t>, the waste is sent to </a:t>
            </a:r>
            <a:r>
              <a:rPr lang="en-US" b="1" dirty="0">
                <a:latin typeface="Arial" panose="020B0604020202020204" pitchFamily="34" charset="0"/>
                <a:cs typeface="Arial" panose="020B0604020202020204" pitchFamily="34" charset="0"/>
              </a:rPr>
              <a:t>e- </a:t>
            </a:r>
            <a:r>
              <a:rPr lang="en-US" b="1" dirty="0" err="1">
                <a:latin typeface="Arial" panose="020B0604020202020204" pitchFamily="34" charset="0"/>
                <a:cs typeface="Arial" panose="020B0604020202020204" pitchFamily="34" charset="0"/>
              </a:rPr>
              <a:t>Parisara</a:t>
            </a:r>
            <a:r>
              <a:rPr lang="en-US" b="1" dirty="0">
                <a:latin typeface="Arial" panose="020B0604020202020204" pitchFamily="34" charset="0"/>
                <a:cs typeface="Arial" panose="020B0604020202020204" pitchFamily="34" charset="0"/>
              </a:rPr>
              <a:t>(Bengaluru</a:t>
            </a:r>
            <a:r>
              <a:rPr lang="en-US" dirty="0">
                <a:latin typeface="Arial" panose="020B0604020202020204" pitchFamily="34" charset="0"/>
                <a:cs typeface="Arial" panose="020B0604020202020204" pitchFamily="34" charset="0"/>
              </a:rPr>
              <a:t>) and in turn it gets exported to </a:t>
            </a:r>
            <a:r>
              <a:rPr lang="en-US" b="1" dirty="0">
                <a:latin typeface="Arial" panose="020B0604020202020204" pitchFamily="34" charset="0"/>
                <a:cs typeface="Arial" panose="020B0604020202020204" pitchFamily="34" charset="0"/>
              </a:rPr>
              <a:t>Belgium</a:t>
            </a:r>
            <a:r>
              <a:rPr lang="en-US" dirty="0">
                <a:latin typeface="Arial" panose="020B0604020202020204" pitchFamily="34" charset="0"/>
                <a:cs typeface="Arial" panose="020B0604020202020204" pitchFamily="34" charset="0"/>
              </a:rPr>
              <a:t> along with its waste for </a:t>
            </a:r>
            <a:r>
              <a:rPr lang="en-US" b="1" dirty="0">
                <a:latin typeface="Arial" panose="020B0604020202020204" pitchFamily="34" charset="0"/>
                <a:cs typeface="Arial" panose="020B0604020202020204" pitchFamily="34" charset="0"/>
              </a:rPr>
              <a:t>precious metal recovery</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Resource recovering facility is </a:t>
            </a:r>
            <a:r>
              <a:rPr lang="en-US" b="1" dirty="0">
                <a:latin typeface="Arial" panose="020B0604020202020204" pitchFamily="34" charset="0"/>
                <a:cs typeface="Arial" panose="020B0604020202020204" pitchFamily="34" charset="0"/>
              </a:rPr>
              <a:t>available</a:t>
            </a:r>
            <a:r>
              <a:rPr lang="en-US" dirty="0">
                <a:latin typeface="Arial" panose="020B0604020202020204" pitchFamily="34" charset="0"/>
                <a:cs typeface="Arial" panose="020B0604020202020204" pitchFamily="34" charset="0"/>
              </a:rPr>
              <a:t> only in </a:t>
            </a:r>
            <a:r>
              <a:rPr lang="en-US" b="1" dirty="0">
                <a:latin typeface="Arial" panose="020B0604020202020204" pitchFamily="34" charset="0"/>
                <a:cs typeface="Arial" panose="020B0604020202020204" pitchFamily="34" charset="0"/>
              </a:rPr>
              <a:t>Belgium</a:t>
            </a:r>
            <a:r>
              <a:rPr lang="en-US" dirty="0">
                <a:latin typeface="Arial" panose="020B0604020202020204" pitchFamily="34" charset="0"/>
                <a:cs typeface="Arial" panose="020B0604020202020204" pitchFamily="34" charset="0"/>
              </a:rPr>
              <a:t>.</a:t>
            </a:r>
            <a:endParaRPr lang="en-IN"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9591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284E0B-7856-9ACE-EA8A-B2753E5FC0ED}"/>
              </a:ext>
            </a:extLst>
          </p:cNvPr>
          <p:cNvSpPr>
            <a:spLocks noGrp="1"/>
          </p:cNvSpPr>
          <p:nvPr>
            <p:ph type="title"/>
          </p:nvPr>
        </p:nvSpPr>
        <p:spPr>
          <a:xfrm>
            <a:off x="1435050" y="465083"/>
            <a:ext cx="9443772" cy="1485900"/>
          </a:xfrm>
        </p:spPr>
        <p:txBody>
          <a:bodyPr>
            <a:normAutofit fontScale="90000"/>
          </a:bodyPr>
          <a:lstStyle/>
          <a:p>
            <a:r>
              <a:rPr lang="en-US" sz="4000" b="1" u="sng" dirty="0">
                <a:latin typeface="Eras Demi ITC" panose="020B0805030504020804" pitchFamily="34" charset="0"/>
              </a:rPr>
              <a:t>Estimation and recycling of e-waste in metro cities of India</a:t>
            </a:r>
            <a:r>
              <a:rPr lang="en-IN" sz="3600" b="1" dirty="0"/>
              <a:t/>
            </a:r>
            <a:br>
              <a:rPr lang="en-IN" sz="3600" b="1" dirty="0"/>
            </a:br>
            <a:endParaRPr lang="en-IN" dirty="0"/>
          </a:p>
        </p:txBody>
      </p:sp>
      <p:sp>
        <p:nvSpPr>
          <p:cNvPr id="3" name="Content Placeholder 2">
            <a:extLst>
              <a:ext uri="{FF2B5EF4-FFF2-40B4-BE49-F238E27FC236}">
                <a16:creationId xmlns="" xmlns:a16="http://schemas.microsoft.com/office/drawing/2014/main" id="{51C96981-E80A-C0CC-9DB8-CD9D87E31721}"/>
              </a:ext>
            </a:extLst>
          </p:cNvPr>
          <p:cNvSpPr>
            <a:spLocks noGrp="1"/>
          </p:cNvSpPr>
          <p:nvPr>
            <p:ph idx="1"/>
          </p:nvPr>
        </p:nvSpPr>
        <p:spPr>
          <a:xfrm>
            <a:off x="1368207" y="1905000"/>
            <a:ext cx="9577447" cy="4572000"/>
          </a:xfrm>
        </p:spPr>
        <p:txBody>
          <a:bodyPr>
            <a:normAutofit lnSpcReduction="10000"/>
          </a:bodyPr>
          <a:lstStyle/>
          <a:p>
            <a:pPr algn="just"/>
            <a:r>
              <a:rPr lang="en-US" sz="2800" dirty="0">
                <a:latin typeface="Arial" panose="020B0604020202020204" pitchFamily="34" charset="0"/>
                <a:cs typeface="Arial" panose="020B0604020202020204" pitchFamily="34" charset="0"/>
              </a:rPr>
              <a:t>With the </a:t>
            </a:r>
            <a:r>
              <a:rPr lang="en-US" sz="2800" b="1" dirty="0">
                <a:latin typeface="Arial" panose="020B0604020202020204" pitchFamily="34" charset="0"/>
                <a:cs typeface="Arial" panose="020B0604020202020204" pitchFamily="34" charset="0"/>
              </a:rPr>
              <a:t>fast rate </a:t>
            </a:r>
            <a:r>
              <a:rPr lang="en-US" sz="2800" dirty="0">
                <a:latin typeface="Arial" panose="020B0604020202020204" pitchFamily="34" charset="0"/>
                <a:cs typeface="Arial" panose="020B0604020202020204" pitchFamily="34" charset="0"/>
              </a:rPr>
              <a:t>of technological changes and growing dependency on information technology and other </a:t>
            </a:r>
            <a:r>
              <a:rPr lang="en-US" sz="2800" b="1" dirty="0">
                <a:latin typeface="Arial" panose="020B0604020202020204" pitchFamily="34" charset="0"/>
                <a:cs typeface="Arial" panose="020B0604020202020204" pitchFamily="34" charset="0"/>
              </a:rPr>
              <a:t>modern electronic household items</a:t>
            </a:r>
            <a:r>
              <a:rPr lang="en-US" sz="2800" dirty="0">
                <a:latin typeface="Arial" panose="020B0604020202020204" pitchFamily="34" charset="0"/>
                <a:cs typeface="Arial" panose="020B0604020202020204" pitchFamily="34" charset="0"/>
              </a:rPr>
              <a:t>, the quantum of e-waste is set to rise in every </a:t>
            </a:r>
            <a:r>
              <a:rPr lang="en-US" sz="2800" b="1" dirty="0">
                <a:latin typeface="Arial" panose="020B0604020202020204" pitchFamily="34" charset="0"/>
                <a:cs typeface="Arial" panose="020B0604020202020204" pitchFamily="34" charset="0"/>
              </a:rPr>
              <a:t>electronic item</a:t>
            </a:r>
            <a:r>
              <a:rPr lang="en-US" sz="2800">
                <a:latin typeface="Arial" panose="020B0604020202020204" pitchFamily="34" charset="0"/>
                <a:cs typeface="Arial" panose="020B0604020202020204" pitchFamily="34" charset="0"/>
              </a:rPr>
              <a:t>. </a:t>
            </a:r>
            <a:endParaRPr lang="en-US" sz="2800" smtClean="0">
              <a:latin typeface="Arial" panose="020B0604020202020204" pitchFamily="34" charset="0"/>
              <a:cs typeface="Arial" panose="020B0604020202020204" pitchFamily="34" charset="0"/>
            </a:endParaRPr>
          </a:p>
          <a:p>
            <a:pPr marL="0" indent="0" algn="just">
              <a:buNone/>
            </a:pPr>
            <a:endParaRPr lang="en-US" sz="28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Since most of the </a:t>
            </a:r>
            <a:r>
              <a:rPr lang="en-US" sz="2800" b="1" dirty="0">
                <a:latin typeface="Arial" panose="020B0604020202020204" pitchFamily="34" charset="0"/>
                <a:cs typeface="Arial" panose="020B0604020202020204" pitchFamily="34" charset="0"/>
              </a:rPr>
              <a:t>e-waste finds </a:t>
            </a:r>
            <a:r>
              <a:rPr lang="en-US" sz="2800" dirty="0">
                <a:latin typeface="Arial" panose="020B0604020202020204" pitchFamily="34" charset="0"/>
                <a:cs typeface="Arial" panose="020B0604020202020204" pitchFamily="34" charset="0"/>
              </a:rPr>
              <a:t>its way to the </a:t>
            </a:r>
            <a:r>
              <a:rPr lang="en-US" sz="2800" b="1" dirty="0">
                <a:latin typeface="Arial" panose="020B0604020202020204" pitchFamily="34" charset="0"/>
                <a:cs typeface="Arial" panose="020B0604020202020204" pitchFamily="34" charset="0"/>
              </a:rPr>
              <a:t>unorganized sector </a:t>
            </a:r>
            <a:r>
              <a:rPr lang="en-US" sz="2800" dirty="0">
                <a:latin typeface="Arial" panose="020B0604020202020204" pitchFamily="34" charset="0"/>
                <a:cs typeface="Arial" panose="020B0604020202020204" pitchFamily="34" charset="0"/>
              </a:rPr>
              <a:t>with profit as the prime motivating factor, </a:t>
            </a:r>
            <a:r>
              <a:rPr lang="en-US" sz="2800" dirty="0" smtClean="0">
                <a:latin typeface="Arial" panose="020B0604020202020204" pitchFamily="34" charset="0"/>
                <a:cs typeface="Arial" panose="020B0604020202020204" pitchFamily="34" charset="0"/>
              </a:rPr>
              <a:t>e waste </a:t>
            </a:r>
            <a:r>
              <a:rPr lang="en-US" sz="2800" dirty="0">
                <a:latin typeface="Arial" panose="020B0604020202020204" pitchFamily="34" charset="0"/>
                <a:cs typeface="Arial" panose="020B0604020202020204" pitchFamily="34" charset="0"/>
              </a:rPr>
              <a:t>recycling undeniably </a:t>
            </a:r>
            <a:r>
              <a:rPr lang="en-US" sz="2800" b="1" dirty="0">
                <a:latin typeface="Arial" panose="020B0604020202020204" pitchFamily="34" charset="0"/>
                <a:cs typeface="Arial" panose="020B0604020202020204" pitchFamily="34" charset="0"/>
              </a:rPr>
              <a:t>requires</a:t>
            </a:r>
            <a:r>
              <a:rPr lang="en-US" sz="2800" dirty="0">
                <a:latin typeface="Arial" panose="020B0604020202020204" pitchFamily="34" charset="0"/>
                <a:cs typeface="Arial" panose="020B0604020202020204" pitchFamily="34" charset="0"/>
              </a:rPr>
              <a:t> better management and improved working environment guided by </a:t>
            </a:r>
            <a:r>
              <a:rPr lang="en-US" sz="2800" b="1" dirty="0">
                <a:latin typeface="Arial" panose="020B0604020202020204" pitchFamily="34" charset="0"/>
                <a:cs typeface="Arial" panose="020B0604020202020204" pitchFamily="34" charset="0"/>
              </a:rPr>
              <a:t>strict regulations</a:t>
            </a:r>
            <a:r>
              <a:rPr lang="en-US" sz="2400" dirty="0">
                <a:latin typeface="Arial" panose="020B0604020202020204" pitchFamily="34" charset="0"/>
                <a:cs typeface="Arial" panose="020B0604020202020204" pitchFamily="34" charset="0"/>
              </a:rPr>
              <a:t>.</a:t>
            </a:r>
          </a:p>
          <a:p>
            <a:pPr marL="0" indent="0" algn="just">
              <a:buNone/>
            </a:pPr>
            <a:r>
              <a:rPr lang="en-US" sz="24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279464662"/>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
  <TotalTime>2413</TotalTime>
  <Words>3260</Words>
  <Application>Microsoft Office PowerPoint</Application>
  <PresentationFormat>Custom</PresentationFormat>
  <Paragraphs>179</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Crop</vt:lpstr>
      <vt:lpstr>UNIT-2  E-waste  hazardous on   Global  trade</vt:lpstr>
      <vt:lpstr>Essential  factors  in  global  waste  trade  economy</vt:lpstr>
      <vt:lpstr>PowerPoint Presentation</vt:lpstr>
      <vt:lpstr>PowerPoint Presentation</vt:lpstr>
      <vt:lpstr>Waste trading as a quintessential(typical) part of electronics recycling</vt:lpstr>
      <vt:lpstr>PowerPoint Presentation</vt:lpstr>
      <vt:lpstr>Waste trading as a quintessential part of electronic recycling </vt:lpstr>
      <vt:lpstr>Free trade agreements as a means of waste trading</vt:lpstr>
      <vt:lpstr>PowerPoint Presentation</vt:lpstr>
      <vt:lpstr>PowerPoint Presentation</vt:lpstr>
      <vt:lpstr>Import of hazardous e-waste in India </vt:lpstr>
      <vt:lpstr>PowerPoint Presentation</vt:lpstr>
      <vt:lpstr>PowerPoint Presentation</vt:lpstr>
      <vt:lpstr>India’s stand on liberalizing import rules</vt:lpstr>
      <vt:lpstr>PowerPoint Presentation</vt:lpstr>
      <vt:lpstr>E-waste economy in the unorganized sector </vt:lpstr>
      <vt:lpstr>E-waste economy in the unorganized sector </vt:lpstr>
      <vt:lpstr>E-waste economy in the organized sector </vt:lpstr>
      <vt:lpstr>E-waste economy in the organized sector </vt:lpstr>
      <vt:lpstr>Comparison of the e-waste economy between the informal and formal sectors</vt:lpstr>
      <vt:lpstr>Comparison of the e-waste economy between the informal and formal sectors</vt:lpstr>
      <vt:lpstr>PowerPoint Presentation</vt:lpstr>
      <vt:lpstr>Estimation and recycling of e-waste in metro cities of India </vt:lpstr>
      <vt:lpstr>Estimation and recycling of e-waste in metro cities of India </vt:lpstr>
      <vt:lpstr>Estimation and recycling of e-waste in metro cities of India </vt:lpstr>
      <vt:lpstr>Estimation and recycling of e-waste in metro cities of India </vt:lpstr>
      <vt:lpstr>Estimation and recycling of e-waste in metro cities of India </vt:lpstr>
      <vt:lpstr>Estimation and recycling of e-waste in metro cities of India </vt:lpstr>
      <vt:lpstr>Estimation and recycling of e-waste in metro cities of India </vt:lpstr>
      <vt:lpstr>Estimation and recycling of e-waste in metro cities of India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E-waste hazardous on Global trade</dc:title>
  <dc:creator>Thapchu</dc:creator>
  <cp:lastModifiedBy>Admin</cp:lastModifiedBy>
  <cp:revision>124</cp:revision>
  <dcterms:created xsi:type="dcterms:W3CDTF">2023-07-31T13:30:39Z</dcterms:created>
  <dcterms:modified xsi:type="dcterms:W3CDTF">2026-01-20T09:59:23Z</dcterms:modified>
</cp:coreProperties>
</file>