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84" r:id="rId17"/>
    <p:sldId id="272" r:id="rId18"/>
    <p:sldId id="273" r:id="rId19"/>
    <p:sldId id="274" r:id="rId20"/>
    <p:sldId id="276" r:id="rId21"/>
    <p:sldId id="275" r:id="rId22"/>
    <p:sldId id="277" r:id="rId23"/>
    <p:sldId id="278" r:id="rId24"/>
    <p:sldId id="280" r:id="rId25"/>
    <p:sldId id="279" r:id="rId26"/>
    <p:sldId id="282" r:id="rId27"/>
    <p:sldId id="281" r:id="rId28"/>
    <p:sldId id="409" r:id="rId29"/>
    <p:sldId id="410" r:id="rId30"/>
    <p:sldId id="283" r:id="rId31"/>
    <p:sldId id="285" r:id="rId32"/>
    <p:sldId id="286" r:id="rId33"/>
    <p:sldId id="288" r:id="rId34"/>
    <p:sldId id="287" r:id="rId35"/>
    <p:sldId id="289" r:id="rId36"/>
    <p:sldId id="290" r:id="rId37"/>
    <p:sldId id="291" r:id="rId38"/>
    <p:sldId id="293" r:id="rId39"/>
    <p:sldId id="292" r:id="rId40"/>
    <p:sldId id="411" r:id="rId41"/>
    <p:sldId id="294" r:id="rId42"/>
    <p:sldId id="297" r:id="rId43"/>
    <p:sldId id="295" r:id="rId44"/>
    <p:sldId id="296" r:id="rId45"/>
    <p:sldId id="298" r:id="rId46"/>
    <p:sldId id="299" r:id="rId47"/>
    <p:sldId id="300" r:id="rId48"/>
    <p:sldId id="303" r:id="rId49"/>
    <p:sldId id="304" r:id="rId50"/>
    <p:sldId id="305" r:id="rId51"/>
    <p:sldId id="301" r:id="rId52"/>
    <p:sldId id="307" r:id="rId53"/>
    <p:sldId id="412" r:id="rId54"/>
    <p:sldId id="302" r:id="rId55"/>
    <p:sldId id="306" r:id="rId56"/>
    <p:sldId id="308" r:id="rId57"/>
    <p:sldId id="309" r:id="rId58"/>
    <p:sldId id="310" r:id="rId59"/>
    <p:sldId id="311" r:id="rId60"/>
    <p:sldId id="314" r:id="rId61"/>
    <p:sldId id="312" r:id="rId62"/>
    <p:sldId id="313" r:id="rId63"/>
    <p:sldId id="315" r:id="rId64"/>
    <p:sldId id="316" r:id="rId65"/>
    <p:sldId id="317" r:id="rId66"/>
    <p:sldId id="319" r:id="rId67"/>
    <p:sldId id="318" r:id="rId68"/>
    <p:sldId id="320" r:id="rId69"/>
    <p:sldId id="322" r:id="rId70"/>
    <p:sldId id="321" r:id="rId71"/>
    <p:sldId id="324" r:id="rId72"/>
    <p:sldId id="323" r:id="rId73"/>
    <p:sldId id="325" r:id="rId74"/>
    <p:sldId id="327" r:id="rId75"/>
    <p:sldId id="328" r:id="rId76"/>
    <p:sldId id="326" r:id="rId77"/>
    <p:sldId id="330" r:id="rId78"/>
    <p:sldId id="331" r:id="rId79"/>
    <p:sldId id="329" r:id="rId80"/>
    <p:sldId id="332" r:id="rId81"/>
    <p:sldId id="333" r:id="rId82"/>
    <p:sldId id="334" r:id="rId83"/>
    <p:sldId id="335" r:id="rId84"/>
    <p:sldId id="336" r:id="rId85"/>
    <p:sldId id="338" r:id="rId86"/>
    <p:sldId id="339" r:id="rId87"/>
    <p:sldId id="340" r:id="rId88"/>
    <p:sldId id="341" r:id="rId89"/>
    <p:sldId id="342" r:id="rId90"/>
    <p:sldId id="343" r:id="rId91"/>
    <p:sldId id="344" r:id="rId92"/>
    <p:sldId id="337" r:id="rId93"/>
    <p:sldId id="345" r:id="rId94"/>
    <p:sldId id="346" r:id="rId95"/>
    <p:sldId id="347" r:id="rId96"/>
    <p:sldId id="353" r:id="rId97"/>
    <p:sldId id="348" r:id="rId98"/>
    <p:sldId id="349" r:id="rId99"/>
    <p:sldId id="355" r:id="rId100"/>
    <p:sldId id="350"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7" r:id="rId119"/>
    <p:sldId id="373" r:id="rId120"/>
    <p:sldId id="378" r:id="rId121"/>
    <p:sldId id="374" r:id="rId122"/>
    <p:sldId id="375" r:id="rId123"/>
    <p:sldId id="376" r:id="rId124"/>
    <p:sldId id="354" r:id="rId125"/>
    <p:sldId id="352" r:id="rId126"/>
    <p:sldId id="379" r:id="rId127"/>
    <p:sldId id="380" r:id="rId128"/>
    <p:sldId id="381" r:id="rId129"/>
    <p:sldId id="382" r:id="rId130"/>
    <p:sldId id="383" r:id="rId131"/>
    <p:sldId id="388" r:id="rId132"/>
    <p:sldId id="387" r:id="rId133"/>
    <p:sldId id="389" r:id="rId134"/>
    <p:sldId id="390" r:id="rId135"/>
    <p:sldId id="391" r:id="rId136"/>
    <p:sldId id="384" r:id="rId137"/>
    <p:sldId id="392" r:id="rId138"/>
    <p:sldId id="385" r:id="rId139"/>
    <p:sldId id="386" r:id="rId140"/>
    <p:sldId id="395" r:id="rId141"/>
    <p:sldId id="393" r:id="rId142"/>
    <p:sldId id="394" r:id="rId143"/>
    <p:sldId id="396" r:id="rId144"/>
    <p:sldId id="397" r:id="rId145"/>
    <p:sldId id="398" r:id="rId146"/>
    <p:sldId id="399" r:id="rId147"/>
    <p:sldId id="400" r:id="rId148"/>
    <p:sldId id="401" r:id="rId149"/>
    <p:sldId id="402" r:id="rId150"/>
    <p:sldId id="403" r:id="rId151"/>
    <p:sldId id="404" r:id="rId152"/>
    <p:sldId id="414" r:id="rId153"/>
    <p:sldId id="405" r:id="rId154"/>
    <p:sldId id="406" r:id="rId155"/>
    <p:sldId id="407" r:id="rId156"/>
    <p:sldId id="408" r:id="rId157"/>
    <p:sldId id="413" r:id="rId1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3B75"/>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78"/>
      </p:cViewPr>
      <p:guideLst>
        <p:guide orient="horz" pos="2160"/>
        <p:guide pos="2880"/>
      </p:guideLst>
    </p:cSldViewPr>
  </p:slideViewPr>
  <p:notesTextViewPr>
    <p:cViewPr>
      <p:scale>
        <a:sx n="3" d="2"/>
        <a:sy n="3" d="2"/>
      </p:scale>
      <p:origin x="-6" y="-18"/>
    </p:cViewPr>
  </p:notesTextViewPr>
  <p:sorterViewPr>
    <p:cViewPr>
      <p:scale>
        <a:sx n="66" d="100"/>
        <a:sy n="66" d="100"/>
      </p:scale>
      <p:origin x="0" y="13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1716C-38F5-4D57-98DD-1E2C7A578743}" type="datetimeFigureOut">
              <a:rPr lang="en-US" smtClean="0"/>
              <a:pPr/>
              <a:t>3/11/2026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CAE63C-808D-49EF-9E3B-0AADC02D959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CAE63C-808D-49EF-9E3B-0AADC02D9590}" type="slidenum">
              <a:rPr lang="en-US" smtClean="0"/>
              <a:pPr/>
              <a:t>139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187B4CEA-274D-4987-B886-A19A50718163}"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87B4CEA-274D-4987-B886-A19A50718163}"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2889A092-B0F8-4425-8499-F0CA9EA1D0BA}" type="datetimeFigureOut">
              <a:rPr lang="en-US" smtClean="0"/>
              <a:pPr/>
              <a:t>3/11/2026</a:t>
            </a:fld>
            <a:endParaRPr lang="en-US" dirty="0"/>
          </a:p>
        </p:txBody>
      </p:sp>
      <p:sp>
        <p:nvSpPr>
          <p:cNvPr id="6" name="Footer Placeholder 5"/>
          <p:cNvSpPr>
            <a:spLocks noGrp="1"/>
          </p:cNvSpPr>
          <p:nvPr>
            <p:ph type="ftr" sz="quarter" idx="11"/>
          </p:nvPr>
        </p:nvSpPr>
        <p:spPr>
          <a:xfrm>
            <a:off x="914400" y="55499"/>
            <a:ext cx="5562600" cy="365125"/>
          </a:xfrm>
        </p:spPr>
        <p:txBody>
          <a:bodyPr/>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p>
            <a:fld id="{187B4CEA-274D-4987-B886-A19A5071816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89A092-B0F8-4425-8499-F0CA9EA1D0BA}" type="datetimeFigureOut">
              <a:rPr lang="en-US" smtClean="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7B4CEA-274D-4987-B886-A19A5071816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889A092-B0F8-4425-8499-F0CA9EA1D0BA}" type="datetimeFigureOut">
              <a:rPr lang="en-US" smtClean="0"/>
              <a:pPr/>
              <a:t>3/11/2026</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187B4CEA-274D-4987-B886-A19A5071816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819400"/>
            <a:ext cx="8156448" cy="12192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lnSpc>
                <a:spcPct val="150000"/>
              </a:lnSpc>
              <a:spcAft>
                <a:spcPts val="0"/>
              </a:spcAft>
              <a:defRPr/>
            </a:pPr>
            <a:r>
              <a:rPr lang="en-US" sz="4000" b="1" cap="all" spc="0" dirty="0">
                <a:ln/>
                <a:solidFill>
                  <a:schemeClr val="accent1"/>
                </a:solidFill>
                <a:effectLst>
                  <a:outerShdw blurRad="19685" dist="12700" dir="5400000" algn="tl" rotWithShape="0">
                    <a:schemeClr val="accent1">
                      <a:satMod val="130000"/>
                      <a:alpha val="60000"/>
                    </a:schemeClr>
                  </a:outerShdw>
                </a:effectLst>
                <a:latin typeface="Cambria" pitchFamily="18" charset="0"/>
              </a:rPr>
              <a:t>MEMORY MANAGEMENT STRATEGIES</a:t>
            </a:r>
          </a:p>
        </p:txBody>
      </p:sp>
      <p:sp>
        <p:nvSpPr>
          <p:cNvPr id="4" name="TextBox 3"/>
          <p:cNvSpPr txBox="1"/>
          <p:nvPr/>
        </p:nvSpPr>
        <p:spPr>
          <a:xfrm>
            <a:off x="3810000" y="1981200"/>
            <a:ext cx="2514600" cy="769441"/>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cs typeface="+mn-cs"/>
              </a:rPr>
              <a:t>UNIT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685800" y="1676400"/>
            <a:ext cx="8132763" cy="4668838"/>
          </a:xfrm>
        </p:spPr>
        <p:txBody>
          <a:bodyPr>
            <a:normAutofit/>
          </a:bodyPr>
          <a:lstStyle/>
          <a:p>
            <a:pPr marL="739775" indent="-388938" fontAlgn="auto">
              <a:spcBef>
                <a:spcPts val="600"/>
              </a:spcBef>
              <a:spcAft>
                <a:spcPts val="600"/>
              </a:spcAft>
              <a:buFont typeface="Arial" pitchFamily="34" charset="0"/>
              <a:buChar char="•"/>
              <a:defRPr/>
            </a:pPr>
            <a:r>
              <a:rPr lang="en-US" sz="2800" b="1" dirty="0">
                <a:solidFill>
                  <a:srgbClr val="92D050"/>
                </a:solidFill>
              </a:rPr>
              <a:t>Swapping</a:t>
            </a:r>
          </a:p>
          <a:p>
            <a:pPr marL="739775" indent="-388938" fontAlgn="auto">
              <a:spcBef>
                <a:spcPts val="600"/>
              </a:spcBef>
              <a:spcAft>
                <a:spcPts val="600"/>
              </a:spcAft>
              <a:buFont typeface="Arial" pitchFamily="34" charset="0"/>
              <a:buChar char="•"/>
              <a:defRPr/>
            </a:pPr>
            <a:r>
              <a:rPr lang="en-US" sz="2800" b="1" dirty="0">
                <a:solidFill>
                  <a:srgbClr val="FF3399"/>
                </a:solidFill>
              </a:rPr>
              <a:t>Contiguous Memory Allocation</a:t>
            </a:r>
          </a:p>
          <a:p>
            <a:pPr marL="1425575" lvl="1" indent="-388938">
              <a:spcBef>
                <a:spcPts val="600"/>
              </a:spcBef>
              <a:spcAft>
                <a:spcPts val="600"/>
              </a:spcAft>
              <a:buFont typeface="Arial" pitchFamily="34" charset="0"/>
              <a:buChar char="•"/>
              <a:defRPr/>
            </a:pPr>
            <a:r>
              <a:rPr lang="en-US" sz="2600" b="1" dirty="0">
                <a:solidFill>
                  <a:srgbClr val="00B0F0"/>
                </a:solidFill>
              </a:rPr>
              <a:t>MFT</a:t>
            </a:r>
          </a:p>
          <a:p>
            <a:pPr marL="1425575" lvl="1" indent="-388938">
              <a:spcBef>
                <a:spcPts val="600"/>
              </a:spcBef>
              <a:spcAft>
                <a:spcPts val="600"/>
              </a:spcAft>
              <a:buFont typeface="Arial" pitchFamily="34" charset="0"/>
              <a:buChar char="•"/>
              <a:defRPr/>
            </a:pPr>
            <a:r>
              <a:rPr lang="en-US" sz="2600" b="1" dirty="0">
                <a:solidFill>
                  <a:srgbClr val="00B0F0"/>
                </a:solidFill>
              </a:rPr>
              <a:t>MVT</a:t>
            </a:r>
          </a:p>
          <a:p>
            <a:pPr marL="739775" indent="-388938" fontAlgn="auto">
              <a:spcBef>
                <a:spcPts val="600"/>
              </a:spcBef>
              <a:spcAft>
                <a:spcPts val="600"/>
              </a:spcAft>
              <a:buFont typeface="Arial" pitchFamily="34" charset="0"/>
              <a:buChar char="•"/>
              <a:defRPr/>
            </a:pPr>
            <a:r>
              <a:rPr lang="en-US" sz="2800" b="1" dirty="0">
                <a:solidFill>
                  <a:schemeClr val="accent4">
                    <a:lumMod val="40000"/>
                    <a:lumOff val="60000"/>
                  </a:schemeClr>
                </a:solidFill>
              </a:rPr>
              <a:t>Paging</a:t>
            </a:r>
          </a:p>
          <a:p>
            <a:pPr marL="739775" indent="-388938" fontAlgn="auto">
              <a:spcBef>
                <a:spcPts val="600"/>
              </a:spcBef>
              <a:spcAft>
                <a:spcPts val="600"/>
              </a:spcAft>
              <a:buFont typeface="Arial" pitchFamily="34" charset="0"/>
              <a:buChar char="•"/>
              <a:defRPr/>
            </a:pPr>
            <a:r>
              <a:rPr lang="en-US" sz="2800" b="1" dirty="0">
                <a:solidFill>
                  <a:srgbClr val="FF9966"/>
                </a:solidFill>
              </a:rPr>
              <a:t>Segmentation</a:t>
            </a:r>
          </a:p>
          <a:p>
            <a:pPr marL="740664" lvl="1" fontAlgn="auto">
              <a:spcAft>
                <a:spcPts val="0"/>
              </a:spcAft>
              <a:buFont typeface="Wingdings"/>
              <a:buNone/>
              <a:defRPr/>
            </a:pPr>
            <a:endParaRPr lang="en-US" dirty="0"/>
          </a:p>
        </p:txBody>
      </p:sp>
      <p:sp>
        <p:nvSpPr>
          <p:cNvPr id="2" name="Title 1"/>
          <p:cNvSpPr>
            <a:spLocks noGrp="1"/>
          </p:cNvSpPr>
          <p:nvPr>
            <p:ph type="title"/>
          </p:nvPr>
        </p:nvSpPr>
        <p:spPr>
          <a:xfrm>
            <a:off x="457200" y="533400"/>
            <a:ext cx="8686800" cy="77724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fontAlgn="auto">
              <a:spcAft>
                <a:spcPts val="0"/>
              </a:spcAft>
              <a:defRPr/>
            </a:pPr>
            <a:r>
              <a:rPr lang="en-US" sz="4400" b="1" spc="0" dirty="0">
                <a:ln/>
                <a:solidFill>
                  <a:schemeClr val="accent3"/>
                </a:solidFill>
                <a:latin typeface="+mn-lt"/>
              </a:rPr>
              <a:t>Memory Management Strategies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en-US" sz="4400" b="1"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INTRODUCTION</a:t>
            </a:r>
          </a:p>
        </p:txBody>
      </p:sp>
      <p:sp>
        <p:nvSpPr>
          <p:cNvPr id="3" name="Content Placeholder 2"/>
          <p:cNvSpPr>
            <a:spLocks noGrp="1"/>
          </p:cNvSpPr>
          <p:nvPr>
            <p:ph idx="1"/>
          </p:nvPr>
        </p:nvSpPr>
        <p:spPr>
          <a:xfrm>
            <a:off x="304800" y="1676400"/>
            <a:ext cx="8610600" cy="4648200"/>
          </a:xfrm>
        </p:spPr>
        <p:txBody>
          <a:bodyPr>
            <a:normAutofit lnSpcReduction="10000"/>
          </a:bodyPr>
          <a:lstStyle/>
          <a:p>
            <a:pPr>
              <a:lnSpc>
                <a:spcPct val="150000"/>
              </a:lnSpc>
              <a:defRPr/>
            </a:pPr>
            <a:r>
              <a:rPr lang="en-US" sz="2800" dirty="0"/>
              <a:t>To be executed, the program must be brought into </a:t>
            </a:r>
            <a:r>
              <a:rPr lang="en-US" sz="2800" b="1" dirty="0">
                <a:solidFill>
                  <a:schemeClr val="accent3">
                    <a:lumMod val="40000"/>
                    <a:lumOff val="60000"/>
                  </a:schemeClr>
                </a:solidFill>
              </a:rPr>
              <a:t>main memory </a:t>
            </a:r>
            <a:r>
              <a:rPr lang="en-US" sz="2800" dirty="0"/>
              <a:t>and placed within a process.</a:t>
            </a:r>
          </a:p>
          <a:p>
            <a:pPr>
              <a:lnSpc>
                <a:spcPct val="150000"/>
              </a:lnSpc>
              <a:defRPr/>
            </a:pPr>
            <a:r>
              <a:rPr lang="en-US" sz="2800" b="1" dirty="0">
                <a:solidFill>
                  <a:srgbClr val="92D050"/>
                </a:solidFill>
              </a:rPr>
              <a:t>Reason: </a:t>
            </a:r>
            <a:r>
              <a:rPr lang="en-US" sz="2800" b="1" dirty="0">
                <a:solidFill>
                  <a:schemeClr val="accent4">
                    <a:lumMod val="60000"/>
                    <a:lumOff val="40000"/>
                  </a:schemeClr>
                </a:solidFill>
              </a:rPr>
              <a:t>Main memory </a:t>
            </a:r>
            <a:r>
              <a:rPr lang="en-US" sz="2800" dirty="0"/>
              <a:t>and the </a:t>
            </a:r>
            <a:r>
              <a:rPr lang="en-US" sz="2800" b="1" dirty="0">
                <a:solidFill>
                  <a:schemeClr val="tx2">
                    <a:lumMod val="90000"/>
                  </a:schemeClr>
                </a:solidFill>
              </a:rPr>
              <a:t>registers</a:t>
            </a:r>
            <a:r>
              <a:rPr lang="en-US" sz="2800" dirty="0"/>
              <a:t> built into the processor itself are the only storage that the CPU can access directly. </a:t>
            </a:r>
            <a:endParaRPr lang="en-US" sz="2800" b="1" dirty="0">
              <a:solidFill>
                <a:srgbClr val="92D050"/>
              </a:solidFill>
            </a:endParaRPr>
          </a:p>
          <a:p>
            <a:pPr algn="just">
              <a:lnSpc>
                <a:spcPct val="150000"/>
              </a:lnSpc>
              <a:defRPr/>
            </a:pPr>
            <a:r>
              <a:rPr lang="en-US" sz="2800" b="1" dirty="0">
                <a:solidFill>
                  <a:srgbClr val="92D050"/>
                </a:solidFill>
              </a:rPr>
              <a:t>Input Queue:	</a:t>
            </a:r>
            <a:r>
              <a:rPr lang="en-US" sz="2800" dirty="0"/>
              <a:t>processes waiting on the disk to be brought into memory for execution	</a:t>
            </a:r>
          </a:p>
          <a:p>
            <a:pPr marL="411480" fontAlgn="auto">
              <a:spcAft>
                <a:spcPts val="0"/>
              </a:spcAft>
              <a:buFont typeface="Wingdings"/>
              <a:buChar char=""/>
              <a:defRPr/>
            </a:pPr>
            <a:endParaRPr lang="en-US" dirty="0"/>
          </a:p>
          <a:p>
            <a:pPr marL="411480" fontAlgn="auto">
              <a:spcAft>
                <a:spcPts val="0"/>
              </a:spcAft>
              <a:buFont typeface="Wingdings"/>
              <a:buChar char=""/>
              <a:defRPr/>
            </a:pPr>
            <a:endParaRPr lang="en-US" dirty="0"/>
          </a:p>
        </p:txBody>
      </p:sp>
      <p:cxnSp>
        <p:nvCxnSpPr>
          <p:cNvPr id="16" name="Straight Arrow Connector 15"/>
          <p:cNvCxnSpPr/>
          <p:nvPr/>
        </p:nvCxnSpPr>
        <p:spPr>
          <a:xfrm>
            <a:off x="10287000" y="29718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772400" cy="4983960"/>
          </a:xfrm>
        </p:spPr>
        <p:txBody>
          <a:bodyPr/>
          <a:lstStyle/>
          <a:p>
            <a:pPr algn="just"/>
            <a:r>
              <a:rPr lang="en-US" sz="2400" b="1" dirty="0">
                <a:solidFill>
                  <a:srgbClr val="92D050"/>
                </a:solidFill>
              </a:rPr>
              <a:t>Each process has a separate memory space</a:t>
            </a:r>
          </a:p>
          <a:p>
            <a:pPr algn="just"/>
            <a:r>
              <a:rPr lang="en-US" sz="2400" dirty="0"/>
              <a:t>To determine the range of legal addresses that the process may access and to ensure that the process can access only these legal addresses, 2 registers are used</a:t>
            </a:r>
          </a:p>
          <a:p>
            <a:pPr lvl="1" algn="just"/>
            <a:r>
              <a:rPr lang="en-US" sz="2400" b="1" dirty="0">
                <a:solidFill>
                  <a:srgbClr val="FFFF00"/>
                </a:solidFill>
              </a:rPr>
              <a:t>Base Register	</a:t>
            </a:r>
          </a:p>
          <a:p>
            <a:pPr lvl="1" algn="just"/>
            <a:r>
              <a:rPr lang="en-US" sz="2400" b="1" dirty="0">
                <a:solidFill>
                  <a:srgbClr val="00B0F0"/>
                </a:solidFill>
              </a:rPr>
              <a:t>Limit Register</a:t>
            </a:r>
          </a:p>
          <a:p>
            <a:pPr algn="just"/>
            <a:r>
              <a:rPr lang="en-US" sz="2800" dirty="0"/>
              <a:t>Base Register - </a:t>
            </a:r>
            <a:r>
              <a:rPr lang="en-US" sz="2400" b="1" dirty="0">
                <a:solidFill>
                  <a:schemeClr val="accent4">
                    <a:lumMod val="60000"/>
                    <a:lumOff val="40000"/>
                  </a:schemeClr>
                </a:solidFill>
              </a:rPr>
              <a:t>holds the smallest legal physical memory address</a:t>
            </a:r>
            <a:endParaRPr lang="en-US" sz="2800" b="1" dirty="0">
              <a:solidFill>
                <a:schemeClr val="accent4">
                  <a:lumMod val="60000"/>
                  <a:lumOff val="40000"/>
                </a:schemeClr>
              </a:solidFill>
            </a:endParaRPr>
          </a:p>
          <a:p>
            <a:pPr algn="just"/>
            <a:r>
              <a:rPr lang="en-US" sz="2800" dirty="0"/>
              <a:t>Limit Register - </a:t>
            </a:r>
            <a:r>
              <a:rPr lang="en-US" sz="2400" b="1" dirty="0">
                <a:solidFill>
                  <a:srgbClr val="FFC000"/>
                </a:solidFill>
              </a:rPr>
              <a:t>specifies the size of the range</a:t>
            </a:r>
            <a:endParaRPr lang="en-US" b="1" dirty="0">
              <a:solidFill>
                <a:srgbClr val="FFC000"/>
              </a:solidFill>
            </a:endParaRPr>
          </a:p>
          <a:p>
            <a:pPr lvl="1"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4400" y="1219200"/>
            <a:ext cx="4191000" cy="4572000"/>
          </a:xfrm>
        </p:spPr>
        <p:txBody>
          <a:bodyPr>
            <a:normAutofit/>
          </a:bodyPr>
          <a:lstStyle/>
          <a:p>
            <a:r>
              <a:rPr lang="en-US" sz="2800" dirty="0"/>
              <a:t>Program can legally access all addresses from </a:t>
            </a:r>
          </a:p>
          <a:p>
            <a:pPr algn="ctr">
              <a:buNone/>
            </a:pPr>
            <a:r>
              <a:rPr lang="en-US" sz="2800" dirty="0"/>
              <a:t>      </a:t>
            </a:r>
            <a:r>
              <a:rPr lang="en-US" sz="2800" b="1" dirty="0">
                <a:solidFill>
                  <a:srgbClr val="FFC000"/>
                </a:solidFill>
              </a:rPr>
              <a:t>300040 </a:t>
            </a:r>
          </a:p>
          <a:p>
            <a:pPr algn="ctr">
              <a:buNone/>
            </a:pPr>
            <a:r>
              <a:rPr lang="en-US" sz="2800" b="1" dirty="0">
                <a:solidFill>
                  <a:srgbClr val="FFC000"/>
                </a:solidFill>
              </a:rPr>
              <a:t>	to</a:t>
            </a:r>
            <a:r>
              <a:rPr lang="en-US" sz="2800" dirty="0"/>
              <a:t> </a:t>
            </a:r>
          </a:p>
          <a:p>
            <a:pPr algn="ctr">
              <a:buNone/>
            </a:pPr>
            <a:r>
              <a:rPr lang="en-US" sz="2600" dirty="0"/>
              <a:t>(300040 + 120900)</a:t>
            </a:r>
            <a:r>
              <a:rPr lang="en-US" sz="2400" dirty="0"/>
              <a:t> = </a:t>
            </a:r>
            <a:r>
              <a:rPr lang="en-US" sz="2800" b="1" dirty="0">
                <a:solidFill>
                  <a:srgbClr val="FFC000"/>
                </a:solidFill>
              </a:rPr>
              <a:t>420840</a:t>
            </a:r>
          </a:p>
          <a:p>
            <a:pPr algn="ctr">
              <a:buNone/>
            </a:pPr>
            <a:r>
              <a:rPr lang="en-US" sz="2800" b="1" dirty="0">
                <a:solidFill>
                  <a:srgbClr val="92D050"/>
                </a:solidFill>
              </a:rPr>
              <a:t>Base	+ limit</a:t>
            </a:r>
          </a:p>
        </p:txBody>
      </p:sp>
      <p:pic>
        <p:nvPicPr>
          <p:cNvPr id="1026" name="Picture 2" descr="Image result for base and limit registers in operating system"/>
          <p:cNvPicPr>
            <a:picLocks noChangeAspect="1" noChangeArrowheads="1"/>
          </p:cNvPicPr>
          <p:nvPr/>
        </p:nvPicPr>
        <p:blipFill>
          <a:blip r:embed="rId2" cstate="print"/>
          <a:srcRect/>
          <a:stretch>
            <a:fillRect/>
          </a:stretch>
        </p:blipFill>
        <p:spPr bwMode="auto">
          <a:xfrm>
            <a:off x="533400" y="1143000"/>
            <a:ext cx="4114800" cy="4648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077200" cy="1121664"/>
          </a:xfrm>
        </p:spPr>
        <p:txBody>
          <a:bodyPr/>
          <a:lstStyle/>
          <a:p>
            <a:pPr algn="ctr"/>
            <a:r>
              <a:rPr lang="en-US" b="1" dirty="0">
                <a:solidFill>
                  <a:srgbClr val="92D050"/>
                </a:solidFill>
              </a:rPr>
              <a:t>LOGICAL AND PHYSICAL ADDRESS SPACE</a:t>
            </a:r>
          </a:p>
        </p:txBody>
      </p:sp>
      <p:sp>
        <p:nvSpPr>
          <p:cNvPr id="3" name="Content Placeholder 2"/>
          <p:cNvSpPr>
            <a:spLocks noGrp="1"/>
          </p:cNvSpPr>
          <p:nvPr>
            <p:ph idx="1"/>
          </p:nvPr>
        </p:nvSpPr>
        <p:spPr>
          <a:xfrm>
            <a:off x="0" y="1600200"/>
            <a:ext cx="8839200" cy="5029200"/>
          </a:xfrm>
        </p:spPr>
        <p:txBody>
          <a:bodyPr>
            <a:normAutofit lnSpcReduction="10000"/>
          </a:bodyPr>
          <a:lstStyle/>
          <a:p>
            <a:pPr lvl="1"/>
            <a:r>
              <a:rPr lang="en-US" b="1" dirty="0">
                <a:solidFill>
                  <a:srgbClr val="FFC000"/>
                </a:solidFill>
              </a:rPr>
              <a:t>Logical Address:  </a:t>
            </a:r>
          </a:p>
          <a:p>
            <a:pPr lvl="2"/>
            <a:r>
              <a:rPr lang="en-US" dirty="0"/>
              <a:t>An address generated by the CPU</a:t>
            </a:r>
          </a:p>
          <a:p>
            <a:pPr lvl="2"/>
            <a:r>
              <a:rPr lang="en-US" dirty="0"/>
              <a:t>also called as Virtual address</a:t>
            </a:r>
          </a:p>
          <a:p>
            <a:pPr lvl="1"/>
            <a:r>
              <a:rPr lang="en-US" b="1" dirty="0">
                <a:solidFill>
                  <a:srgbClr val="00B0F0"/>
                </a:solidFill>
              </a:rPr>
              <a:t>Physical Address</a:t>
            </a:r>
            <a:r>
              <a:rPr lang="en-US" dirty="0"/>
              <a:t>: </a:t>
            </a:r>
          </a:p>
          <a:p>
            <a:pPr lvl="2"/>
            <a:r>
              <a:rPr lang="en-US" dirty="0"/>
              <a:t>An address seen by the memory unit</a:t>
            </a:r>
          </a:p>
          <a:p>
            <a:pPr lvl="2"/>
            <a:r>
              <a:rPr lang="en-US" dirty="0"/>
              <a:t> The one loaded into the memory-address register (MAR) of the memory</a:t>
            </a:r>
          </a:p>
          <a:p>
            <a:pPr lvl="1"/>
            <a:r>
              <a:rPr lang="en-US" b="1" dirty="0">
                <a:solidFill>
                  <a:schemeClr val="accent2">
                    <a:lumMod val="40000"/>
                    <a:lumOff val="60000"/>
                  </a:schemeClr>
                </a:solidFill>
              </a:rPr>
              <a:t>Logical Address Space: </a:t>
            </a:r>
          </a:p>
          <a:p>
            <a:pPr lvl="2"/>
            <a:r>
              <a:rPr lang="en-US" dirty="0"/>
              <a:t>Set of all logical addresses generated by a program </a:t>
            </a:r>
          </a:p>
          <a:p>
            <a:pPr lvl="1"/>
            <a:r>
              <a:rPr lang="en-US" b="1" dirty="0">
                <a:solidFill>
                  <a:schemeClr val="accent6">
                    <a:lumMod val="40000"/>
                    <a:lumOff val="60000"/>
                  </a:schemeClr>
                </a:solidFill>
              </a:rPr>
              <a:t>Physical Address Space:</a:t>
            </a:r>
          </a:p>
          <a:p>
            <a:pPr lvl="2"/>
            <a:r>
              <a:rPr lang="en-US" dirty="0"/>
              <a:t>Set of all physical addresses corresponding to these logical addresses</a:t>
            </a:r>
          </a:p>
          <a:p>
            <a:pPr lvl="2">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153400" cy="4648200"/>
          </a:xfrm>
        </p:spPr>
        <p:txBody>
          <a:bodyPr/>
          <a:lstStyle/>
          <a:p>
            <a:pPr algn="just"/>
            <a:r>
              <a:rPr lang="en-US" sz="2600" dirty="0"/>
              <a:t>The user program deals with </a:t>
            </a:r>
            <a:r>
              <a:rPr lang="en-US" sz="2600" i="1" dirty="0"/>
              <a:t>logical</a:t>
            </a:r>
            <a:r>
              <a:rPr lang="en-US" sz="2600" dirty="0"/>
              <a:t> addresses; it never sees the </a:t>
            </a:r>
            <a:r>
              <a:rPr lang="en-US" sz="2600" i="1" dirty="0"/>
              <a:t>real</a:t>
            </a:r>
            <a:r>
              <a:rPr lang="en-US" sz="2600" dirty="0"/>
              <a:t> physical addresses.</a:t>
            </a:r>
          </a:p>
          <a:p>
            <a:pPr algn="just"/>
            <a:r>
              <a:rPr lang="en-US" sz="2800" dirty="0"/>
              <a:t>Logical and physical addresses are </a:t>
            </a:r>
          </a:p>
          <a:p>
            <a:pPr lvl="1" algn="just"/>
            <a:r>
              <a:rPr lang="en-US" sz="2400" b="1" dirty="0">
                <a:solidFill>
                  <a:schemeClr val="accent1">
                    <a:lumMod val="40000"/>
                    <a:lumOff val="60000"/>
                  </a:schemeClr>
                </a:solidFill>
              </a:rPr>
              <a:t>the same in compile-time and load-time .</a:t>
            </a:r>
          </a:p>
          <a:p>
            <a:pPr lvl="1" algn="just"/>
            <a:r>
              <a:rPr lang="en-US" sz="2400" b="1" dirty="0">
                <a:solidFill>
                  <a:schemeClr val="accent1">
                    <a:lumMod val="40000"/>
                    <a:lumOff val="60000"/>
                  </a:schemeClr>
                </a:solidFill>
              </a:rPr>
              <a:t>differ in execution-time.</a:t>
            </a:r>
          </a:p>
          <a:p>
            <a:pPr algn="just"/>
            <a:r>
              <a:rPr lang="en-US" sz="2600" dirty="0"/>
              <a:t>“</a:t>
            </a:r>
            <a:r>
              <a:rPr lang="en-US" sz="2600" dirty="0">
                <a:solidFill>
                  <a:schemeClr val="accent6">
                    <a:lumMod val="40000"/>
                    <a:lumOff val="60000"/>
                  </a:schemeClr>
                </a:solidFill>
              </a:rPr>
              <a:t>Run time mapping  from virtual to physical addresses is done by a hardware device called </a:t>
            </a:r>
            <a:r>
              <a:rPr lang="en-US" sz="2800" b="1" dirty="0">
                <a:solidFill>
                  <a:srgbClr val="FFFF00"/>
                </a:solidFill>
              </a:rPr>
              <a:t>Memory Management Unit</a:t>
            </a:r>
            <a:r>
              <a:rPr lang="en-US" sz="2800" b="1" dirty="0">
                <a:solidFill>
                  <a:schemeClr val="accent6">
                    <a:lumMod val="40000"/>
                    <a:lumOff val="60000"/>
                  </a:schemeClr>
                </a:solidFill>
              </a:rPr>
              <a:t> </a:t>
            </a:r>
            <a:r>
              <a:rPr lang="en-US" sz="2800" b="1" dirty="0"/>
              <a:t>(MMU)”</a:t>
            </a:r>
          </a:p>
          <a:p>
            <a:pPr algn="just"/>
            <a:r>
              <a:rPr lang="en-US" sz="2800" dirty="0"/>
              <a:t>Base register -&gt; Relocation register</a:t>
            </a:r>
          </a:p>
          <a:p>
            <a:endParaRPr lang="en-US" dirty="0"/>
          </a:p>
        </p:txBody>
      </p:sp>
      <p:sp>
        <p:nvSpPr>
          <p:cNvPr id="19458" name="AutoShape 2" descr="https://upload.wikimedia.org/wikipedia/mn/thumb/a/a8/Relocation_register.png/1024px-Relocation_register.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8436" name="AutoShape 4"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8438" name="AutoShape 6" descr="Related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8440" name="AutoShape 8" descr="https://upload.wikimedia.org/wikipedia/mn/thumb/a/a8/Relocation_register.png/1024px-Relocation_register.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 name="Title 1"/>
          <p:cNvSpPr>
            <a:spLocks noGrp="1"/>
          </p:cNvSpPr>
          <p:nvPr>
            <p:ph type="title"/>
          </p:nvPr>
        </p:nvSpPr>
        <p:spPr>
          <a:xfrm>
            <a:off x="381000" y="4953000"/>
            <a:ext cx="8763000" cy="1426464"/>
          </a:xfrm>
        </p:spPr>
        <p:txBody>
          <a:bodyPr/>
          <a:lstStyle/>
          <a:p>
            <a:pPr lvl="0" algn="ctr"/>
            <a:r>
              <a:rPr lang="en-US" sz="2800" b="1" dirty="0">
                <a:solidFill>
                  <a:srgbClr val="92D050"/>
                </a:solidFill>
                <a:latin typeface="+mn-lt"/>
              </a:rPr>
              <a:t>Physical Address = logical address + relocation register</a:t>
            </a:r>
            <a:br>
              <a:rPr lang="en-US" sz="2800" b="1" dirty="0">
                <a:solidFill>
                  <a:srgbClr val="92D050"/>
                </a:solidFill>
                <a:latin typeface="+mn-lt"/>
              </a:rPr>
            </a:br>
            <a:r>
              <a:rPr lang="en-US" sz="2800" b="1" dirty="0">
                <a:solidFill>
                  <a:srgbClr val="FFC000"/>
                </a:solidFill>
                <a:latin typeface="+mn-lt"/>
              </a:rPr>
              <a:t>Logical Address – (0 to Max)</a:t>
            </a:r>
            <a:br>
              <a:rPr lang="en-US" sz="2800" b="1" dirty="0">
                <a:solidFill>
                  <a:srgbClr val="FFC000"/>
                </a:solidFill>
                <a:latin typeface="+mn-lt"/>
              </a:rPr>
            </a:br>
            <a:r>
              <a:rPr lang="en-US" sz="2800" b="1" dirty="0">
                <a:solidFill>
                  <a:srgbClr val="00B0F0"/>
                </a:solidFill>
                <a:latin typeface="+mn-lt"/>
              </a:rPr>
              <a:t>Physical Address – (R + 0 to R + Max)</a:t>
            </a:r>
            <a:br>
              <a:rPr lang="en-US" sz="2800" b="1" dirty="0">
                <a:solidFill>
                  <a:srgbClr val="92D050"/>
                </a:solidFill>
                <a:latin typeface="+mn-lt"/>
              </a:rPr>
            </a:br>
            <a:br>
              <a:rPr lang="en-US" sz="2400" b="1" dirty="0">
                <a:solidFill>
                  <a:srgbClr val="92D050"/>
                </a:solidFill>
              </a:rPr>
            </a:br>
            <a:endParaRPr lang="en-US" sz="2400" b="1" dirty="0">
              <a:solidFill>
                <a:srgbClr val="92D050"/>
              </a:solidFill>
            </a:endParaRPr>
          </a:p>
        </p:txBody>
      </p:sp>
      <p:pic>
        <p:nvPicPr>
          <p:cNvPr id="18443" name="Picture 11" descr="Image result for main memory in operating system"/>
          <p:cNvPicPr>
            <a:picLocks noChangeAspect="1" noChangeArrowheads="1"/>
          </p:cNvPicPr>
          <p:nvPr/>
        </p:nvPicPr>
        <p:blipFill>
          <a:blip r:embed="rId2" cstate="print"/>
          <a:srcRect/>
          <a:stretch>
            <a:fillRect/>
          </a:stretch>
        </p:blipFill>
        <p:spPr bwMode="auto">
          <a:xfrm>
            <a:off x="1066800" y="304800"/>
            <a:ext cx="7086600" cy="4343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707136"/>
          </a:xfrm>
        </p:spPr>
        <p:txBody>
          <a:bodyPr/>
          <a:lstStyle/>
          <a:p>
            <a:pPr algn="ctr"/>
            <a:r>
              <a:rPr lang="en-US" sz="4400" b="1" dirty="0">
                <a:solidFill>
                  <a:srgbClr val="FFCCFF"/>
                </a:solidFill>
              </a:rPr>
              <a:t>SWAPPING</a:t>
            </a:r>
            <a:endParaRPr lang="en-US" sz="4400" dirty="0"/>
          </a:p>
        </p:txBody>
      </p:sp>
      <p:sp>
        <p:nvSpPr>
          <p:cNvPr id="3" name="Content Placeholder 2"/>
          <p:cNvSpPr>
            <a:spLocks noGrp="1"/>
          </p:cNvSpPr>
          <p:nvPr>
            <p:ph idx="1"/>
          </p:nvPr>
        </p:nvSpPr>
        <p:spPr>
          <a:xfrm>
            <a:off x="533400" y="1219200"/>
            <a:ext cx="8077200" cy="5181600"/>
          </a:xfrm>
        </p:spPr>
        <p:txBody>
          <a:bodyPr>
            <a:normAutofit/>
          </a:bodyPr>
          <a:lstStyle/>
          <a:p>
            <a:pPr algn="just"/>
            <a:r>
              <a:rPr lang="en-US" sz="2800" dirty="0"/>
              <a:t>A process can be </a:t>
            </a:r>
            <a:r>
              <a:rPr lang="en-US" sz="2800" b="1" i="1" dirty="0">
                <a:solidFill>
                  <a:srgbClr val="00B0F0"/>
                </a:solidFill>
              </a:rPr>
              <a:t>swapped</a:t>
            </a:r>
            <a:r>
              <a:rPr lang="en-US" sz="2800" dirty="0"/>
              <a:t> temporarily out of memory to a </a:t>
            </a:r>
            <a:r>
              <a:rPr lang="en-US" sz="2800" i="1" dirty="0"/>
              <a:t>backing store</a:t>
            </a:r>
            <a:r>
              <a:rPr lang="en-US" sz="2800" dirty="0"/>
              <a:t>, and then brought back into memory for continued execution.</a:t>
            </a:r>
          </a:p>
          <a:p>
            <a:r>
              <a:rPr lang="en-US" sz="2800" b="1" dirty="0">
                <a:solidFill>
                  <a:srgbClr val="92D050"/>
                </a:solidFill>
              </a:rPr>
              <a:t>Examples:</a:t>
            </a:r>
          </a:p>
          <a:p>
            <a:pPr lvl="1"/>
            <a:r>
              <a:rPr lang="en-US" sz="2400" dirty="0"/>
              <a:t>Round Robin -	Quantum expires</a:t>
            </a:r>
          </a:p>
          <a:p>
            <a:pPr lvl="1"/>
            <a:r>
              <a:rPr lang="en-US" sz="2400" dirty="0"/>
              <a:t>Priority based scheduling – higher priority process arrives</a:t>
            </a:r>
          </a:p>
          <a:p>
            <a:r>
              <a:rPr lang="en-US" sz="2600" b="1" dirty="0">
                <a:solidFill>
                  <a:srgbClr val="00B0F0"/>
                </a:solidFill>
              </a:rPr>
              <a:t>Roll in, Roll out</a:t>
            </a:r>
          </a:p>
          <a:p>
            <a:pPr algn="just"/>
            <a:r>
              <a:rPr lang="en-US" sz="2600" b="1" dirty="0">
                <a:solidFill>
                  <a:schemeClr val="accent6">
                    <a:lumMod val="60000"/>
                    <a:lumOff val="40000"/>
                  </a:schemeClr>
                </a:solidFill>
              </a:rPr>
              <a:t>Backing store – </a:t>
            </a:r>
          </a:p>
          <a:p>
            <a:pPr lvl="1" algn="just"/>
            <a:r>
              <a:rPr lang="en-US" sz="2400" dirty="0"/>
              <a:t>fast disk large enough to accommodate copies of all memory images for all users; </a:t>
            </a:r>
          </a:p>
          <a:p>
            <a:pPr lvl="1" algn="just"/>
            <a:r>
              <a:rPr lang="en-US" sz="2400" dirty="0"/>
              <a:t>must provide direct access to these memory images.</a:t>
            </a:r>
          </a:p>
          <a:p>
            <a:endParaRPr lang="en-US" dirty="0"/>
          </a:p>
          <a:p>
            <a:endParaRPr lang="en-US" dirty="0"/>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Schematic View of Swapping</a:t>
            </a:r>
          </a:p>
        </p:txBody>
      </p:sp>
      <p:pic>
        <p:nvPicPr>
          <p:cNvPr id="25602" name="Picture 2" descr="Image result for swapping in operating system"/>
          <p:cNvPicPr>
            <a:picLocks noChangeAspect="1" noChangeArrowheads="1"/>
          </p:cNvPicPr>
          <p:nvPr/>
        </p:nvPicPr>
        <p:blipFill>
          <a:blip r:embed="rId2" cstate="print"/>
          <a:srcRect t="15789" b="12281"/>
          <a:stretch>
            <a:fillRect/>
          </a:stretch>
        </p:blipFill>
        <p:spPr bwMode="auto">
          <a:xfrm>
            <a:off x="685800" y="1524000"/>
            <a:ext cx="7961971" cy="4419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a:t>
            </a:r>
          </a:p>
        </p:txBody>
      </p:sp>
      <p:sp>
        <p:nvSpPr>
          <p:cNvPr id="3" name="Content Placeholder 2"/>
          <p:cNvSpPr>
            <a:spLocks noGrp="1"/>
          </p:cNvSpPr>
          <p:nvPr>
            <p:ph idx="1"/>
          </p:nvPr>
        </p:nvSpPr>
        <p:spPr>
          <a:xfrm>
            <a:off x="457200" y="1447800"/>
            <a:ext cx="8305800" cy="4572000"/>
          </a:xfrm>
        </p:spPr>
        <p:txBody>
          <a:bodyPr>
            <a:noAutofit/>
          </a:bodyPr>
          <a:lstStyle/>
          <a:p>
            <a:pPr algn="just"/>
            <a:r>
              <a:rPr lang="en-US" sz="2400" dirty="0"/>
              <a:t>The system maintains a </a:t>
            </a:r>
            <a:r>
              <a:rPr lang="en-US" sz="2400" b="1" dirty="0">
                <a:solidFill>
                  <a:schemeClr val="accent6">
                    <a:lumMod val="60000"/>
                    <a:lumOff val="40000"/>
                  </a:schemeClr>
                </a:solidFill>
              </a:rPr>
              <a:t>ready queue </a:t>
            </a:r>
          </a:p>
          <a:p>
            <a:pPr algn="just"/>
            <a:r>
              <a:rPr lang="en-US" sz="2400" b="1" dirty="0">
                <a:solidFill>
                  <a:schemeClr val="accent2">
                    <a:lumMod val="40000"/>
                    <a:lumOff val="60000"/>
                  </a:schemeClr>
                </a:solidFill>
              </a:rPr>
              <a:t>CPU scheduler </a:t>
            </a:r>
            <a:r>
              <a:rPr lang="en-US" sz="2400" dirty="0"/>
              <a:t>decides to execute a process, it calls the </a:t>
            </a:r>
            <a:r>
              <a:rPr lang="en-US" sz="2400" b="1" dirty="0">
                <a:solidFill>
                  <a:srgbClr val="FFFF00"/>
                </a:solidFill>
              </a:rPr>
              <a:t>dispatcher. </a:t>
            </a:r>
          </a:p>
          <a:p>
            <a:pPr algn="just"/>
            <a:r>
              <a:rPr lang="en-US" sz="2400" dirty="0"/>
              <a:t>The </a:t>
            </a:r>
            <a:r>
              <a:rPr lang="en-US" sz="2400" b="1" dirty="0">
                <a:solidFill>
                  <a:schemeClr val="accent6">
                    <a:lumMod val="60000"/>
                    <a:lumOff val="40000"/>
                  </a:schemeClr>
                </a:solidFill>
              </a:rPr>
              <a:t>dispatcher checks</a:t>
            </a:r>
            <a:r>
              <a:rPr lang="en-US" sz="2400" dirty="0"/>
              <a:t> -whether the </a:t>
            </a:r>
            <a:r>
              <a:rPr lang="en-US" sz="2400" b="1" dirty="0">
                <a:solidFill>
                  <a:srgbClr val="00B0F0"/>
                </a:solidFill>
              </a:rPr>
              <a:t>next process </a:t>
            </a:r>
            <a:r>
              <a:rPr lang="en-US" sz="2400" dirty="0"/>
              <a:t>in the queue </a:t>
            </a:r>
            <a:r>
              <a:rPr lang="en-US" sz="2400" b="1" dirty="0">
                <a:solidFill>
                  <a:srgbClr val="00B0F0"/>
                </a:solidFill>
              </a:rPr>
              <a:t>is in memory</a:t>
            </a:r>
            <a:r>
              <a:rPr lang="en-US" sz="2400" dirty="0"/>
              <a:t>. </a:t>
            </a:r>
          </a:p>
          <a:p>
            <a:pPr algn="just"/>
            <a:r>
              <a:rPr lang="en-US" sz="2400" dirty="0"/>
              <a:t>If it is not, and if there is no free memory region, the </a:t>
            </a:r>
            <a:r>
              <a:rPr lang="en-US" sz="2400" b="1" dirty="0">
                <a:solidFill>
                  <a:srgbClr val="FFC000"/>
                </a:solidFill>
              </a:rPr>
              <a:t>dispatcher swaps out a process currently in memory and swaps in the desired process</a:t>
            </a:r>
            <a:r>
              <a:rPr lang="en-US" sz="2400" dirty="0"/>
              <a:t>.</a:t>
            </a:r>
          </a:p>
          <a:p>
            <a:pPr algn="just"/>
            <a:r>
              <a:rPr lang="en-US" sz="2400" dirty="0"/>
              <a:t>It then </a:t>
            </a:r>
            <a:r>
              <a:rPr lang="en-US" sz="2400" b="1" dirty="0">
                <a:solidFill>
                  <a:schemeClr val="accent4">
                    <a:lumMod val="60000"/>
                    <a:lumOff val="40000"/>
                  </a:schemeClr>
                </a:solidFill>
              </a:rPr>
              <a:t>reloads registers </a:t>
            </a:r>
            <a:r>
              <a:rPr lang="en-US" sz="2400" dirty="0"/>
              <a:t>and transfers control to the selected process.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2000"/>
            <a:ext cx="8001000" cy="5288760"/>
          </a:xfrm>
        </p:spPr>
        <p:txBody>
          <a:bodyPr/>
          <a:lstStyle/>
          <a:p>
            <a:r>
              <a:rPr lang="en-US" sz="2400" b="1" dirty="0">
                <a:solidFill>
                  <a:srgbClr val="FFFF00"/>
                </a:solidFill>
              </a:rPr>
              <a:t>Context Switching is High.</a:t>
            </a:r>
          </a:p>
          <a:p>
            <a:r>
              <a:rPr lang="en-US" sz="2400" dirty="0"/>
              <a:t>Major part of swap time is </a:t>
            </a:r>
            <a:r>
              <a:rPr lang="en-US" sz="2400" b="1" dirty="0">
                <a:solidFill>
                  <a:srgbClr val="FFC000"/>
                </a:solidFill>
              </a:rPr>
              <a:t>transfer time</a:t>
            </a:r>
            <a:r>
              <a:rPr lang="en-US" sz="2400" dirty="0"/>
              <a:t>; total transfer time is directly proportional to the </a:t>
            </a:r>
            <a:r>
              <a:rPr lang="en-US" sz="2400" i="1" dirty="0"/>
              <a:t>amount</a:t>
            </a:r>
            <a:r>
              <a:rPr lang="en-US" sz="2400" dirty="0"/>
              <a:t> of memory swapped.</a:t>
            </a:r>
          </a:p>
          <a:p>
            <a:r>
              <a:rPr lang="en-US" sz="2400" b="1" dirty="0">
                <a:solidFill>
                  <a:srgbClr val="92D050"/>
                </a:solidFill>
              </a:rPr>
              <a:t>Factors that effect Swapping:</a:t>
            </a:r>
          </a:p>
          <a:p>
            <a:pPr lvl="1"/>
            <a:r>
              <a:rPr lang="en-US" sz="2400" dirty="0"/>
              <a:t>If we want to swap a process, we must be sure that it is completely idle. </a:t>
            </a:r>
          </a:p>
          <a:p>
            <a:pPr lvl="1"/>
            <a:r>
              <a:rPr lang="en-US" sz="2400" dirty="0"/>
              <a:t>No pending I/O operations.</a:t>
            </a:r>
          </a:p>
          <a:p>
            <a:pPr lvl="1"/>
            <a:r>
              <a:rPr lang="en-US" sz="2400" dirty="0"/>
              <a:t>Solutions:</a:t>
            </a:r>
          </a:p>
          <a:p>
            <a:pPr lvl="2"/>
            <a:r>
              <a:rPr lang="en-US" sz="2000" dirty="0"/>
              <a:t>Never swap a process with pending I/O</a:t>
            </a:r>
          </a:p>
          <a:p>
            <a:pPr lvl="2"/>
            <a:r>
              <a:rPr lang="en-US" sz="2000" dirty="0"/>
              <a:t>Execute I/O operations only into OS buffers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8077200" cy="5060160"/>
          </a:xfrm>
        </p:spPr>
        <p:txBody>
          <a:bodyPr/>
          <a:lstStyle/>
          <a:p>
            <a:r>
              <a:rPr lang="en-US" sz="2800" b="1" dirty="0">
                <a:solidFill>
                  <a:srgbClr val="FFFF00"/>
                </a:solidFill>
              </a:rPr>
              <a:t>Modified Versions of swapping </a:t>
            </a:r>
            <a:r>
              <a:rPr lang="en-US" sz="2800" dirty="0"/>
              <a:t>– </a:t>
            </a:r>
            <a:r>
              <a:rPr lang="en-US" sz="2400" dirty="0"/>
              <a:t>UNIX, Linux &amp; Windows</a:t>
            </a:r>
            <a:endParaRPr lang="en-US" sz="2800" dirty="0"/>
          </a:p>
          <a:p>
            <a:pPr marL="969264" lvl="1" indent="-514350">
              <a:buFont typeface="+mj-lt"/>
              <a:buAutoNum type="arabicPeriod"/>
            </a:pPr>
            <a:r>
              <a:rPr lang="en-US" sz="2400" dirty="0"/>
              <a:t>Swapping is  normally disabled – starts if the amount of memory falls below a threshold amount</a:t>
            </a:r>
          </a:p>
          <a:p>
            <a:pPr marL="969264" lvl="1" indent="-514350">
              <a:buFont typeface="+mj-lt"/>
              <a:buAutoNum type="arabicPeriod"/>
            </a:pPr>
            <a:r>
              <a:rPr lang="en-US" sz="2400" dirty="0"/>
              <a:t>Swapping portions of processes – to decrease swap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Related image"/>
          <p:cNvPicPr>
            <a:picLocks noChangeAspect="1" noChangeArrowheads="1"/>
          </p:cNvPicPr>
          <p:nvPr/>
        </p:nvPicPr>
        <p:blipFill>
          <a:blip r:embed="rId2" cstate="print"/>
          <a:srcRect/>
          <a:stretch>
            <a:fillRect/>
          </a:stretch>
        </p:blipFill>
        <p:spPr bwMode="auto">
          <a:xfrm>
            <a:off x="6324600" y="2667000"/>
            <a:ext cx="2209800" cy="3429000"/>
          </a:xfrm>
          <a:prstGeom prst="rect">
            <a:avLst/>
          </a:prstGeom>
          <a:noFill/>
        </p:spPr>
      </p:pic>
      <p:sp>
        <p:nvSpPr>
          <p:cNvPr id="2" name="Title 1"/>
          <p:cNvSpPr>
            <a:spLocks noGrp="1"/>
          </p:cNvSpPr>
          <p:nvPr>
            <p:ph type="title"/>
          </p:nvPr>
        </p:nvSpPr>
        <p:spPr>
          <a:xfrm>
            <a:off x="914400" y="512064"/>
            <a:ext cx="8229600" cy="9144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b="1" spc="0" dirty="0">
                <a:ln/>
                <a:solidFill>
                  <a:schemeClr val="accent3"/>
                </a:solidFill>
              </a:rPr>
              <a:t>CONTIGUOUS MEMORY ALLOCATION</a:t>
            </a:r>
          </a:p>
        </p:txBody>
      </p:sp>
      <p:sp>
        <p:nvSpPr>
          <p:cNvPr id="3" name="Content Placeholder 2"/>
          <p:cNvSpPr>
            <a:spLocks noGrp="1"/>
          </p:cNvSpPr>
          <p:nvPr>
            <p:ph idx="1"/>
          </p:nvPr>
        </p:nvSpPr>
        <p:spPr>
          <a:xfrm>
            <a:off x="609600" y="1295400"/>
            <a:ext cx="8077200" cy="4572000"/>
          </a:xfrm>
        </p:spPr>
        <p:txBody>
          <a:bodyPr/>
          <a:lstStyle/>
          <a:p>
            <a:r>
              <a:rPr lang="en-US" dirty="0"/>
              <a:t>Main memory – 2 partitions</a:t>
            </a:r>
          </a:p>
          <a:p>
            <a:pPr lvl="1"/>
            <a:r>
              <a:rPr lang="en-US" b="1" dirty="0">
                <a:solidFill>
                  <a:srgbClr val="92D050"/>
                </a:solidFill>
              </a:rPr>
              <a:t>Resident Operating System </a:t>
            </a:r>
            <a:r>
              <a:rPr lang="en-US" dirty="0"/>
              <a:t>– placed in low memory</a:t>
            </a:r>
          </a:p>
          <a:p>
            <a:pPr lvl="1"/>
            <a:r>
              <a:rPr lang="en-US" dirty="0">
                <a:solidFill>
                  <a:srgbClr val="FFFF00"/>
                </a:solidFill>
              </a:rPr>
              <a:t>User processes</a:t>
            </a:r>
          </a:p>
          <a:p>
            <a:r>
              <a:rPr lang="en-US" sz="2400" dirty="0"/>
              <a:t>In contiguous memory  allocation, </a:t>
            </a:r>
          </a:p>
          <a:p>
            <a:pPr>
              <a:buNone/>
            </a:pPr>
            <a:r>
              <a:rPr lang="en-US" sz="2400" dirty="0"/>
              <a:t>	each process   is contained in a </a:t>
            </a:r>
          </a:p>
          <a:p>
            <a:pPr>
              <a:buNone/>
            </a:pPr>
            <a:r>
              <a:rPr lang="en-US" sz="2400" b="1" dirty="0">
                <a:solidFill>
                  <a:schemeClr val="accent4">
                    <a:lumMod val="40000"/>
                    <a:lumOff val="60000"/>
                  </a:schemeClr>
                </a:solidFill>
              </a:rPr>
              <a:t>	single contiguous section of memory</a:t>
            </a:r>
            <a:endParaRPr lang="en-US" b="1" dirty="0">
              <a:solidFill>
                <a:schemeClr val="accent4">
                  <a:lumMod val="40000"/>
                  <a:lumOff val="60000"/>
                </a:schemeClr>
              </a:solidFill>
            </a:endParaRPr>
          </a:p>
          <a:p>
            <a:endParaRPr lang="en-US" dirty="0"/>
          </a:p>
          <a:p>
            <a:pPr lvl="1"/>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14400"/>
            <a:ext cx="8534400" cy="5943600"/>
          </a:xfrm>
        </p:spPr>
        <p:txBody>
          <a:bodyPr>
            <a:normAutofit fontScale="92500" lnSpcReduction="10000"/>
          </a:bodyPr>
          <a:lstStyle/>
          <a:p>
            <a:r>
              <a:rPr lang="en-US" sz="2400" dirty="0"/>
              <a:t>Can provide these features using Base and Limit registers</a:t>
            </a:r>
          </a:p>
          <a:p>
            <a:r>
              <a:rPr lang="en-US" sz="2600" b="1" dirty="0">
                <a:solidFill>
                  <a:srgbClr val="FFFF00"/>
                </a:solidFill>
              </a:rPr>
              <a:t>Memory mapping:</a:t>
            </a:r>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r>
              <a:rPr lang="en-US" sz="2600" b="1" dirty="0">
                <a:solidFill>
                  <a:srgbClr val="FFC000"/>
                </a:solidFill>
              </a:rPr>
              <a:t>Protection –</a:t>
            </a:r>
          </a:p>
          <a:p>
            <a:pPr lvl="1"/>
            <a:r>
              <a:rPr lang="en-US" sz="2000" dirty="0"/>
              <a:t> </a:t>
            </a:r>
            <a:r>
              <a:rPr lang="en-US" sz="2400" dirty="0"/>
              <a:t>every address generated by the CPU is checked against these registers. </a:t>
            </a:r>
          </a:p>
          <a:p>
            <a:pPr lvl="1"/>
            <a:r>
              <a:rPr lang="en-US" sz="2400" dirty="0"/>
              <a:t>Can protect both the OS and other user programs &amp; data from being modified by this running process</a:t>
            </a:r>
          </a:p>
        </p:txBody>
      </p:sp>
      <p:sp>
        <p:nvSpPr>
          <p:cNvPr id="4" name="Title 1"/>
          <p:cNvSpPr>
            <a:spLocks noGrp="1"/>
          </p:cNvSpPr>
          <p:nvPr>
            <p:ph type="title"/>
          </p:nvPr>
        </p:nvSpPr>
        <p:spPr>
          <a:xfrm>
            <a:off x="685800" y="228600"/>
            <a:ext cx="8153400" cy="914400"/>
          </a:xfrm>
        </p:spPr>
        <p:txBody>
          <a:bodyPr/>
          <a:lstStyle/>
          <a:p>
            <a:pPr algn="ctr"/>
            <a:r>
              <a:rPr lang="en-US" sz="3200" b="1" dirty="0"/>
              <a:t>MEMORY MAPPING AND PROTECTION</a:t>
            </a:r>
            <a:endParaRPr lang="en-US" sz="3600" b="1" dirty="0"/>
          </a:p>
        </p:txBody>
      </p:sp>
      <p:pic>
        <p:nvPicPr>
          <p:cNvPr id="27650" name="Picture 2" descr="Image result for base and limit registers operating system"/>
          <p:cNvPicPr>
            <a:picLocks noChangeAspect="1" noChangeArrowheads="1"/>
          </p:cNvPicPr>
          <p:nvPr/>
        </p:nvPicPr>
        <p:blipFill>
          <a:blip r:embed="rId2" cstate="print"/>
          <a:srcRect/>
          <a:stretch>
            <a:fillRect/>
          </a:stretch>
        </p:blipFill>
        <p:spPr bwMode="auto">
          <a:xfrm>
            <a:off x="2971800" y="1752600"/>
            <a:ext cx="5562600" cy="304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914400"/>
          </a:xfrm>
        </p:spPr>
        <p:txBody>
          <a:bodyPr/>
          <a:lstStyle/>
          <a:p>
            <a:r>
              <a:rPr lang="en-US" b="1" spc="0" dirty="0">
                <a:ln/>
                <a:solidFill>
                  <a:schemeClr val="accent3"/>
                </a:solidFill>
              </a:rPr>
              <a:t>CONTIGUOUS MEMORY ALLOCATION</a:t>
            </a:r>
            <a:endParaRPr lang="en-US" dirty="0"/>
          </a:p>
        </p:txBody>
      </p:sp>
      <p:sp>
        <p:nvSpPr>
          <p:cNvPr id="3" name="Content Placeholder 2"/>
          <p:cNvSpPr>
            <a:spLocks noGrp="1"/>
          </p:cNvSpPr>
          <p:nvPr>
            <p:ph idx="1"/>
          </p:nvPr>
        </p:nvSpPr>
        <p:spPr/>
        <p:txBody>
          <a:bodyPr/>
          <a:lstStyle/>
          <a:p>
            <a:r>
              <a:rPr lang="en-US" dirty="0"/>
              <a:t>Memory Allocation Schemes:</a:t>
            </a:r>
          </a:p>
          <a:p>
            <a:pPr lvl="1"/>
            <a:r>
              <a:rPr lang="en-US" b="1" dirty="0">
                <a:solidFill>
                  <a:srgbClr val="FFFF00"/>
                </a:solidFill>
              </a:rPr>
              <a:t>MFT  or Fixed Partitioning</a:t>
            </a:r>
          </a:p>
          <a:p>
            <a:pPr lvl="1"/>
            <a:r>
              <a:rPr lang="en-US" b="1" dirty="0">
                <a:solidFill>
                  <a:srgbClr val="92D050"/>
                </a:solidFill>
              </a:rPr>
              <a:t>MVT or Dynamic Partitioning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828800"/>
          </a:xfrm>
        </p:spPr>
        <p:txBody>
          <a:bodyPr/>
          <a:lstStyle/>
          <a:p>
            <a:pPr algn="ctr"/>
            <a:r>
              <a:rPr lang="en-US" sz="3600" b="1" dirty="0"/>
              <a:t>Multiprogramming with Fixed number of Tasks: </a:t>
            </a:r>
            <a:br>
              <a:rPr lang="en-US" sz="3600" b="1" dirty="0"/>
            </a:br>
            <a:r>
              <a:rPr lang="en-US" sz="2800" b="1" dirty="0"/>
              <a:t>(Fixed Partitioning)</a:t>
            </a:r>
            <a:br>
              <a:rPr lang="en-US" sz="3200" dirty="0"/>
            </a:br>
            <a:endParaRPr lang="en-US" sz="3200" dirty="0"/>
          </a:p>
        </p:txBody>
      </p:sp>
      <p:sp>
        <p:nvSpPr>
          <p:cNvPr id="3" name="Content Placeholder 2"/>
          <p:cNvSpPr>
            <a:spLocks noGrp="1"/>
          </p:cNvSpPr>
          <p:nvPr>
            <p:ph idx="1"/>
          </p:nvPr>
        </p:nvSpPr>
        <p:spPr>
          <a:xfrm>
            <a:off x="685800" y="1721640"/>
            <a:ext cx="8077200" cy="5136360"/>
          </a:xfrm>
        </p:spPr>
        <p:txBody>
          <a:bodyPr/>
          <a:lstStyle/>
          <a:p>
            <a:pPr lvl="1"/>
            <a:endParaRPr lang="en-US" dirty="0"/>
          </a:p>
          <a:p>
            <a:pPr lvl="1"/>
            <a:r>
              <a:rPr lang="en-US" dirty="0"/>
              <a:t>OS occupies some fixed portion of main memory</a:t>
            </a:r>
          </a:p>
          <a:p>
            <a:pPr lvl="1"/>
            <a:r>
              <a:rPr lang="en-US" dirty="0"/>
              <a:t>Rest of </a:t>
            </a:r>
            <a:r>
              <a:rPr lang="en-US" b="1" dirty="0">
                <a:solidFill>
                  <a:srgbClr val="92D050"/>
                </a:solidFill>
              </a:rPr>
              <a:t>main memory is divided into several fixed-number of partitions of equal size</a:t>
            </a:r>
          </a:p>
          <a:p>
            <a:pPr lvl="1"/>
            <a:r>
              <a:rPr lang="en-US" dirty="0"/>
              <a:t>Each partition may contain </a:t>
            </a:r>
            <a:r>
              <a:rPr lang="en-US" b="1" dirty="0">
                <a:solidFill>
                  <a:schemeClr val="accent6">
                    <a:lumMod val="40000"/>
                    <a:lumOff val="60000"/>
                  </a:schemeClr>
                </a:solidFill>
              </a:rPr>
              <a:t>exactly one process</a:t>
            </a:r>
          </a:p>
          <a:p>
            <a:pPr lvl="1"/>
            <a:r>
              <a:rPr lang="en-US" dirty="0"/>
              <a:t>Any </a:t>
            </a:r>
            <a:r>
              <a:rPr lang="en-US" b="1" dirty="0">
                <a:solidFill>
                  <a:srgbClr val="00B0F0"/>
                </a:solidFill>
              </a:rPr>
              <a:t>process whose size is &lt;= to the partition size </a:t>
            </a:r>
            <a:r>
              <a:rPr lang="en-US" dirty="0"/>
              <a:t>can be loaded into any available partition</a:t>
            </a:r>
          </a:p>
          <a:p>
            <a:pPr lvl="1"/>
            <a:r>
              <a:rPr lang="en-US" dirty="0"/>
              <a:t>If all the partitions are full – swapping is done</a:t>
            </a:r>
          </a:p>
          <a:p>
            <a:pPr lvl="1"/>
            <a:endParaRPr lang="en-US" dirty="0"/>
          </a:p>
          <a:p>
            <a:pPr lvl="1"/>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5943600" cy="4876800"/>
          </a:xfrm>
        </p:spPr>
        <p:txBody>
          <a:bodyPr>
            <a:normAutofit/>
          </a:bodyPr>
          <a:lstStyle/>
          <a:p>
            <a:r>
              <a:rPr lang="en-US" dirty="0"/>
              <a:t>Difficulties with equal – sized fixed partitions:</a:t>
            </a:r>
          </a:p>
          <a:p>
            <a:pPr lvl="1"/>
            <a:r>
              <a:rPr lang="en-US" dirty="0"/>
              <a:t>A program may be too big to fit into a partition </a:t>
            </a:r>
          </a:p>
          <a:p>
            <a:pPr lvl="2"/>
            <a:r>
              <a:rPr lang="en-US" dirty="0"/>
              <a:t>Example:</a:t>
            </a:r>
          </a:p>
          <a:p>
            <a:pPr lvl="3"/>
            <a:r>
              <a:rPr lang="en-US" dirty="0"/>
              <a:t>Partition size – 8 M</a:t>
            </a:r>
          </a:p>
          <a:p>
            <a:pPr lvl="3"/>
            <a:r>
              <a:rPr lang="en-US" dirty="0"/>
              <a:t>Program size – 20 M</a:t>
            </a:r>
          </a:p>
          <a:p>
            <a:pPr lvl="1"/>
            <a:r>
              <a:rPr lang="en-US" dirty="0"/>
              <a:t>Main memory utilization is extremely inefficient</a:t>
            </a:r>
          </a:p>
          <a:p>
            <a:pPr lvl="2"/>
            <a:r>
              <a:rPr lang="en-US" dirty="0"/>
              <a:t>Program size – 2 M</a:t>
            </a:r>
          </a:p>
          <a:p>
            <a:pPr lvl="2"/>
            <a:r>
              <a:rPr lang="en-US" dirty="0"/>
              <a:t>Partition size – 8 M	=  6M wasted</a:t>
            </a:r>
          </a:p>
          <a:p>
            <a:pPr lvl="2"/>
            <a:endParaRPr lang="en-US" dirty="0"/>
          </a:p>
        </p:txBody>
      </p:sp>
      <p:pic>
        <p:nvPicPr>
          <p:cNvPr id="28675" name="Picture 3"/>
          <p:cNvPicPr>
            <a:picLocks noChangeAspect="1" noChangeArrowheads="1"/>
          </p:cNvPicPr>
          <p:nvPr/>
        </p:nvPicPr>
        <p:blipFill>
          <a:blip r:embed="rId2" cstate="print"/>
          <a:srcRect/>
          <a:stretch>
            <a:fillRect/>
          </a:stretch>
        </p:blipFill>
        <p:spPr bwMode="auto">
          <a:xfrm>
            <a:off x="6629400" y="304800"/>
            <a:ext cx="1905000" cy="65532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Internal Fragmentation</a:t>
            </a:r>
          </a:p>
        </p:txBody>
      </p:sp>
      <p:sp>
        <p:nvSpPr>
          <p:cNvPr id="3" name="Content Placeholder 2"/>
          <p:cNvSpPr>
            <a:spLocks noGrp="1"/>
          </p:cNvSpPr>
          <p:nvPr>
            <p:ph idx="1"/>
          </p:nvPr>
        </p:nvSpPr>
        <p:spPr>
          <a:xfrm>
            <a:off x="533400" y="1371600"/>
            <a:ext cx="8153400" cy="4572000"/>
          </a:xfrm>
        </p:spPr>
        <p:txBody>
          <a:bodyPr/>
          <a:lstStyle/>
          <a:p>
            <a:r>
              <a:rPr lang="en-US" sz="2600" b="1" dirty="0">
                <a:solidFill>
                  <a:schemeClr val="accent6">
                    <a:lumMod val="40000"/>
                    <a:lumOff val="60000"/>
                  </a:schemeClr>
                </a:solidFill>
              </a:rPr>
              <a:t>Amount of space wasted inside a partition allocated to a process</a:t>
            </a:r>
            <a:r>
              <a:rPr lang="en-US" sz="2600" dirty="0"/>
              <a:t> is called as Internal Fragmentation.</a:t>
            </a:r>
          </a:p>
          <a:p>
            <a:r>
              <a:rPr lang="en-US" sz="2600" dirty="0"/>
              <a:t>allocated memory may be slightly larger than requested memory </a:t>
            </a:r>
          </a:p>
          <a:p>
            <a:r>
              <a:rPr lang="en-US" sz="2600" b="1" dirty="0">
                <a:solidFill>
                  <a:srgbClr val="92D050"/>
                </a:solidFill>
              </a:rPr>
              <a:t>Example:</a:t>
            </a:r>
          </a:p>
          <a:p>
            <a:pPr lvl="2"/>
            <a:r>
              <a:rPr lang="en-US" dirty="0"/>
              <a:t>Program size –&gt; 2 M</a:t>
            </a:r>
          </a:p>
          <a:p>
            <a:pPr lvl="2"/>
            <a:r>
              <a:rPr lang="en-US" dirty="0"/>
              <a:t>Partition size –&gt; 8 M	</a:t>
            </a:r>
          </a:p>
          <a:p>
            <a:pPr lvl="2">
              <a:buNone/>
            </a:pPr>
            <a:r>
              <a:rPr lang="en-US" dirty="0"/>
              <a:t>=  </a:t>
            </a:r>
            <a:r>
              <a:rPr lang="en-US" b="1" dirty="0">
                <a:solidFill>
                  <a:srgbClr val="FFC000"/>
                </a:solidFill>
              </a:rPr>
              <a:t>6M Internal fragmentation</a:t>
            </a:r>
          </a:p>
        </p:txBody>
      </p:sp>
      <p:pic>
        <p:nvPicPr>
          <p:cNvPr id="29699" name="Picture 3"/>
          <p:cNvPicPr>
            <a:picLocks noChangeAspect="1" noChangeArrowheads="1"/>
          </p:cNvPicPr>
          <p:nvPr/>
        </p:nvPicPr>
        <p:blipFill>
          <a:blip r:embed="rId2" cstate="print"/>
          <a:srcRect/>
          <a:stretch>
            <a:fillRect/>
          </a:stretch>
        </p:blipFill>
        <p:spPr bwMode="auto">
          <a:xfrm>
            <a:off x="5867400" y="3657600"/>
            <a:ext cx="2667000" cy="28194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828800"/>
            <a:ext cx="7772400" cy="4572000"/>
          </a:xfrm>
        </p:spPr>
        <p:txBody>
          <a:bodyPr/>
          <a:lstStyle/>
          <a:p>
            <a:r>
              <a:rPr lang="en-US" dirty="0"/>
              <a:t>MFT – Unequal size partitions</a:t>
            </a:r>
          </a:p>
        </p:txBody>
      </p:sp>
      <p:pic>
        <p:nvPicPr>
          <p:cNvPr id="31746" name="Picture 2"/>
          <p:cNvPicPr>
            <a:picLocks noChangeAspect="1" noChangeArrowheads="1"/>
          </p:cNvPicPr>
          <p:nvPr/>
        </p:nvPicPr>
        <p:blipFill>
          <a:blip r:embed="rId2" cstate="print"/>
          <a:srcRect/>
          <a:stretch>
            <a:fillRect/>
          </a:stretch>
        </p:blipFill>
        <p:spPr bwMode="auto">
          <a:xfrm>
            <a:off x="6248400" y="457200"/>
            <a:ext cx="2362200" cy="61722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MFT</a:t>
            </a:r>
          </a:p>
        </p:txBody>
      </p:sp>
      <p:sp>
        <p:nvSpPr>
          <p:cNvPr id="3" name="Content Placeholder 2"/>
          <p:cNvSpPr>
            <a:spLocks noGrp="1"/>
          </p:cNvSpPr>
          <p:nvPr>
            <p:ph idx="1"/>
          </p:nvPr>
        </p:nvSpPr>
        <p:spPr>
          <a:xfrm>
            <a:off x="609600" y="1295400"/>
            <a:ext cx="8077200" cy="5060160"/>
          </a:xfrm>
        </p:spPr>
        <p:txBody>
          <a:bodyPr/>
          <a:lstStyle/>
          <a:p>
            <a:r>
              <a:rPr lang="en-US" b="1" dirty="0">
                <a:solidFill>
                  <a:srgbClr val="FFC000"/>
                </a:solidFill>
              </a:rPr>
              <a:t>Advantages:</a:t>
            </a:r>
          </a:p>
          <a:p>
            <a:pPr lvl="1"/>
            <a:r>
              <a:rPr lang="en-US" dirty="0"/>
              <a:t>Simple to implement</a:t>
            </a:r>
          </a:p>
          <a:p>
            <a:pPr lvl="1"/>
            <a:r>
              <a:rPr lang="en-US" dirty="0"/>
              <a:t>Little OS overhead</a:t>
            </a:r>
          </a:p>
          <a:p>
            <a:r>
              <a:rPr lang="en-US" b="1" dirty="0">
                <a:solidFill>
                  <a:srgbClr val="92D050"/>
                </a:solidFill>
              </a:rPr>
              <a:t>Disadvantages:</a:t>
            </a:r>
          </a:p>
          <a:p>
            <a:pPr lvl="1"/>
            <a:r>
              <a:rPr lang="en-US" dirty="0"/>
              <a:t>Internal Fragmentation</a:t>
            </a:r>
          </a:p>
          <a:p>
            <a:pPr lvl="1"/>
            <a:r>
              <a:rPr lang="en-US" dirty="0"/>
              <a:t>Maximum number of active processes is fixed</a:t>
            </a:r>
          </a:p>
          <a:p>
            <a:pPr lvl="1"/>
            <a:r>
              <a:rPr lang="en-US" dirty="0"/>
              <a:t>Degree of multiprogramming is fixed.</a:t>
            </a:r>
          </a:p>
          <a:p>
            <a:pPr lv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lstStyle/>
          <a:p>
            <a:pPr algn="ctr"/>
            <a:r>
              <a:rPr lang="en-US" dirty="0"/>
              <a:t>Multiprogramming with Variable number of Tasks</a:t>
            </a:r>
            <a:br>
              <a:rPr lang="en-US" sz="3200" dirty="0"/>
            </a:br>
            <a:r>
              <a:rPr lang="en-US" sz="2800" dirty="0"/>
              <a:t>(Dynamic partitioning)</a:t>
            </a:r>
            <a:endParaRPr lang="en-US" sz="3600" dirty="0"/>
          </a:p>
        </p:txBody>
      </p:sp>
      <p:sp>
        <p:nvSpPr>
          <p:cNvPr id="3" name="Content Placeholder 2"/>
          <p:cNvSpPr>
            <a:spLocks noGrp="1"/>
          </p:cNvSpPr>
          <p:nvPr>
            <p:ph idx="1"/>
          </p:nvPr>
        </p:nvSpPr>
        <p:spPr>
          <a:xfrm>
            <a:off x="457200" y="2209800"/>
            <a:ext cx="8229600" cy="4145760"/>
          </a:xfrm>
        </p:spPr>
        <p:txBody>
          <a:bodyPr>
            <a:normAutofit/>
          </a:bodyPr>
          <a:lstStyle/>
          <a:p>
            <a:pPr algn="just"/>
            <a:r>
              <a:rPr lang="en-US" sz="2800" b="1" dirty="0">
                <a:solidFill>
                  <a:srgbClr val="92D050"/>
                </a:solidFill>
              </a:rPr>
              <a:t>Partitions are of variable length and number</a:t>
            </a:r>
          </a:p>
          <a:p>
            <a:pPr algn="just"/>
            <a:r>
              <a:rPr lang="en-US" sz="2800" dirty="0"/>
              <a:t>Initially all memory available for user processes is considered as one large block of  available memory (hole)</a:t>
            </a:r>
          </a:p>
          <a:p>
            <a:pPr algn="just"/>
            <a:r>
              <a:rPr lang="en-US" sz="2800" dirty="0"/>
              <a:t>When a process arrives and needs memory, </a:t>
            </a:r>
            <a:r>
              <a:rPr lang="en-US" sz="2800" b="1" dirty="0">
                <a:solidFill>
                  <a:schemeClr val="accent2">
                    <a:lumMod val="40000"/>
                    <a:lumOff val="60000"/>
                  </a:schemeClr>
                </a:solidFill>
              </a:rPr>
              <a:t>search for a hole large enough for this process.</a:t>
            </a:r>
          </a:p>
          <a:p>
            <a:pPr algn="just"/>
            <a:r>
              <a:rPr lang="en-US" sz="2800" dirty="0"/>
              <a:t>If found – allocate only as much memory as is need keeping the rest available to satisfy future requests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nvPicPr>
        <p:blipFill>
          <a:blip r:embed="rId2" cstate="print"/>
          <a:srcRect/>
          <a:stretch>
            <a:fillRect/>
          </a:stretch>
        </p:blipFill>
        <p:spPr bwMode="auto">
          <a:xfrm>
            <a:off x="457200" y="914400"/>
            <a:ext cx="8382000" cy="40386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r="50707"/>
          <a:stretch>
            <a:fillRect/>
          </a:stretch>
        </p:blipFill>
        <p:spPr bwMode="auto">
          <a:xfrm>
            <a:off x="2590800" y="914400"/>
            <a:ext cx="4572000" cy="4724399"/>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External Fragmentation</a:t>
            </a:r>
          </a:p>
        </p:txBody>
      </p:sp>
      <p:sp>
        <p:nvSpPr>
          <p:cNvPr id="3" name="Content Placeholder 2"/>
          <p:cNvSpPr>
            <a:spLocks noGrp="1"/>
          </p:cNvSpPr>
          <p:nvPr>
            <p:ph idx="1"/>
          </p:nvPr>
        </p:nvSpPr>
        <p:spPr>
          <a:xfrm>
            <a:off x="685800" y="1828800"/>
            <a:ext cx="8001000" cy="4572000"/>
          </a:xfrm>
        </p:spPr>
        <p:txBody>
          <a:bodyPr/>
          <a:lstStyle/>
          <a:p>
            <a:r>
              <a:rPr lang="en-US" sz="2600" b="1" dirty="0">
                <a:solidFill>
                  <a:schemeClr val="accent2">
                    <a:lumMod val="40000"/>
                    <a:lumOff val="60000"/>
                  </a:schemeClr>
                </a:solidFill>
              </a:rPr>
              <a:t>Total memory space exists to satisfy a request, but it is not contiguous.</a:t>
            </a:r>
          </a:p>
          <a:p>
            <a:r>
              <a:rPr lang="en-US" sz="2600" b="1" dirty="0">
                <a:solidFill>
                  <a:srgbClr val="FFC000"/>
                </a:solidFill>
              </a:rPr>
              <a:t>Storage space is fragmented into a large number of small holes</a:t>
            </a:r>
          </a:p>
          <a:p>
            <a:r>
              <a:rPr lang="en-US" sz="2800" dirty="0">
                <a:solidFill>
                  <a:srgbClr val="00B0F0"/>
                </a:solidFill>
              </a:rPr>
              <a:t>Solution : </a:t>
            </a:r>
          </a:p>
          <a:p>
            <a:pPr lvl="1" algn="just"/>
            <a:r>
              <a:rPr lang="en-US" b="1" dirty="0">
                <a:solidFill>
                  <a:srgbClr val="FFFF00"/>
                </a:solidFill>
              </a:rPr>
              <a:t>Compaction: </a:t>
            </a:r>
            <a:r>
              <a:rPr lang="en-US" sz="2400" dirty="0"/>
              <a:t>OS shifts the processes so that they are contiguous and so that all of the free memory is together in one block</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a:stretch>
            <a:fillRect/>
          </a:stretch>
        </p:blipFill>
        <p:spPr bwMode="auto">
          <a:xfrm>
            <a:off x="1371600" y="609600"/>
            <a:ext cx="6095999" cy="55626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FF00"/>
                </a:solidFill>
              </a:rPr>
              <a:t>Dynamic Storage Allocation Problem</a:t>
            </a:r>
          </a:p>
        </p:txBody>
      </p:sp>
      <p:sp>
        <p:nvSpPr>
          <p:cNvPr id="3" name="Content Placeholder 2"/>
          <p:cNvSpPr>
            <a:spLocks noGrp="1"/>
          </p:cNvSpPr>
          <p:nvPr>
            <p:ph idx="1"/>
          </p:nvPr>
        </p:nvSpPr>
        <p:spPr>
          <a:xfrm>
            <a:off x="609600" y="1828800"/>
            <a:ext cx="8077200" cy="4526760"/>
          </a:xfrm>
        </p:spPr>
        <p:txBody>
          <a:bodyPr/>
          <a:lstStyle/>
          <a:p>
            <a:r>
              <a:rPr lang="en-US" dirty="0"/>
              <a:t>How to satisfy a request of size n from a list of free holes</a:t>
            </a:r>
          </a:p>
          <a:p>
            <a:r>
              <a:rPr lang="en-US" dirty="0"/>
              <a:t>Algorithms:</a:t>
            </a:r>
          </a:p>
          <a:p>
            <a:pPr lvl="1"/>
            <a:r>
              <a:rPr lang="en-US" b="1" dirty="0">
                <a:solidFill>
                  <a:srgbClr val="92D050"/>
                </a:solidFill>
              </a:rPr>
              <a:t>First fit: </a:t>
            </a:r>
          </a:p>
          <a:p>
            <a:pPr lvl="2"/>
            <a:r>
              <a:rPr lang="en-US" dirty="0"/>
              <a:t>Choose the first available block that is large enough</a:t>
            </a:r>
          </a:p>
          <a:p>
            <a:pPr lvl="1"/>
            <a:r>
              <a:rPr lang="en-US" b="1" dirty="0">
                <a:solidFill>
                  <a:srgbClr val="00B0F0"/>
                </a:solidFill>
              </a:rPr>
              <a:t>Best fit:</a:t>
            </a:r>
          </a:p>
          <a:p>
            <a:pPr lvl="2"/>
            <a:r>
              <a:rPr lang="en-US" dirty="0"/>
              <a:t>Chooses the block that is closest in size to the request</a:t>
            </a:r>
          </a:p>
          <a:p>
            <a:pPr lvl="1"/>
            <a:r>
              <a:rPr lang="en-US" b="1" dirty="0">
                <a:solidFill>
                  <a:schemeClr val="accent6">
                    <a:lumMod val="60000"/>
                    <a:lumOff val="40000"/>
                  </a:schemeClr>
                </a:solidFill>
              </a:rPr>
              <a:t>Worst fit:</a:t>
            </a:r>
          </a:p>
          <a:p>
            <a:pPr lvl="2"/>
            <a:r>
              <a:rPr lang="en-US" dirty="0"/>
              <a:t>Choose the block/hole that is largest in size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roblems related to first fit best fit worst fit in os"/>
          <p:cNvPicPr>
            <a:picLocks noChangeAspect="1" noChangeArrowheads="1"/>
          </p:cNvPicPr>
          <p:nvPr/>
        </p:nvPicPr>
        <p:blipFill>
          <a:blip r:embed="rId2"/>
          <a:srcRect/>
          <a:stretch>
            <a:fillRect/>
          </a:stretch>
        </p:blipFill>
        <p:spPr bwMode="auto">
          <a:xfrm>
            <a:off x="1676400" y="914400"/>
            <a:ext cx="5838825" cy="494347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Consider six memory partitions of size 200 KB, 400 KB, 600 KB, 500 KB, 300 KB, and 250 KB, where KB refers to kilobyte. These partitions need to be allotted to four processes of sizes 357 KB, 210 KB, 468 KB and 491 KB in that order. If the best fit algorithm is used, which partitions are NOT allotted to any process?</a:t>
            </a: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3400"/>
            <a:ext cx="7772400" cy="914400"/>
          </a:xfrm>
        </p:spPr>
        <p:txBody>
          <a:bodyPr/>
          <a:lstStyle/>
          <a:p>
            <a:pPr algn="ctr"/>
            <a:r>
              <a:rPr lang="en-US" dirty="0"/>
              <a:t>MVT</a:t>
            </a:r>
          </a:p>
        </p:txBody>
      </p:sp>
      <p:sp>
        <p:nvSpPr>
          <p:cNvPr id="3" name="Content Placeholder 2"/>
          <p:cNvSpPr>
            <a:spLocks noGrp="1"/>
          </p:cNvSpPr>
          <p:nvPr>
            <p:ph idx="1"/>
          </p:nvPr>
        </p:nvSpPr>
        <p:spPr/>
        <p:txBody>
          <a:bodyPr/>
          <a:lstStyle/>
          <a:p>
            <a:r>
              <a:rPr lang="en-US" b="1" dirty="0">
                <a:solidFill>
                  <a:srgbClr val="FFC000"/>
                </a:solidFill>
              </a:rPr>
              <a:t>Advantages:</a:t>
            </a:r>
          </a:p>
          <a:p>
            <a:pPr lvl="1"/>
            <a:r>
              <a:rPr lang="en-US" dirty="0"/>
              <a:t>No Internal Fragmentation</a:t>
            </a:r>
          </a:p>
          <a:p>
            <a:pPr lvl="1"/>
            <a:r>
              <a:rPr lang="en-US" dirty="0"/>
              <a:t>More efficient use of main memory</a:t>
            </a:r>
          </a:p>
          <a:p>
            <a:r>
              <a:rPr lang="en-US" b="1" dirty="0">
                <a:solidFill>
                  <a:srgbClr val="00B0F0"/>
                </a:solidFill>
              </a:rPr>
              <a:t>Disadvantages:</a:t>
            </a:r>
          </a:p>
          <a:p>
            <a:pPr lvl="1"/>
            <a:r>
              <a:rPr lang="en-US" dirty="0"/>
              <a:t>External Fragmentation</a:t>
            </a:r>
          </a:p>
          <a:p>
            <a:pPr lvl="1"/>
            <a:r>
              <a:rPr lang="en-US" dirty="0"/>
              <a:t>Inefficient use of processor due to the need for compaction to counter external fragmentation.</a:t>
            </a:r>
          </a:p>
          <a:p>
            <a:pPr lvl="1"/>
            <a:r>
              <a:rPr lang="en-US" dirty="0"/>
              <a:t>Compaction is very expensive scheme.</a:t>
            </a:r>
          </a:p>
          <a:p>
            <a:pPr lvl="1"/>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534400" cy="1240536"/>
          </a:xfrm>
        </p:spPr>
        <p:txBody>
          <a:bodyPr/>
          <a:lstStyle/>
          <a:p>
            <a:pPr algn="ctr"/>
            <a:r>
              <a:rPr lang="en-US" dirty="0">
                <a:solidFill>
                  <a:srgbClr val="FFFF00"/>
                </a:solidFill>
              </a:rPr>
              <a:t>Noncontiguous Memory Management strategies</a:t>
            </a:r>
          </a:p>
        </p:txBody>
      </p:sp>
      <p:sp>
        <p:nvSpPr>
          <p:cNvPr id="3" name="Content Placeholder 2"/>
          <p:cNvSpPr>
            <a:spLocks noGrp="1"/>
          </p:cNvSpPr>
          <p:nvPr>
            <p:ph idx="1"/>
          </p:nvPr>
        </p:nvSpPr>
        <p:spPr/>
        <p:txBody>
          <a:bodyPr/>
          <a:lstStyle/>
          <a:p>
            <a:r>
              <a:rPr lang="en-US" dirty="0"/>
              <a:t>Paging</a:t>
            </a:r>
          </a:p>
          <a:p>
            <a:r>
              <a:rPr lang="en-US" dirty="0"/>
              <a:t>Segmentation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Paging</a:t>
            </a:r>
          </a:p>
        </p:txBody>
      </p:sp>
      <p:sp>
        <p:nvSpPr>
          <p:cNvPr id="3" name="Content Placeholder 2"/>
          <p:cNvSpPr>
            <a:spLocks noGrp="1"/>
          </p:cNvSpPr>
          <p:nvPr>
            <p:ph idx="1"/>
          </p:nvPr>
        </p:nvSpPr>
        <p:spPr>
          <a:xfrm>
            <a:off x="838200" y="1371600"/>
            <a:ext cx="7848600" cy="4983960"/>
          </a:xfrm>
        </p:spPr>
        <p:txBody>
          <a:bodyPr>
            <a:normAutofit/>
          </a:bodyPr>
          <a:lstStyle/>
          <a:p>
            <a:r>
              <a:rPr lang="en-US" dirty="0"/>
              <a:t>It allows logical address space , physical address space of a process to be noncontiguous.</a:t>
            </a:r>
          </a:p>
          <a:p>
            <a:pPr>
              <a:buNone/>
            </a:pPr>
            <a:r>
              <a:rPr lang="en-US" dirty="0">
                <a:solidFill>
                  <a:schemeClr val="accent2">
                    <a:lumMod val="75000"/>
                  </a:schemeClr>
                </a:solidFill>
              </a:rPr>
              <a:t>Implementation of paging involves</a:t>
            </a:r>
            <a:r>
              <a:rPr lang="en-US" dirty="0"/>
              <a:t>:</a:t>
            </a:r>
          </a:p>
          <a:p>
            <a:r>
              <a:rPr lang="en-US" dirty="0">
                <a:solidFill>
                  <a:srgbClr val="FF0000"/>
                </a:solidFill>
              </a:rPr>
              <a:t>Logical memory </a:t>
            </a:r>
            <a:r>
              <a:rPr lang="en-US" dirty="0"/>
              <a:t>is divided into fixed size partitions-</a:t>
            </a:r>
            <a:r>
              <a:rPr lang="en-US" dirty="0">
                <a:solidFill>
                  <a:srgbClr val="00B0F0"/>
                </a:solidFill>
              </a:rPr>
              <a:t>Pages</a:t>
            </a:r>
            <a:r>
              <a:rPr lang="en-US" dirty="0"/>
              <a:t>.</a:t>
            </a:r>
          </a:p>
          <a:p>
            <a:r>
              <a:rPr lang="en-US" dirty="0">
                <a:solidFill>
                  <a:srgbClr val="FF0000"/>
                </a:solidFill>
              </a:rPr>
              <a:t>Physical memory </a:t>
            </a:r>
            <a:r>
              <a:rPr lang="en-US" dirty="0"/>
              <a:t>is divided into fixed size partitions-</a:t>
            </a:r>
            <a:r>
              <a:rPr lang="en-US" dirty="0">
                <a:solidFill>
                  <a:srgbClr val="00B0F0"/>
                </a:solidFill>
              </a:rPr>
              <a:t>Frames</a:t>
            </a:r>
            <a:r>
              <a:rPr lang="en-US" dirty="0"/>
              <a:t>.</a:t>
            </a:r>
          </a:p>
          <a:p>
            <a:r>
              <a:rPr lang="en-US" dirty="0"/>
              <a:t>Size of </a:t>
            </a:r>
            <a:r>
              <a:rPr lang="en-US" dirty="0">
                <a:solidFill>
                  <a:schemeClr val="accent3">
                    <a:lumMod val="75000"/>
                  </a:schemeClr>
                </a:solidFill>
              </a:rPr>
              <a:t>page</a:t>
            </a:r>
            <a:r>
              <a:rPr lang="en-US" dirty="0"/>
              <a:t>=Size of </a:t>
            </a:r>
            <a:r>
              <a:rPr lang="en-US" dirty="0">
                <a:solidFill>
                  <a:schemeClr val="accent3">
                    <a:lumMod val="75000"/>
                  </a:schemeClr>
                </a:solidFill>
              </a:rPr>
              <a:t>Frame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 model of logical and physical memory</a:t>
            </a:r>
          </a:p>
        </p:txBody>
      </p:sp>
      <p:pic>
        <p:nvPicPr>
          <p:cNvPr id="1026" name="Picture 2"/>
          <p:cNvPicPr>
            <a:picLocks noChangeAspect="1" noChangeArrowheads="1"/>
          </p:cNvPicPr>
          <p:nvPr/>
        </p:nvPicPr>
        <p:blipFill>
          <a:blip r:embed="rId2" cstate="print"/>
          <a:srcRect/>
          <a:stretch>
            <a:fillRect/>
          </a:stretch>
        </p:blipFill>
        <p:spPr bwMode="auto">
          <a:xfrm>
            <a:off x="1524000" y="1905000"/>
            <a:ext cx="6248400" cy="4557712"/>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 Hardware</a:t>
            </a:r>
          </a:p>
        </p:txBody>
      </p:sp>
      <p:pic>
        <p:nvPicPr>
          <p:cNvPr id="2050" name="Picture 2"/>
          <p:cNvPicPr>
            <a:picLocks noChangeAspect="1" noChangeArrowheads="1"/>
          </p:cNvPicPr>
          <p:nvPr/>
        </p:nvPicPr>
        <p:blipFill>
          <a:blip r:embed="rId2" cstate="print"/>
          <a:srcRect/>
          <a:stretch>
            <a:fillRect/>
          </a:stretch>
        </p:blipFill>
        <p:spPr bwMode="auto">
          <a:xfrm>
            <a:off x="1562100" y="1447800"/>
            <a:ext cx="6819900" cy="4876799"/>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0"/>
            <a:ext cx="8610600" cy="6019800"/>
          </a:xfrm>
        </p:spPr>
        <p:txBody>
          <a:bodyPr/>
          <a:lstStyle/>
          <a:p>
            <a:r>
              <a:rPr lang="en-US" sz="2800" dirty="0">
                <a:solidFill>
                  <a:srgbClr val="FF0000"/>
                </a:solidFill>
              </a:rPr>
              <a:t>Page number (p)</a:t>
            </a:r>
            <a:r>
              <a:rPr lang="en-US" sz="2800" dirty="0"/>
              <a:t>–– used as an index into </a:t>
            </a:r>
            <a:r>
              <a:rPr lang="en-US" sz="2800" dirty="0">
                <a:solidFill>
                  <a:srgbClr val="6666FF"/>
                </a:solidFill>
              </a:rPr>
              <a:t>a page table </a:t>
            </a:r>
            <a:r>
              <a:rPr lang="en-US" sz="2800" dirty="0"/>
              <a:t>which contains </a:t>
            </a:r>
            <a:r>
              <a:rPr lang="en-US" sz="2800" dirty="0">
                <a:solidFill>
                  <a:srgbClr val="6666FF"/>
                </a:solidFill>
              </a:rPr>
              <a:t>base address </a:t>
            </a:r>
            <a:r>
              <a:rPr lang="en-US" sz="2800" dirty="0"/>
              <a:t>of each page in physical memory.</a:t>
            </a:r>
          </a:p>
          <a:p>
            <a:pPr marL="411480" lvl="1" indent="-342900" algn="just">
              <a:spcBef>
                <a:spcPts val="700"/>
              </a:spcBef>
              <a:buClr>
                <a:schemeClr val="tx2"/>
              </a:buClr>
              <a:buSzPct val="95000"/>
              <a:buFont typeface="Wingdings"/>
              <a:buChar char=""/>
            </a:pPr>
            <a:r>
              <a:rPr lang="en-US" sz="2800" dirty="0">
                <a:solidFill>
                  <a:srgbClr val="FF0000"/>
                </a:solidFill>
              </a:rPr>
              <a:t>Page offset (d) – </a:t>
            </a:r>
            <a:r>
              <a:rPr lang="en-US" sz="2800" dirty="0"/>
              <a:t>combined with base address to define the physical memory address that is sent to the memory unit.</a:t>
            </a:r>
            <a:endParaRPr lang="en-US" dirty="0"/>
          </a:p>
          <a:p>
            <a:pPr lvl="1"/>
            <a:r>
              <a:rPr lang="en-US" dirty="0"/>
              <a:t>Page size is defined by the </a:t>
            </a:r>
            <a:r>
              <a:rPr lang="en-US" dirty="0">
                <a:solidFill>
                  <a:srgbClr val="FF0000"/>
                </a:solidFill>
              </a:rPr>
              <a:t>hardware.</a:t>
            </a:r>
          </a:p>
          <a:p>
            <a:pPr lvl="1"/>
            <a:r>
              <a:rPr lang="en-US" dirty="0"/>
              <a:t>It should be a </a:t>
            </a:r>
            <a:r>
              <a:rPr lang="en-US" dirty="0">
                <a:solidFill>
                  <a:srgbClr val="FF0000"/>
                </a:solidFill>
              </a:rPr>
              <a:t>power of 2 </a:t>
            </a:r>
            <a:r>
              <a:rPr lang="en-US" dirty="0"/>
              <a:t>to make this translation is easy.</a:t>
            </a:r>
          </a:p>
          <a:p>
            <a:pPr lvl="1"/>
            <a:r>
              <a:rPr lang="en-US" dirty="0"/>
              <a:t>A page size is typically varied between </a:t>
            </a:r>
            <a:r>
              <a:rPr lang="en-US" dirty="0">
                <a:solidFill>
                  <a:srgbClr val="FF0000"/>
                </a:solidFill>
              </a:rPr>
              <a:t>512 bytes-16MB</a:t>
            </a:r>
          </a:p>
          <a:p>
            <a:pPr>
              <a:buNone/>
            </a:pPr>
            <a:r>
              <a:rPr lang="en-US" dirty="0">
                <a:solidFill>
                  <a:srgbClr val="FFFF00"/>
                </a:solidFill>
              </a:rPr>
              <a:t>				   </a:t>
            </a:r>
          </a:p>
          <a:p>
            <a:pPr>
              <a:buNone/>
            </a:pPr>
            <a:endParaRPr lang="en-US" dirty="0">
              <a:solidFill>
                <a:srgbClr val="FF0000"/>
              </a:solidFill>
            </a:endParaRPr>
          </a:p>
          <a:p>
            <a:endParaRPr lang="en-US" dirty="0">
              <a:solidFill>
                <a:srgbClr val="FFFF00"/>
              </a:solidFill>
            </a:endParaRPr>
          </a:p>
        </p:txBody>
      </p:sp>
      <p:pic>
        <p:nvPicPr>
          <p:cNvPr id="3075" name="Picture 3"/>
          <p:cNvPicPr>
            <a:picLocks noChangeAspect="1" noChangeArrowheads="1"/>
          </p:cNvPicPr>
          <p:nvPr/>
        </p:nvPicPr>
        <p:blipFill>
          <a:blip r:embed="rId2" cstate="print"/>
          <a:srcRect/>
          <a:stretch>
            <a:fillRect/>
          </a:stretch>
        </p:blipFill>
        <p:spPr bwMode="auto">
          <a:xfrm>
            <a:off x="2895601" y="4876800"/>
            <a:ext cx="4868966" cy="17526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 example</a:t>
            </a:r>
          </a:p>
        </p:txBody>
      </p:sp>
      <p:pic>
        <p:nvPicPr>
          <p:cNvPr id="4098" name="Picture 2"/>
          <p:cNvPicPr>
            <a:picLocks noChangeAspect="1" noChangeArrowheads="1"/>
          </p:cNvPicPr>
          <p:nvPr/>
        </p:nvPicPr>
        <p:blipFill>
          <a:blip r:embed="rId2" cstate="print"/>
          <a:srcRect/>
          <a:stretch>
            <a:fillRect/>
          </a:stretch>
        </p:blipFill>
        <p:spPr bwMode="auto">
          <a:xfrm>
            <a:off x="1219200" y="1143000"/>
            <a:ext cx="6934200" cy="5189445"/>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Drawback:</a:t>
            </a:r>
          </a:p>
        </p:txBody>
      </p:sp>
      <p:sp>
        <p:nvSpPr>
          <p:cNvPr id="3" name="Content Placeholder 2"/>
          <p:cNvSpPr>
            <a:spLocks noGrp="1"/>
          </p:cNvSpPr>
          <p:nvPr>
            <p:ph idx="1"/>
          </p:nvPr>
        </p:nvSpPr>
        <p:spPr/>
        <p:txBody>
          <a:bodyPr>
            <a:normAutofit lnSpcReduction="10000"/>
          </a:bodyPr>
          <a:lstStyle/>
          <a:p>
            <a:r>
              <a:rPr lang="en-US" dirty="0"/>
              <a:t>In paging scheme we have </a:t>
            </a:r>
            <a:r>
              <a:rPr lang="en-US" dirty="0">
                <a:solidFill>
                  <a:srgbClr val="FF0000"/>
                </a:solidFill>
              </a:rPr>
              <a:t>no external fragmentation.</a:t>
            </a:r>
          </a:p>
          <a:p>
            <a:r>
              <a:rPr lang="en-US" dirty="0"/>
              <a:t>We may have </a:t>
            </a:r>
            <a:r>
              <a:rPr lang="en-US" dirty="0">
                <a:solidFill>
                  <a:srgbClr val="FF0000"/>
                </a:solidFill>
              </a:rPr>
              <a:t>some internal fragmentation</a:t>
            </a:r>
            <a:r>
              <a:rPr lang="en-US" dirty="0"/>
              <a:t>.</a:t>
            </a:r>
          </a:p>
          <a:p>
            <a:pPr>
              <a:buNone/>
            </a:pPr>
            <a:r>
              <a:rPr lang="en-US" u="sng" dirty="0">
                <a:solidFill>
                  <a:srgbClr val="92D050"/>
                </a:solidFill>
              </a:rPr>
              <a:t>Example:</a:t>
            </a:r>
          </a:p>
          <a:p>
            <a:r>
              <a:rPr lang="en-US" dirty="0"/>
              <a:t>Page size=2048bytes</a:t>
            </a:r>
          </a:p>
          <a:p>
            <a:r>
              <a:rPr lang="en-US" dirty="0"/>
              <a:t>Process size=72,766 bytes.</a:t>
            </a:r>
          </a:p>
          <a:p>
            <a:r>
              <a:rPr lang="en-US" dirty="0"/>
              <a:t>Process would need 35 pages +1086 bytes=36 frames.</a:t>
            </a:r>
          </a:p>
          <a:p>
            <a:r>
              <a:rPr lang="en-US" dirty="0"/>
              <a:t>2048-1086=962bytes internal fragmentation </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85800"/>
            <a:ext cx="7772400" cy="5669760"/>
          </a:xfrm>
        </p:spPr>
        <p:txBody>
          <a:bodyPr/>
          <a:lstStyle/>
          <a:p>
            <a:r>
              <a:rPr lang="en-US" dirty="0"/>
              <a:t>A process would need </a:t>
            </a:r>
            <a:r>
              <a:rPr lang="en-US" dirty="0">
                <a:solidFill>
                  <a:srgbClr val="FF0000"/>
                </a:solidFill>
              </a:rPr>
              <a:t>n pages plus 1 byte </a:t>
            </a:r>
            <a:r>
              <a:rPr lang="en-US" dirty="0"/>
              <a:t>, It would be allocated to </a:t>
            </a:r>
            <a:r>
              <a:rPr lang="en-US" dirty="0">
                <a:solidFill>
                  <a:srgbClr val="FF0000"/>
                </a:solidFill>
              </a:rPr>
              <a:t>n+1 frames</a:t>
            </a:r>
            <a:r>
              <a:rPr lang="en-US" dirty="0"/>
              <a:t>.</a:t>
            </a:r>
          </a:p>
          <a:p>
            <a:r>
              <a:rPr lang="en-US" dirty="0"/>
              <a:t>Solution suggests that </a:t>
            </a:r>
            <a:r>
              <a:rPr lang="en-US" dirty="0">
                <a:solidFill>
                  <a:srgbClr val="FF0000"/>
                </a:solidFill>
              </a:rPr>
              <a:t>small page sizes </a:t>
            </a:r>
            <a:r>
              <a:rPr lang="en-US" dirty="0"/>
              <a:t>are desirable.</a:t>
            </a:r>
          </a:p>
          <a:p>
            <a:r>
              <a:rPr lang="en-US" dirty="0"/>
              <a:t>It leads to </a:t>
            </a:r>
            <a:r>
              <a:rPr lang="en-US" dirty="0">
                <a:solidFill>
                  <a:srgbClr val="FF0000"/>
                </a:solidFill>
              </a:rPr>
              <a:t>overhead</a:t>
            </a:r>
            <a:r>
              <a:rPr lang="en-US" dirty="0"/>
              <a:t> in each </a:t>
            </a:r>
            <a:r>
              <a:rPr lang="en-US" dirty="0">
                <a:solidFill>
                  <a:srgbClr val="FF0000"/>
                </a:solidFill>
              </a:rPr>
              <a:t>page table entry</a:t>
            </a:r>
            <a:r>
              <a:rPr lang="en-US" dirty="0"/>
              <a:t>.</a:t>
            </a:r>
          </a:p>
          <a:p>
            <a:r>
              <a:rPr lang="en-US" dirty="0"/>
              <a:t>This overhead is reduced as the size of page increases.</a:t>
            </a:r>
          </a:p>
          <a:p>
            <a:r>
              <a:rPr lang="en-US" dirty="0"/>
              <a:t>Page size is depending on the </a:t>
            </a:r>
            <a:r>
              <a:rPr lang="en-US" dirty="0">
                <a:solidFill>
                  <a:srgbClr val="FF0000"/>
                </a:solidFill>
              </a:rPr>
              <a:t>data stored </a:t>
            </a:r>
            <a:r>
              <a:rPr lang="en-US" dirty="0"/>
              <a:t>by the pages.</a:t>
            </a:r>
          </a:p>
          <a:p>
            <a:r>
              <a:rPr lang="en-US" dirty="0"/>
              <a:t>Example: </a:t>
            </a:r>
            <a:r>
              <a:rPr lang="en-US" dirty="0">
                <a:solidFill>
                  <a:srgbClr val="FF0000"/>
                </a:solidFill>
              </a:rPr>
              <a:t>Solaris</a:t>
            </a:r>
            <a:r>
              <a:rPr lang="en-US" dirty="0"/>
              <a:t> uses page size 8Kb-4Mb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Free Frames allocation</a:t>
            </a:r>
          </a:p>
        </p:txBody>
      </p:sp>
      <p:pic>
        <p:nvPicPr>
          <p:cNvPr id="1026" name="Picture 2"/>
          <p:cNvPicPr>
            <a:picLocks noChangeAspect="1" noChangeArrowheads="1"/>
          </p:cNvPicPr>
          <p:nvPr/>
        </p:nvPicPr>
        <p:blipFill>
          <a:blip r:embed="rId2" cstate="print"/>
          <a:srcRect/>
          <a:stretch>
            <a:fillRect/>
          </a:stretch>
        </p:blipFill>
        <p:spPr bwMode="auto">
          <a:xfrm>
            <a:off x="838200" y="1295400"/>
            <a:ext cx="7002497" cy="5147026"/>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62000"/>
            <a:ext cx="7848600" cy="5593560"/>
          </a:xfrm>
        </p:spPr>
        <p:txBody>
          <a:bodyPr/>
          <a:lstStyle/>
          <a:p>
            <a:pPr algn="just"/>
            <a:r>
              <a:rPr lang="en-US" dirty="0"/>
              <a:t>If the process requires </a:t>
            </a:r>
            <a:r>
              <a:rPr lang="en-US" dirty="0">
                <a:solidFill>
                  <a:srgbClr val="FF0000"/>
                </a:solidFill>
              </a:rPr>
              <a:t>n pages </a:t>
            </a:r>
            <a:r>
              <a:rPr lang="en-US" dirty="0"/>
              <a:t>,at least </a:t>
            </a:r>
            <a:r>
              <a:rPr lang="en-US" dirty="0">
                <a:solidFill>
                  <a:srgbClr val="FF0000"/>
                </a:solidFill>
              </a:rPr>
              <a:t>n frames</a:t>
            </a:r>
            <a:r>
              <a:rPr lang="en-US" dirty="0"/>
              <a:t> must be available .</a:t>
            </a:r>
          </a:p>
          <a:p>
            <a:pPr algn="just"/>
            <a:r>
              <a:rPr lang="en-US" dirty="0"/>
              <a:t>If </a:t>
            </a:r>
            <a:r>
              <a:rPr lang="en-US" dirty="0">
                <a:solidFill>
                  <a:srgbClr val="FF0000"/>
                </a:solidFill>
              </a:rPr>
              <a:t>n frames </a:t>
            </a:r>
            <a:r>
              <a:rPr lang="en-US" dirty="0"/>
              <a:t>are available they are allocated to this arriving process.</a:t>
            </a:r>
          </a:p>
          <a:p>
            <a:pPr algn="just"/>
            <a:r>
              <a:rPr lang="en-US" dirty="0"/>
              <a:t>The </a:t>
            </a:r>
            <a:r>
              <a:rPr lang="en-US" dirty="0">
                <a:solidFill>
                  <a:srgbClr val="FF0000"/>
                </a:solidFill>
              </a:rPr>
              <a:t>first page </a:t>
            </a:r>
            <a:r>
              <a:rPr lang="en-US" dirty="0"/>
              <a:t>of the process is loaded into one of the allocated frames, and the </a:t>
            </a:r>
            <a:r>
              <a:rPr lang="en-US" dirty="0">
                <a:solidFill>
                  <a:srgbClr val="FF0000"/>
                </a:solidFill>
              </a:rPr>
              <a:t>frame number</a:t>
            </a:r>
            <a:r>
              <a:rPr lang="en-US" dirty="0"/>
              <a:t> is put in the page table. And so on …</a:t>
            </a:r>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305800" cy="6019800"/>
          </a:xfrm>
        </p:spPr>
        <p:txBody>
          <a:bodyPr>
            <a:normAutofit lnSpcReduction="10000"/>
          </a:bodyPr>
          <a:lstStyle/>
          <a:p>
            <a:pPr algn="just"/>
            <a:r>
              <a:rPr lang="en-US" dirty="0"/>
              <a:t>Clear separation between user’s view of memory and actual physical memory.</a:t>
            </a:r>
          </a:p>
          <a:p>
            <a:pPr algn="just"/>
            <a:r>
              <a:rPr lang="en-US" dirty="0"/>
              <a:t>Mapping from logical address to physical address is hidden from the user and controlled by the operating system.</a:t>
            </a:r>
          </a:p>
          <a:p>
            <a:pPr algn="just"/>
            <a:r>
              <a:rPr lang="en-US" dirty="0">
                <a:solidFill>
                  <a:srgbClr val="FF0000"/>
                </a:solidFill>
              </a:rPr>
              <a:t>Frame table </a:t>
            </a:r>
            <a:r>
              <a:rPr lang="en-US" dirty="0"/>
              <a:t>is maintained by the OS to know the allocation details( available, allocated, free).</a:t>
            </a:r>
          </a:p>
          <a:p>
            <a:pPr algn="just"/>
            <a:r>
              <a:rPr lang="en-US" dirty="0"/>
              <a:t>Frame table has on entry for each page, indicating whether it </a:t>
            </a:r>
            <a:r>
              <a:rPr lang="en-US" dirty="0">
                <a:solidFill>
                  <a:srgbClr val="FF0000"/>
                </a:solidFill>
              </a:rPr>
              <a:t>is allocated or free</a:t>
            </a:r>
            <a:r>
              <a:rPr lang="en-US" dirty="0"/>
              <a:t>. </a:t>
            </a:r>
          </a:p>
          <a:p>
            <a:pPr algn="just"/>
            <a:r>
              <a:rPr lang="en-US" dirty="0"/>
              <a:t>If it is allocated indicate information about </a:t>
            </a:r>
            <a:r>
              <a:rPr lang="en-US" dirty="0">
                <a:solidFill>
                  <a:srgbClr val="FF0000"/>
                </a:solidFill>
              </a:rPr>
              <a:t>to which page of the which process</a:t>
            </a:r>
          </a:p>
          <a:p>
            <a:pPr algn="just"/>
            <a:r>
              <a:rPr lang="en-US" dirty="0"/>
              <a:t>OS maintains a copy of </a:t>
            </a:r>
            <a:r>
              <a:rPr lang="en-US" dirty="0">
                <a:solidFill>
                  <a:srgbClr val="FF0000"/>
                </a:solidFill>
              </a:rPr>
              <a:t>page table</a:t>
            </a:r>
            <a:r>
              <a:rPr lang="en-US" dirty="0"/>
              <a:t>.</a:t>
            </a:r>
          </a:p>
          <a:p>
            <a:pPr algn="just"/>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5960"/>
          </a:xfrm>
        </p:spPr>
        <p:txBody>
          <a:bodyPr/>
          <a:lstStyle/>
          <a:p>
            <a:r>
              <a:rPr lang="en-US" dirty="0">
                <a:solidFill>
                  <a:srgbClr val="FF0000"/>
                </a:solidFill>
              </a:rPr>
              <a:t>Advantages:</a:t>
            </a:r>
          </a:p>
          <a:p>
            <a:pPr>
              <a:buNone/>
            </a:pPr>
            <a:r>
              <a:rPr lang="en-US" dirty="0"/>
              <a:t> 1. No external fragmentation</a:t>
            </a:r>
          </a:p>
          <a:p>
            <a:pPr>
              <a:buNone/>
            </a:pPr>
            <a:r>
              <a:rPr lang="en-US" dirty="0"/>
              <a:t> 2. Clear separation between user memory and physical memory</a:t>
            </a:r>
          </a:p>
          <a:p>
            <a:r>
              <a:rPr lang="en-US" dirty="0">
                <a:solidFill>
                  <a:srgbClr val="FF0000"/>
                </a:solidFill>
              </a:rPr>
              <a:t>Disadvantages:</a:t>
            </a:r>
          </a:p>
          <a:p>
            <a:pPr>
              <a:buNone/>
            </a:pPr>
            <a:r>
              <a:rPr lang="en-US" dirty="0"/>
              <a:t> 1.Internal fragmentation.</a:t>
            </a:r>
          </a:p>
          <a:p>
            <a:pPr>
              <a:buNone/>
            </a:pPr>
            <a:r>
              <a:rPr lang="en-US" dirty="0"/>
              <a:t> 2.Context switching is increased.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Hardware support</a:t>
            </a:r>
            <a:br>
              <a:rPr lang="en-US" dirty="0"/>
            </a:br>
            <a:r>
              <a:rPr lang="en-US" sz="2800" dirty="0"/>
              <a:t>(storage representation of page table)</a:t>
            </a:r>
            <a:endParaRPr lang="en-US" dirty="0"/>
          </a:p>
        </p:txBody>
      </p:sp>
      <p:sp>
        <p:nvSpPr>
          <p:cNvPr id="3" name="Content Placeholder 2"/>
          <p:cNvSpPr>
            <a:spLocks noGrp="1"/>
          </p:cNvSpPr>
          <p:nvPr>
            <p:ph idx="1"/>
          </p:nvPr>
        </p:nvSpPr>
        <p:spPr>
          <a:xfrm>
            <a:off x="914400" y="2057400"/>
            <a:ext cx="7772400" cy="4572000"/>
          </a:xfrm>
        </p:spPr>
        <p:txBody>
          <a:bodyPr/>
          <a:lstStyle/>
          <a:p>
            <a:r>
              <a:rPr lang="en-US" dirty="0"/>
              <a:t>Implementation of page table:</a:t>
            </a:r>
          </a:p>
          <a:p>
            <a:pPr lvl="1"/>
            <a:r>
              <a:rPr lang="en-US" sz="4000" dirty="0">
                <a:solidFill>
                  <a:srgbClr val="0070C0"/>
                </a:solidFill>
              </a:rPr>
              <a:t>Registers</a:t>
            </a:r>
          </a:p>
          <a:p>
            <a:pPr lvl="1"/>
            <a:r>
              <a:rPr lang="en-US" sz="3600" dirty="0">
                <a:solidFill>
                  <a:srgbClr val="00B050"/>
                </a:solidFill>
              </a:rPr>
              <a:t>PTBR</a:t>
            </a:r>
          </a:p>
          <a:p>
            <a:pPr lvl="1"/>
            <a:r>
              <a:rPr lang="en-US" sz="3600" dirty="0">
                <a:solidFill>
                  <a:srgbClr val="FF0000"/>
                </a:solidFill>
              </a:rPr>
              <a:t>TLB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4000" dirty="0">
                <a:solidFill>
                  <a:srgbClr val="0070C0"/>
                </a:solidFill>
              </a:rPr>
              <a:t>Registers</a:t>
            </a:r>
          </a:p>
        </p:txBody>
      </p:sp>
      <p:sp>
        <p:nvSpPr>
          <p:cNvPr id="3" name="Content Placeholder 2"/>
          <p:cNvSpPr>
            <a:spLocks noGrp="1"/>
          </p:cNvSpPr>
          <p:nvPr>
            <p:ph idx="1"/>
          </p:nvPr>
        </p:nvSpPr>
        <p:spPr>
          <a:xfrm>
            <a:off x="762000" y="1295400"/>
            <a:ext cx="8229600" cy="5029200"/>
          </a:xfrm>
        </p:spPr>
        <p:txBody>
          <a:bodyPr>
            <a:normAutofit lnSpcReduction="10000"/>
          </a:bodyPr>
          <a:lstStyle/>
          <a:p>
            <a:pPr algn="just"/>
            <a:r>
              <a:rPr lang="en-US" dirty="0"/>
              <a:t>Page table is implemented as a set of dedicated registers</a:t>
            </a:r>
          </a:p>
          <a:p>
            <a:pPr algn="just"/>
            <a:r>
              <a:rPr lang="en-US" dirty="0"/>
              <a:t>Very high speed- to make the translation efficient.</a:t>
            </a:r>
          </a:p>
          <a:p>
            <a:pPr algn="just"/>
            <a:r>
              <a:rPr lang="en-US" dirty="0"/>
              <a:t>Load and modification of these registers are controlled only by the operating system.</a:t>
            </a:r>
          </a:p>
          <a:p>
            <a:pPr algn="just"/>
            <a:r>
              <a:rPr lang="en-US" dirty="0"/>
              <a:t>Example: </a:t>
            </a:r>
            <a:r>
              <a:rPr lang="en-US" dirty="0">
                <a:solidFill>
                  <a:srgbClr val="F73B75"/>
                </a:solidFill>
              </a:rPr>
              <a:t>DEC PDP-11 </a:t>
            </a:r>
          </a:p>
          <a:p>
            <a:pPr algn="just"/>
            <a:r>
              <a:rPr lang="en-US" dirty="0"/>
              <a:t>If page table is small-It is satisfactory.</a:t>
            </a:r>
          </a:p>
          <a:p>
            <a:pPr algn="just"/>
            <a:r>
              <a:rPr lang="en-US" dirty="0"/>
              <a:t>Most of the computers allow page table to be very large(1 Million entries).</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sz="3600" dirty="0">
                <a:solidFill>
                  <a:srgbClr val="00B050"/>
                </a:solidFill>
              </a:rPr>
              <a:t>PTBR</a:t>
            </a:r>
          </a:p>
        </p:txBody>
      </p:sp>
      <p:sp>
        <p:nvSpPr>
          <p:cNvPr id="3" name="Content Placeholder 2"/>
          <p:cNvSpPr>
            <a:spLocks noGrp="1"/>
          </p:cNvSpPr>
          <p:nvPr>
            <p:ph idx="1"/>
          </p:nvPr>
        </p:nvSpPr>
        <p:spPr>
          <a:xfrm>
            <a:off x="914400" y="1447800"/>
            <a:ext cx="7772400" cy="4907760"/>
          </a:xfrm>
        </p:spPr>
        <p:txBody>
          <a:bodyPr>
            <a:normAutofit fontScale="92500" lnSpcReduction="10000"/>
          </a:bodyPr>
          <a:lstStyle/>
          <a:p>
            <a:pPr algn="just"/>
            <a:r>
              <a:rPr lang="en-US" dirty="0"/>
              <a:t>Page table is placed in main memory</a:t>
            </a:r>
          </a:p>
          <a:p>
            <a:pPr algn="just"/>
            <a:r>
              <a:rPr lang="en-US" dirty="0"/>
              <a:t>PTBR points to the page table.</a:t>
            </a:r>
          </a:p>
          <a:p>
            <a:pPr algn="just"/>
            <a:r>
              <a:rPr lang="en-US" dirty="0"/>
              <a:t>Changes in page table-changing in PTBR register.</a:t>
            </a:r>
          </a:p>
          <a:p>
            <a:pPr algn="just">
              <a:buNone/>
            </a:pPr>
            <a:r>
              <a:rPr lang="en-US" dirty="0">
                <a:solidFill>
                  <a:srgbClr val="FF0000"/>
                </a:solidFill>
              </a:rPr>
              <a:t>DRAWBACK</a:t>
            </a:r>
            <a:r>
              <a:rPr lang="en-US" dirty="0"/>
              <a:t>:</a:t>
            </a:r>
          </a:p>
          <a:p>
            <a:pPr algn="just"/>
            <a:r>
              <a:rPr lang="en-US" dirty="0"/>
              <a:t>Two memory accesses are needed to access a byte.</a:t>
            </a:r>
          </a:p>
          <a:p>
            <a:pPr lvl="1" algn="just"/>
            <a:r>
              <a:rPr lang="en-US" dirty="0"/>
              <a:t>PTBR offset-&gt;</a:t>
            </a:r>
            <a:r>
              <a:rPr lang="en-US" u="sng" dirty="0"/>
              <a:t>page table</a:t>
            </a:r>
          </a:p>
          <a:p>
            <a:pPr lvl="1" algn="just"/>
            <a:r>
              <a:rPr lang="en-US" dirty="0"/>
              <a:t>page table-&gt;frame number-&gt;offset + base address</a:t>
            </a:r>
          </a:p>
          <a:p>
            <a:pPr lvl="1" algn="just">
              <a:buNone/>
            </a:pPr>
            <a:r>
              <a:rPr lang="en-US" dirty="0"/>
              <a:t>	-&gt;</a:t>
            </a:r>
            <a:r>
              <a:rPr lang="en-US" u="sng" dirty="0"/>
              <a:t>physical address</a:t>
            </a:r>
            <a:r>
              <a:rPr lang="en-US" dirty="0"/>
              <a:t>)</a:t>
            </a:r>
          </a:p>
          <a:p>
            <a:pPr algn="just"/>
            <a:r>
              <a:rPr lang="en-US" dirty="0"/>
              <a:t>Memory access is slowed by a </a:t>
            </a:r>
            <a:r>
              <a:rPr lang="en-US" dirty="0">
                <a:solidFill>
                  <a:srgbClr val="FF0000"/>
                </a:solidFill>
              </a:rPr>
              <a:t>factor of 2</a:t>
            </a:r>
          </a:p>
          <a:p>
            <a:pPr algn="just">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a:t>
            </a:r>
          </a:p>
        </p:txBody>
      </p:sp>
      <p:sp>
        <p:nvSpPr>
          <p:cNvPr id="3" name="Content Placeholder 2"/>
          <p:cNvSpPr>
            <a:spLocks noGrp="1"/>
          </p:cNvSpPr>
          <p:nvPr>
            <p:ph idx="1"/>
          </p:nvPr>
        </p:nvSpPr>
        <p:spPr/>
        <p:txBody>
          <a:bodyPr/>
          <a:lstStyle/>
          <a:p>
            <a:r>
              <a:rPr lang="en-US" dirty="0"/>
              <a:t>A special, small, fast lookup hardware cache called a Translation look-aside buffer(TLB).</a:t>
            </a:r>
          </a:p>
          <a:p>
            <a:r>
              <a:rPr lang="en-US" dirty="0"/>
              <a:t>It is associative , high speed memory.</a:t>
            </a:r>
          </a:p>
          <a:p>
            <a:r>
              <a:rPr lang="en-US" dirty="0"/>
              <a:t>Each entry consists of two parts</a:t>
            </a:r>
          </a:p>
          <a:p>
            <a:pPr lvl="2"/>
            <a:r>
              <a:rPr lang="en-US" dirty="0"/>
              <a:t>A key(tag).</a:t>
            </a:r>
          </a:p>
          <a:p>
            <a:pPr lvl="2"/>
            <a:r>
              <a:rPr lang="en-US" dirty="0"/>
              <a:t>A value.</a:t>
            </a:r>
          </a:p>
          <a:p>
            <a:pPr lvl="2">
              <a:buNone/>
            </a:pPr>
            <a:r>
              <a:rPr lang="en-US" dirty="0"/>
              <a:t>Advantage: search is fast.</a:t>
            </a:r>
          </a:p>
          <a:p>
            <a:pPr lvl="2">
              <a:buNone/>
            </a:pPr>
            <a:r>
              <a:rPr lang="en-US" dirty="0"/>
              <a:t>Drawback: hardware is expensive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Paging hardware with </a:t>
            </a:r>
            <a:r>
              <a:rPr lang="en-US" dirty="0">
                <a:solidFill>
                  <a:srgbClr val="FF0000"/>
                </a:solidFill>
              </a:rPr>
              <a:t>TLB</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1219200" y="1447800"/>
            <a:ext cx="7086599" cy="5132528"/>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7848600" cy="5441160"/>
          </a:xfrm>
        </p:spPr>
        <p:txBody>
          <a:bodyPr/>
          <a:lstStyle/>
          <a:p>
            <a:pPr algn="just"/>
            <a:r>
              <a:rPr lang="en-US" dirty="0"/>
              <a:t>TLB entries 64-1024.</a:t>
            </a:r>
          </a:p>
          <a:p>
            <a:pPr algn="just"/>
            <a:r>
              <a:rPr lang="en-US" dirty="0"/>
              <a:t>It will use </a:t>
            </a:r>
            <a:r>
              <a:rPr lang="en-US" dirty="0">
                <a:solidFill>
                  <a:srgbClr val="FF0000"/>
                </a:solidFill>
              </a:rPr>
              <a:t>LRU</a:t>
            </a:r>
            <a:r>
              <a:rPr lang="en-US" dirty="0"/>
              <a:t> page replacement policy.</a:t>
            </a:r>
          </a:p>
          <a:p>
            <a:pPr algn="just"/>
            <a:r>
              <a:rPr lang="en-US" dirty="0"/>
              <a:t>Some TLBs allows entries to be </a:t>
            </a:r>
            <a:r>
              <a:rPr lang="en-US" dirty="0">
                <a:solidFill>
                  <a:srgbClr val="FF0000"/>
                </a:solidFill>
              </a:rPr>
              <a:t>wired down</a:t>
            </a:r>
            <a:r>
              <a:rPr lang="en-US" dirty="0"/>
              <a:t>.</a:t>
            </a:r>
          </a:p>
          <a:p>
            <a:pPr algn="just">
              <a:buNone/>
            </a:pPr>
            <a:r>
              <a:rPr lang="en-US" dirty="0"/>
              <a:t>	(they can not be removed from TLB)</a:t>
            </a:r>
          </a:p>
          <a:p>
            <a:pPr algn="just"/>
            <a:r>
              <a:rPr lang="en-US" sz="3200" dirty="0"/>
              <a:t>Some TLBs store</a:t>
            </a:r>
            <a:r>
              <a:rPr lang="en-US" sz="3200" b="1" dirty="0"/>
              <a:t> </a:t>
            </a:r>
            <a:r>
              <a:rPr lang="en-US" sz="3200" b="1" dirty="0">
                <a:solidFill>
                  <a:srgbClr val="3366FF"/>
                </a:solidFill>
              </a:rPr>
              <a:t>address-space identifiers (ASIDs) </a:t>
            </a:r>
            <a:r>
              <a:rPr lang="en-US" sz="3200" dirty="0"/>
              <a:t>in each TLB entry – uniquely identifies each process to provide address-space protection for that process</a:t>
            </a:r>
          </a:p>
          <a:p>
            <a:pPr algn="just"/>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memory access</a:t>
            </a:r>
            <a:br>
              <a:rPr lang="en-US" dirty="0"/>
            </a:br>
            <a:endParaRPr lang="en-US" dirty="0"/>
          </a:p>
        </p:txBody>
      </p:sp>
      <p:sp>
        <p:nvSpPr>
          <p:cNvPr id="3" name="Content Placeholder 2"/>
          <p:cNvSpPr>
            <a:spLocks noGrp="1"/>
          </p:cNvSpPr>
          <p:nvPr>
            <p:ph idx="1"/>
          </p:nvPr>
        </p:nvSpPr>
        <p:spPr>
          <a:xfrm>
            <a:off x="914400" y="1447800"/>
            <a:ext cx="7772400" cy="4953000"/>
          </a:xfrm>
        </p:spPr>
        <p:txBody>
          <a:bodyPr>
            <a:normAutofit/>
          </a:bodyPr>
          <a:lstStyle/>
          <a:p>
            <a:pPr>
              <a:lnSpc>
                <a:spcPct val="90000"/>
              </a:lnSpc>
              <a:tabLst>
                <a:tab pos="2063750" algn="l"/>
                <a:tab pos="2568575" algn="l"/>
              </a:tabLst>
            </a:pPr>
            <a:r>
              <a:rPr lang="en-US" sz="3200" dirty="0">
                <a:sym typeface="Symbol" pitchFamily="18" charset="2"/>
              </a:rPr>
              <a:t>Hit ratio = </a:t>
            </a:r>
          </a:p>
          <a:p>
            <a:pPr>
              <a:lnSpc>
                <a:spcPct val="90000"/>
              </a:lnSpc>
              <a:tabLst>
                <a:tab pos="2063750" algn="l"/>
                <a:tab pos="2568575" algn="l"/>
              </a:tabLst>
            </a:pPr>
            <a:r>
              <a:rPr lang="en-US" sz="3200" b="1" dirty="0">
                <a:solidFill>
                  <a:srgbClr val="3366FF"/>
                </a:solidFill>
                <a:sym typeface="Symbol" pitchFamily="18" charset="2"/>
              </a:rPr>
              <a:t>Effective Access Time</a:t>
            </a:r>
            <a:r>
              <a:rPr lang="en-US" sz="3200" dirty="0">
                <a:solidFill>
                  <a:srgbClr val="3366FF"/>
                </a:solidFill>
                <a:sym typeface="Symbol" pitchFamily="18" charset="2"/>
              </a:rPr>
              <a:t> </a:t>
            </a:r>
            <a:r>
              <a:rPr lang="en-US" sz="3200" b="1" dirty="0">
                <a:solidFill>
                  <a:srgbClr val="3366FF"/>
                </a:solidFill>
                <a:sym typeface="Symbol" pitchFamily="18" charset="2"/>
              </a:rPr>
              <a:t>(EAT)</a:t>
            </a:r>
          </a:p>
          <a:p>
            <a:pPr>
              <a:lnSpc>
                <a:spcPct val="90000"/>
              </a:lnSpc>
              <a:buFont typeface="Monotype Sorts" charset="2"/>
              <a:buNone/>
              <a:tabLst>
                <a:tab pos="2063750" algn="l"/>
                <a:tab pos="2568575" algn="l"/>
              </a:tabLst>
            </a:pPr>
            <a:r>
              <a:rPr lang="en-US" sz="3200" dirty="0"/>
              <a:t>		EAT = (1 + </a:t>
            </a:r>
            <a:r>
              <a:rPr lang="en-US" sz="3200" dirty="0">
                <a:sym typeface="Symbol" pitchFamily="18" charset="2"/>
              </a:rPr>
              <a:t>)  + (2 + )(1 – )</a:t>
            </a:r>
          </a:p>
          <a:p>
            <a:pPr>
              <a:lnSpc>
                <a:spcPct val="90000"/>
              </a:lnSpc>
              <a:buFont typeface="Monotype Sorts" charset="2"/>
              <a:buNone/>
              <a:tabLst>
                <a:tab pos="2063750" algn="l"/>
                <a:tab pos="2568575" algn="l"/>
              </a:tabLst>
            </a:pPr>
            <a:r>
              <a:rPr lang="en-US" sz="3200" dirty="0">
                <a:sym typeface="Symbol" pitchFamily="18" charset="2"/>
              </a:rPr>
              <a:t>Example:</a:t>
            </a:r>
          </a:p>
          <a:p>
            <a:pPr>
              <a:lnSpc>
                <a:spcPct val="90000"/>
              </a:lnSpc>
              <a:buFont typeface="Monotype Sorts" charset="2"/>
              <a:buNone/>
              <a:tabLst>
                <a:tab pos="2063750" algn="l"/>
                <a:tab pos="2568575" algn="l"/>
              </a:tabLst>
            </a:pPr>
            <a:r>
              <a:rPr lang="en-US" sz="3200" dirty="0">
                <a:sym typeface="Symbol" pitchFamily="18" charset="2"/>
              </a:rPr>
              <a:t>Hit ratio=</a:t>
            </a:r>
            <a:r>
              <a:rPr lang="en-US" sz="3200" dirty="0">
                <a:solidFill>
                  <a:srgbClr val="FF0000"/>
                </a:solidFill>
                <a:sym typeface="Symbol" pitchFamily="18" charset="2"/>
              </a:rPr>
              <a:t>80%</a:t>
            </a:r>
          </a:p>
          <a:p>
            <a:pPr>
              <a:lnSpc>
                <a:spcPct val="90000"/>
              </a:lnSpc>
              <a:buFont typeface="Monotype Sorts" charset="2"/>
              <a:buNone/>
              <a:tabLst>
                <a:tab pos="2063750" algn="l"/>
                <a:tab pos="2568575" algn="l"/>
              </a:tabLst>
            </a:pPr>
            <a:r>
              <a:rPr lang="en-US" sz="3200" dirty="0">
                <a:sym typeface="Symbol" pitchFamily="18" charset="2"/>
              </a:rPr>
              <a:t>TLB search=</a:t>
            </a:r>
            <a:r>
              <a:rPr lang="en-US" sz="3200" dirty="0">
                <a:solidFill>
                  <a:srgbClr val="FF0000"/>
                </a:solidFill>
                <a:sym typeface="Symbol" pitchFamily="18" charset="2"/>
              </a:rPr>
              <a:t>20 ns</a:t>
            </a:r>
            <a:endParaRPr lang="en-US" sz="3200" dirty="0">
              <a:sym typeface="Symbol" pitchFamily="18" charset="2"/>
            </a:endParaRPr>
          </a:p>
          <a:p>
            <a:pPr>
              <a:lnSpc>
                <a:spcPct val="90000"/>
              </a:lnSpc>
              <a:buFont typeface="Monotype Sorts" charset="2"/>
              <a:buNone/>
              <a:tabLst>
                <a:tab pos="2063750" algn="l"/>
                <a:tab pos="2568575" algn="l"/>
              </a:tabLst>
            </a:pPr>
            <a:r>
              <a:rPr lang="en-US" sz="3200" dirty="0">
                <a:sym typeface="Symbol" pitchFamily="18" charset="2"/>
              </a:rPr>
              <a:t>Memory=</a:t>
            </a:r>
            <a:r>
              <a:rPr lang="en-US" sz="3200" dirty="0">
                <a:solidFill>
                  <a:srgbClr val="FF0000"/>
                </a:solidFill>
                <a:sym typeface="Symbol" pitchFamily="18" charset="2"/>
              </a:rPr>
              <a:t>100 ns</a:t>
            </a:r>
            <a:endParaRPr lang="en-US" sz="3200" dirty="0">
              <a:sym typeface="Symbol" pitchFamily="18" charset="2"/>
            </a:endParaRPr>
          </a:p>
          <a:p>
            <a:pPr>
              <a:lnSpc>
                <a:spcPct val="90000"/>
              </a:lnSpc>
              <a:buFont typeface="Monotype Sorts" charset="2"/>
              <a:buNone/>
              <a:tabLst>
                <a:tab pos="2063750" algn="l"/>
                <a:tab pos="2568575" algn="l"/>
              </a:tabLst>
            </a:pPr>
            <a:r>
              <a:rPr lang="en-US" sz="3200" dirty="0">
                <a:sym typeface="Symbol" pitchFamily="18" charset="2"/>
              </a:rPr>
              <a:t>Effective access time=0.80*120+0.20*220</a:t>
            </a:r>
          </a:p>
          <a:p>
            <a:pPr>
              <a:lnSpc>
                <a:spcPct val="90000"/>
              </a:lnSpc>
              <a:buFont typeface="Monotype Sorts" charset="2"/>
              <a:buNone/>
              <a:tabLst>
                <a:tab pos="2063750" algn="l"/>
                <a:tab pos="2568575" algn="l"/>
              </a:tabLst>
            </a:pPr>
            <a:r>
              <a:rPr lang="en-US" sz="3200" dirty="0">
                <a:sym typeface="Symbol" pitchFamily="18" charset="2"/>
              </a:rPr>
              <a:t>					=140 nanoseconds</a:t>
            </a:r>
          </a:p>
          <a:p>
            <a:pPr>
              <a:lnSpc>
                <a:spcPct val="90000"/>
              </a:lnSpc>
              <a:buFont typeface="Monotype Sorts" charset="2"/>
              <a:buNone/>
              <a:tabLst>
                <a:tab pos="2063750" algn="l"/>
                <a:tab pos="2568575" algn="l"/>
              </a:tabLst>
            </a:pPr>
            <a:endParaRPr lang="en-US" sz="3200" dirty="0">
              <a:sym typeface="Symbol" pitchFamily="18" charset="2"/>
            </a:endParaRPr>
          </a:p>
          <a:p>
            <a:endParaRPr lang="en-US" dirty="0"/>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Protection</a:t>
            </a:r>
          </a:p>
        </p:txBody>
      </p:sp>
      <p:sp>
        <p:nvSpPr>
          <p:cNvPr id="3" name="Content Placeholder 2"/>
          <p:cNvSpPr>
            <a:spLocks noGrp="1"/>
          </p:cNvSpPr>
          <p:nvPr>
            <p:ph idx="1"/>
          </p:nvPr>
        </p:nvSpPr>
        <p:spPr>
          <a:xfrm>
            <a:off x="838200" y="1524000"/>
            <a:ext cx="7848600" cy="4831560"/>
          </a:xfrm>
        </p:spPr>
        <p:txBody>
          <a:bodyPr/>
          <a:lstStyle/>
          <a:p>
            <a:r>
              <a:rPr lang="en-US" dirty="0"/>
              <a:t>Protection bits – kept in page table</a:t>
            </a:r>
          </a:p>
          <a:p>
            <a:pPr>
              <a:buNone/>
            </a:pPr>
            <a:r>
              <a:rPr lang="en-US" dirty="0"/>
              <a:t>	1. mode of operation (write- only, read-write, read-only…)</a:t>
            </a:r>
          </a:p>
          <a:p>
            <a:pPr>
              <a:buNone/>
            </a:pPr>
            <a:r>
              <a:rPr lang="en-US" dirty="0"/>
              <a:t>	</a:t>
            </a:r>
            <a:r>
              <a:rPr lang="en-US" dirty="0">
                <a:solidFill>
                  <a:srgbClr val="FF0000"/>
                </a:solidFill>
              </a:rPr>
              <a:t>If an attempt is made to a read only page-causes a hardware to trap OS</a:t>
            </a:r>
          </a:p>
          <a:p>
            <a:pPr>
              <a:buNone/>
            </a:pPr>
            <a:r>
              <a:rPr lang="en-US" dirty="0"/>
              <a:t>	2.valid-Invalid bit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Protection</a:t>
            </a:r>
          </a:p>
        </p:txBody>
      </p:sp>
      <p:pic>
        <p:nvPicPr>
          <p:cNvPr id="4" name="Picture 5"/>
          <p:cNvPicPr>
            <a:picLocks noChangeAspect="1" noChangeArrowheads="1"/>
          </p:cNvPicPr>
          <p:nvPr/>
        </p:nvPicPr>
        <p:blipFill>
          <a:blip r:embed="rId2" cstate="print"/>
          <a:srcRect/>
          <a:stretch>
            <a:fillRect/>
          </a:stretch>
        </p:blipFill>
        <p:spPr bwMode="auto">
          <a:xfrm>
            <a:off x="1927224" y="1341438"/>
            <a:ext cx="5997575" cy="5205508"/>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a:t>Memory protection implemented by associating protection bit with each frame in page table.</a:t>
            </a:r>
          </a:p>
          <a:p>
            <a:r>
              <a:rPr lang="en-US" sz="2800" b="1" dirty="0">
                <a:solidFill>
                  <a:srgbClr val="3366FF"/>
                </a:solidFill>
              </a:rPr>
              <a:t>Valid-invalid</a:t>
            </a:r>
            <a:r>
              <a:rPr lang="en-US" sz="2800" dirty="0">
                <a:solidFill>
                  <a:srgbClr val="3366FF"/>
                </a:solidFill>
              </a:rPr>
              <a:t> </a:t>
            </a:r>
            <a:r>
              <a:rPr lang="en-US" sz="2800" dirty="0"/>
              <a:t>bit attached to each entry in the page table:</a:t>
            </a:r>
          </a:p>
          <a:p>
            <a:pPr lvl="1"/>
            <a:r>
              <a:rPr lang="en-US" dirty="0"/>
              <a:t>“valid” indicates that the associated page is in the process’ logical address space, and is thus a legal page</a:t>
            </a:r>
          </a:p>
          <a:p>
            <a:pPr lvl="1"/>
            <a:r>
              <a:rPr lang="en-US" dirty="0"/>
              <a:t>“invalid” indicates that the page is not in the process’ logical address space</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7848600" cy="5669760"/>
          </a:xfrm>
        </p:spPr>
        <p:txBody>
          <a:bodyPr/>
          <a:lstStyle/>
          <a:p>
            <a:r>
              <a:rPr lang="en-US" dirty="0"/>
              <a:t>Example:</a:t>
            </a:r>
          </a:p>
          <a:p>
            <a:pPr lvl="1"/>
            <a:r>
              <a:rPr lang="en-US" dirty="0"/>
              <a:t>14 bit address space=2^14 locations=0-16383</a:t>
            </a:r>
          </a:p>
          <a:p>
            <a:pPr lvl="1"/>
            <a:r>
              <a:rPr lang="en-US" dirty="0"/>
              <a:t>Only 0-10468 are valid</a:t>
            </a:r>
          </a:p>
          <a:p>
            <a:pPr lvl="1"/>
            <a:r>
              <a:rPr lang="en-US" dirty="0"/>
              <a:t>Process is divided into 6 pages each of 2KB</a:t>
            </a:r>
          </a:p>
          <a:p>
            <a:pPr lvl="1"/>
            <a:r>
              <a:rPr lang="en-US" dirty="0"/>
              <a:t>So, 0-12287 are required but only 0-10468 are legal.</a:t>
            </a:r>
          </a:p>
          <a:p>
            <a:pPr lvl="1"/>
            <a:r>
              <a:rPr lang="en-US" dirty="0"/>
              <a:t>10468-10240=228 bytes are remaining so we need another page leads to internal fragmentation.</a:t>
            </a:r>
            <a:endParaRPr lang="en-IN"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pages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1828800" y="1676399"/>
            <a:ext cx="5638800" cy="4815025"/>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pages</a:t>
            </a:r>
          </a:p>
        </p:txBody>
      </p:sp>
      <p:sp>
        <p:nvSpPr>
          <p:cNvPr id="3" name="Content Placeholder 2"/>
          <p:cNvSpPr>
            <a:spLocks noGrp="1"/>
          </p:cNvSpPr>
          <p:nvPr>
            <p:ph idx="1"/>
          </p:nvPr>
        </p:nvSpPr>
        <p:spPr/>
        <p:txBody>
          <a:bodyPr/>
          <a:lstStyle/>
          <a:p>
            <a:r>
              <a:rPr lang="en-US" sz="2400" b="1" dirty="0">
                <a:solidFill>
                  <a:srgbClr val="3366FF"/>
                </a:solidFill>
              </a:rPr>
              <a:t>Shared code(pure code)</a:t>
            </a:r>
          </a:p>
          <a:p>
            <a:pPr lvl="1"/>
            <a:r>
              <a:rPr lang="en-US" sz="2400" dirty="0"/>
              <a:t>One copy of read-only (reentrant) code shared among processes (i.e., text editors, compilers, window systems, run-time libraries, database systems).</a:t>
            </a:r>
          </a:p>
          <a:p>
            <a:pPr lvl="1"/>
            <a:r>
              <a:rPr lang="en-US" sz="2400" dirty="0"/>
              <a:t>Shared code must appear in same location in the logical address space of all processes</a:t>
            </a:r>
          </a:p>
          <a:p>
            <a:r>
              <a:rPr lang="en-US" sz="2400" b="1" dirty="0">
                <a:solidFill>
                  <a:srgbClr val="3366FF"/>
                </a:solidFill>
              </a:rPr>
              <a:t>Private code and data</a:t>
            </a:r>
            <a:r>
              <a:rPr lang="en-US" sz="2400" dirty="0">
                <a:solidFill>
                  <a:srgbClr val="3366FF"/>
                </a:solidFill>
              </a:rPr>
              <a:t> </a:t>
            </a:r>
          </a:p>
          <a:p>
            <a:pPr lvl="1"/>
            <a:r>
              <a:rPr lang="en-US" sz="2400" dirty="0"/>
              <a:t>Each process keeps a separate copy of the code and data</a:t>
            </a:r>
          </a:p>
          <a:p>
            <a:pPr lvl="1"/>
            <a:r>
              <a:rPr lang="en-US" sz="2400" dirty="0"/>
              <a:t>The pages for the private code and data can appear anywhere in the logical address space</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838200" y="1447800"/>
            <a:ext cx="7848600" cy="4907760"/>
          </a:xfrm>
        </p:spPr>
        <p:txBody>
          <a:bodyPr>
            <a:normAutofit fontScale="85000" lnSpcReduction="10000"/>
          </a:bodyPr>
          <a:lstStyle/>
          <a:p>
            <a:r>
              <a:rPr lang="en-US" dirty="0"/>
              <a:t>40 users.</a:t>
            </a:r>
          </a:p>
          <a:p>
            <a:r>
              <a:rPr lang="en-US" dirty="0"/>
              <a:t>Editor-150kb</a:t>
            </a:r>
          </a:p>
          <a:p>
            <a:r>
              <a:rPr lang="en-US" dirty="0"/>
              <a:t>Data space-50 kb</a:t>
            </a:r>
          </a:p>
          <a:p>
            <a:pPr>
              <a:buNone/>
            </a:pPr>
            <a:r>
              <a:rPr lang="en-US" dirty="0"/>
              <a:t>TOTAL MEMORY SPACE:  </a:t>
            </a:r>
          </a:p>
          <a:p>
            <a:pPr>
              <a:buNone/>
            </a:pPr>
            <a:r>
              <a:rPr lang="en-US" dirty="0">
                <a:solidFill>
                  <a:srgbClr val="FF0000"/>
                </a:solidFill>
              </a:rPr>
              <a:t>40*150+40*50=8000kb is required</a:t>
            </a:r>
          </a:p>
          <a:p>
            <a:r>
              <a:rPr lang="en-US" dirty="0"/>
              <a:t>Instead one copy of editor is kept in main memory.</a:t>
            </a:r>
          </a:p>
          <a:p>
            <a:r>
              <a:rPr lang="en-US" dirty="0"/>
              <a:t>Each user maps to the same physical copy of the</a:t>
            </a:r>
          </a:p>
          <a:p>
            <a:pPr>
              <a:buNone/>
            </a:pPr>
            <a:r>
              <a:rPr lang="en-US" dirty="0"/>
              <a:t>     editor.</a:t>
            </a:r>
          </a:p>
          <a:p>
            <a:r>
              <a:rPr lang="en-US" dirty="0"/>
              <a:t>But data pages mapped to different frames.</a:t>
            </a:r>
          </a:p>
          <a:p>
            <a:endParaRPr lang="en-US" dirty="0"/>
          </a:p>
          <a:p>
            <a:pPr>
              <a:buNone/>
            </a:pPr>
            <a:r>
              <a:rPr lang="en-US" dirty="0">
                <a:solidFill>
                  <a:srgbClr val="FF0000"/>
                </a:solidFill>
              </a:rPr>
              <a:t>150+40*50=2150kb is required</a:t>
            </a:r>
          </a:p>
          <a:p>
            <a:pPr>
              <a:buNone/>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the page table</a:t>
            </a:r>
          </a:p>
        </p:txBody>
      </p:sp>
      <p:sp>
        <p:nvSpPr>
          <p:cNvPr id="3" name="Content Placeholder 2"/>
          <p:cNvSpPr>
            <a:spLocks noGrp="1"/>
          </p:cNvSpPr>
          <p:nvPr>
            <p:ph idx="1"/>
          </p:nvPr>
        </p:nvSpPr>
        <p:spPr/>
        <p:txBody>
          <a:bodyPr/>
          <a:lstStyle/>
          <a:p>
            <a:r>
              <a:rPr lang="en-US" sz="3200" dirty="0"/>
              <a:t>Hierarchical Paging</a:t>
            </a:r>
          </a:p>
          <a:p>
            <a:r>
              <a:rPr lang="en-US" sz="3200" dirty="0"/>
              <a:t>Hashed Page Tables</a:t>
            </a:r>
          </a:p>
          <a:p>
            <a:r>
              <a:rPr lang="en-US" sz="3200" dirty="0"/>
              <a:t>Inverted Page Tables</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Most computer systems support logical address space- 2^32 to 2^64.</a:t>
            </a:r>
          </a:p>
          <a:p>
            <a:r>
              <a:rPr lang="en-US" dirty="0">
                <a:solidFill>
                  <a:srgbClr val="00B050"/>
                </a:solidFill>
              </a:rPr>
              <a:t>Problem</a:t>
            </a:r>
            <a:r>
              <a:rPr lang="en-US" dirty="0"/>
              <a:t>: large page table is required.</a:t>
            </a:r>
          </a:p>
          <a:p>
            <a:pPr>
              <a:buNone/>
            </a:pPr>
            <a:r>
              <a:rPr lang="en-US" dirty="0"/>
              <a:t> </a:t>
            </a:r>
            <a:r>
              <a:rPr lang="en-US" dirty="0">
                <a:solidFill>
                  <a:srgbClr val="FF0000"/>
                </a:solidFill>
              </a:rPr>
              <a:t>example:</a:t>
            </a:r>
          </a:p>
          <a:p>
            <a:r>
              <a:rPr lang="en-US" dirty="0"/>
              <a:t>32-bit Logical address space=2^32</a:t>
            </a:r>
          </a:p>
          <a:p>
            <a:r>
              <a:rPr lang="en-US" dirty="0"/>
              <a:t>Page size=4kb=2^12.</a:t>
            </a:r>
          </a:p>
          <a:p>
            <a:r>
              <a:rPr lang="en-US" dirty="0"/>
              <a:t>Page table may consists of   2^32/2^12 entries.(each entry 4bytes).</a:t>
            </a:r>
          </a:p>
          <a:p>
            <a:r>
              <a:rPr lang="en-US" dirty="0"/>
              <a:t>So, each process may need 4MB physical memory space for page table.</a:t>
            </a:r>
          </a:p>
          <a:p>
            <a:r>
              <a:rPr lang="en-US" dirty="0"/>
              <a:t>We can not allocate contiguous memory for page table in main memory</a:t>
            </a:r>
          </a:p>
          <a:p>
            <a:pPr>
              <a:buNone/>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a:t>
            </a:r>
          </a:p>
        </p:txBody>
      </p:sp>
      <p:sp>
        <p:nvSpPr>
          <p:cNvPr id="3" name="Content Placeholder 2"/>
          <p:cNvSpPr>
            <a:spLocks noGrp="1"/>
          </p:cNvSpPr>
          <p:nvPr>
            <p:ph idx="1"/>
          </p:nvPr>
        </p:nvSpPr>
        <p:spPr/>
        <p:txBody>
          <a:bodyPr/>
          <a:lstStyle/>
          <a:p>
            <a:r>
              <a:rPr lang="en-US" dirty="0"/>
              <a:t>Divide the page table into smaller pieces.</a:t>
            </a:r>
          </a:p>
          <a:p>
            <a:pPr>
              <a:buNone/>
            </a:pPr>
            <a:endParaRPr lang="en-US" dirty="0"/>
          </a:p>
          <a:p>
            <a:pPr>
              <a:buNone/>
            </a:pPr>
            <a:r>
              <a:rPr lang="en-US" dirty="0"/>
              <a:t>This division is accomplished in several ways.</a:t>
            </a:r>
          </a:p>
          <a:p>
            <a:r>
              <a:rPr lang="en-US" sz="2800" dirty="0"/>
              <a:t>Hierarchical Paging</a:t>
            </a:r>
          </a:p>
          <a:p>
            <a:r>
              <a:rPr lang="en-US" sz="2800" dirty="0"/>
              <a:t>Hashed Page Tables</a:t>
            </a:r>
          </a:p>
          <a:p>
            <a:r>
              <a:rPr lang="en-US" sz="2800" dirty="0"/>
              <a:t>Inverted Page Tables</a:t>
            </a:r>
          </a:p>
          <a:p>
            <a:pPr>
              <a:buNone/>
            </a:pPr>
            <a:endParaRPr lang="en-US" dirty="0"/>
          </a:p>
          <a:p>
            <a:pPr>
              <a:buNone/>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676400" y="1414459"/>
            <a:ext cx="6248400" cy="5311783"/>
          </a:xfrm>
          <a:prstGeom prst="rect">
            <a:avLst/>
          </a:prstGeom>
          <a:noFill/>
          <a:ln w="9525">
            <a:noFill/>
            <a:miter lim="800000"/>
            <a:headEnd/>
            <a:tailEnd/>
          </a:ln>
          <a:effectLst/>
        </p:spPr>
      </p:pic>
      <p:sp>
        <p:nvSpPr>
          <p:cNvPr id="5" name="Title 1"/>
          <p:cNvSpPr>
            <a:spLocks noGrp="1"/>
          </p:cNvSpPr>
          <p:nvPr>
            <p:ph type="title"/>
          </p:nvPr>
        </p:nvSpPr>
        <p:spPr>
          <a:xfrm>
            <a:off x="914400" y="512064"/>
            <a:ext cx="7772400" cy="914400"/>
          </a:xfrm>
        </p:spPr>
        <p:txBody>
          <a:bodyPr/>
          <a:lstStyle/>
          <a:p>
            <a:r>
              <a:rPr lang="en-US" dirty="0"/>
              <a:t>Two-level Paging</a:t>
            </a:r>
            <a:br>
              <a:rPr lang="en-US" dirty="0"/>
            </a:b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nSpc>
                <a:spcPct val="90000"/>
              </a:lnSpc>
            </a:pPr>
            <a:r>
              <a:rPr lang="en-US" sz="2000" dirty="0"/>
              <a:t>A logical address (on 32-bit machine with 4K page size) is divided into:</a:t>
            </a:r>
          </a:p>
          <a:p>
            <a:pPr marL="628650" lvl="1">
              <a:lnSpc>
                <a:spcPct val="90000"/>
              </a:lnSpc>
            </a:pPr>
            <a:r>
              <a:rPr lang="en-US" sz="2000" dirty="0"/>
              <a:t>a page number consisting of 20 bits</a:t>
            </a:r>
          </a:p>
          <a:p>
            <a:pPr marL="628650" lvl="1">
              <a:lnSpc>
                <a:spcPct val="90000"/>
              </a:lnSpc>
            </a:pPr>
            <a:r>
              <a:rPr lang="en-US" sz="2000" dirty="0"/>
              <a:t>a page offset consisting of 12 bits</a:t>
            </a:r>
            <a:endParaRPr lang="en-US" sz="900" dirty="0"/>
          </a:p>
          <a:p>
            <a:pPr>
              <a:lnSpc>
                <a:spcPct val="90000"/>
              </a:lnSpc>
            </a:pPr>
            <a:r>
              <a:rPr lang="en-US" sz="2000" dirty="0"/>
              <a:t>Since the page table is paged, the page number is further divided into:</a:t>
            </a:r>
          </a:p>
          <a:p>
            <a:pPr marL="628650" lvl="1">
              <a:lnSpc>
                <a:spcPct val="90000"/>
              </a:lnSpc>
            </a:pPr>
            <a:r>
              <a:rPr lang="en-US" sz="2000" dirty="0"/>
              <a:t>a 10-bit outer page table number </a:t>
            </a:r>
          </a:p>
          <a:p>
            <a:pPr marL="628650" lvl="1">
              <a:lnSpc>
                <a:spcPct val="90000"/>
              </a:lnSpc>
            </a:pPr>
            <a:r>
              <a:rPr lang="en-US" sz="2000" dirty="0"/>
              <a:t>A 10-bit outer page table offset</a:t>
            </a:r>
          </a:p>
          <a:p>
            <a:pPr marL="628650" lvl="1">
              <a:lnSpc>
                <a:spcPct val="90000"/>
              </a:lnSpc>
            </a:pPr>
            <a:r>
              <a:rPr lang="en-US" sz="2000" dirty="0"/>
              <a:t>a 12-bit page offset</a:t>
            </a:r>
            <a:endParaRPr lang="en-US" sz="900" dirty="0"/>
          </a:p>
          <a:p>
            <a:pPr>
              <a:lnSpc>
                <a:spcPct val="90000"/>
              </a:lnSpc>
            </a:pPr>
            <a:r>
              <a:rPr lang="en-US" sz="2000" dirty="0"/>
              <a:t>Thus, a logical address is as follows:</a:t>
            </a:r>
            <a:br>
              <a:rPr lang="en-US" sz="2000" dirty="0"/>
            </a:br>
            <a:br>
              <a:rPr lang="en-US" sz="1800" dirty="0"/>
            </a:br>
            <a:br>
              <a:rPr lang="en-US" sz="1800" dirty="0"/>
            </a:br>
            <a:br>
              <a:rPr lang="en-US" sz="1800" dirty="0"/>
            </a:br>
            <a:br>
              <a:rPr lang="en-US" sz="1800" dirty="0"/>
            </a:br>
            <a:endParaRPr lang="en-US" dirty="0"/>
          </a:p>
        </p:txBody>
      </p:sp>
      <p:pic>
        <p:nvPicPr>
          <p:cNvPr id="1028" name="Picture 4"/>
          <p:cNvPicPr>
            <a:picLocks noChangeAspect="1" noChangeArrowheads="1"/>
          </p:cNvPicPr>
          <p:nvPr/>
        </p:nvPicPr>
        <p:blipFill>
          <a:blip r:embed="rId2" cstate="print"/>
          <a:srcRect/>
          <a:stretch>
            <a:fillRect/>
          </a:stretch>
        </p:blipFill>
        <p:spPr bwMode="auto">
          <a:xfrm>
            <a:off x="3124200" y="5029200"/>
            <a:ext cx="2743200" cy="971550"/>
          </a:xfrm>
          <a:prstGeom prst="rect">
            <a:avLst/>
          </a:prstGeom>
          <a:noFill/>
          <a:ln w="9525">
            <a:noFill/>
            <a:miter lim="800000"/>
            <a:headEnd/>
            <a:tailEnd/>
          </a:ln>
          <a:effectLst/>
        </p:spPr>
      </p:pic>
      <p:sp>
        <p:nvSpPr>
          <p:cNvPr id="7" name="Title 6"/>
          <p:cNvSpPr>
            <a:spLocks noGrp="1"/>
          </p:cNvSpPr>
          <p:nvPr>
            <p:ph type="title"/>
          </p:nvPr>
        </p:nvSpPr>
        <p:spPr/>
        <p:txBody>
          <a:bodyPr/>
          <a:lstStyle/>
          <a:p>
            <a:r>
              <a:rPr lang="en-US" dirty="0"/>
              <a:t>Example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Address-Translation scheme</a:t>
            </a:r>
          </a:p>
        </p:txBody>
      </p:sp>
      <p:sp>
        <p:nvSpPr>
          <p:cNvPr id="3" name="Content Placeholder 2"/>
          <p:cNvSpPr>
            <a:spLocks noGrp="1"/>
          </p:cNvSpPr>
          <p:nvPr>
            <p:ph idx="1"/>
          </p:nvPr>
        </p:nvSpPr>
        <p:spPr>
          <a:xfrm>
            <a:off x="914400" y="1783560"/>
            <a:ext cx="7848600" cy="5074440"/>
          </a:xfrm>
        </p:spPr>
        <p:txBody>
          <a:bodyPr/>
          <a:lstStyle/>
          <a:p>
            <a:r>
              <a:rPr lang="en-US" sz="3200" dirty="0"/>
              <a:t>where</a:t>
            </a:r>
            <a:r>
              <a:rPr lang="en-US" sz="3200" i="1" dirty="0"/>
              <a:t> p</a:t>
            </a:r>
            <a:r>
              <a:rPr lang="en-US" sz="3200" i="1" baseline="-25000" dirty="0"/>
              <a:t>i</a:t>
            </a:r>
            <a:r>
              <a:rPr lang="en-US" sz="3200" dirty="0"/>
              <a:t> is an index into the outer page table, and </a:t>
            </a:r>
            <a:r>
              <a:rPr lang="en-US" sz="3200" i="1" dirty="0"/>
              <a:t>p</a:t>
            </a:r>
            <a:r>
              <a:rPr lang="en-US" sz="3200" i="1" baseline="-25000" dirty="0"/>
              <a:t>2</a:t>
            </a:r>
            <a:r>
              <a:rPr lang="en-US" sz="3200" dirty="0"/>
              <a:t> is the displacement within the page of the outer page table.</a:t>
            </a:r>
          </a:p>
          <a:p>
            <a:r>
              <a:rPr lang="en-US" sz="3200" dirty="0">
                <a:solidFill>
                  <a:srgbClr val="FF0000"/>
                </a:solidFill>
              </a:rPr>
              <a:t>Forward-Mapped page table</a:t>
            </a:r>
          </a:p>
          <a:p>
            <a:pPr>
              <a:buNone/>
            </a:pP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2068112" y="3886201"/>
            <a:ext cx="5628088" cy="274320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Example1:</a:t>
            </a:r>
          </a:p>
        </p:txBody>
      </p:sp>
      <p:sp>
        <p:nvSpPr>
          <p:cNvPr id="3" name="Content Placeholder 2"/>
          <p:cNvSpPr>
            <a:spLocks noGrp="1"/>
          </p:cNvSpPr>
          <p:nvPr>
            <p:ph idx="1"/>
          </p:nvPr>
        </p:nvSpPr>
        <p:spPr/>
        <p:txBody>
          <a:bodyPr>
            <a:normAutofit/>
          </a:bodyPr>
          <a:lstStyle/>
          <a:p>
            <a:r>
              <a:rPr lang="en-US" dirty="0"/>
              <a:t>VAX architecture: supports 2-level paging</a:t>
            </a:r>
          </a:p>
          <a:p>
            <a:r>
              <a:rPr lang="en-US" dirty="0"/>
              <a:t>It is </a:t>
            </a:r>
            <a:r>
              <a:rPr lang="en-US" dirty="0">
                <a:solidFill>
                  <a:srgbClr val="0070C0"/>
                </a:solidFill>
              </a:rPr>
              <a:t>32-bit machine </a:t>
            </a:r>
            <a:r>
              <a:rPr lang="en-US" dirty="0"/>
              <a:t>–page size of </a:t>
            </a:r>
            <a:r>
              <a:rPr lang="en-US" dirty="0">
                <a:solidFill>
                  <a:srgbClr val="FF0000"/>
                </a:solidFill>
              </a:rPr>
              <a:t>512 bytes</a:t>
            </a:r>
          </a:p>
          <a:p>
            <a:r>
              <a:rPr lang="en-US" dirty="0"/>
              <a:t>It is divided into </a:t>
            </a:r>
            <a:r>
              <a:rPr lang="en-US" dirty="0">
                <a:solidFill>
                  <a:srgbClr val="00B050"/>
                </a:solidFill>
              </a:rPr>
              <a:t>4 equal sections</a:t>
            </a:r>
            <a:r>
              <a:rPr lang="en-US" dirty="0"/>
              <a:t>.</a:t>
            </a:r>
          </a:p>
          <a:p>
            <a:r>
              <a:rPr lang="en-US" dirty="0"/>
              <a:t>2^32-2^9=2^23</a:t>
            </a:r>
          </a:p>
          <a:p>
            <a:r>
              <a:rPr lang="en-US" dirty="0"/>
              <a:t>23+9=</a:t>
            </a:r>
            <a:r>
              <a:rPr lang="en-US" dirty="0">
                <a:solidFill>
                  <a:srgbClr val="FF0000"/>
                </a:solidFill>
              </a:rPr>
              <a:t>2+21+9</a:t>
            </a:r>
          </a:p>
          <a:p>
            <a:r>
              <a:rPr lang="en-US" dirty="0">
                <a:solidFill>
                  <a:srgbClr val="00B050"/>
                </a:solidFill>
              </a:rPr>
              <a:t>Section-2 bits</a:t>
            </a:r>
          </a:p>
          <a:p>
            <a:r>
              <a:rPr lang="en-US" dirty="0">
                <a:solidFill>
                  <a:srgbClr val="FF0000"/>
                </a:solidFill>
              </a:rPr>
              <a:t>Page-21 bits</a:t>
            </a:r>
          </a:p>
          <a:p>
            <a:r>
              <a:rPr lang="en-US" dirty="0">
                <a:solidFill>
                  <a:srgbClr val="00B0F0"/>
                </a:solidFill>
              </a:rPr>
              <a:t>Offset-9 bits</a:t>
            </a:r>
            <a:r>
              <a:rPr lang="en-US" dirty="0"/>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Example2</a:t>
            </a:r>
          </a:p>
        </p:txBody>
      </p:sp>
      <p:sp>
        <p:nvSpPr>
          <p:cNvPr id="3" name="Content Placeholder 2"/>
          <p:cNvSpPr>
            <a:spLocks noGrp="1"/>
          </p:cNvSpPr>
          <p:nvPr>
            <p:ph idx="1"/>
          </p:nvPr>
        </p:nvSpPr>
        <p:spPr/>
        <p:txBody>
          <a:bodyPr/>
          <a:lstStyle/>
          <a:p>
            <a:r>
              <a:rPr lang="en-US" dirty="0"/>
              <a:t>64-bit logical address</a:t>
            </a:r>
          </a:p>
          <a:p>
            <a:r>
              <a:rPr lang="en-US" dirty="0"/>
              <a:t>Page size-4KB.</a:t>
            </a:r>
          </a:p>
          <a:p>
            <a:r>
              <a:rPr lang="en-US" dirty="0"/>
              <a:t>2^64-2^12=2^52</a:t>
            </a:r>
          </a:p>
          <a:p>
            <a:r>
              <a:rPr lang="en-US" dirty="0"/>
              <a:t>52+12=(42+10+12)</a:t>
            </a:r>
          </a:p>
          <a:p>
            <a:pPr>
              <a:buNone/>
            </a:pPr>
            <a:r>
              <a:rPr lang="en-US" dirty="0"/>
              <a:t>				=(32+10+10+12)</a:t>
            </a:r>
          </a:p>
          <a:p>
            <a:pPr>
              <a:buNone/>
            </a:pPr>
            <a:r>
              <a:rPr lang="en-US" dirty="0"/>
              <a:t>					=(22+10+10+10+12)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762000"/>
            <a:ext cx="7696200" cy="5593560"/>
          </a:xfrm>
        </p:spPr>
        <p:txBody>
          <a:bodyPr/>
          <a:lstStyle/>
          <a:p>
            <a:r>
              <a:rPr lang="en-US" dirty="0"/>
              <a:t>SPARC(with 32 bit)-</a:t>
            </a:r>
            <a:r>
              <a:rPr lang="en-US" dirty="0">
                <a:solidFill>
                  <a:srgbClr val="FF0000"/>
                </a:solidFill>
              </a:rPr>
              <a:t>Three level paging</a:t>
            </a:r>
          </a:p>
          <a:p>
            <a:r>
              <a:rPr lang="en-US" dirty="0"/>
              <a:t>32-bit Motorola 68030-</a:t>
            </a:r>
            <a:r>
              <a:rPr lang="en-US" dirty="0">
                <a:solidFill>
                  <a:srgbClr val="00B050"/>
                </a:solidFill>
              </a:rPr>
              <a:t>Four level paging</a:t>
            </a:r>
          </a:p>
          <a:p>
            <a:r>
              <a:rPr lang="en-US" dirty="0"/>
              <a:t>64-bit Ultra SPARC –</a:t>
            </a:r>
            <a:r>
              <a:rPr lang="en-US" dirty="0">
                <a:solidFill>
                  <a:srgbClr val="0070C0"/>
                </a:solidFill>
              </a:rPr>
              <a:t>seven levels paging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Hashed page table </a:t>
            </a:r>
            <a:br>
              <a:rPr lang="en-US" dirty="0"/>
            </a:br>
            <a:endParaRPr lang="en-US" dirty="0"/>
          </a:p>
        </p:txBody>
      </p:sp>
      <p:sp>
        <p:nvSpPr>
          <p:cNvPr id="3" name="Content Placeholder 2"/>
          <p:cNvSpPr>
            <a:spLocks noGrp="1"/>
          </p:cNvSpPr>
          <p:nvPr>
            <p:ph idx="1"/>
          </p:nvPr>
        </p:nvSpPr>
        <p:spPr>
          <a:xfrm>
            <a:off x="914400" y="1524000"/>
            <a:ext cx="7772400" cy="4831560"/>
          </a:xfrm>
        </p:spPr>
        <p:txBody>
          <a:bodyPr>
            <a:normAutofit fontScale="85000" lnSpcReduction="10000"/>
          </a:bodyPr>
          <a:lstStyle/>
          <a:p>
            <a:r>
              <a:rPr lang="en-US" sz="2800" dirty="0"/>
              <a:t>It is mainly used to handle if logical address space</a:t>
            </a:r>
            <a:r>
              <a:rPr lang="en-US" sz="2800" dirty="0">
                <a:solidFill>
                  <a:srgbClr val="FF0000"/>
                </a:solidFill>
              </a:rPr>
              <a:t>&gt;32 bits</a:t>
            </a:r>
          </a:p>
          <a:p>
            <a:r>
              <a:rPr lang="en-US" sz="2800" dirty="0"/>
              <a:t>The virtual page number is hashed into a page table</a:t>
            </a:r>
          </a:p>
          <a:p>
            <a:pPr lvl="1"/>
            <a:r>
              <a:rPr lang="en-US" dirty="0"/>
              <a:t>This page table contains a chain of elements hashing to the same location</a:t>
            </a:r>
          </a:p>
          <a:p>
            <a:pPr lvl="1"/>
            <a:r>
              <a:rPr lang="en-US" dirty="0">
                <a:solidFill>
                  <a:srgbClr val="0070C0"/>
                </a:solidFill>
              </a:rPr>
              <a:t>Each element consists of three fields</a:t>
            </a:r>
            <a:r>
              <a:rPr lang="en-US" dirty="0"/>
              <a:t>:</a:t>
            </a:r>
          </a:p>
          <a:p>
            <a:pPr lvl="1">
              <a:buNone/>
            </a:pPr>
            <a:r>
              <a:rPr lang="en-US" dirty="0"/>
              <a:t>			1.virtual </a:t>
            </a:r>
            <a:r>
              <a:rPr lang="en-US" dirty="0">
                <a:solidFill>
                  <a:srgbClr val="FF0000"/>
                </a:solidFill>
              </a:rPr>
              <a:t>page number</a:t>
            </a:r>
          </a:p>
          <a:p>
            <a:pPr lvl="1">
              <a:buNone/>
            </a:pPr>
            <a:r>
              <a:rPr lang="en-US" dirty="0"/>
              <a:t>			2. Value of </a:t>
            </a:r>
            <a:r>
              <a:rPr lang="en-US" dirty="0">
                <a:solidFill>
                  <a:srgbClr val="FFFF00"/>
                </a:solidFill>
              </a:rPr>
              <a:t>mapped page frame</a:t>
            </a:r>
            <a:r>
              <a:rPr lang="en-US" dirty="0"/>
              <a:t>.</a:t>
            </a:r>
          </a:p>
          <a:p>
            <a:pPr lvl="1">
              <a:buNone/>
            </a:pPr>
            <a:r>
              <a:rPr lang="en-US" dirty="0"/>
              <a:t>			3. </a:t>
            </a:r>
            <a:r>
              <a:rPr lang="en-US" dirty="0">
                <a:solidFill>
                  <a:schemeClr val="accent2">
                    <a:lumMod val="75000"/>
                  </a:schemeClr>
                </a:solidFill>
              </a:rPr>
              <a:t>a pointer to the next element </a:t>
            </a:r>
            <a:r>
              <a:rPr lang="en-US" dirty="0"/>
              <a:t>in the linked list.</a:t>
            </a:r>
          </a:p>
          <a:p>
            <a:r>
              <a:rPr lang="en-US" sz="2800" dirty="0"/>
              <a:t>Virtual page numbers are compared in this chain searching for a match</a:t>
            </a:r>
          </a:p>
          <a:p>
            <a:pPr lvl="1"/>
            <a:r>
              <a:rPr lang="en-US" dirty="0"/>
              <a:t>If a match is found, the corresponding physical frame is extracted</a:t>
            </a:r>
          </a:p>
          <a:p>
            <a:pPr>
              <a:buNone/>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Hashed page table</a:t>
            </a:r>
          </a:p>
        </p:txBody>
      </p:sp>
      <p:pic>
        <p:nvPicPr>
          <p:cNvPr id="1026" name="Picture 2"/>
          <p:cNvPicPr>
            <a:picLocks noChangeAspect="1" noChangeArrowheads="1"/>
          </p:cNvPicPr>
          <p:nvPr/>
        </p:nvPicPr>
        <p:blipFill>
          <a:blip r:embed="rId2" cstate="print"/>
          <a:srcRect/>
          <a:stretch>
            <a:fillRect/>
          </a:stretch>
        </p:blipFill>
        <p:spPr bwMode="auto">
          <a:xfrm>
            <a:off x="1219200" y="1447800"/>
            <a:ext cx="7437007" cy="5181600"/>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838200"/>
            <a:ext cx="7696200" cy="5517360"/>
          </a:xfrm>
        </p:spPr>
        <p:txBody>
          <a:bodyPr/>
          <a:lstStyle/>
          <a:p>
            <a:r>
              <a:rPr lang="en-US" dirty="0"/>
              <a:t>Clustered page table:</a:t>
            </a:r>
          </a:p>
          <a:p>
            <a:pPr lvl="1"/>
            <a:r>
              <a:rPr lang="en-US" dirty="0"/>
              <a:t> Similar to hash table except that each entry into the hash table refers to </a:t>
            </a:r>
            <a:r>
              <a:rPr lang="en-US" dirty="0">
                <a:solidFill>
                  <a:srgbClr val="FF0000"/>
                </a:solidFill>
              </a:rPr>
              <a:t>several pages </a:t>
            </a:r>
            <a:r>
              <a:rPr lang="en-US" dirty="0">
                <a:solidFill>
                  <a:srgbClr val="00B050"/>
                </a:solidFill>
              </a:rPr>
              <a:t>rather than a single page</a:t>
            </a:r>
            <a:r>
              <a:rPr lang="en-US" dirty="0"/>
              <a:t>.</a:t>
            </a:r>
          </a:p>
          <a:p>
            <a:pPr lvl="1"/>
            <a:r>
              <a:rPr lang="en-US" dirty="0"/>
              <a:t>Useful for </a:t>
            </a:r>
            <a:r>
              <a:rPr lang="en-US" dirty="0">
                <a:solidFill>
                  <a:srgbClr val="0070C0"/>
                </a:solidFill>
              </a:rPr>
              <a:t>sparse address spaces</a:t>
            </a:r>
            <a:r>
              <a:rPr lang="en-US" dirty="0"/>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Inverted page table</a:t>
            </a:r>
          </a:p>
        </p:txBody>
      </p:sp>
      <p:sp>
        <p:nvSpPr>
          <p:cNvPr id="3" name="Content Placeholder 2"/>
          <p:cNvSpPr>
            <a:spLocks noGrp="1"/>
          </p:cNvSpPr>
          <p:nvPr>
            <p:ph idx="1"/>
          </p:nvPr>
        </p:nvSpPr>
        <p:spPr>
          <a:xfrm>
            <a:off x="990600" y="1524000"/>
            <a:ext cx="7696200" cy="4831560"/>
          </a:xfrm>
        </p:spPr>
        <p:txBody>
          <a:bodyPr>
            <a:noAutofit/>
          </a:bodyPr>
          <a:lstStyle/>
          <a:p>
            <a:r>
              <a:rPr lang="en-US" sz="2400" dirty="0"/>
              <a:t>To solve the problem  </a:t>
            </a:r>
            <a:r>
              <a:rPr lang="en-US" sz="2400" dirty="0">
                <a:solidFill>
                  <a:srgbClr val="FF0000"/>
                </a:solidFill>
              </a:rPr>
              <a:t>that page tables may consume large amount of physical memory</a:t>
            </a:r>
            <a:r>
              <a:rPr lang="en-US" sz="2400" dirty="0"/>
              <a:t>, we can use inverted page table.</a:t>
            </a:r>
          </a:p>
          <a:p>
            <a:pPr>
              <a:buNone/>
            </a:pPr>
            <a:endParaRPr lang="en-US" sz="2400" dirty="0"/>
          </a:p>
          <a:p>
            <a:r>
              <a:rPr lang="en-US" sz="2400" dirty="0"/>
              <a:t>Page table has one entry for each real page(</a:t>
            </a:r>
            <a:r>
              <a:rPr lang="en-US" sz="2400" dirty="0">
                <a:solidFill>
                  <a:srgbClr val="FF0000"/>
                </a:solidFill>
              </a:rPr>
              <a:t>FRAME</a:t>
            </a:r>
            <a:r>
              <a:rPr lang="en-US" sz="2400" dirty="0"/>
              <a:t>) of memory.</a:t>
            </a:r>
          </a:p>
          <a:p>
            <a:pPr>
              <a:buNone/>
            </a:pPr>
            <a:endParaRPr lang="en-US" sz="2400" dirty="0"/>
          </a:p>
          <a:p>
            <a:r>
              <a:rPr lang="en-US" sz="2400" dirty="0"/>
              <a:t>Entry consists of the </a:t>
            </a:r>
            <a:r>
              <a:rPr lang="en-US" sz="2400" dirty="0">
                <a:solidFill>
                  <a:schemeClr val="accent2">
                    <a:lumMod val="75000"/>
                  </a:schemeClr>
                </a:solidFill>
              </a:rPr>
              <a:t>virtual address of the page </a:t>
            </a:r>
            <a:r>
              <a:rPr lang="en-US" sz="2400" dirty="0"/>
              <a:t>stored in that real memory location, with information about the </a:t>
            </a:r>
            <a:r>
              <a:rPr lang="en-US" sz="2400" dirty="0">
                <a:solidFill>
                  <a:srgbClr val="FFFF00"/>
                </a:solidFill>
              </a:rPr>
              <a:t>process that owns that page.</a:t>
            </a:r>
          </a:p>
          <a:p>
            <a:pPr>
              <a:buNone/>
            </a:pPr>
            <a:endParaRPr lang="en-US"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Inverted page table-IBM RT</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1021538" y="1600200"/>
            <a:ext cx="6994664" cy="457200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2133600"/>
            <a:ext cx="7543800" cy="762000"/>
          </a:xfrm>
        </p:spPr>
        <p:txBody>
          <a:bodyPr/>
          <a:lstStyle/>
          <a:p>
            <a:r>
              <a:rPr lang="en-US" sz="2800" dirty="0"/>
              <a:t>-Memory subsystem</a:t>
            </a:r>
          </a:p>
        </p:txBody>
      </p:sp>
      <p:sp>
        <p:nvSpPr>
          <p:cNvPr id="3" name="Content Placeholder 2"/>
          <p:cNvSpPr>
            <a:spLocks noGrp="1"/>
          </p:cNvSpPr>
          <p:nvPr>
            <p:ph idx="1"/>
          </p:nvPr>
        </p:nvSpPr>
        <p:spPr>
          <a:xfrm>
            <a:off x="762000" y="990600"/>
            <a:ext cx="8001000" cy="4953000"/>
          </a:xfrm>
        </p:spPr>
        <p:txBody>
          <a:bodyPr/>
          <a:lstStyle/>
          <a:p>
            <a:r>
              <a:rPr lang="en-US" dirty="0"/>
              <a:t>When a memory reference occurs</a:t>
            </a:r>
          </a:p>
          <a:p>
            <a:pPr>
              <a:buNone/>
            </a:pPr>
            <a:r>
              <a:rPr lang="en-US" dirty="0"/>
              <a:t>		1. Virtual address- </a:t>
            </a:r>
            <a:r>
              <a:rPr lang="en-US" dirty="0">
                <a:solidFill>
                  <a:srgbClr val="00B050"/>
                </a:solidFill>
              </a:rPr>
              <a:t>&lt; pid, page-number &gt;</a:t>
            </a:r>
          </a:p>
          <a:p>
            <a:pPr>
              <a:buNone/>
            </a:pPr>
            <a:endParaRPr lang="en-US" dirty="0"/>
          </a:p>
          <a:p>
            <a:pPr>
              <a:buNone/>
            </a:pPr>
            <a:r>
              <a:rPr lang="en-US" dirty="0"/>
              <a:t>		2. Inverted page table search for a match</a:t>
            </a:r>
          </a:p>
          <a:p>
            <a:pPr>
              <a:buNone/>
            </a:pPr>
            <a:r>
              <a:rPr lang="en-US" dirty="0"/>
              <a:t>		3. If a match is found-at entry </a:t>
            </a:r>
            <a:r>
              <a:rPr lang="en-US" dirty="0" err="1"/>
              <a:t>i</a:t>
            </a:r>
            <a:endParaRPr lang="en-US" dirty="0"/>
          </a:p>
          <a:p>
            <a:pPr>
              <a:buNone/>
            </a:pPr>
            <a:r>
              <a:rPr lang="en-US" dirty="0"/>
              <a:t>			</a:t>
            </a:r>
            <a:r>
              <a:rPr lang="en-US" sz="2400" dirty="0"/>
              <a:t>then physical address </a:t>
            </a:r>
            <a:r>
              <a:rPr lang="en-US" sz="2400" dirty="0">
                <a:solidFill>
                  <a:srgbClr val="FF0000"/>
                </a:solidFill>
              </a:rPr>
              <a:t>&lt; </a:t>
            </a:r>
            <a:r>
              <a:rPr lang="en-US" sz="2400" dirty="0" err="1">
                <a:solidFill>
                  <a:srgbClr val="FF0000"/>
                </a:solidFill>
              </a:rPr>
              <a:t>i</a:t>
            </a:r>
            <a:r>
              <a:rPr lang="en-US" sz="2400" dirty="0">
                <a:solidFill>
                  <a:srgbClr val="FF0000"/>
                </a:solidFill>
              </a:rPr>
              <a:t>, offset &gt; </a:t>
            </a:r>
            <a:r>
              <a:rPr lang="en-US" sz="2400" dirty="0"/>
              <a:t>is generated</a:t>
            </a:r>
          </a:p>
          <a:p>
            <a:pPr>
              <a:buNone/>
            </a:pPr>
            <a:r>
              <a:rPr lang="en-US" sz="2400" dirty="0"/>
              <a:t>	</a:t>
            </a:r>
            <a:r>
              <a:rPr lang="en-US" sz="3200" dirty="0"/>
              <a:t>	</a:t>
            </a:r>
            <a:r>
              <a:rPr lang="en-US" sz="2800" dirty="0"/>
              <a:t>4. If no match is found then illegal access has 	     been attempted</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762000"/>
            <a:ext cx="7696200" cy="5593560"/>
          </a:xfrm>
        </p:spPr>
        <p:txBody>
          <a:bodyPr>
            <a:normAutofit fontScale="85000" lnSpcReduction="20000"/>
          </a:bodyPr>
          <a:lstStyle/>
          <a:p>
            <a:pPr>
              <a:buNone/>
            </a:pPr>
            <a:r>
              <a:rPr lang="en-US" sz="3200" dirty="0">
                <a:solidFill>
                  <a:srgbClr val="FFFF00"/>
                </a:solidFill>
              </a:rPr>
              <a:t>Advantage</a:t>
            </a:r>
            <a:r>
              <a:rPr lang="en-US" sz="3200" dirty="0"/>
              <a:t>: Decreases memory needed to store each page table.</a:t>
            </a:r>
          </a:p>
          <a:p>
            <a:pPr>
              <a:buNone/>
            </a:pPr>
            <a:endParaRPr lang="en-US" sz="3200" dirty="0"/>
          </a:p>
          <a:p>
            <a:pPr>
              <a:buNone/>
            </a:pPr>
            <a:r>
              <a:rPr lang="en-US" sz="3200" dirty="0">
                <a:solidFill>
                  <a:srgbClr val="FF0000"/>
                </a:solidFill>
              </a:rPr>
              <a:t>Disadvantage</a:t>
            </a:r>
            <a:r>
              <a:rPr lang="en-US" sz="3200" dirty="0"/>
              <a:t>: increases time needed to search the table when a page reference occurs.</a:t>
            </a:r>
          </a:p>
          <a:p>
            <a:pPr>
              <a:buNone/>
            </a:pPr>
            <a:endParaRPr lang="en-US" sz="3200" dirty="0"/>
          </a:p>
          <a:p>
            <a:pPr>
              <a:buNone/>
            </a:pPr>
            <a:r>
              <a:rPr lang="en-US" sz="3200" dirty="0">
                <a:solidFill>
                  <a:schemeClr val="accent2">
                    <a:lumMod val="75000"/>
                  </a:schemeClr>
                </a:solidFill>
              </a:rPr>
              <a:t>Solution</a:t>
            </a:r>
            <a:r>
              <a:rPr lang="en-US" sz="3200" dirty="0"/>
              <a:t>: 1. Use hash table to limit the search 			to one — or at most a few — page-			table entries.</a:t>
            </a:r>
          </a:p>
          <a:p>
            <a:pPr>
              <a:buNone/>
            </a:pPr>
            <a:r>
              <a:rPr lang="en-US" sz="3200" dirty="0"/>
              <a:t>		         2. To improve the performance, TLB is 			searched first before the hash table 			searching.</a:t>
            </a:r>
          </a:p>
          <a:p>
            <a:pPr>
              <a:buNone/>
            </a:pPr>
            <a:endParaRPr lang="en-US" sz="3200" dirty="0"/>
          </a:p>
          <a:p>
            <a:pPr>
              <a:buNone/>
            </a:pPr>
            <a:r>
              <a:rPr lang="en-US" sz="3200" dirty="0"/>
              <a:t>Example: </a:t>
            </a:r>
            <a:r>
              <a:rPr lang="en-US" sz="3200" dirty="0">
                <a:solidFill>
                  <a:srgbClr val="00B050"/>
                </a:solidFill>
              </a:rPr>
              <a:t>64-bit ULTRASPARC and PowerPC</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Segmentation</a:t>
            </a:r>
          </a:p>
        </p:txBody>
      </p:sp>
      <p:sp>
        <p:nvSpPr>
          <p:cNvPr id="3" name="Content Placeholder 2"/>
          <p:cNvSpPr>
            <a:spLocks noGrp="1"/>
          </p:cNvSpPr>
          <p:nvPr>
            <p:ph idx="1"/>
          </p:nvPr>
        </p:nvSpPr>
        <p:spPr/>
        <p:txBody>
          <a:bodyPr>
            <a:normAutofit fontScale="92500" lnSpcReduction="20000"/>
          </a:bodyPr>
          <a:lstStyle/>
          <a:p>
            <a:r>
              <a:rPr lang="en-US" dirty="0"/>
              <a:t>It is a memory-management scheme that supports the user view of memory.</a:t>
            </a:r>
          </a:p>
          <a:p>
            <a:pPr>
              <a:lnSpc>
                <a:spcPct val="90000"/>
              </a:lnSpc>
              <a:tabLst>
                <a:tab pos="1833563" algn="l"/>
              </a:tabLst>
            </a:pPr>
            <a:r>
              <a:rPr lang="en-US" sz="2000" dirty="0"/>
              <a:t>A program is a collection of segments</a:t>
            </a:r>
          </a:p>
          <a:p>
            <a:pPr lvl="1">
              <a:lnSpc>
                <a:spcPct val="90000"/>
              </a:lnSpc>
              <a:tabLst>
                <a:tab pos="1833563" algn="l"/>
              </a:tabLst>
            </a:pPr>
            <a:r>
              <a:rPr lang="en-US" sz="2000" dirty="0"/>
              <a:t>A segment is a logical unit such as:</a:t>
            </a:r>
          </a:p>
          <a:p>
            <a:pPr>
              <a:lnSpc>
                <a:spcPct val="90000"/>
              </a:lnSpc>
              <a:buFont typeface="Monotype Sorts" charset="2"/>
              <a:buNone/>
              <a:tabLst>
                <a:tab pos="1833563" algn="l"/>
              </a:tabLst>
            </a:pPr>
            <a:r>
              <a:rPr lang="en-US" sz="2000" dirty="0"/>
              <a:t>		main program</a:t>
            </a:r>
          </a:p>
          <a:p>
            <a:pPr>
              <a:lnSpc>
                <a:spcPct val="90000"/>
              </a:lnSpc>
              <a:buFont typeface="Monotype Sorts" charset="2"/>
              <a:buNone/>
              <a:tabLst>
                <a:tab pos="1833563" algn="l"/>
              </a:tabLst>
            </a:pPr>
            <a:r>
              <a:rPr lang="en-US" sz="2000" dirty="0"/>
              <a:t>		procedure </a:t>
            </a:r>
          </a:p>
          <a:p>
            <a:pPr>
              <a:lnSpc>
                <a:spcPct val="90000"/>
              </a:lnSpc>
              <a:buFont typeface="Monotype Sorts" charset="2"/>
              <a:buNone/>
              <a:tabLst>
                <a:tab pos="1833563" algn="l"/>
              </a:tabLst>
            </a:pPr>
            <a:r>
              <a:rPr lang="en-US" sz="2000" dirty="0"/>
              <a:t>		function</a:t>
            </a:r>
          </a:p>
          <a:p>
            <a:pPr>
              <a:lnSpc>
                <a:spcPct val="90000"/>
              </a:lnSpc>
              <a:buFont typeface="Monotype Sorts" charset="2"/>
              <a:buNone/>
              <a:tabLst>
                <a:tab pos="1833563" algn="l"/>
              </a:tabLst>
            </a:pPr>
            <a:r>
              <a:rPr lang="en-US" sz="2000" dirty="0"/>
              <a:t>		method</a:t>
            </a:r>
          </a:p>
          <a:p>
            <a:pPr>
              <a:lnSpc>
                <a:spcPct val="90000"/>
              </a:lnSpc>
              <a:buFont typeface="Monotype Sorts" charset="2"/>
              <a:buNone/>
              <a:tabLst>
                <a:tab pos="1833563" algn="l"/>
              </a:tabLst>
            </a:pPr>
            <a:r>
              <a:rPr lang="en-US" sz="2000" dirty="0"/>
              <a:t>		object</a:t>
            </a:r>
          </a:p>
          <a:p>
            <a:pPr>
              <a:lnSpc>
                <a:spcPct val="90000"/>
              </a:lnSpc>
              <a:buFont typeface="Monotype Sorts" charset="2"/>
              <a:buNone/>
              <a:tabLst>
                <a:tab pos="1833563" algn="l"/>
              </a:tabLst>
            </a:pPr>
            <a:r>
              <a:rPr lang="en-US" sz="2000" dirty="0"/>
              <a:t>		local variables, global variables</a:t>
            </a:r>
          </a:p>
          <a:p>
            <a:pPr>
              <a:lnSpc>
                <a:spcPct val="90000"/>
              </a:lnSpc>
              <a:buFont typeface="Monotype Sorts" charset="2"/>
              <a:buNone/>
              <a:tabLst>
                <a:tab pos="1833563" algn="l"/>
              </a:tabLst>
            </a:pPr>
            <a:r>
              <a:rPr lang="en-US" sz="2000" dirty="0"/>
              <a:t>		common block</a:t>
            </a:r>
          </a:p>
          <a:p>
            <a:pPr>
              <a:lnSpc>
                <a:spcPct val="90000"/>
              </a:lnSpc>
              <a:buFont typeface="Monotype Sorts" charset="2"/>
              <a:buNone/>
              <a:tabLst>
                <a:tab pos="1833563" algn="l"/>
              </a:tabLst>
            </a:pPr>
            <a:r>
              <a:rPr lang="en-US" sz="2000" dirty="0"/>
              <a:t>		stack</a:t>
            </a:r>
          </a:p>
          <a:p>
            <a:pPr>
              <a:lnSpc>
                <a:spcPct val="90000"/>
              </a:lnSpc>
              <a:buFont typeface="Monotype Sorts" charset="2"/>
              <a:buNone/>
              <a:tabLst>
                <a:tab pos="1833563" algn="l"/>
              </a:tabLst>
            </a:pPr>
            <a:r>
              <a:rPr lang="en-US" sz="2000" dirty="0"/>
              <a:t>		symbol table</a:t>
            </a:r>
          </a:p>
          <a:p>
            <a:pPr>
              <a:lnSpc>
                <a:spcPct val="90000"/>
              </a:lnSpc>
              <a:buFont typeface="Monotype Sorts" charset="2"/>
              <a:buNone/>
              <a:tabLst>
                <a:tab pos="1833563" algn="l"/>
              </a:tabLst>
            </a:pPr>
            <a:r>
              <a:rPr lang="en-US" sz="2000" dirty="0"/>
              <a:t>		arrays</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Elements with in a segment are identified by their offset from the beginning of the segment</a:t>
            </a:r>
          </a:p>
          <a:p>
            <a:pPr lvl="2"/>
            <a:r>
              <a:rPr lang="en-US" dirty="0">
                <a:solidFill>
                  <a:srgbClr val="FF0000"/>
                </a:solidFill>
              </a:rPr>
              <a:t>First</a:t>
            </a:r>
            <a:r>
              <a:rPr lang="en-US" dirty="0"/>
              <a:t> statement of the program.</a:t>
            </a:r>
          </a:p>
          <a:p>
            <a:pPr lvl="2"/>
            <a:r>
              <a:rPr lang="en-US" dirty="0">
                <a:solidFill>
                  <a:srgbClr val="FF0000"/>
                </a:solidFill>
              </a:rPr>
              <a:t>Seventh</a:t>
            </a:r>
            <a:r>
              <a:rPr lang="en-US" dirty="0"/>
              <a:t> stack frame entry in stack.</a:t>
            </a:r>
          </a:p>
          <a:p>
            <a:pPr lvl="2"/>
            <a:r>
              <a:rPr lang="en-US" dirty="0">
                <a:solidFill>
                  <a:srgbClr val="FF0000"/>
                </a:solidFill>
              </a:rPr>
              <a:t> Fifth </a:t>
            </a:r>
            <a:r>
              <a:rPr lang="en-US" dirty="0"/>
              <a:t>instruction of </a:t>
            </a:r>
            <a:r>
              <a:rPr lang="en-US" dirty="0" err="1"/>
              <a:t>sqrt</a:t>
            </a:r>
            <a:r>
              <a:rPr lang="en-US" dirty="0"/>
              <a:t>() function.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7848600" cy="5669760"/>
          </a:xfrm>
        </p:spPr>
        <p:txBody>
          <a:bodyPr/>
          <a:lstStyle/>
          <a:p>
            <a:r>
              <a:rPr lang="en-US" dirty="0"/>
              <a:t>A logical address space is a collection of segments.</a:t>
            </a:r>
          </a:p>
          <a:p>
            <a:r>
              <a:rPr lang="en-US" dirty="0"/>
              <a:t>Each segment has a name and a length.</a:t>
            </a:r>
          </a:p>
          <a:p>
            <a:r>
              <a:rPr lang="en-US" dirty="0"/>
              <a:t>User specifies each address by two quantities</a:t>
            </a:r>
          </a:p>
          <a:p>
            <a:pPr lvl="2"/>
            <a:r>
              <a:rPr lang="en-US" dirty="0">
                <a:solidFill>
                  <a:srgbClr val="FF0000"/>
                </a:solidFill>
              </a:rPr>
              <a:t>A segment name, an offset.</a:t>
            </a:r>
          </a:p>
          <a:p>
            <a:r>
              <a:rPr lang="en-US" dirty="0"/>
              <a:t>For simplicity , segments are numbered rather than by a segment name.</a:t>
            </a:r>
          </a:p>
          <a:p>
            <a:r>
              <a:rPr lang="en-US" dirty="0">
                <a:solidFill>
                  <a:srgbClr val="00B050"/>
                </a:solidFill>
              </a:rPr>
              <a:t>Logical address=&lt;segment-number, offset&gt;</a:t>
            </a:r>
          </a:p>
          <a:p>
            <a:endParaRPr lang="en-US" dirty="0">
              <a:solidFill>
                <a:srgbClr val="00B05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763000" cy="1219200"/>
          </a:xfrm>
        </p:spPr>
        <p:txBody>
          <a:bodyPr/>
          <a:lstStyle/>
          <a:p>
            <a:br>
              <a:rPr lang="en-US" sz="2400" dirty="0"/>
            </a:br>
            <a:r>
              <a:rPr lang="en-US" sz="2400" dirty="0"/>
              <a:t>User’s view of a program   Logical View of Segmentation</a:t>
            </a:r>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609600" y="2057400"/>
            <a:ext cx="3581400" cy="40386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cstate="print"/>
          <a:srcRect/>
          <a:stretch>
            <a:fillRect/>
          </a:stretch>
        </p:blipFill>
        <p:spPr bwMode="auto">
          <a:xfrm>
            <a:off x="4343400" y="2057400"/>
            <a:ext cx="4343807" cy="3962400"/>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segments</a:t>
            </a:r>
          </a:p>
        </p:txBody>
      </p:sp>
      <p:sp>
        <p:nvSpPr>
          <p:cNvPr id="3" name="Content Placeholder 2"/>
          <p:cNvSpPr>
            <a:spLocks noGrp="1"/>
          </p:cNvSpPr>
          <p:nvPr>
            <p:ph idx="1"/>
          </p:nvPr>
        </p:nvSpPr>
        <p:spPr/>
        <p:txBody>
          <a:bodyPr/>
          <a:lstStyle/>
          <a:p>
            <a:r>
              <a:rPr lang="en-US" dirty="0"/>
              <a:t>Code</a:t>
            </a:r>
          </a:p>
          <a:p>
            <a:r>
              <a:rPr lang="en-US" dirty="0"/>
              <a:t>Global variables</a:t>
            </a:r>
          </a:p>
          <a:p>
            <a:r>
              <a:rPr lang="en-US" dirty="0"/>
              <a:t>Heap</a:t>
            </a:r>
          </a:p>
          <a:p>
            <a:r>
              <a:rPr lang="en-US" dirty="0"/>
              <a:t>Stack</a:t>
            </a:r>
          </a:p>
          <a:p>
            <a:r>
              <a:rPr lang="en-US" dirty="0"/>
              <a:t>Standard C library</a:t>
            </a:r>
          </a:p>
          <a:p>
            <a:pPr lvl="2"/>
            <a:r>
              <a:rPr lang="en-US" dirty="0">
                <a:solidFill>
                  <a:srgbClr val="FFFF00"/>
                </a:solidFill>
              </a:rPr>
              <a:t>Loader will assign segment numbers.</a:t>
            </a:r>
            <a:r>
              <a:rPr lang="en-US" dirty="0"/>
              <a:t>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a:t>
            </a:r>
          </a:p>
        </p:txBody>
      </p:sp>
      <p:sp>
        <p:nvSpPr>
          <p:cNvPr id="3" name="Content Placeholder 2"/>
          <p:cNvSpPr>
            <a:spLocks noGrp="1"/>
          </p:cNvSpPr>
          <p:nvPr>
            <p:ph idx="1"/>
          </p:nvPr>
        </p:nvSpPr>
        <p:spPr/>
        <p:txBody>
          <a:bodyPr/>
          <a:lstStyle/>
          <a:p>
            <a:r>
              <a:rPr lang="en-US" dirty="0"/>
              <a:t>Mapping from 2D user defined address-1D physical address is done by a </a:t>
            </a:r>
            <a:r>
              <a:rPr lang="en-US" dirty="0">
                <a:solidFill>
                  <a:srgbClr val="FFFF00"/>
                </a:solidFill>
              </a:rPr>
              <a:t>segment table.</a:t>
            </a:r>
          </a:p>
          <a:p>
            <a:r>
              <a:rPr lang="en-US" dirty="0"/>
              <a:t>Each entry in segment table has</a:t>
            </a:r>
          </a:p>
          <a:p>
            <a:pPr lvl="3"/>
            <a:r>
              <a:rPr lang="en-US" dirty="0">
                <a:solidFill>
                  <a:srgbClr val="00B050"/>
                </a:solidFill>
              </a:rPr>
              <a:t>Segment base </a:t>
            </a:r>
            <a:r>
              <a:rPr lang="en-US" dirty="0"/>
              <a:t>and </a:t>
            </a:r>
            <a:r>
              <a:rPr lang="en-US" dirty="0">
                <a:solidFill>
                  <a:srgbClr val="FF0000"/>
                </a:solidFill>
              </a:rPr>
              <a:t>segment limit.</a:t>
            </a:r>
          </a:p>
          <a:p>
            <a:pPr lvl="1">
              <a:tabLst>
                <a:tab pos="1830388" algn="l"/>
                <a:tab pos="2857500" algn="ctr"/>
              </a:tabLst>
            </a:pPr>
            <a:r>
              <a:rPr lang="en-US" sz="2400" b="1" dirty="0">
                <a:solidFill>
                  <a:srgbClr val="3366FF"/>
                </a:solidFill>
              </a:rPr>
              <a:t>base</a:t>
            </a:r>
            <a:r>
              <a:rPr lang="en-US" sz="2400" dirty="0">
                <a:solidFill>
                  <a:srgbClr val="3366FF"/>
                </a:solidFill>
              </a:rPr>
              <a:t> </a:t>
            </a:r>
            <a:r>
              <a:rPr lang="en-US" sz="2400" dirty="0"/>
              <a:t>– contains the starting physical address where the segments reside in memory</a:t>
            </a:r>
          </a:p>
          <a:p>
            <a:pPr lvl="1">
              <a:tabLst>
                <a:tab pos="1830388" algn="l"/>
                <a:tab pos="2857500" algn="ctr"/>
              </a:tabLst>
            </a:pPr>
            <a:r>
              <a:rPr lang="en-US" sz="2400" b="1" dirty="0">
                <a:solidFill>
                  <a:srgbClr val="3366FF"/>
                </a:solidFill>
              </a:rPr>
              <a:t>limit</a:t>
            </a:r>
            <a:r>
              <a:rPr lang="en-US" sz="2400" dirty="0">
                <a:solidFill>
                  <a:srgbClr val="3366FF"/>
                </a:solidFill>
              </a:rPr>
              <a:t> </a:t>
            </a:r>
            <a:r>
              <a:rPr lang="en-US" sz="2400" dirty="0"/>
              <a:t>– specifies the length of the segment</a:t>
            </a:r>
            <a:endParaRPr lang="en-US" sz="1000" dirty="0"/>
          </a:p>
          <a:p>
            <a:pPr>
              <a:buNone/>
            </a:pPr>
            <a:endParaRPr lang="en-US" dirty="0">
              <a:solidFill>
                <a:srgbClr val="FFFF00"/>
              </a:solidFill>
            </a:endParaRPr>
          </a:p>
          <a:p>
            <a:endParaRPr lang="en-US" dirty="0"/>
          </a:p>
          <a:p>
            <a:pPr lvl="3">
              <a:buNone/>
            </a:pPr>
            <a:endParaRPr lang="en-US" dirty="0">
              <a:solidFill>
                <a:srgbClr val="FF00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a:t>
            </a:r>
          </a:p>
        </p:txBody>
      </p:sp>
      <p:pic>
        <p:nvPicPr>
          <p:cNvPr id="4098" name="Picture 2"/>
          <p:cNvPicPr>
            <a:picLocks noChangeAspect="1" noChangeArrowheads="1"/>
          </p:cNvPicPr>
          <p:nvPr/>
        </p:nvPicPr>
        <p:blipFill>
          <a:blip r:embed="rId2" cstate="print"/>
          <a:srcRect/>
          <a:stretch>
            <a:fillRect/>
          </a:stretch>
        </p:blipFill>
        <p:spPr bwMode="auto">
          <a:xfrm>
            <a:off x="762000" y="1295400"/>
            <a:ext cx="7421880" cy="5154083"/>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838200"/>
            <a:ext cx="7696200" cy="5517360"/>
          </a:xfrm>
        </p:spPr>
        <p:txBody>
          <a:bodyPr/>
          <a:lstStyle/>
          <a:p>
            <a:pPr>
              <a:tabLst>
                <a:tab pos="1830388" algn="l"/>
                <a:tab pos="2857500" algn="ctr"/>
              </a:tabLst>
            </a:pPr>
            <a:endParaRPr lang="en-US" sz="3200" dirty="0"/>
          </a:p>
          <a:p>
            <a:pPr>
              <a:tabLst>
                <a:tab pos="1830388" algn="l"/>
                <a:tab pos="2857500" algn="ctr"/>
              </a:tabLst>
            </a:pPr>
            <a:r>
              <a:rPr lang="en-US" sz="3200" dirty="0"/>
              <a:t>Logical address consists of a two </a:t>
            </a:r>
            <a:r>
              <a:rPr lang="en-US" sz="3200" dirty="0" err="1"/>
              <a:t>tuple</a:t>
            </a:r>
            <a:r>
              <a:rPr lang="en-US" sz="3200" dirty="0"/>
              <a:t>:</a:t>
            </a:r>
          </a:p>
          <a:p>
            <a:pPr>
              <a:buNone/>
              <a:tabLst>
                <a:tab pos="1830388" algn="l"/>
                <a:tab pos="2857500" algn="ctr"/>
              </a:tabLst>
            </a:pPr>
            <a:r>
              <a:rPr lang="en-US" sz="3200" dirty="0"/>
              <a:t>	segment-number </a:t>
            </a:r>
            <a:r>
              <a:rPr lang="en-US" sz="3200" dirty="0">
                <a:solidFill>
                  <a:srgbClr val="FF0000"/>
                </a:solidFill>
              </a:rPr>
              <a:t>s 	</a:t>
            </a:r>
            <a:r>
              <a:rPr lang="en-US" sz="3200" dirty="0"/>
              <a:t> offset </a:t>
            </a:r>
            <a:r>
              <a:rPr lang="en-US" sz="3200" dirty="0">
                <a:solidFill>
                  <a:srgbClr val="FF0000"/>
                </a:solidFill>
              </a:rPr>
              <a:t>d</a:t>
            </a:r>
            <a:endParaRPr lang="en-US" sz="3200" dirty="0"/>
          </a:p>
          <a:p>
            <a:pPr>
              <a:tabLst>
                <a:tab pos="1830388" algn="l"/>
                <a:tab pos="2857500" algn="ctr"/>
              </a:tabLst>
            </a:pPr>
            <a:r>
              <a:rPr lang="en-US" sz="3200" dirty="0">
                <a:solidFill>
                  <a:srgbClr val="FFFF00"/>
                </a:solidFill>
              </a:rPr>
              <a:t>Segment number </a:t>
            </a:r>
            <a:r>
              <a:rPr lang="en-US" sz="3200" dirty="0"/>
              <a:t>is used as </a:t>
            </a:r>
            <a:r>
              <a:rPr lang="en-US" sz="3200" dirty="0">
                <a:solidFill>
                  <a:srgbClr val="00B050"/>
                </a:solidFill>
              </a:rPr>
              <a:t>index </a:t>
            </a:r>
            <a:r>
              <a:rPr lang="en-US" sz="3200" dirty="0"/>
              <a:t>to the segment table.</a:t>
            </a:r>
          </a:p>
          <a:p>
            <a:pPr>
              <a:tabLst>
                <a:tab pos="1830388" algn="l"/>
                <a:tab pos="2857500" algn="ctr"/>
              </a:tabLst>
            </a:pPr>
            <a:r>
              <a:rPr lang="en-US" sz="3200" dirty="0"/>
              <a:t>Off set range -</a:t>
            </a:r>
            <a:r>
              <a:rPr lang="en-US" sz="3200" dirty="0">
                <a:solidFill>
                  <a:srgbClr val="FF0000"/>
                </a:solidFill>
              </a:rPr>
              <a:t>0 to limit</a:t>
            </a:r>
          </a:p>
          <a:p>
            <a:pPr>
              <a:buFont typeface="Monotype Sorts" charset="2"/>
              <a:buNone/>
              <a:tabLst>
                <a:tab pos="1830388" algn="l"/>
                <a:tab pos="2857500" algn="ctr"/>
              </a:tabLst>
            </a:pPr>
            <a:endParaRPr lang="en-US" sz="1100" dirty="0">
              <a:solidFill>
                <a:srgbClr val="FF0000"/>
              </a:solidFill>
            </a:endParaRP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5122" name="Picture 2"/>
          <p:cNvPicPr>
            <a:picLocks noChangeAspect="1" noChangeArrowheads="1"/>
          </p:cNvPicPr>
          <p:nvPr/>
        </p:nvPicPr>
        <p:blipFill>
          <a:blip r:embed="rId2" cstate="print"/>
          <a:srcRect/>
          <a:stretch>
            <a:fillRect/>
          </a:stretch>
        </p:blipFill>
        <p:spPr bwMode="auto">
          <a:xfrm>
            <a:off x="1172720" y="1447801"/>
            <a:ext cx="6599679" cy="5224194"/>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examples</a:t>
            </a:r>
          </a:p>
        </p:txBody>
      </p:sp>
      <p:sp>
        <p:nvSpPr>
          <p:cNvPr id="3" name="Content Placeholder 2"/>
          <p:cNvSpPr>
            <a:spLocks noGrp="1"/>
          </p:cNvSpPr>
          <p:nvPr>
            <p:ph idx="1"/>
          </p:nvPr>
        </p:nvSpPr>
        <p:spPr/>
        <p:txBody>
          <a:bodyPr/>
          <a:lstStyle/>
          <a:p>
            <a:r>
              <a:rPr lang="en-US" dirty="0"/>
              <a:t>A reference to 53 of segment 2</a:t>
            </a:r>
          </a:p>
          <a:p>
            <a:r>
              <a:rPr lang="en-US" dirty="0"/>
              <a:t>A reference to 852 byte of segment 3</a:t>
            </a:r>
          </a:p>
          <a:p>
            <a:r>
              <a:rPr lang="en-US" dirty="0"/>
              <a:t>A reference to 1222 byte of segment 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33600"/>
            <a:ext cx="7848600" cy="1524000"/>
          </a:xfrm>
        </p:spPr>
        <p:txBody>
          <a:bodyPr/>
          <a:lstStyle/>
          <a:p>
            <a:pPr algn="ctr"/>
            <a:r>
              <a:rPr lang="en-US" dirty="0"/>
              <a:t>UNIT III-II</a:t>
            </a:r>
            <a:br>
              <a:rPr lang="en-US" dirty="0"/>
            </a:br>
            <a:r>
              <a:rPr lang="en-US" dirty="0"/>
              <a:t>Virtual Memory Management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914400" y="1447800"/>
            <a:ext cx="7772400" cy="4907760"/>
          </a:xfrm>
        </p:spPr>
        <p:txBody>
          <a:bodyPr/>
          <a:lstStyle/>
          <a:p>
            <a:pPr algn="just">
              <a:buNone/>
            </a:pPr>
            <a:r>
              <a:rPr lang="en-US" dirty="0">
                <a:solidFill>
                  <a:srgbClr val="FFFF00"/>
                </a:solidFill>
              </a:rPr>
              <a:t>MEMORY MANAGEMENT TECHNIQUE</a:t>
            </a:r>
          </a:p>
          <a:p>
            <a:pPr algn="just"/>
            <a:r>
              <a:rPr lang="en-US" dirty="0">
                <a:solidFill>
                  <a:srgbClr val="FF0000"/>
                </a:solidFill>
              </a:rPr>
              <a:t>Goal: </a:t>
            </a:r>
            <a:r>
              <a:rPr lang="en-US" dirty="0"/>
              <a:t>keep many processes in memory simultaneously to allow multiprogramming.</a:t>
            </a:r>
          </a:p>
          <a:p>
            <a:pPr marL="667512" lvl="2" indent="-342900" algn="just">
              <a:spcBef>
                <a:spcPts val="700"/>
              </a:spcBef>
              <a:buClr>
                <a:schemeClr val="tx2"/>
              </a:buClr>
              <a:buSzPct val="95000"/>
              <a:buFont typeface="Wingdings"/>
              <a:buChar char=""/>
            </a:pPr>
            <a:r>
              <a:rPr lang="en-US" dirty="0"/>
              <a:t>Entire process should be in memory before it can execute.</a:t>
            </a:r>
          </a:p>
          <a:p>
            <a:pPr algn="just"/>
            <a:r>
              <a:rPr lang="en-US" dirty="0">
                <a:solidFill>
                  <a:srgbClr val="FF0000"/>
                </a:solidFill>
              </a:rPr>
              <a:t>Virtual Memory: </a:t>
            </a:r>
            <a:r>
              <a:rPr lang="en-US" dirty="0"/>
              <a:t>It allows the execution of processes that are not completely in memory.</a:t>
            </a:r>
          </a:p>
          <a:p>
            <a:pPr algn="just"/>
            <a:r>
              <a:rPr lang="en-US" dirty="0"/>
              <a:t>Programs can be larger than physical memory</a:t>
            </a:r>
          </a:p>
          <a:p>
            <a:pPr algn="just"/>
            <a:endParaRPr lang="en-US" dirty="0"/>
          </a:p>
          <a:p>
            <a:pPr algn="just"/>
            <a:endParaRPr lang="en-US" dirty="0"/>
          </a:p>
          <a:p>
            <a:pPr algn="just"/>
            <a:endParaRPr lang="en-US" dirty="0"/>
          </a:p>
          <a:p>
            <a:pPr algn="just"/>
            <a:endParaRPr lang="en-US" dirty="0"/>
          </a:p>
          <a:p>
            <a:pPr lvl="1" algn="just"/>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Requirement: </a:t>
            </a:r>
            <a:r>
              <a:rPr lang="en-US" sz="2800" dirty="0">
                <a:solidFill>
                  <a:srgbClr val="FFFF00"/>
                </a:solidFill>
              </a:rPr>
              <a:t>Instructions being executed must be in physical memory</a:t>
            </a:r>
          </a:p>
        </p:txBody>
      </p:sp>
      <p:sp>
        <p:nvSpPr>
          <p:cNvPr id="3" name="Content Placeholder 2"/>
          <p:cNvSpPr>
            <a:spLocks noGrp="1"/>
          </p:cNvSpPr>
          <p:nvPr>
            <p:ph idx="1"/>
          </p:nvPr>
        </p:nvSpPr>
        <p:spPr>
          <a:xfrm>
            <a:off x="685800" y="1447800"/>
            <a:ext cx="8686800" cy="4769640"/>
          </a:xfrm>
        </p:spPr>
        <p:txBody>
          <a:bodyPr>
            <a:normAutofit fontScale="92500"/>
          </a:bodyPr>
          <a:lstStyle/>
          <a:p>
            <a:endParaRPr lang="en-US" dirty="0"/>
          </a:p>
          <a:p>
            <a:r>
              <a:rPr lang="en-US" dirty="0"/>
              <a:t>Place entire logical address space in physical memory.</a:t>
            </a:r>
          </a:p>
          <a:p>
            <a:r>
              <a:rPr lang="en-US" dirty="0"/>
              <a:t>It limits the size of the program to the size of physical memory</a:t>
            </a:r>
          </a:p>
          <a:p>
            <a:r>
              <a:rPr lang="en-US" dirty="0"/>
              <a:t>But, in many cases, the entire program is not needed.</a:t>
            </a:r>
          </a:p>
          <a:p>
            <a:pPr lvl="1"/>
            <a:r>
              <a:rPr lang="en-US" dirty="0">
                <a:solidFill>
                  <a:srgbClr val="FF0000"/>
                </a:solidFill>
              </a:rPr>
              <a:t>Examples:</a:t>
            </a:r>
            <a:r>
              <a:rPr lang="en-US" dirty="0"/>
              <a:t>    </a:t>
            </a:r>
            <a:r>
              <a:rPr lang="en-US" dirty="0">
                <a:solidFill>
                  <a:srgbClr val="00B050"/>
                </a:solidFill>
              </a:rPr>
              <a:t>1.Programs have some code to handle errors</a:t>
            </a:r>
            <a:r>
              <a:rPr lang="en-US" dirty="0"/>
              <a:t>.</a:t>
            </a:r>
          </a:p>
          <a:p>
            <a:pPr lvl="8">
              <a:buNone/>
            </a:pPr>
            <a:r>
              <a:rPr lang="en-US" dirty="0"/>
              <a:t>	</a:t>
            </a:r>
            <a:r>
              <a:rPr lang="en-US" sz="2400" dirty="0">
                <a:solidFill>
                  <a:srgbClr val="00B0F0"/>
                </a:solidFill>
              </a:rPr>
              <a:t>2. Array, Lists and tables are allocated more     </a:t>
            </a:r>
          </a:p>
          <a:p>
            <a:pPr lvl="8">
              <a:buNone/>
            </a:pPr>
            <a:r>
              <a:rPr lang="en-US" sz="2400" dirty="0">
                <a:solidFill>
                  <a:srgbClr val="00B0F0"/>
                </a:solidFill>
              </a:rPr>
              <a:t>        memory than they actually needed.</a:t>
            </a:r>
          </a:p>
          <a:p>
            <a:pPr lvl="8">
              <a:buNone/>
            </a:pPr>
            <a:r>
              <a:rPr lang="en-US" sz="2400" dirty="0"/>
              <a:t>	</a:t>
            </a:r>
            <a:r>
              <a:rPr lang="en-US" sz="2400" dirty="0">
                <a:solidFill>
                  <a:schemeClr val="accent2">
                    <a:lumMod val="60000"/>
                    <a:lumOff val="40000"/>
                  </a:schemeClr>
                </a:solidFill>
              </a:rPr>
              <a:t>3. Certain options of a program may be used       </a:t>
            </a:r>
          </a:p>
          <a:p>
            <a:pPr lvl="8">
              <a:buNone/>
            </a:pPr>
            <a:r>
              <a:rPr lang="en-US" sz="2400" dirty="0">
                <a:solidFill>
                  <a:schemeClr val="accent2">
                    <a:lumMod val="60000"/>
                    <a:lumOff val="40000"/>
                  </a:schemeClr>
                </a:solidFill>
              </a:rPr>
              <a:t>         rarely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solidFill>
                  <a:srgbClr val="FFFF00"/>
                </a:solidFill>
              </a:rPr>
              <a:t>Problem: </a:t>
            </a:r>
            <a:r>
              <a:rPr lang="en-US" sz="2400" dirty="0">
                <a:solidFill>
                  <a:schemeClr val="tx1"/>
                </a:solidFill>
              </a:rPr>
              <a:t>In </a:t>
            </a:r>
            <a:r>
              <a:rPr lang="en-US" sz="2400" dirty="0"/>
              <a:t>The cases where the entire program is needed, it may not all be needed at the same time</a:t>
            </a:r>
          </a:p>
        </p:txBody>
      </p:sp>
      <p:sp>
        <p:nvSpPr>
          <p:cNvPr id="3" name="Content Placeholder 2"/>
          <p:cNvSpPr>
            <a:spLocks noGrp="1"/>
          </p:cNvSpPr>
          <p:nvPr>
            <p:ph idx="1"/>
          </p:nvPr>
        </p:nvSpPr>
        <p:spPr>
          <a:xfrm>
            <a:off x="685800" y="1752600"/>
            <a:ext cx="8458200" cy="5105400"/>
          </a:xfrm>
        </p:spPr>
        <p:txBody>
          <a:bodyPr/>
          <a:lstStyle/>
          <a:p>
            <a:pPr>
              <a:buNone/>
            </a:pPr>
            <a:r>
              <a:rPr lang="en-US" sz="2800" u="sng" dirty="0">
                <a:solidFill>
                  <a:srgbClr val="F73B75"/>
                </a:solidFill>
              </a:rPr>
              <a:t>A program that is only partially in memory would have</a:t>
            </a:r>
          </a:p>
          <a:p>
            <a:pPr>
              <a:buNone/>
            </a:pPr>
            <a:r>
              <a:rPr lang="en-US" sz="2800" u="sng" dirty="0">
                <a:solidFill>
                  <a:srgbClr val="F73B75"/>
                </a:solidFill>
              </a:rPr>
              <a:t>many benefits:</a:t>
            </a:r>
          </a:p>
          <a:p>
            <a:pPr>
              <a:buNone/>
            </a:pPr>
            <a:r>
              <a:rPr lang="en-US" sz="2800" dirty="0"/>
              <a:t>1. A program is not constrained by the amount of physical memory.</a:t>
            </a:r>
          </a:p>
          <a:p>
            <a:pPr>
              <a:buNone/>
            </a:pPr>
            <a:r>
              <a:rPr lang="en-US" sz="2800" dirty="0"/>
              <a:t>2. More programs could run at the same time</a:t>
            </a:r>
          </a:p>
          <a:p>
            <a:pPr>
              <a:buNone/>
            </a:pPr>
            <a:r>
              <a:rPr lang="en-US" sz="2800" dirty="0"/>
              <a:t>		increase in CPU utilization, throughput.</a:t>
            </a:r>
          </a:p>
          <a:p>
            <a:pPr>
              <a:buNone/>
            </a:pPr>
            <a:r>
              <a:rPr lang="en-US" sz="2800" dirty="0"/>
              <a:t>3. Less I/O is needed to swap or load each user program in to memory, so each user program would run faster.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12064"/>
            <a:ext cx="9982200" cy="1011936"/>
          </a:xfrm>
        </p:spPr>
        <p:txBody>
          <a:bodyPr/>
          <a:lstStyle/>
          <a:p>
            <a:r>
              <a:rPr lang="en-US" sz="2400" dirty="0"/>
              <a:t>Virtual Memory That is  Larger Than Physical Memory</a:t>
            </a:r>
          </a:p>
        </p:txBody>
      </p:sp>
      <p:pic>
        <p:nvPicPr>
          <p:cNvPr id="1026" name="Picture 2"/>
          <p:cNvPicPr>
            <a:picLocks noChangeAspect="1" noChangeArrowheads="1"/>
          </p:cNvPicPr>
          <p:nvPr/>
        </p:nvPicPr>
        <p:blipFill>
          <a:blip r:embed="rId2" cstate="print"/>
          <a:srcRect/>
          <a:stretch>
            <a:fillRect/>
          </a:stretch>
        </p:blipFill>
        <p:spPr bwMode="auto">
          <a:xfrm>
            <a:off x="838200" y="1904999"/>
            <a:ext cx="7162800" cy="4649109"/>
          </a:xfrm>
          <a:prstGeom prst="rect">
            <a:avLst/>
          </a:prstGeom>
          <a:noFill/>
          <a:ln w="9525">
            <a:noFill/>
            <a:miter lim="800000"/>
            <a:headEnd/>
            <a:tailEnd/>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memory</a:t>
            </a:r>
          </a:p>
        </p:txBody>
      </p:sp>
      <p:sp>
        <p:nvSpPr>
          <p:cNvPr id="3" name="Content Placeholder 2"/>
          <p:cNvSpPr>
            <a:spLocks noGrp="1"/>
          </p:cNvSpPr>
          <p:nvPr>
            <p:ph idx="1"/>
          </p:nvPr>
        </p:nvSpPr>
        <p:spPr/>
        <p:txBody>
          <a:bodyPr>
            <a:normAutofit/>
          </a:bodyPr>
          <a:lstStyle/>
          <a:p>
            <a:r>
              <a:rPr lang="en-US" dirty="0"/>
              <a:t>separation of user logical memory from physical memory</a:t>
            </a:r>
          </a:p>
          <a:p>
            <a:pPr lvl="1"/>
            <a:r>
              <a:rPr lang="en-US" dirty="0"/>
              <a:t>Only part of the program needs to be in memory for execution</a:t>
            </a:r>
          </a:p>
          <a:p>
            <a:pPr lvl="1"/>
            <a:r>
              <a:rPr lang="en-US" dirty="0"/>
              <a:t>Logical address space can therefore be much larger than physical address space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address space</a:t>
            </a:r>
          </a:p>
        </p:txBody>
      </p:sp>
      <p:sp>
        <p:nvSpPr>
          <p:cNvPr id="3" name="Content Placeholder 2"/>
          <p:cNvSpPr>
            <a:spLocks noGrp="1"/>
          </p:cNvSpPr>
          <p:nvPr>
            <p:ph idx="1"/>
          </p:nvPr>
        </p:nvSpPr>
        <p:spPr>
          <a:xfrm>
            <a:off x="609600" y="1600200"/>
            <a:ext cx="8077200" cy="4755360"/>
          </a:xfrm>
        </p:spPr>
        <p:txBody>
          <a:bodyPr/>
          <a:lstStyle/>
          <a:p>
            <a:r>
              <a:rPr lang="en-US" dirty="0"/>
              <a:t>It refers to the logical view of how a process is stored in memory.</a:t>
            </a:r>
          </a:p>
          <a:p>
            <a:pPr lvl="1"/>
            <a:r>
              <a:rPr lang="en-US" dirty="0"/>
              <a:t>Process begins at logical address </a:t>
            </a:r>
            <a:r>
              <a:rPr lang="en-US" dirty="0">
                <a:solidFill>
                  <a:srgbClr val="FF0000"/>
                </a:solidFill>
              </a:rPr>
              <a:t>0</a:t>
            </a:r>
            <a:r>
              <a:rPr lang="en-US" dirty="0"/>
              <a:t> and exists in contiguous memory.</a:t>
            </a:r>
          </a:p>
          <a:p>
            <a:pPr lvl="1"/>
            <a:r>
              <a:rPr lang="en-US" dirty="0"/>
              <a:t>Heap grow-upward.</a:t>
            </a:r>
          </a:p>
          <a:p>
            <a:pPr lvl="1"/>
            <a:r>
              <a:rPr lang="en-US" dirty="0"/>
              <a:t>Stack grow-downward.</a:t>
            </a:r>
          </a:p>
          <a:p>
            <a:pPr lvl="1"/>
            <a:r>
              <a:rPr lang="en-US" dirty="0"/>
              <a:t>Virtual address space that include </a:t>
            </a:r>
          </a:p>
          <a:p>
            <a:pPr lvl="1">
              <a:buNone/>
            </a:pPr>
            <a:r>
              <a:rPr lang="en-US" dirty="0"/>
              <a:t>	 Holes-Sparse address spaces.</a:t>
            </a:r>
          </a:p>
          <a:p>
            <a:pPr lvl="1"/>
            <a:endParaRPr lang="en-US" dirty="0"/>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248400" y="3124200"/>
            <a:ext cx="2756747" cy="3352801"/>
          </a:xfrm>
          <a:prstGeom prst="rect">
            <a:avLst/>
          </a:prstGeom>
          <a:noFill/>
          <a:ln w="9525">
            <a:noFill/>
            <a:miter lim="800000"/>
            <a:headEnd/>
            <a:tailEnd/>
          </a:ln>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Shared Library Using Virtual Memory</a:t>
            </a:r>
          </a:p>
        </p:txBody>
      </p:sp>
      <p:sp>
        <p:nvSpPr>
          <p:cNvPr id="3" name="Content Placeholder 2"/>
          <p:cNvSpPr>
            <a:spLocks noGrp="1"/>
          </p:cNvSpPr>
          <p:nvPr>
            <p:ph idx="1"/>
          </p:nvPr>
        </p:nvSpPr>
        <p:spPr>
          <a:xfrm>
            <a:off x="762000" y="1066800"/>
            <a:ext cx="7772400" cy="4572000"/>
          </a:xfrm>
        </p:spPr>
        <p:txBody>
          <a:bodyPr/>
          <a:lstStyle/>
          <a:p>
            <a:r>
              <a:rPr lang="en-US" dirty="0"/>
              <a:t>Virtual memory allows files and memory to be shared by two or more processes.</a:t>
            </a:r>
          </a:p>
          <a:p>
            <a:pPr lvl="1" algn="just"/>
            <a:r>
              <a:rPr lang="en-US" dirty="0"/>
              <a:t>System libraries can be shared by several processes through mapping of the shared object into virtual address space.</a:t>
            </a:r>
          </a:p>
        </p:txBody>
      </p:sp>
      <p:pic>
        <p:nvPicPr>
          <p:cNvPr id="2050" name="Picture 2"/>
          <p:cNvPicPr>
            <a:picLocks noChangeAspect="1" noChangeArrowheads="1"/>
          </p:cNvPicPr>
          <p:nvPr/>
        </p:nvPicPr>
        <p:blipFill>
          <a:blip r:embed="rId2" cstate="print"/>
          <a:srcRect/>
          <a:stretch>
            <a:fillRect/>
          </a:stretch>
        </p:blipFill>
        <p:spPr bwMode="auto">
          <a:xfrm>
            <a:off x="2057400" y="3400425"/>
            <a:ext cx="5553075" cy="3000375"/>
          </a:xfrm>
          <a:prstGeom prst="rect">
            <a:avLst/>
          </a:prstGeom>
          <a:noFill/>
          <a:ln w="9525">
            <a:noFill/>
            <a:miter lim="800000"/>
            <a:headEnd/>
            <a:tailEnd/>
          </a:ln>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47800"/>
            <a:ext cx="7848600" cy="4907760"/>
          </a:xfrm>
        </p:spPr>
        <p:txBody>
          <a:bodyPr/>
          <a:lstStyle/>
          <a:p>
            <a:r>
              <a:rPr lang="en-US" dirty="0"/>
              <a:t>It also enables processes to share memory.</a:t>
            </a:r>
          </a:p>
          <a:p>
            <a:pPr lvl="1"/>
            <a:r>
              <a:rPr lang="en-US" dirty="0"/>
              <a:t>Two processes can communicate through the use of shared memory.</a:t>
            </a:r>
          </a:p>
          <a:p>
            <a:pPr>
              <a:buNone/>
            </a:pPr>
            <a:endParaRPr lang="en-US" dirty="0"/>
          </a:p>
          <a:p>
            <a:r>
              <a:rPr lang="en-US" dirty="0"/>
              <a:t>It can allow pages to be shared during process creation with fork() system call.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38200"/>
            <a:ext cx="8229600" cy="5562600"/>
          </a:xfrm>
        </p:spPr>
        <p:txBody>
          <a:bodyPr/>
          <a:lstStyle/>
          <a:p>
            <a:pPr>
              <a:buNone/>
            </a:pPr>
            <a:r>
              <a:rPr lang="en-US" dirty="0">
                <a:solidFill>
                  <a:srgbClr val="FFFF00"/>
                </a:solidFill>
              </a:rPr>
              <a:t>Advantages:</a:t>
            </a:r>
          </a:p>
          <a:p>
            <a:r>
              <a:rPr lang="en-US" dirty="0"/>
              <a:t>Processes are allowed to share files easily.</a:t>
            </a:r>
          </a:p>
          <a:p>
            <a:r>
              <a:rPr lang="en-US" dirty="0"/>
              <a:t>Easy to implement shared memory.</a:t>
            </a:r>
          </a:p>
          <a:p>
            <a:r>
              <a:rPr lang="en-US" dirty="0"/>
              <a:t>Process creation is also easy by using some efficient  mechanisms.</a:t>
            </a:r>
          </a:p>
          <a:p>
            <a:pPr>
              <a:buNone/>
            </a:pPr>
            <a:r>
              <a:rPr lang="en-US" dirty="0">
                <a:solidFill>
                  <a:srgbClr val="FF0000"/>
                </a:solidFill>
              </a:rPr>
              <a:t>Disadvantages:</a:t>
            </a:r>
          </a:p>
          <a:p>
            <a:r>
              <a:rPr lang="en-US" dirty="0"/>
              <a:t>It is not easy to implement.</a:t>
            </a:r>
          </a:p>
          <a:p>
            <a:pPr lvl="1"/>
            <a:r>
              <a:rPr lang="en-US" dirty="0"/>
              <a:t>	if it is used carelessly it will decrease performance</a:t>
            </a:r>
          </a:p>
          <a:p>
            <a:endParaRPr lang="en-US" dirty="0"/>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Demand Paging</a:t>
            </a:r>
          </a:p>
        </p:txBody>
      </p:sp>
      <p:sp>
        <p:nvSpPr>
          <p:cNvPr id="3" name="Content Placeholder 2"/>
          <p:cNvSpPr>
            <a:spLocks noGrp="1"/>
          </p:cNvSpPr>
          <p:nvPr>
            <p:ph idx="1"/>
          </p:nvPr>
        </p:nvSpPr>
        <p:spPr>
          <a:xfrm>
            <a:off x="838200" y="1295400"/>
            <a:ext cx="7772400" cy="5334000"/>
          </a:xfrm>
        </p:spPr>
        <p:txBody>
          <a:bodyPr>
            <a:normAutofit/>
          </a:bodyPr>
          <a:lstStyle/>
          <a:p>
            <a:r>
              <a:rPr lang="en-US" dirty="0">
                <a:solidFill>
                  <a:srgbClr val="FF0000"/>
                </a:solidFill>
              </a:rPr>
              <a:t>Demand paging</a:t>
            </a:r>
            <a:r>
              <a:rPr lang="en-US" dirty="0"/>
              <a:t>: Initially load the pages only as they are needed.</a:t>
            </a:r>
          </a:p>
          <a:p>
            <a:endParaRPr lang="en-US" dirty="0"/>
          </a:p>
          <a:p>
            <a:endParaRPr lang="en-US" dirty="0"/>
          </a:p>
          <a:p>
            <a:endParaRPr lang="en-US" dirty="0"/>
          </a:p>
          <a:p>
            <a:endParaRPr lang="en-US" dirty="0"/>
          </a:p>
          <a:p>
            <a:pPr>
              <a:buNone/>
            </a:pPr>
            <a:endParaRPr lang="en-US" dirty="0"/>
          </a:p>
          <a:p>
            <a:r>
              <a:rPr lang="en-US" dirty="0">
                <a:solidFill>
                  <a:srgbClr val="FF0000"/>
                </a:solidFill>
              </a:rPr>
              <a:t>Lazy Swapper</a:t>
            </a:r>
            <a:r>
              <a:rPr lang="en-US" dirty="0"/>
              <a:t>: </a:t>
            </a:r>
            <a:r>
              <a:rPr lang="en-US" dirty="0">
                <a:sym typeface="Symbol" charset="2"/>
              </a:rPr>
              <a:t>never swaps a page into memory unless page will be needed.</a:t>
            </a:r>
          </a:p>
          <a:p>
            <a:pPr marL="411480" lvl="1" indent="-342900">
              <a:spcBef>
                <a:spcPts val="700"/>
              </a:spcBef>
              <a:buClr>
                <a:schemeClr val="tx2"/>
              </a:buClr>
              <a:buSzPct val="95000"/>
              <a:buFont typeface="Wingdings"/>
              <a:buChar char=""/>
            </a:pPr>
            <a:r>
              <a:rPr lang="en-US" dirty="0">
                <a:sym typeface="Symbol" charset="2"/>
              </a:rPr>
              <a:t>Swapper that deals with pages is a </a:t>
            </a:r>
            <a:r>
              <a:rPr lang="en-US" b="1" dirty="0">
                <a:solidFill>
                  <a:srgbClr val="FF0000"/>
                </a:solidFill>
                <a:sym typeface="Symbol" charset="2"/>
              </a:rPr>
              <a:t>pager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3075" name="Picture 3"/>
          <p:cNvPicPr>
            <a:picLocks noChangeAspect="1" noChangeArrowheads="1"/>
          </p:cNvPicPr>
          <p:nvPr/>
        </p:nvPicPr>
        <p:blipFill>
          <a:blip r:embed="rId2" cstate="print"/>
          <a:srcRect/>
          <a:stretch>
            <a:fillRect/>
          </a:stretch>
        </p:blipFill>
        <p:spPr bwMode="auto">
          <a:xfrm>
            <a:off x="1752600" y="2286000"/>
            <a:ext cx="5943600" cy="2667000"/>
          </a:xfrm>
          <a:prstGeom prst="rect">
            <a:avLst/>
          </a:prstGeom>
          <a:noFill/>
          <a:ln w="9525">
            <a:noFill/>
            <a:miter lim="800000"/>
            <a:headEnd/>
            <a:tailEnd/>
          </a:ln>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support</a:t>
            </a:r>
          </a:p>
        </p:txBody>
      </p:sp>
      <p:sp>
        <p:nvSpPr>
          <p:cNvPr id="3" name="Content Placeholder 2"/>
          <p:cNvSpPr>
            <a:spLocks noGrp="1"/>
          </p:cNvSpPr>
          <p:nvPr>
            <p:ph idx="1"/>
          </p:nvPr>
        </p:nvSpPr>
        <p:spPr>
          <a:xfrm>
            <a:off x="838200" y="1447800"/>
            <a:ext cx="7772400" cy="4572000"/>
          </a:xfrm>
        </p:spPr>
        <p:txBody>
          <a:bodyPr/>
          <a:lstStyle/>
          <a:p>
            <a:r>
              <a:rPr lang="en-US" dirty="0"/>
              <a:t>To distinguish the pages that are in memory and the pages that are on the disk.</a:t>
            </a:r>
          </a:p>
          <a:p>
            <a:pPr lvl="1"/>
            <a:r>
              <a:rPr lang="en-US" dirty="0"/>
              <a:t>Using </a:t>
            </a:r>
            <a:r>
              <a:rPr lang="en-US" dirty="0">
                <a:solidFill>
                  <a:srgbClr val="FF0000"/>
                </a:solidFill>
              </a:rPr>
              <a:t>valid-invalid bit.</a:t>
            </a:r>
          </a:p>
        </p:txBody>
      </p:sp>
      <p:pic>
        <p:nvPicPr>
          <p:cNvPr id="1026" name="Picture 2"/>
          <p:cNvPicPr>
            <a:picLocks noChangeAspect="1" noChangeArrowheads="1"/>
          </p:cNvPicPr>
          <p:nvPr/>
        </p:nvPicPr>
        <p:blipFill>
          <a:blip r:embed="rId2" cstate="print"/>
          <a:srcRect/>
          <a:stretch>
            <a:fillRect/>
          </a:stretch>
        </p:blipFill>
        <p:spPr bwMode="auto">
          <a:xfrm>
            <a:off x="1981200" y="2895600"/>
            <a:ext cx="5343525" cy="3676650"/>
          </a:xfrm>
          <a:prstGeom prst="rect">
            <a:avLst/>
          </a:prstGeom>
          <a:noFill/>
          <a:ln w="9525">
            <a:noFill/>
            <a:miter lim="800000"/>
            <a:headEnd/>
            <a:tailEnd/>
          </a:ln>
          <a:effec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
            <a:ext cx="8077200" cy="6355560"/>
          </a:xfrm>
        </p:spPr>
        <p:txBody>
          <a:bodyPr/>
          <a:lstStyle/>
          <a:p>
            <a:pPr>
              <a:lnSpc>
                <a:spcPct val="90000"/>
              </a:lnSpc>
            </a:pPr>
            <a:r>
              <a:rPr lang="en-US" dirty="0"/>
              <a:t>With each page table entry a valid–invalid bit is associated</a:t>
            </a:r>
            <a:br>
              <a:rPr lang="en-US" dirty="0"/>
            </a:br>
            <a:r>
              <a:rPr lang="en-US" dirty="0"/>
              <a:t>(</a:t>
            </a:r>
            <a:r>
              <a:rPr lang="en-US" b="1" dirty="0">
                <a:solidFill>
                  <a:srgbClr val="FF0000"/>
                </a:solidFill>
              </a:rPr>
              <a:t>v</a:t>
            </a:r>
            <a:r>
              <a:rPr lang="en-US" dirty="0"/>
              <a:t> </a:t>
            </a:r>
            <a:r>
              <a:rPr lang="en-US" dirty="0">
                <a:sym typeface="Symbol" charset="2"/>
              </a:rPr>
              <a:t> in-memory – </a:t>
            </a:r>
            <a:r>
              <a:rPr lang="en-US" b="1" dirty="0">
                <a:solidFill>
                  <a:srgbClr val="3366FF"/>
                </a:solidFill>
                <a:sym typeface="Symbol" charset="2"/>
              </a:rPr>
              <a:t>memory resident</a:t>
            </a:r>
            <a:r>
              <a:rPr lang="en-US" dirty="0">
                <a:sym typeface="Symbol" charset="2"/>
              </a:rPr>
              <a:t>,</a:t>
            </a:r>
            <a:r>
              <a:rPr lang="en-US" dirty="0">
                <a:solidFill>
                  <a:srgbClr val="FF0000"/>
                </a:solidFill>
                <a:sym typeface="Symbol" charset="2"/>
              </a:rPr>
              <a:t> </a:t>
            </a:r>
            <a:r>
              <a:rPr lang="en-US" b="1" dirty="0" err="1">
                <a:solidFill>
                  <a:srgbClr val="FF0000"/>
                </a:solidFill>
                <a:sym typeface="Symbol" charset="2"/>
              </a:rPr>
              <a:t>i</a:t>
            </a:r>
            <a:r>
              <a:rPr lang="en-US" dirty="0">
                <a:sym typeface="Symbol" charset="2"/>
              </a:rPr>
              <a:t>  not-in-memory)</a:t>
            </a:r>
          </a:p>
          <a:p>
            <a:pPr>
              <a:lnSpc>
                <a:spcPct val="90000"/>
              </a:lnSpc>
            </a:pPr>
            <a:r>
              <a:rPr lang="en-US" dirty="0">
                <a:sym typeface="Symbol" charset="2"/>
              </a:rPr>
              <a:t>Initially valid–invalid bit is set to</a:t>
            </a:r>
            <a:r>
              <a:rPr lang="en-US" b="1" dirty="0">
                <a:solidFill>
                  <a:srgbClr val="FF0000"/>
                </a:solidFill>
                <a:sym typeface="Symbol" charset="2"/>
              </a:rPr>
              <a:t> </a:t>
            </a:r>
            <a:r>
              <a:rPr lang="en-US" b="1" dirty="0" err="1">
                <a:solidFill>
                  <a:srgbClr val="FF0000"/>
                </a:solidFill>
                <a:sym typeface="Symbol" charset="2"/>
              </a:rPr>
              <a:t>i</a:t>
            </a:r>
            <a:r>
              <a:rPr lang="en-US" b="1" dirty="0">
                <a:solidFill>
                  <a:srgbClr val="FF0000"/>
                </a:solidFill>
                <a:sym typeface="Symbol" charset="2"/>
              </a:rPr>
              <a:t> </a:t>
            </a:r>
            <a:r>
              <a:rPr lang="en-US" dirty="0">
                <a:sym typeface="Symbol" charset="2"/>
              </a:rPr>
              <a:t>on all entries.</a:t>
            </a:r>
          </a:p>
          <a:p>
            <a:pPr>
              <a:lnSpc>
                <a:spcPct val="90000"/>
              </a:lnSpc>
            </a:pPr>
            <a:endParaRPr lang="en-US" dirty="0">
              <a:sym typeface="Symbol" charset="2"/>
            </a:endParaRPr>
          </a:p>
          <a:p>
            <a:pPr>
              <a:lnSpc>
                <a:spcPct val="90000"/>
              </a:lnSpc>
            </a:pPr>
            <a:endParaRPr lang="en-US" dirty="0">
              <a:sym typeface="Symbol" charset="2"/>
            </a:endParaRPr>
          </a:p>
          <a:p>
            <a:pPr>
              <a:lnSpc>
                <a:spcPct val="90000"/>
              </a:lnSpc>
            </a:pPr>
            <a:endParaRPr lang="en-US" dirty="0">
              <a:sym typeface="Symbol" charset="2"/>
            </a:endParaRPr>
          </a:p>
          <a:p>
            <a:pPr>
              <a:lnSpc>
                <a:spcPct val="90000"/>
              </a:lnSpc>
            </a:pPr>
            <a:endParaRPr lang="en-US" dirty="0">
              <a:sym typeface="Symbol" charset="2"/>
            </a:endParaRPr>
          </a:p>
          <a:p>
            <a:pPr>
              <a:lnSpc>
                <a:spcPct val="90000"/>
              </a:lnSpc>
            </a:pPr>
            <a:endParaRPr lang="en-US" dirty="0">
              <a:sym typeface="Symbol" charset="2"/>
            </a:endParaRPr>
          </a:p>
          <a:p>
            <a:pPr>
              <a:lnSpc>
                <a:spcPct val="90000"/>
              </a:lnSpc>
            </a:pPr>
            <a:r>
              <a:rPr lang="en-US" dirty="0">
                <a:sym typeface="Symbol" charset="2"/>
              </a:rPr>
              <a:t>During address translation, if valid–invalid bit in page table entry</a:t>
            </a:r>
          </a:p>
          <a:p>
            <a:pPr>
              <a:lnSpc>
                <a:spcPct val="90000"/>
              </a:lnSpc>
              <a:buFont typeface="Monotype Sorts" charset="2"/>
              <a:buNone/>
            </a:pPr>
            <a:r>
              <a:rPr lang="en-US" dirty="0">
                <a:sym typeface="Symbol" charset="2"/>
              </a:rPr>
              <a:t>      is</a:t>
            </a:r>
            <a:r>
              <a:rPr lang="en-US" b="1" dirty="0">
                <a:solidFill>
                  <a:srgbClr val="FF0000"/>
                </a:solidFill>
                <a:sym typeface="Symbol" charset="2"/>
              </a:rPr>
              <a:t> I</a:t>
            </a:r>
            <a:r>
              <a:rPr lang="en-US" dirty="0">
                <a:sym typeface="Symbol" charset="2"/>
              </a:rPr>
              <a:t>  page fault</a:t>
            </a:r>
          </a:p>
          <a:p>
            <a:pPr>
              <a:buNone/>
            </a:pP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2971800" y="2514600"/>
            <a:ext cx="2933700" cy="2476500"/>
          </a:xfrm>
          <a:prstGeom prst="rect">
            <a:avLst/>
          </a:prstGeom>
          <a:noFill/>
          <a:ln w="9525">
            <a:noFill/>
            <a:miter lim="800000"/>
            <a:headEnd/>
            <a:tailEnd/>
          </a:ln>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1524000"/>
            <a:ext cx="7162800" cy="4679160"/>
          </a:xfrm>
        </p:spPr>
        <p:txBody>
          <a:bodyPr/>
          <a:lstStyle/>
          <a:p>
            <a:r>
              <a:rPr lang="en-US" dirty="0"/>
              <a:t>What happens if the process tries to access a page that was not brought into memory?</a:t>
            </a:r>
          </a:p>
          <a:p>
            <a:r>
              <a:rPr lang="en-US" dirty="0"/>
              <a:t>Access to a page marked </a:t>
            </a:r>
            <a:r>
              <a:rPr lang="en-US" dirty="0">
                <a:solidFill>
                  <a:srgbClr val="FF0000"/>
                </a:solidFill>
              </a:rPr>
              <a:t>INVALID</a:t>
            </a:r>
            <a:r>
              <a:rPr lang="en-US" dirty="0"/>
              <a:t> causes a </a:t>
            </a:r>
            <a:r>
              <a:rPr lang="en-US" dirty="0">
                <a:solidFill>
                  <a:srgbClr val="FF0000"/>
                </a:solidFill>
              </a:rPr>
              <a:t>page-fault trap</a:t>
            </a: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Handling a Page Fault</a:t>
            </a:r>
          </a:p>
        </p:txBody>
      </p:sp>
      <p:pic>
        <p:nvPicPr>
          <p:cNvPr id="3074" name="Picture 2"/>
          <p:cNvPicPr>
            <a:picLocks noChangeAspect="1" noChangeArrowheads="1"/>
          </p:cNvPicPr>
          <p:nvPr/>
        </p:nvPicPr>
        <p:blipFill>
          <a:blip r:embed="rId2" cstate="print"/>
          <a:srcRect/>
          <a:stretch>
            <a:fillRect/>
          </a:stretch>
        </p:blipFill>
        <p:spPr bwMode="auto">
          <a:xfrm>
            <a:off x="1365218" y="1981201"/>
            <a:ext cx="6788182" cy="4463142"/>
          </a:xfrm>
          <a:prstGeom prst="rect">
            <a:avLst/>
          </a:prstGeom>
          <a:noFill/>
          <a:ln w="9525">
            <a:noFill/>
            <a:miter lim="800000"/>
            <a:headEnd/>
            <a:tailEnd/>
          </a:ln>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7848600" cy="5822160"/>
          </a:xfrm>
        </p:spPr>
        <p:txBody>
          <a:bodyPr>
            <a:normAutofit lnSpcReduction="10000"/>
          </a:bodyPr>
          <a:lstStyle/>
          <a:p>
            <a:pPr>
              <a:lnSpc>
                <a:spcPct val="90000"/>
              </a:lnSpc>
            </a:pPr>
            <a:r>
              <a:rPr lang="en-US" dirty="0"/>
              <a:t>Access to a page marked INVALID. Reference to that page will trap to operating system:</a:t>
            </a:r>
          </a:p>
          <a:p>
            <a:pPr>
              <a:lnSpc>
                <a:spcPct val="90000"/>
              </a:lnSpc>
              <a:buFont typeface="Monotype Sorts" charset="2"/>
              <a:buNone/>
            </a:pPr>
            <a:r>
              <a:rPr lang="en-US" dirty="0">
                <a:solidFill>
                  <a:srgbClr val="3366FF"/>
                </a:solidFill>
                <a:sym typeface="Symbol" charset="2"/>
              </a:rPr>
              <a:t>              </a:t>
            </a:r>
            <a:r>
              <a:rPr lang="en-US" b="1" dirty="0">
                <a:solidFill>
                  <a:srgbClr val="3366FF"/>
                </a:solidFill>
                <a:sym typeface="Symbol" charset="2"/>
              </a:rPr>
              <a:t>page fault.</a:t>
            </a:r>
          </a:p>
          <a:p>
            <a:pPr>
              <a:lnSpc>
                <a:spcPct val="90000"/>
              </a:lnSpc>
              <a:buFont typeface="Monotype Sorts" charset="2"/>
              <a:buAutoNum type="arabicPeriod"/>
            </a:pPr>
            <a:r>
              <a:rPr lang="en-US" dirty="0">
                <a:sym typeface="Symbol" charset="2"/>
              </a:rPr>
              <a:t>Operating system looks in internal table(PCB) to decide:</a:t>
            </a:r>
          </a:p>
          <a:p>
            <a:pPr marL="1141413" lvl="1" indent="-488950">
              <a:lnSpc>
                <a:spcPct val="90000"/>
              </a:lnSpc>
            </a:pPr>
            <a:r>
              <a:rPr lang="en-US" dirty="0"/>
              <a:t>Invalid reference </a:t>
            </a:r>
            <a:r>
              <a:rPr lang="en-US" dirty="0">
                <a:sym typeface="Symbol" charset="2"/>
              </a:rPr>
              <a:t> abort</a:t>
            </a:r>
          </a:p>
          <a:p>
            <a:pPr marL="1141413" lvl="1" indent="-488950">
              <a:lnSpc>
                <a:spcPct val="90000"/>
              </a:lnSpc>
            </a:pPr>
            <a:r>
              <a:rPr lang="en-US" dirty="0">
                <a:sym typeface="Symbol" charset="2"/>
              </a:rPr>
              <a:t>Just not in memory</a:t>
            </a:r>
          </a:p>
          <a:p>
            <a:pPr>
              <a:lnSpc>
                <a:spcPct val="90000"/>
              </a:lnSpc>
              <a:buFont typeface="Monotype Sorts" charset="2"/>
              <a:buAutoNum type="arabicPeriod"/>
            </a:pPr>
            <a:r>
              <a:rPr lang="en-US" dirty="0">
                <a:sym typeface="Symbol" charset="2"/>
              </a:rPr>
              <a:t>Get empty frame.(from free frame list)</a:t>
            </a:r>
          </a:p>
          <a:p>
            <a:pPr>
              <a:lnSpc>
                <a:spcPct val="90000"/>
              </a:lnSpc>
              <a:buFont typeface="Monotype Sorts" charset="2"/>
              <a:buAutoNum type="arabicPeriod"/>
            </a:pPr>
            <a:r>
              <a:rPr lang="en-US" dirty="0">
                <a:sym typeface="Symbol" charset="2"/>
              </a:rPr>
              <a:t>Swap page into frame via scheduled disk operation</a:t>
            </a:r>
          </a:p>
          <a:p>
            <a:pPr>
              <a:lnSpc>
                <a:spcPct val="90000"/>
              </a:lnSpc>
              <a:buFont typeface="Monotype Sorts" charset="2"/>
              <a:buAutoNum type="arabicPeriod"/>
            </a:pPr>
            <a:r>
              <a:rPr lang="en-US" dirty="0">
                <a:sym typeface="Symbol" charset="2"/>
              </a:rPr>
              <a:t>Reset tables to indicate page now in memory</a:t>
            </a:r>
            <a:br>
              <a:rPr lang="en-US" dirty="0">
                <a:sym typeface="Symbol" charset="2"/>
              </a:rPr>
            </a:br>
            <a:r>
              <a:rPr lang="en-US" dirty="0">
                <a:sym typeface="Symbol" charset="2"/>
              </a:rPr>
              <a:t>Set validation bit = </a:t>
            </a:r>
            <a:r>
              <a:rPr lang="en-US" b="1" dirty="0">
                <a:solidFill>
                  <a:srgbClr val="FF0000"/>
                </a:solidFill>
                <a:sym typeface="Symbol" charset="2"/>
              </a:rPr>
              <a:t>v</a:t>
            </a:r>
            <a:endParaRPr lang="en-US" dirty="0">
              <a:sym typeface="Symbol" charset="2"/>
            </a:endParaRPr>
          </a:p>
          <a:p>
            <a:pPr>
              <a:lnSpc>
                <a:spcPct val="90000"/>
              </a:lnSpc>
              <a:buFont typeface="Monotype Sorts" charset="2"/>
              <a:buAutoNum type="arabicPeriod"/>
            </a:pPr>
            <a:r>
              <a:rPr lang="en-US" dirty="0">
                <a:sym typeface="Symbol" charset="2"/>
              </a:rPr>
              <a:t>Restart the instruction that caused the page fault</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14400"/>
            <a:ext cx="7924800" cy="5441160"/>
          </a:xfrm>
        </p:spPr>
        <p:txBody>
          <a:bodyPr>
            <a:normAutofit fontScale="92500" lnSpcReduction="20000"/>
          </a:bodyPr>
          <a:lstStyle/>
          <a:p>
            <a:pPr algn="just">
              <a:lnSpc>
                <a:spcPct val="90000"/>
              </a:lnSpc>
              <a:buFont typeface="Monotype Sorts" charset="2"/>
              <a:buAutoNum type="arabicPeriod"/>
            </a:pPr>
            <a:r>
              <a:rPr lang="en-US" dirty="0">
                <a:sym typeface="Symbol" charset="2"/>
              </a:rPr>
              <a:t>We check an </a:t>
            </a:r>
            <a:r>
              <a:rPr lang="en-US" dirty="0">
                <a:solidFill>
                  <a:srgbClr val="FF0000"/>
                </a:solidFill>
                <a:sym typeface="Symbol" charset="2"/>
              </a:rPr>
              <a:t>internal table </a:t>
            </a:r>
            <a:r>
              <a:rPr lang="en-US" dirty="0">
                <a:sym typeface="Symbol" charset="2"/>
              </a:rPr>
              <a:t>for this process to determine whether the reference was a </a:t>
            </a:r>
            <a:r>
              <a:rPr lang="en-US" dirty="0">
                <a:solidFill>
                  <a:srgbClr val="FF0000"/>
                </a:solidFill>
                <a:sym typeface="Symbol" charset="2"/>
              </a:rPr>
              <a:t>valid</a:t>
            </a:r>
            <a:r>
              <a:rPr lang="en-US" dirty="0">
                <a:sym typeface="Symbol" charset="2"/>
              </a:rPr>
              <a:t> or an </a:t>
            </a:r>
            <a:r>
              <a:rPr lang="en-US" dirty="0">
                <a:solidFill>
                  <a:srgbClr val="FF0000"/>
                </a:solidFill>
                <a:sym typeface="Symbol" charset="2"/>
              </a:rPr>
              <a:t>invalid</a:t>
            </a:r>
            <a:r>
              <a:rPr lang="en-US" dirty="0">
                <a:sym typeface="Symbol" charset="2"/>
              </a:rPr>
              <a:t> memory access.</a:t>
            </a:r>
          </a:p>
          <a:p>
            <a:pPr algn="just">
              <a:lnSpc>
                <a:spcPct val="90000"/>
              </a:lnSpc>
              <a:buFont typeface="Monotype Sorts" charset="2"/>
              <a:buAutoNum type="arabicPeriod"/>
            </a:pPr>
            <a:r>
              <a:rPr lang="en-US" dirty="0">
                <a:sym typeface="Symbol" charset="2"/>
              </a:rPr>
              <a:t>If the reference was </a:t>
            </a:r>
            <a:r>
              <a:rPr lang="en-US" dirty="0">
                <a:solidFill>
                  <a:srgbClr val="FF0000"/>
                </a:solidFill>
                <a:sym typeface="Symbol" charset="2"/>
              </a:rPr>
              <a:t>invalid</a:t>
            </a:r>
            <a:r>
              <a:rPr lang="en-US" dirty="0">
                <a:sym typeface="Symbol" charset="2"/>
              </a:rPr>
              <a:t>, we </a:t>
            </a:r>
            <a:r>
              <a:rPr lang="en-US" dirty="0">
                <a:solidFill>
                  <a:srgbClr val="FF0000"/>
                </a:solidFill>
                <a:sym typeface="Symbol" charset="2"/>
              </a:rPr>
              <a:t>terminate</a:t>
            </a:r>
            <a:r>
              <a:rPr lang="en-US" dirty="0">
                <a:sym typeface="Symbol" charset="2"/>
              </a:rPr>
              <a:t> the process . If it was </a:t>
            </a:r>
            <a:r>
              <a:rPr lang="en-US" dirty="0">
                <a:solidFill>
                  <a:srgbClr val="FF0000"/>
                </a:solidFill>
                <a:sym typeface="Symbol" charset="2"/>
              </a:rPr>
              <a:t>valid</a:t>
            </a:r>
            <a:r>
              <a:rPr lang="en-US" dirty="0">
                <a:sym typeface="Symbol" charset="2"/>
              </a:rPr>
              <a:t>, but we have not yet brought in that page, we now page it in.</a:t>
            </a:r>
          </a:p>
          <a:p>
            <a:pPr algn="just">
              <a:lnSpc>
                <a:spcPct val="90000"/>
              </a:lnSpc>
              <a:buFont typeface="Monotype Sorts" charset="2"/>
              <a:buAutoNum type="arabicPeriod"/>
            </a:pPr>
            <a:r>
              <a:rPr lang="en-US" dirty="0">
                <a:sym typeface="Symbol" charset="2"/>
              </a:rPr>
              <a:t>We find a </a:t>
            </a:r>
            <a:r>
              <a:rPr lang="en-US" dirty="0">
                <a:solidFill>
                  <a:srgbClr val="FF0000"/>
                </a:solidFill>
                <a:sym typeface="Symbol" charset="2"/>
              </a:rPr>
              <a:t>free frame</a:t>
            </a:r>
          </a:p>
          <a:p>
            <a:pPr algn="just">
              <a:lnSpc>
                <a:spcPct val="90000"/>
              </a:lnSpc>
              <a:buFont typeface="Monotype Sorts" charset="2"/>
              <a:buAutoNum type="arabicPeriod"/>
            </a:pPr>
            <a:r>
              <a:rPr lang="en-US" dirty="0">
                <a:sym typeface="Symbol" charset="2"/>
              </a:rPr>
              <a:t>We schedule a disk operation to read the desired page into the newly allocated frame.</a:t>
            </a:r>
          </a:p>
          <a:p>
            <a:pPr algn="just">
              <a:lnSpc>
                <a:spcPct val="90000"/>
              </a:lnSpc>
              <a:buFont typeface="Monotype Sorts" charset="2"/>
              <a:buAutoNum type="arabicPeriod"/>
            </a:pPr>
            <a:r>
              <a:rPr lang="en-US" dirty="0">
                <a:sym typeface="Symbol" charset="2"/>
              </a:rPr>
              <a:t>When the disk read is complete, we </a:t>
            </a:r>
            <a:r>
              <a:rPr lang="en-US" dirty="0">
                <a:solidFill>
                  <a:srgbClr val="FF0000"/>
                </a:solidFill>
                <a:sym typeface="Symbol" charset="2"/>
              </a:rPr>
              <a:t>modify the internal table</a:t>
            </a:r>
            <a:r>
              <a:rPr lang="en-US" dirty="0">
                <a:sym typeface="Symbol" charset="2"/>
              </a:rPr>
              <a:t> kept with the process and the page table to indicate that the page is now in memory.</a:t>
            </a:r>
          </a:p>
          <a:p>
            <a:pPr algn="just">
              <a:lnSpc>
                <a:spcPct val="90000"/>
              </a:lnSpc>
              <a:buFont typeface="Monotype Sorts" charset="2"/>
              <a:buAutoNum type="arabicPeriod"/>
            </a:pPr>
            <a:r>
              <a:rPr lang="en-US" dirty="0">
                <a:sym typeface="Symbol" charset="2"/>
              </a:rPr>
              <a:t>We </a:t>
            </a:r>
            <a:r>
              <a:rPr lang="en-US" dirty="0">
                <a:solidFill>
                  <a:srgbClr val="FF0000"/>
                </a:solidFill>
                <a:sym typeface="Symbol" charset="2"/>
              </a:rPr>
              <a:t>restart the instruction </a:t>
            </a:r>
            <a:r>
              <a:rPr lang="en-US" dirty="0">
                <a:sym typeface="Symbol" charset="2"/>
              </a:rPr>
              <a:t>that was interrupted by the trap. The process can now access the page as though it had always been in memory.</a:t>
            </a:r>
          </a:p>
          <a:p>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Pure Demand paging:</a:t>
            </a:r>
            <a:br>
              <a:rPr lang="en-US" dirty="0"/>
            </a:br>
            <a:endParaRPr lang="en-US" dirty="0"/>
          </a:p>
        </p:txBody>
      </p:sp>
      <p:sp>
        <p:nvSpPr>
          <p:cNvPr id="3" name="Content Placeholder 2"/>
          <p:cNvSpPr>
            <a:spLocks noGrp="1"/>
          </p:cNvSpPr>
          <p:nvPr>
            <p:ph idx="1"/>
          </p:nvPr>
        </p:nvSpPr>
        <p:spPr/>
        <p:txBody>
          <a:bodyPr/>
          <a:lstStyle/>
          <a:p>
            <a:pPr lvl="1"/>
            <a:r>
              <a:rPr lang="en-US" dirty="0"/>
              <a:t>We start executing a process with </a:t>
            </a:r>
            <a:r>
              <a:rPr lang="en-US" dirty="0">
                <a:solidFill>
                  <a:srgbClr val="FF0000"/>
                </a:solidFill>
              </a:rPr>
              <a:t>no</a:t>
            </a:r>
            <a:r>
              <a:rPr lang="en-US" dirty="0"/>
              <a:t> pages in memory.</a:t>
            </a:r>
          </a:p>
          <a:p>
            <a:pPr lvl="1"/>
            <a:r>
              <a:rPr lang="en-US" dirty="0"/>
              <a:t>OS sets instruction pointer to first instruction of process, non-memory-resident -&gt; page fault</a:t>
            </a:r>
          </a:p>
          <a:p>
            <a:pPr lvl="1"/>
            <a:r>
              <a:rPr lang="en-US" dirty="0"/>
              <a:t>And for every other process pages on first access it causes page fault until every page that needs in memory.</a:t>
            </a:r>
          </a:p>
          <a:p>
            <a:pPr lvl="1"/>
            <a:r>
              <a:rPr lang="en-US" dirty="0"/>
              <a:t>At that point, it can execute with no more faults is called </a:t>
            </a:r>
            <a:r>
              <a:rPr lang="en-US" dirty="0">
                <a:solidFill>
                  <a:srgbClr val="FF0000"/>
                </a:solidFill>
              </a:rPr>
              <a:t>PURE DEMAND PAGING</a:t>
            </a:r>
            <a:r>
              <a:rPr lang="en-US" dirty="0"/>
              <a:t>.</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Support</a:t>
            </a:r>
          </a:p>
        </p:txBody>
      </p:sp>
      <p:sp>
        <p:nvSpPr>
          <p:cNvPr id="3" name="Content Placeholder 2"/>
          <p:cNvSpPr>
            <a:spLocks noGrp="1"/>
          </p:cNvSpPr>
          <p:nvPr>
            <p:ph idx="1"/>
          </p:nvPr>
        </p:nvSpPr>
        <p:spPr/>
        <p:txBody>
          <a:bodyPr/>
          <a:lstStyle/>
          <a:p>
            <a:r>
              <a:rPr lang="en-US" dirty="0"/>
              <a:t>Page table-</a:t>
            </a:r>
            <a:r>
              <a:rPr lang="en-US" dirty="0">
                <a:solidFill>
                  <a:srgbClr val="FF0000"/>
                </a:solidFill>
              </a:rPr>
              <a:t>(valid-Invalid bit)</a:t>
            </a:r>
          </a:p>
          <a:p>
            <a:r>
              <a:rPr lang="en-US" dirty="0"/>
              <a:t>Secondary memory-</a:t>
            </a:r>
          </a:p>
          <a:p>
            <a:pPr lvl="1"/>
            <a:r>
              <a:rPr lang="en-US" dirty="0"/>
              <a:t>It holds those pages that are not present in main memory.</a:t>
            </a:r>
          </a:p>
          <a:p>
            <a:pPr lvl="1"/>
            <a:r>
              <a:rPr lang="en-US" dirty="0"/>
              <a:t>A high-speed disk.</a:t>
            </a:r>
          </a:p>
          <a:p>
            <a:pPr lvl="1"/>
            <a:r>
              <a:rPr lang="en-US" dirty="0"/>
              <a:t>Swap-device.</a:t>
            </a:r>
          </a:p>
          <a:p>
            <a:pPr lvl="1"/>
            <a:r>
              <a:rPr lang="en-US" dirty="0"/>
              <a:t>Section of disk used for this purpose is known as swap-space.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sz="2800" dirty="0"/>
              <a:t>Three address instruction</a:t>
            </a:r>
            <a:endParaRPr lang="en-US" dirty="0"/>
          </a:p>
        </p:txBody>
      </p:sp>
      <p:sp>
        <p:nvSpPr>
          <p:cNvPr id="3" name="Content Placeholder 2"/>
          <p:cNvSpPr>
            <a:spLocks noGrp="1"/>
          </p:cNvSpPr>
          <p:nvPr>
            <p:ph idx="1"/>
          </p:nvPr>
        </p:nvSpPr>
        <p:spPr/>
        <p:txBody>
          <a:bodyPr/>
          <a:lstStyle/>
          <a:p>
            <a:r>
              <a:rPr lang="en-US" dirty="0"/>
              <a:t>Fetch and decode the instruction(ADD)</a:t>
            </a:r>
          </a:p>
          <a:p>
            <a:r>
              <a:rPr lang="en-US" dirty="0"/>
              <a:t>Fetch A</a:t>
            </a:r>
          </a:p>
          <a:p>
            <a:r>
              <a:rPr lang="en-US" dirty="0"/>
              <a:t>Fetch B</a:t>
            </a:r>
          </a:p>
          <a:p>
            <a:r>
              <a:rPr lang="en-US" dirty="0"/>
              <a:t>ADD A and B</a:t>
            </a:r>
          </a:p>
          <a:p>
            <a:r>
              <a:rPr lang="en-US" dirty="0"/>
              <a:t>Store the sum in 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of demand paging</a:t>
            </a:r>
          </a:p>
        </p:txBody>
      </p:sp>
      <p:sp>
        <p:nvSpPr>
          <p:cNvPr id="3" name="Content Placeholder 2"/>
          <p:cNvSpPr>
            <a:spLocks noGrp="1"/>
          </p:cNvSpPr>
          <p:nvPr>
            <p:ph idx="1"/>
          </p:nvPr>
        </p:nvSpPr>
        <p:spPr>
          <a:xfrm>
            <a:off x="381000" y="1371600"/>
            <a:ext cx="8915400" cy="5105400"/>
          </a:xfrm>
        </p:spPr>
        <p:txBody>
          <a:bodyPr>
            <a:normAutofit fontScale="92500" lnSpcReduction="20000"/>
          </a:bodyPr>
          <a:lstStyle/>
          <a:p>
            <a:r>
              <a:rPr lang="en-US" dirty="0">
                <a:solidFill>
                  <a:srgbClr val="FF0000"/>
                </a:solidFill>
              </a:rPr>
              <a:t>Effective access time</a:t>
            </a:r>
          </a:p>
          <a:p>
            <a:pPr>
              <a:buNone/>
            </a:pPr>
            <a:r>
              <a:rPr lang="en-US" dirty="0"/>
              <a:t>			=(1-p)*ma+p*page fault time.</a:t>
            </a:r>
          </a:p>
          <a:p>
            <a:r>
              <a:rPr lang="en-US" dirty="0">
                <a:solidFill>
                  <a:srgbClr val="FF0000"/>
                </a:solidFill>
              </a:rPr>
              <a:t>ma</a:t>
            </a:r>
            <a:r>
              <a:rPr lang="en-US" dirty="0"/>
              <a:t> ranges from 10-200 nanoseconds.</a:t>
            </a:r>
          </a:p>
          <a:p>
            <a:r>
              <a:rPr lang="en-US" dirty="0"/>
              <a:t>If there is no page fault: </a:t>
            </a:r>
            <a:r>
              <a:rPr lang="en-US" dirty="0">
                <a:solidFill>
                  <a:srgbClr val="00B050"/>
                </a:solidFill>
              </a:rPr>
              <a:t>EAT=memory access time.</a:t>
            </a:r>
          </a:p>
          <a:p>
            <a:r>
              <a:rPr lang="en-US" dirty="0"/>
              <a:t>If there is a page fault </a:t>
            </a:r>
          </a:p>
          <a:p>
            <a:pPr lvl="1"/>
            <a:r>
              <a:rPr lang="en-US" dirty="0"/>
              <a:t>First read the relevant page from disk and then access the desired  word.</a:t>
            </a:r>
          </a:p>
          <a:p>
            <a:pPr lvl="1"/>
            <a:r>
              <a:rPr lang="en-US" dirty="0"/>
              <a:t>P be the probability of a page fault (0&lt;=p&lt;=1).</a:t>
            </a:r>
          </a:p>
          <a:p>
            <a:pPr lvl="1"/>
            <a:r>
              <a:rPr lang="en-US" dirty="0"/>
              <a:t>P should be close to </a:t>
            </a:r>
            <a:r>
              <a:rPr lang="en-US" dirty="0">
                <a:solidFill>
                  <a:srgbClr val="FF0000"/>
                </a:solidFill>
              </a:rPr>
              <a:t>Zero: </a:t>
            </a:r>
            <a:r>
              <a:rPr lang="en-US" dirty="0"/>
              <a:t>few page faults.</a:t>
            </a:r>
          </a:p>
          <a:p>
            <a:pPr lvl="1"/>
            <a:r>
              <a:rPr lang="en-US" dirty="0"/>
              <a:t>To compute EAT- </a:t>
            </a:r>
            <a:r>
              <a:rPr lang="en-US" sz="2800" dirty="0">
                <a:solidFill>
                  <a:srgbClr val="FF0000"/>
                </a:solidFill>
              </a:rPr>
              <a:t>know how much time is needed to service a page fault.</a:t>
            </a:r>
            <a:endParaRPr lang="en-US" dirty="0"/>
          </a:p>
          <a:p>
            <a:pPr>
              <a:buNone/>
            </a:pPr>
            <a:r>
              <a:rPr lang="en-US" dirty="0"/>
              <a:t>			</a:t>
            </a:r>
          </a:p>
          <a:p>
            <a:pPr>
              <a:buNone/>
            </a:pP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610600" cy="1219200"/>
          </a:xfrm>
        </p:spPr>
        <p:txBody>
          <a:bodyPr/>
          <a:lstStyle/>
          <a:p>
            <a:r>
              <a:rPr lang="en-US" dirty="0">
                <a:solidFill>
                  <a:srgbClr val="FF0000"/>
                </a:solidFill>
              </a:rPr>
              <a:t>A page fault causes the following sequence</a:t>
            </a:r>
          </a:p>
        </p:txBody>
      </p:sp>
      <p:sp>
        <p:nvSpPr>
          <p:cNvPr id="3" name="Content Placeholder 2"/>
          <p:cNvSpPr>
            <a:spLocks noGrp="1"/>
          </p:cNvSpPr>
          <p:nvPr>
            <p:ph idx="1"/>
          </p:nvPr>
        </p:nvSpPr>
        <p:spPr>
          <a:xfrm>
            <a:off x="762000" y="1828800"/>
            <a:ext cx="7772400" cy="5029200"/>
          </a:xfrm>
        </p:spPr>
        <p:txBody>
          <a:bodyPr>
            <a:noAutofit/>
          </a:bodyPr>
          <a:lstStyle/>
          <a:p>
            <a:pPr>
              <a:buFont typeface="Arial" charset="0"/>
              <a:buAutoNum type="arabicPeriod"/>
              <a:tabLst>
                <a:tab pos="3092450" algn="l"/>
                <a:tab pos="4081463" algn="l"/>
              </a:tabLst>
            </a:pPr>
            <a:r>
              <a:rPr lang="en-US" sz="1400" dirty="0"/>
              <a:t>Trap to the operating system</a:t>
            </a:r>
          </a:p>
          <a:p>
            <a:pPr>
              <a:buFont typeface="Arial" charset="0"/>
              <a:buAutoNum type="arabicPeriod"/>
              <a:tabLst>
                <a:tab pos="3092450" algn="l"/>
                <a:tab pos="4081463" algn="l"/>
              </a:tabLst>
            </a:pPr>
            <a:r>
              <a:rPr lang="en-US" sz="1400" dirty="0"/>
              <a:t>Save the user registers and process state</a:t>
            </a:r>
          </a:p>
          <a:p>
            <a:pPr>
              <a:buFont typeface="Arial" charset="0"/>
              <a:buAutoNum type="arabicPeriod"/>
              <a:tabLst>
                <a:tab pos="3092450" algn="l"/>
                <a:tab pos="4081463" algn="l"/>
              </a:tabLst>
            </a:pPr>
            <a:r>
              <a:rPr lang="en-US" sz="1400" dirty="0"/>
              <a:t>Determine that the interrupt was a page fault</a:t>
            </a:r>
          </a:p>
          <a:p>
            <a:pPr>
              <a:buFont typeface="Arial" charset="0"/>
              <a:buAutoNum type="arabicPeriod"/>
              <a:tabLst>
                <a:tab pos="3092450" algn="l"/>
                <a:tab pos="4081463" algn="l"/>
              </a:tabLst>
            </a:pPr>
            <a:r>
              <a:rPr lang="en-US" sz="1400" dirty="0"/>
              <a:t>Check that the page reference was legal and determine the location of the page on the disk</a:t>
            </a:r>
          </a:p>
          <a:p>
            <a:pPr>
              <a:buFont typeface="Arial" charset="0"/>
              <a:buAutoNum type="arabicPeriod"/>
              <a:tabLst>
                <a:tab pos="3092450" algn="l"/>
                <a:tab pos="4081463" algn="l"/>
              </a:tabLst>
            </a:pPr>
            <a:r>
              <a:rPr lang="en-US" sz="1400" dirty="0"/>
              <a:t>Issue a read from the disk to a free frame:</a:t>
            </a:r>
          </a:p>
          <a:p>
            <a:pPr marL="1141413" lvl="1" indent="-488950">
              <a:buFont typeface="Arial" charset="0"/>
              <a:buAutoNum type="arabicPeriod"/>
              <a:tabLst>
                <a:tab pos="3092450" algn="l"/>
                <a:tab pos="4081463" algn="l"/>
              </a:tabLst>
            </a:pPr>
            <a:r>
              <a:rPr lang="en-US" sz="1400" dirty="0"/>
              <a:t>Wait in a queue for this device until the read request is serviced</a:t>
            </a:r>
          </a:p>
          <a:p>
            <a:pPr marL="1141413" lvl="1" indent="-488950">
              <a:buFont typeface="Arial" charset="0"/>
              <a:buAutoNum type="arabicPeriod"/>
              <a:tabLst>
                <a:tab pos="3092450" algn="l"/>
                <a:tab pos="4081463" algn="l"/>
              </a:tabLst>
            </a:pPr>
            <a:r>
              <a:rPr lang="en-US" sz="1400" dirty="0"/>
              <a:t>Wait for the device seek and/or latency time</a:t>
            </a:r>
          </a:p>
          <a:p>
            <a:pPr marL="1141413" lvl="1" indent="-488950">
              <a:buFont typeface="Arial" charset="0"/>
              <a:buAutoNum type="arabicPeriod"/>
              <a:tabLst>
                <a:tab pos="3092450" algn="l"/>
                <a:tab pos="4081463" algn="l"/>
              </a:tabLst>
            </a:pPr>
            <a:r>
              <a:rPr lang="en-US" sz="1400" dirty="0"/>
              <a:t>Begin the transfer of the page to a free frame</a:t>
            </a:r>
          </a:p>
          <a:p>
            <a:pPr>
              <a:buFont typeface="Arial" charset="0"/>
              <a:buAutoNum type="arabicPeriod"/>
              <a:tabLst>
                <a:tab pos="3092450" algn="l"/>
                <a:tab pos="4081463" algn="l"/>
              </a:tabLst>
            </a:pPr>
            <a:r>
              <a:rPr lang="en-US" sz="1400" dirty="0"/>
              <a:t>While waiting, allocate the CPU to some other user</a:t>
            </a:r>
          </a:p>
          <a:p>
            <a:pPr>
              <a:buFont typeface="Arial" charset="0"/>
              <a:buAutoNum type="arabicPeriod"/>
              <a:tabLst>
                <a:tab pos="3092450" algn="l"/>
                <a:tab pos="4081463" algn="l"/>
              </a:tabLst>
            </a:pPr>
            <a:r>
              <a:rPr lang="en-US" sz="1400" dirty="0"/>
              <a:t>Receive an interrupt from the disk I/O subsystem (I/O completed)</a:t>
            </a:r>
          </a:p>
          <a:p>
            <a:pPr>
              <a:buFont typeface="Arial" charset="0"/>
              <a:buAutoNum type="arabicPeriod"/>
              <a:tabLst>
                <a:tab pos="3092450" algn="l"/>
                <a:tab pos="4081463" algn="l"/>
              </a:tabLst>
            </a:pPr>
            <a:r>
              <a:rPr lang="en-US" sz="1400" dirty="0"/>
              <a:t>Save the registers and process state for the other user</a:t>
            </a:r>
          </a:p>
          <a:p>
            <a:pPr>
              <a:buFont typeface="Arial" charset="0"/>
              <a:buAutoNum type="arabicPeriod"/>
              <a:tabLst>
                <a:tab pos="3092450" algn="l"/>
                <a:tab pos="4081463" algn="l"/>
              </a:tabLst>
            </a:pPr>
            <a:r>
              <a:rPr lang="en-US" sz="1400" dirty="0"/>
              <a:t>Determine that the interrupt was from the disk</a:t>
            </a:r>
          </a:p>
          <a:p>
            <a:pPr>
              <a:buFont typeface="Arial" charset="0"/>
              <a:buAutoNum type="arabicPeriod"/>
              <a:tabLst>
                <a:tab pos="3092450" algn="l"/>
                <a:tab pos="4081463" algn="l"/>
              </a:tabLst>
            </a:pPr>
            <a:r>
              <a:rPr lang="en-US" sz="1400" dirty="0"/>
              <a:t>Correct the page table and other tables to show page is now in memory</a:t>
            </a:r>
          </a:p>
          <a:p>
            <a:pPr>
              <a:buFont typeface="Arial" charset="0"/>
              <a:buAutoNum type="arabicPeriod"/>
              <a:tabLst>
                <a:tab pos="3092450" algn="l"/>
                <a:tab pos="4081463" algn="l"/>
              </a:tabLst>
            </a:pPr>
            <a:r>
              <a:rPr lang="en-US" sz="1400" dirty="0"/>
              <a:t>Wait for the CPU to be allocated to this process again</a:t>
            </a:r>
          </a:p>
          <a:p>
            <a:pPr>
              <a:buFont typeface="Arial" charset="0"/>
              <a:buAutoNum type="arabicPeriod"/>
              <a:tabLst>
                <a:tab pos="3092450" algn="l"/>
                <a:tab pos="4081463" algn="l"/>
              </a:tabLst>
            </a:pPr>
            <a:r>
              <a:rPr lang="en-US" sz="1400" dirty="0"/>
              <a:t>Restore the user registers, process state, and new page table, and then resume the interrupted instruction</a:t>
            </a:r>
          </a:p>
          <a:p>
            <a:pPr>
              <a:tabLst>
                <a:tab pos="3092450" algn="l"/>
                <a:tab pos="4081463" algn="l"/>
              </a:tabLst>
            </a:pPr>
            <a:endParaRPr lang="en-US" sz="2400" dirty="0">
              <a:sym typeface="Symbol" charset="2"/>
            </a:endParaRPr>
          </a:p>
          <a:p>
            <a:endParaRPr lang="en-US"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major components of the page-fault service time.</a:t>
            </a:r>
          </a:p>
        </p:txBody>
      </p:sp>
      <p:sp>
        <p:nvSpPr>
          <p:cNvPr id="3" name="Content Placeholder 2"/>
          <p:cNvSpPr>
            <a:spLocks noGrp="1"/>
          </p:cNvSpPr>
          <p:nvPr>
            <p:ph idx="1"/>
          </p:nvPr>
        </p:nvSpPr>
        <p:spPr>
          <a:xfrm>
            <a:off x="914400" y="1981200"/>
            <a:ext cx="7772400" cy="4572000"/>
          </a:xfrm>
        </p:spPr>
        <p:txBody>
          <a:bodyPr/>
          <a:lstStyle/>
          <a:p>
            <a:r>
              <a:rPr lang="en-US" dirty="0"/>
              <a:t>Service the page-fault interrupt.</a:t>
            </a:r>
          </a:p>
          <a:p>
            <a:r>
              <a:rPr lang="en-US" dirty="0"/>
              <a:t>Read in the page.</a:t>
            </a:r>
          </a:p>
          <a:p>
            <a:r>
              <a:rPr lang="en-US" dirty="0"/>
              <a:t>Restart the process.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70000" lnSpcReduction="20000"/>
          </a:bodyPr>
          <a:lstStyle/>
          <a:p>
            <a:pPr>
              <a:tabLst>
                <a:tab pos="2535238" algn="l"/>
                <a:tab pos="3255963" algn="l"/>
              </a:tabLst>
            </a:pPr>
            <a:r>
              <a:rPr lang="en-US" dirty="0"/>
              <a:t>Memory access time = 200 nanoseconds</a:t>
            </a:r>
          </a:p>
          <a:p>
            <a:pPr>
              <a:tabLst>
                <a:tab pos="2535238" algn="l"/>
                <a:tab pos="3255963" algn="l"/>
              </a:tabLst>
            </a:pPr>
            <a:r>
              <a:rPr lang="en-US" dirty="0"/>
              <a:t>Average page-fault service time = 8 milliseconds</a:t>
            </a:r>
            <a:br>
              <a:rPr lang="en-US" dirty="0"/>
            </a:br>
            <a:endParaRPr lang="en-US" dirty="0"/>
          </a:p>
          <a:p>
            <a:pPr>
              <a:tabLst>
                <a:tab pos="2535238" algn="l"/>
                <a:tab pos="3255963" algn="l"/>
              </a:tabLst>
            </a:pPr>
            <a:r>
              <a:rPr lang="en-US" dirty="0"/>
              <a:t>EAT = (1 – p) x 200 + p (8 milliseconds) </a:t>
            </a:r>
          </a:p>
          <a:p>
            <a:pPr>
              <a:buFont typeface="Monotype Sorts" charset="2"/>
              <a:buNone/>
              <a:tabLst>
                <a:tab pos="2535238" algn="l"/>
                <a:tab pos="3255963" algn="l"/>
              </a:tabLst>
            </a:pPr>
            <a:r>
              <a:rPr lang="en-US" dirty="0"/>
              <a:t>	        = (1 – p  x 200 + p x 8,000,000 </a:t>
            </a:r>
          </a:p>
          <a:p>
            <a:pPr>
              <a:buFont typeface="Monotype Sorts" charset="2"/>
              <a:buNone/>
              <a:tabLst>
                <a:tab pos="2535238" algn="l"/>
                <a:tab pos="3255963" algn="l"/>
              </a:tabLst>
            </a:pPr>
            <a:r>
              <a:rPr lang="en-US" dirty="0"/>
              <a:t>              = 200 + p x 7,999,800</a:t>
            </a:r>
          </a:p>
          <a:p>
            <a:pPr>
              <a:tabLst>
                <a:tab pos="2535238" algn="l"/>
                <a:tab pos="3255963" algn="l"/>
              </a:tabLst>
            </a:pPr>
            <a:r>
              <a:rPr lang="en-US" dirty="0"/>
              <a:t>If one access out of 1,000 causes a page fault, then</a:t>
            </a:r>
          </a:p>
          <a:p>
            <a:pPr>
              <a:buFont typeface="Monotype Sorts" charset="2"/>
              <a:buNone/>
              <a:tabLst>
                <a:tab pos="2535238" algn="l"/>
                <a:tab pos="3255963" algn="l"/>
              </a:tabLst>
            </a:pPr>
            <a:r>
              <a:rPr lang="en-US" dirty="0"/>
              <a:t>         EAT = 8.2 microseconds. </a:t>
            </a:r>
          </a:p>
          <a:p>
            <a:pPr>
              <a:buFont typeface="Monotype Sorts" charset="2"/>
              <a:buNone/>
              <a:tabLst>
                <a:tab pos="2535238" algn="l"/>
                <a:tab pos="3255963" algn="l"/>
              </a:tabLst>
            </a:pPr>
            <a:r>
              <a:rPr lang="en-US" dirty="0"/>
              <a:t>      This is a slowdown by a factor of 40!!</a:t>
            </a:r>
          </a:p>
          <a:p>
            <a:pPr>
              <a:tabLst>
                <a:tab pos="2535238" algn="l"/>
                <a:tab pos="3255963" algn="l"/>
              </a:tabLst>
            </a:pPr>
            <a:r>
              <a:rPr lang="en-US" dirty="0"/>
              <a:t>If want performance degradation &lt; 10 percent</a:t>
            </a:r>
          </a:p>
          <a:p>
            <a:pPr lvl="1">
              <a:tabLst>
                <a:tab pos="2535238" algn="l"/>
                <a:tab pos="3255963" algn="l"/>
              </a:tabLst>
            </a:pPr>
            <a:r>
              <a:rPr lang="en-US" dirty="0"/>
              <a:t>220 &gt; 200 + 7,999,800 x p</a:t>
            </a:r>
            <a:br>
              <a:rPr lang="en-US" dirty="0"/>
            </a:br>
            <a:r>
              <a:rPr lang="en-US" dirty="0"/>
              <a:t>20 &gt; 7,999,800 x p</a:t>
            </a:r>
          </a:p>
          <a:p>
            <a:pPr lvl="1">
              <a:tabLst>
                <a:tab pos="2535238" algn="l"/>
                <a:tab pos="3255963" algn="l"/>
              </a:tabLst>
            </a:pPr>
            <a:r>
              <a:rPr lang="en-US" dirty="0"/>
              <a:t>p &lt; .0000025</a:t>
            </a:r>
          </a:p>
          <a:p>
            <a:pPr lvl="1">
              <a:tabLst>
                <a:tab pos="2535238" algn="l"/>
                <a:tab pos="3255963" algn="l"/>
              </a:tabLst>
            </a:pPr>
            <a:r>
              <a:rPr lang="en-US" dirty="0"/>
              <a:t>&lt; one page fault in every 400,000 memory accesses</a:t>
            </a:r>
          </a:p>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Keep page-fault rate low.</a:t>
            </a:r>
          </a:p>
          <a:p>
            <a:pPr lvl="1"/>
            <a:r>
              <a:rPr lang="en-US" dirty="0"/>
              <a:t>Otherwise EAT increases.</a:t>
            </a:r>
          </a:p>
          <a:p>
            <a:pPr lvl="1"/>
            <a:r>
              <a:rPr lang="en-US" dirty="0"/>
              <a:t>Process execution time  is slowdown.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Copy-on-Write</a:t>
            </a:r>
          </a:p>
        </p:txBody>
      </p:sp>
      <p:sp>
        <p:nvSpPr>
          <p:cNvPr id="3" name="Content Placeholder 2"/>
          <p:cNvSpPr>
            <a:spLocks noGrp="1"/>
          </p:cNvSpPr>
          <p:nvPr>
            <p:ph idx="1"/>
          </p:nvPr>
        </p:nvSpPr>
        <p:spPr/>
        <p:txBody>
          <a:bodyPr/>
          <a:lstStyle/>
          <a:p>
            <a:r>
              <a:rPr lang="en-US" b="1" dirty="0">
                <a:solidFill>
                  <a:srgbClr val="3366FF"/>
                </a:solidFill>
              </a:rPr>
              <a:t>Copy-on-Write </a:t>
            </a:r>
            <a:r>
              <a:rPr lang="en-US" dirty="0"/>
              <a:t>(COW) allows both parent and child processes to initially </a:t>
            </a:r>
            <a:r>
              <a:rPr lang="en-US" i="1" dirty="0"/>
              <a:t>share</a:t>
            </a:r>
            <a:r>
              <a:rPr lang="en-US" dirty="0"/>
              <a:t> the same pages in memory</a:t>
            </a:r>
          </a:p>
          <a:p>
            <a:pPr lvl="1"/>
            <a:r>
              <a:rPr lang="en-US" dirty="0"/>
              <a:t>If either process modifies a shared page, only then is the page copied</a:t>
            </a:r>
          </a:p>
          <a:p>
            <a:r>
              <a:rPr lang="en-US" dirty="0"/>
              <a:t>COW allows more efficient process creation as only modified pages are copied</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Process 1 Modifies Page C</a:t>
            </a:r>
          </a:p>
        </p:txBody>
      </p:sp>
      <p:pic>
        <p:nvPicPr>
          <p:cNvPr id="2050" name="Picture 2"/>
          <p:cNvPicPr>
            <a:picLocks noChangeAspect="1" noChangeArrowheads="1"/>
          </p:cNvPicPr>
          <p:nvPr/>
        </p:nvPicPr>
        <p:blipFill>
          <a:blip r:embed="rId2" cstate="print"/>
          <a:srcRect/>
          <a:stretch>
            <a:fillRect/>
          </a:stretch>
        </p:blipFill>
        <p:spPr bwMode="auto">
          <a:xfrm>
            <a:off x="1362075" y="2076450"/>
            <a:ext cx="6419850" cy="3943350"/>
          </a:xfrm>
          <a:prstGeom prst="rect">
            <a:avLst/>
          </a:prstGeom>
          <a:no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Process 1 Modifies Page C</a:t>
            </a:r>
          </a:p>
        </p:txBody>
      </p:sp>
      <p:pic>
        <p:nvPicPr>
          <p:cNvPr id="3074" name="Picture 2"/>
          <p:cNvPicPr>
            <a:picLocks noChangeAspect="1" noChangeArrowheads="1"/>
          </p:cNvPicPr>
          <p:nvPr/>
        </p:nvPicPr>
        <p:blipFill>
          <a:blip r:embed="rId2" cstate="print"/>
          <a:srcRect/>
          <a:stretch>
            <a:fillRect/>
          </a:stretch>
        </p:blipFill>
        <p:spPr bwMode="auto">
          <a:xfrm>
            <a:off x="1219200" y="1924050"/>
            <a:ext cx="6934199" cy="4248150"/>
          </a:xfrm>
          <a:prstGeom prst="rect">
            <a:avLst/>
          </a:prstGeom>
          <a:noFill/>
          <a:ln w="9525">
            <a:noFill/>
            <a:miter lim="800000"/>
            <a:headEnd/>
            <a:tailEnd/>
          </a:ln>
          <a:effec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replacement</a:t>
            </a:r>
          </a:p>
        </p:txBody>
      </p:sp>
      <p:sp>
        <p:nvSpPr>
          <p:cNvPr id="3" name="Content Placeholder 2"/>
          <p:cNvSpPr>
            <a:spLocks noGrp="1"/>
          </p:cNvSpPr>
          <p:nvPr>
            <p:ph idx="1"/>
          </p:nvPr>
        </p:nvSpPr>
        <p:spPr/>
        <p:txBody>
          <a:bodyPr>
            <a:normAutofit fontScale="92500"/>
          </a:bodyPr>
          <a:lstStyle/>
          <a:p>
            <a:r>
              <a:rPr lang="en-US" dirty="0"/>
              <a:t>Importance of demand paging:</a:t>
            </a:r>
          </a:p>
          <a:p>
            <a:pPr lvl="1"/>
            <a:r>
              <a:rPr lang="en-US" dirty="0"/>
              <a:t>We could run twice as many processes.</a:t>
            </a:r>
          </a:p>
          <a:p>
            <a:pPr lvl="1">
              <a:buNone/>
            </a:pPr>
            <a:r>
              <a:rPr lang="en-US" dirty="0"/>
              <a:t>Example:</a:t>
            </a:r>
          </a:p>
          <a:p>
            <a:pPr lvl="1">
              <a:buNone/>
            </a:pPr>
            <a:r>
              <a:rPr lang="en-US" dirty="0"/>
              <a:t>Process-10 pages-5 pages only in need</a:t>
            </a:r>
          </a:p>
          <a:p>
            <a:pPr lvl="1">
              <a:buNone/>
            </a:pPr>
            <a:r>
              <a:rPr lang="en-US" dirty="0"/>
              <a:t>8 processes-10 pages</a:t>
            </a:r>
          </a:p>
          <a:p>
            <a:pPr lvl="1">
              <a:buNone/>
            </a:pPr>
            <a:r>
              <a:rPr lang="en-US" dirty="0"/>
              <a:t>			   -8*5=40 pages only in need</a:t>
            </a:r>
          </a:p>
          <a:p>
            <a:pPr lvl="1">
              <a:buNone/>
            </a:pPr>
            <a:r>
              <a:rPr lang="en-US" dirty="0"/>
              <a:t>                       - 40 frames are enough</a:t>
            </a:r>
          </a:p>
          <a:p>
            <a:pPr lvl="1">
              <a:buNone/>
            </a:pPr>
            <a:r>
              <a:rPr lang="en-US" dirty="0"/>
              <a:t>                       -instead of 4 processes we are executing 		    8 processes</a:t>
            </a:r>
          </a:p>
          <a:p>
            <a:pPr lvl="1">
              <a:buNone/>
            </a:pPr>
            <a:r>
              <a:rPr lang="en-US" dirty="0"/>
              <a:t>6 processes-60 pages are in need-only 40 are available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For Page Replacement</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1066800" y="1524001"/>
            <a:ext cx="7797663" cy="3276600"/>
          </a:xfrm>
          <a:prstGeom prst="rect">
            <a:avLst/>
          </a:prstGeom>
          <a:noFill/>
          <a:ln w="9525">
            <a:noFill/>
            <a:miter lim="800000"/>
            <a:headEnd/>
            <a:tailEnd/>
          </a:ln>
          <a:effectLst/>
        </p:spPr>
      </p:pic>
      <p:sp>
        <p:nvSpPr>
          <p:cNvPr id="5" name="Title 1"/>
          <p:cNvSpPr txBox="1">
            <a:spLocks/>
          </p:cNvSpPr>
          <p:nvPr/>
        </p:nvSpPr>
        <p:spPr>
          <a:xfrm>
            <a:off x="1066800" y="5410200"/>
            <a:ext cx="7772400" cy="9144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
        <p:nvSpPr>
          <p:cNvPr id="6" name="Rectangle 5"/>
          <p:cNvSpPr/>
          <p:nvPr/>
        </p:nvSpPr>
        <p:spPr>
          <a:xfrm>
            <a:off x="1219200" y="5257800"/>
            <a:ext cx="5943600" cy="369332"/>
          </a:xfrm>
          <a:prstGeom prst="rect">
            <a:avLst/>
          </a:prstGeom>
        </p:spPr>
        <p:txBody>
          <a:bodyPr wrap="square">
            <a:spAutoFit/>
          </a:bodyPr>
          <a:lstStyle/>
          <a:p>
            <a:r>
              <a:rPr lang="en-US" dirty="0"/>
              <a:t>Swapping is better than termination.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page replacement</a:t>
            </a:r>
          </a:p>
        </p:txBody>
      </p:sp>
      <p:pic>
        <p:nvPicPr>
          <p:cNvPr id="5122" name="Picture 2"/>
          <p:cNvPicPr>
            <a:picLocks noGrp="1" noChangeAspect="1" noChangeArrowheads="1"/>
          </p:cNvPicPr>
          <p:nvPr>
            <p:ph idx="1"/>
          </p:nvPr>
        </p:nvPicPr>
        <p:blipFill>
          <a:blip r:embed="rId2" cstate="print"/>
          <a:srcRect/>
          <a:stretch>
            <a:fillRect/>
          </a:stretch>
        </p:blipFill>
        <p:spPr bwMode="auto">
          <a:xfrm>
            <a:off x="1295400" y="2057400"/>
            <a:ext cx="6750756" cy="4267200"/>
          </a:xfrm>
          <a:prstGeom prst="rect">
            <a:avLst/>
          </a:prstGeom>
          <a:noFill/>
          <a:ln w="9525">
            <a:noFill/>
            <a:miter lim="800000"/>
            <a:headEnd/>
            <a:tailEnd/>
          </a:ln>
          <a:effec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marL="542925" indent="-542925">
              <a:buFont typeface="Monotype Sorts" charset="2"/>
              <a:buAutoNum type="arabicPeriod"/>
            </a:pPr>
            <a:r>
              <a:rPr lang="en-US" dirty="0"/>
              <a:t>Find the location of the desired page on disk</a:t>
            </a:r>
            <a:br>
              <a:rPr lang="en-US" dirty="0"/>
            </a:br>
            <a:endParaRPr lang="en-US" dirty="0"/>
          </a:p>
          <a:p>
            <a:pPr marL="542925" indent="-542925">
              <a:buFont typeface="Monotype Sorts" charset="2"/>
              <a:buAutoNum type="arabicPeriod"/>
            </a:pPr>
            <a:r>
              <a:rPr lang="en-US" dirty="0"/>
              <a:t>Find a free frame:</a:t>
            </a:r>
            <a:br>
              <a:rPr lang="en-US" dirty="0"/>
            </a:br>
            <a:r>
              <a:rPr lang="en-US" dirty="0"/>
              <a:t>   -  If there is a free frame, use it</a:t>
            </a:r>
            <a:br>
              <a:rPr lang="en-US" dirty="0"/>
            </a:br>
            <a:r>
              <a:rPr lang="en-US" dirty="0"/>
              <a:t>   -  If there is no free frame, use a page replacement algorithm to select a </a:t>
            </a:r>
            <a:r>
              <a:rPr lang="en-US" b="1" dirty="0">
                <a:solidFill>
                  <a:srgbClr val="3366FF"/>
                </a:solidFill>
              </a:rPr>
              <a:t>victim</a:t>
            </a:r>
            <a:r>
              <a:rPr lang="en-US" dirty="0">
                <a:solidFill>
                  <a:srgbClr val="3366FF"/>
                </a:solidFill>
              </a:rPr>
              <a:t> </a:t>
            </a:r>
            <a:r>
              <a:rPr lang="en-US" b="1" dirty="0">
                <a:solidFill>
                  <a:srgbClr val="3366FF"/>
                </a:solidFill>
              </a:rPr>
              <a:t>frame</a:t>
            </a:r>
            <a:br>
              <a:rPr lang="en-US" b="1" dirty="0">
                <a:solidFill>
                  <a:srgbClr val="3366FF"/>
                </a:solidFill>
              </a:rPr>
            </a:br>
            <a:r>
              <a:rPr lang="en-US" b="1" dirty="0">
                <a:solidFill>
                  <a:srgbClr val="3366FF"/>
                </a:solidFill>
              </a:rPr>
              <a:t>	- </a:t>
            </a:r>
            <a:r>
              <a:rPr lang="en-US" dirty="0"/>
              <a:t>Write victim frame to disk if dirty</a:t>
            </a:r>
            <a:br>
              <a:rPr lang="en-US" dirty="0"/>
            </a:br>
            <a:endParaRPr lang="en-US" dirty="0"/>
          </a:p>
          <a:p>
            <a:pPr marL="542925" indent="-542925">
              <a:buFont typeface="Monotype Sorts" charset="2"/>
              <a:buAutoNum type="arabicPeriod"/>
            </a:pPr>
            <a:r>
              <a:rPr lang="en-US" dirty="0"/>
              <a:t>Bring  the desired page into the (newly) free frame; update the page and frame tables</a:t>
            </a:r>
            <a:br>
              <a:rPr lang="en-US" dirty="0"/>
            </a:br>
            <a:endParaRPr lang="en-US" dirty="0"/>
          </a:p>
          <a:p>
            <a:pPr marL="542925" indent="-542925">
              <a:buFont typeface="Monotype Sorts" charset="2"/>
              <a:buAutoNum type="arabicPeriod"/>
            </a:pPr>
            <a:r>
              <a:rPr lang="en-US" dirty="0"/>
              <a:t>Continue the process by restarting the instruction that caused the trap</a:t>
            </a:r>
          </a:p>
          <a:p>
            <a:pPr marL="542925" indent="-542925">
              <a:buFont typeface="Monotype Sorts" charset="2"/>
              <a:buAutoNum type="arabicPeriod"/>
            </a:pPr>
            <a:endParaRPr lang="en-US" dirty="0"/>
          </a:p>
          <a:p>
            <a:pPr marL="542925" indent="-542925">
              <a:buFont typeface="Monotype Sorts" charset="2"/>
              <a:buNone/>
            </a:pPr>
            <a:r>
              <a:rPr lang="en-US" dirty="0"/>
              <a:t>Drawback : If no frames are free potentially 2 page transfers for page fault – 2*page fault service time-increasing EAT</a:t>
            </a:r>
          </a:p>
          <a:p>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a:t>
            </a:r>
          </a:p>
        </p:txBody>
      </p:sp>
      <p:sp>
        <p:nvSpPr>
          <p:cNvPr id="3" name="Content Placeholder 2"/>
          <p:cNvSpPr>
            <a:spLocks noGrp="1"/>
          </p:cNvSpPr>
          <p:nvPr>
            <p:ph idx="1"/>
          </p:nvPr>
        </p:nvSpPr>
        <p:spPr/>
        <p:txBody>
          <a:bodyPr>
            <a:normAutofit lnSpcReduction="10000"/>
          </a:bodyPr>
          <a:lstStyle/>
          <a:p>
            <a:r>
              <a:rPr lang="en-US" dirty="0"/>
              <a:t>Use </a:t>
            </a:r>
            <a:r>
              <a:rPr lang="en-US" b="1" dirty="0">
                <a:solidFill>
                  <a:srgbClr val="3366FF"/>
                </a:solidFill>
              </a:rPr>
              <a:t>modify (dirty) bit </a:t>
            </a:r>
            <a:r>
              <a:rPr lang="en-US" dirty="0"/>
              <a:t>to reduce overhead of page transfers – only modified pages are written to disk.</a:t>
            </a:r>
          </a:p>
          <a:p>
            <a:r>
              <a:rPr lang="en-US" dirty="0"/>
              <a:t>Each page or frame has a modify bit associated with it.</a:t>
            </a:r>
          </a:p>
          <a:p>
            <a:r>
              <a:rPr lang="en-US" dirty="0"/>
              <a:t>It is set by the hardware.</a:t>
            </a:r>
          </a:p>
          <a:p>
            <a:r>
              <a:rPr lang="en-US" dirty="0"/>
              <a:t>It reduces the page fault service time and I/O time(if the page has not been modified).</a:t>
            </a:r>
          </a:p>
          <a:p>
            <a:pPr>
              <a:buNone/>
            </a:pPr>
            <a:br>
              <a:rPr lang="en-US" dirty="0"/>
            </a:br>
            <a:endParaRPr lang="en-US" dirty="0"/>
          </a:p>
          <a:p>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 and Frame Replacement Algorithms</a:t>
            </a:r>
          </a:p>
        </p:txBody>
      </p:sp>
      <p:sp>
        <p:nvSpPr>
          <p:cNvPr id="3" name="Content Placeholder 2"/>
          <p:cNvSpPr>
            <a:spLocks noGrp="1"/>
          </p:cNvSpPr>
          <p:nvPr>
            <p:ph idx="1"/>
          </p:nvPr>
        </p:nvSpPr>
        <p:spPr/>
        <p:txBody>
          <a:bodyPr>
            <a:normAutofit fontScale="85000" lnSpcReduction="20000"/>
          </a:bodyPr>
          <a:lstStyle/>
          <a:p>
            <a:pPr>
              <a:tabLst>
                <a:tab pos="4494213" algn="ctr"/>
              </a:tabLst>
            </a:pPr>
            <a:r>
              <a:rPr lang="en-US" b="1" dirty="0">
                <a:solidFill>
                  <a:srgbClr val="3366FF"/>
                </a:solidFill>
              </a:rPr>
              <a:t>Frame-allocation algorithm </a:t>
            </a:r>
            <a:r>
              <a:rPr lang="en-US" dirty="0"/>
              <a:t>determines </a:t>
            </a:r>
          </a:p>
          <a:p>
            <a:pPr lvl="1">
              <a:tabLst>
                <a:tab pos="4494213" algn="ctr"/>
              </a:tabLst>
            </a:pPr>
            <a:r>
              <a:rPr lang="en-US" dirty="0"/>
              <a:t>How many frames to give each process</a:t>
            </a:r>
          </a:p>
          <a:p>
            <a:pPr lvl="1">
              <a:tabLst>
                <a:tab pos="4494213" algn="ctr"/>
              </a:tabLst>
            </a:pPr>
            <a:r>
              <a:rPr lang="en-US" dirty="0"/>
              <a:t>Which frames to replace</a:t>
            </a:r>
          </a:p>
          <a:p>
            <a:pPr>
              <a:tabLst>
                <a:tab pos="4494213" algn="ctr"/>
              </a:tabLst>
            </a:pPr>
            <a:r>
              <a:rPr lang="en-US" b="1" dirty="0">
                <a:solidFill>
                  <a:srgbClr val="3366FF"/>
                </a:solidFill>
              </a:rPr>
              <a:t>Page-replacement algorithm</a:t>
            </a:r>
          </a:p>
          <a:p>
            <a:pPr lvl="1">
              <a:tabLst>
                <a:tab pos="4494213" algn="ctr"/>
              </a:tabLst>
            </a:pPr>
            <a:r>
              <a:rPr lang="en-US" dirty="0"/>
              <a:t>Want lowest page-fault rate on both first access and re-access</a:t>
            </a:r>
          </a:p>
          <a:p>
            <a:pPr>
              <a:buFont typeface="Monotype Sorts" charset="2"/>
              <a:buNone/>
              <a:tabLst>
                <a:tab pos="4494213" algn="ctr"/>
              </a:tabLst>
            </a:pPr>
            <a:endParaRPr lang="en-US" dirty="0"/>
          </a:p>
          <a:p>
            <a:pPr>
              <a:tabLst>
                <a:tab pos="4494213" algn="ctr"/>
              </a:tabLst>
            </a:pPr>
            <a:r>
              <a:rPr lang="en-US" dirty="0"/>
              <a:t>Evaluate algorithm by running it on a particular string of memory references (reference string) and computing the number of page faults on that string</a:t>
            </a:r>
          </a:p>
          <a:p>
            <a:pPr lvl="1">
              <a:tabLst>
                <a:tab pos="4494213" algn="ctr"/>
              </a:tabLst>
            </a:pPr>
            <a:r>
              <a:rPr lang="en-US" dirty="0"/>
              <a:t>String is just page numbers, not full addresses</a:t>
            </a:r>
          </a:p>
          <a:p>
            <a:pPr lvl="1">
              <a:tabLst>
                <a:tab pos="4494213" algn="ctr"/>
              </a:tabLst>
            </a:pPr>
            <a:r>
              <a:rPr lang="en-US" dirty="0"/>
              <a:t>Repeated access to the same page does not cause a page fault</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of Page Faults Versus </a:t>
            </a:r>
            <a:br>
              <a:rPr lang="en-US" dirty="0"/>
            </a:br>
            <a:r>
              <a:rPr lang="en-US" dirty="0"/>
              <a:t>The Number of Frames</a:t>
            </a:r>
          </a:p>
        </p:txBody>
      </p:sp>
      <p:pic>
        <p:nvPicPr>
          <p:cNvPr id="4" name="Picture 5"/>
          <p:cNvPicPr>
            <a:picLocks noGrp="1" noChangeAspect="1" noChangeArrowheads="1"/>
          </p:cNvPicPr>
          <p:nvPr>
            <p:ph idx="1"/>
          </p:nvPr>
        </p:nvPicPr>
        <p:blipFill>
          <a:blip r:embed="rId2" cstate="print"/>
          <a:srcRect/>
          <a:stretch>
            <a:fillRect/>
          </a:stretch>
        </p:blipFill>
        <p:spPr bwMode="auto">
          <a:xfrm>
            <a:off x="915326" y="1784350"/>
            <a:ext cx="7770548" cy="4572000"/>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FIFO</a:t>
            </a:r>
          </a:p>
        </p:txBody>
      </p:sp>
      <p:sp>
        <p:nvSpPr>
          <p:cNvPr id="3" name="Content Placeholder 2"/>
          <p:cNvSpPr>
            <a:spLocks noGrp="1"/>
          </p:cNvSpPr>
          <p:nvPr>
            <p:ph idx="1"/>
          </p:nvPr>
        </p:nvSpPr>
        <p:spPr/>
        <p:txBody>
          <a:bodyPr/>
          <a:lstStyle/>
          <a:p>
            <a:r>
              <a:rPr lang="en-US" dirty="0"/>
              <a:t>Simplest algorithm.</a:t>
            </a:r>
          </a:p>
          <a:p>
            <a:r>
              <a:rPr lang="en-US" dirty="0"/>
              <a:t>Choose the </a:t>
            </a:r>
            <a:r>
              <a:rPr lang="en-US" dirty="0">
                <a:solidFill>
                  <a:srgbClr val="FF0000"/>
                </a:solidFill>
              </a:rPr>
              <a:t>oldest</a:t>
            </a:r>
            <a:r>
              <a:rPr lang="en-US" dirty="0"/>
              <a:t> page for replacement.</a:t>
            </a:r>
          </a:p>
          <a:p>
            <a:r>
              <a:rPr lang="en-US" dirty="0"/>
              <a:t>Use a FIFO queue to hold all pages.</a:t>
            </a:r>
          </a:p>
          <a:p>
            <a:r>
              <a:rPr lang="en-US" dirty="0"/>
              <a:t>Replace the page at the head of the queue</a:t>
            </a:r>
          </a:p>
          <a:p>
            <a:r>
              <a:rPr lang="en-US" dirty="0"/>
              <a:t>When a new page is brought into memory it is added at the tail of the queue.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FIFO-15 page faults</a:t>
            </a:r>
          </a:p>
        </p:txBody>
      </p:sp>
      <p:pic>
        <p:nvPicPr>
          <p:cNvPr id="6146" name="Picture 2"/>
          <p:cNvPicPr>
            <a:picLocks noGrp="1" noChangeAspect="1" noChangeArrowheads="1"/>
          </p:cNvPicPr>
          <p:nvPr>
            <p:ph idx="1"/>
          </p:nvPr>
        </p:nvPicPr>
        <p:blipFill>
          <a:blip r:embed="rId2" cstate="print"/>
          <a:srcRect/>
          <a:stretch>
            <a:fillRect/>
          </a:stretch>
        </p:blipFill>
        <p:spPr bwMode="auto">
          <a:xfrm>
            <a:off x="838200" y="1981200"/>
            <a:ext cx="7510462" cy="3352800"/>
          </a:xfrm>
          <a:prstGeom prst="rect">
            <a:avLst/>
          </a:prstGeom>
          <a:noFill/>
          <a:ln w="9525">
            <a:noFill/>
            <a:miter lim="800000"/>
            <a:headEnd/>
            <a:tailEnd/>
          </a:ln>
          <a:effectLst/>
        </p:spPr>
      </p:pic>
      <p:sp>
        <p:nvSpPr>
          <p:cNvPr id="5" name="Title 1"/>
          <p:cNvSpPr txBox="1">
            <a:spLocks/>
          </p:cNvSpPr>
          <p:nvPr/>
        </p:nvSpPr>
        <p:spPr>
          <a:xfrm>
            <a:off x="762000" y="5562600"/>
            <a:ext cx="7772400" cy="9144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a:t>
            </a:r>
          </a:p>
        </p:txBody>
      </p:sp>
      <p:sp>
        <p:nvSpPr>
          <p:cNvPr id="3" name="Content Placeholder 2"/>
          <p:cNvSpPr>
            <a:spLocks noGrp="1"/>
          </p:cNvSpPr>
          <p:nvPr>
            <p:ph idx="1"/>
          </p:nvPr>
        </p:nvSpPr>
        <p:spPr/>
        <p:txBody>
          <a:bodyPr/>
          <a:lstStyle/>
          <a:p>
            <a:r>
              <a:rPr lang="en-US" dirty="0"/>
              <a:t>Easy to understand and program it.</a:t>
            </a:r>
          </a:p>
          <a:p>
            <a:pPr>
              <a:buNone/>
            </a:pPr>
            <a:endParaRPr lang="en-US" dirty="0"/>
          </a:p>
        </p:txBody>
      </p:sp>
      <p:sp>
        <p:nvSpPr>
          <p:cNvPr id="4" name="Content Placeholder 2"/>
          <p:cNvSpPr txBox="1">
            <a:spLocks/>
          </p:cNvSpPr>
          <p:nvPr/>
        </p:nvSpPr>
        <p:spPr>
          <a:xfrm>
            <a:off x="838200" y="2514600"/>
            <a:ext cx="7543800" cy="4158460"/>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r>
              <a:rPr kumimoji="0" lang="en-US" sz="3000" b="0" i="0" u="none" strike="noStrike" kern="1200" cap="none" spc="0" normalizeH="0" baseline="0" noProof="0" dirty="0">
                <a:ln>
                  <a:noFill/>
                </a:ln>
                <a:solidFill>
                  <a:srgbClr val="FF0000"/>
                </a:solidFill>
                <a:effectLst/>
                <a:uLnTx/>
                <a:uFillTx/>
                <a:latin typeface="+mn-lt"/>
                <a:ea typeface="+mn-ea"/>
                <a:cs typeface="+mn-cs"/>
              </a:rPr>
              <a:t>Drawback</a:t>
            </a:r>
            <a:r>
              <a:rPr kumimoji="0" lang="en-US" sz="3000" b="0" i="0" u="none" strike="noStrike" kern="1200" cap="none" spc="0" normalizeH="0" baseline="0" noProof="0" dirty="0">
                <a:ln>
                  <a:noFill/>
                </a:ln>
                <a:solidFill>
                  <a:schemeClr val="tx1"/>
                </a:solidFill>
                <a:effectLst/>
                <a:uLnTx/>
                <a:uFillTx/>
                <a:latin typeface="+mn-lt"/>
                <a:ea typeface="+mn-ea"/>
                <a:cs typeface="+mn-cs"/>
              </a:rPr>
              <a:t>: Belady’s anomaly.</a:t>
            </a:r>
          </a:p>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endParaRPr lang="en-US" sz="3000" dirty="0"/>
          </a:p>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r>
              <a:rPr kumimoji="0" lang="en-US" sz="3000" b="0" i="0" u="none" strike="noStrike" kern="1200" cap="none" spc="0" normalizeH="0" baseline="0" noProof="0" dirty="0">
                <a:ln>
                  <a:noFill/>
                </a:ln>
                <a:solidFill>
                  <a:schemeClr val="tx1"/>
                </a:solidFill>
                <a:effectLst/>
                <a:uLnTx/>
                <a:uFillTx/>
                <a:latin typeface="+mn-lt"/>
                <a:ea typeface="+mn-ea"/>
                <a:cs typeface="+mn-cs"/>
              </a:rPr>
              <a:t>In some</a:t>
            </a:r>
            <a:r>
              <a:rPr lang="en-US" sz="3000" dirty="0"/>
              <a:t> cases p</a:t>
            </a:r>
            <a:r>
              <a:rPr kumimoji="0" lang="en-US" sz="3000" b="0" i="0" u="none" strike="noStrike" kern="1200" cap="none" spc="0" normalizeH="0" baseline="0" noProof="0" dirty="0">
                <a:ln>
                  <a:noFill/>
                </a:ln>
                <a:solidFill>
                  <a:schemeClr val="tx1"/>
                </a:solidFill>
                <a:effectLst/>
                <a:uLnTx/>
                <a:uFillTx/>
                <a:latin typeface="+mn-lt"/>
                <a:ea typeface="+mn-ea"/>
                <a:cs typeface="+mn-cs"/>
              </a:rPr>
              <a:t>age-fault rate may increase as</a:t>
            </a:r>
          </a:p>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r>
              <a:rPr kumimoji="0" lang="en-US" sz="3000" b="0" i="0" u="none" strike="noStrike" kern="1200" cap="none" spc="0" normalizeH="0" baseline="0" noProof="0" dirty="0">
                <a:ln>
                  <a:noFill/>
                </a:ln>
                <a:solidFill>
                  <a:schemeClr val="tx1"/>
                </a:solidFill>
                <a:effectLst/>
                <a:uLnTx/>
                <a:uFillTx/>
                <a:latin typeface="+mn-lt"/>
                <a:ea typeface="+mn-ea"/>
                <a:cs typeface="+mn-cs"/>
              </a:rPr>
              <a:t>the number of</a:t>
            </a:r>
            <a:r>
              <a:rPr kumimoji="0" lang="en-US" sz="3000" b="0" i="0" u="none" strike="noStrike" kern="1200" cap="none" spc="0" normalizeH="0" noProof="0" dirty="0">
                <a:ln>
                  <a:noFill/>
                </a:ln>
                <a:solidFill>
                  <a:schemeClr val="tx1"/>
                </a:solidFill>
                <a:effectLst/>
                <a:uLnTx/>
                <a:uFillTx/>
                <a:latin typeface="+mn-lt"/>
                <a:ea typeface="+mn-ea"/>
                <a:cs typeface="+mn-cs"/>
              </a:rPr>
              <a:t> </a:t>
            </a:r>
            <a:r>
              <a:rPr kumimoji="0" lang="en-US" sz="3000" b="0" i="0" u="none" strike="noStrike" kern="1200" cap="none" spc="0" normalizeH="0" baseline="0" noProof="0" dirty="0">
                <a:ln>
                  <a:noFill/>
                </a:ln>
                <a:solidFill>
                  <a:schemeClr val="tx1"/>
                </a:solidFill>
                <a:effectLst/>
                <a:uLnTx/>
                <a:uFillTx/>
                <a:latin typeface="+mn-lt"/>
                <a:ea typeface="+mn-ea"/>
                <a:cs typeface="+mn-cs"/>
              </a:rPr>
              <a:t>allocated frames increases.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865188" y="277813"/>
            <a:ext cx="7821612" cy="576262"/>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dirty="0">
                <a:ln>
                  <a:noFill/>
                </a:ln>
                <a:solidFill>
                  <a:schemeClr val="tx2">
                    <a:satMod val="200000"/>
                  </a:schemeClr>
                </a:solidFill>
                <a:effectLst/>
                <a:uLnTx/>
                <a:uFillTx/>
                <a:latin typeface="+mj-lt"/>
                <a:ea typeface="+mj-ea"/>
                <a:cs typeface="+mj-cs"/>
              </a:rPr>
              <a:t>First-In-First-Out (FIFO) Algorithm:</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
        <p:nvSpPr>
          <p:cNvPr id="5" name="Rectangle 3"/>
          <p:cNvSpPr txBox="1">
            <a:spLocks noChangeArrowheads="1"/>
          </p:cNvSpPr>
          <p:nvPr/>
        </p:nvSpPr>
        <p:spPr>
          <a:xfrm>
            <a:off x="838200" y="990601"/>
            <a:ext cx="7023100" cy="5926138"/>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Reference string: 1, 2, 3, 4, 1, 2, 5, 1, 2, 3, 4, 5</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3 frames (3 pages can be in memory at a time per process)</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Monotype Sorts" charset="2"/>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Monotype Sorts" charset="2"/>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Monotype Sorts" charset="2"/>
              <a:buNone/>
              <a:tabLst/>
              <a:defRPr/>
            </a:pPr>
            <a:br>
              <a:rPr kumimoji="0" lang="en-US" sz="2400" b="0" i="0" u="none" strike="noStrike" kern="1200" cap="none" spc="0" normalizeH="0" baseline="0" noProof="0" dirty="0">
                <a:ln>
                  <a:noFill/>
                </a:ln>
                <a:solidFill>
                  <a:schemeClr val="tx1"/>
                </a:solidFill>
                <a:effectLst/>
                <a:uLnTx/>
                <a:uFillTx/>
                <a:latin typeface="+mn-lt"/>
                <a:ea typeface="+mn-ea"/>
                <a:cs typeface="+mn-cs"/>
              </a:rPr>
            </a:b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Monotype Sorts" charset="2"/>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Monotype Sorts" charset="2"/>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4 frames</a:t>
            </a:r>
            <a:br>
              <a:rPr kumimoji="0" lang="en-US" sz="2400" b="0" i="0" u="none" strike="noStrike" kern="1200" cap="none" spc="0" normalizeH="0" baseline="0" noProof="0" dirty="0">
                <a:ln>
                  <a:noFill/>
                </a:ln>
                <a:solidFill>
                  <a:schemeClr val="tx1"/>
                </a:solidFill>
                <a:effectLst/>
                <a:uLnTx/>
                <a:uFillTx/>
                <a:latin typeface="+mn-lt"/>
                <a:ea typeface="+mn-ea"/>
                <a:cs typeface="+mn-cs"/>
              </a:rPr>
            </a:br>
            <a:br>
              <a:rPr kumimoji="0" lang="en-US" sz="2400" b="0" i="0" u="none" strike="noStrike" kern="1200" cap="none" spc="0" normalizeH="0" baseline="0" noProof="0" dirty="0">
                <a:ln>
                  <a:noFill/>
                </a:ln>
                <a:solidFill>
                  <a:schemeClr val="tx1"/>
                </a:solidFill>
                <a:effectLst/>
                <a:uLnTx/>
                <a:uFillTx/>
                <a:latin typeface="+mn-lt"/>
                <a:ea typeface="+mn-ea"/>
                <a:cs typeface="+mn-cs"/>
              </a:rPr>
            </a:br>
            <a:br>
              <a:rPr kumimoji="0" lang="en-US" sz="2400" b="0" i="0" u="none" strike="noStrike" kern="1200" cap="none" spc="0" normalizeH="0" baseline="0" noProof="0" dirty="0">
                <a:ln>
                  <a:noFill/>
                </a:ln>
                <a:solidFill>
                  <a:schemeClr val="tx1"/>
                </a:solidFill>
                <a:effectLst/>
                <a:uLnTx/>
                <a:uFillTx/>
                <a:latin typeface="+mn-lt"/>
                <a:ea typeface="+mn-ea"/>
                <a:cs typeface="+mn-cs"/>
              </a:rPr>
            </a:b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4"/>
          <p:cNvSpPr>
            <a:spLocks noChangeArrowheads="1"/>
          </p:cNvSpPr>
          <p:nvPr/>
        </p:nvSpPr>
        <p:spPr bwMode="auto">
          <a:xfrm>
            <a:off x="3441700" y="2225675"/>
            <a:ext cx="381000" cy="457200"/>
          </a:xfrm>
          <a:prstGeom prst="rect">
            <a:avLst/>
          </a:prstGeom>
          <a:solidFill>
            <a:schemeClr val="bg1"/>
          </a:solidFill>
          <a:ln w="9525">
            <a:solidFill>
              <a:schemeClr val="tx1"/>
            </a:solidFill>
            <a:miter lim="800000"/>
            <a:headEnd/>
            <a:tailEnd/>
          </a:ln>
        </p:spPr>
        <p:txBody>
          <a:bodyPr wrap="none" anchor="ctr"/>
          <a:lstStyle/>
          <a:p>
            <a:pPr algn="ctr"/>
            <a:r>
              <a:rPr lang="en-US" dirty="0">
                <a:latin typeface="Helvetica" charset="0"/>
              </a:rPr>
              <a:t>1</a:t>
            </a:r>
          </a:p>
        </p:txBody>
      </p:sp>
      <p:sp>
        <p:nvSpPr>
          <p:cNvPr id="7" name="Rectangle 5"/>
          <p:cNvSpPr>
            <a:spLocks noChangeArrowheads="1"/>
          </p:cNvSpPr>
          <p:nvPr/>
        </p:nvSpPr>
        <p:spPr bwMode="auto">
          <a:xfrm>
            <a:off x="3441700" y="2682875"/>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2</a:t>
            </a:r>
          </a:p>
        </p:txBody>
      </p:sp>
      <p:sp>
        <p:nvSpPr>
          <p:cNvPr id="8" name="Rectangle 6"/>
          <p:cNvSpPr>
            <a:spLocks noChangeArrowheads="1"/>
          </p:cNvSpPr>
          <p:nvPr/>
        </p:nvSpPr>
        <p:spPr bwMode="auto">
          <a:xfrm>
            <a:off x="3441700" y="3140075"/>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3</a:t>
            </a:r>
          </a:p>
        </p:txBody>
      </p:sp>
      <p:sp>
        <p:nvSpPr>
          <p:cNvPr id="9" name="Text Box 7"/>
          <p:cNvSpPr txBox="1">
            <a:spLocks noChangeArrowheads="1"/>
          </p:cNvSpPr>
          <p:nvPr/>
        </p:nvSpPr>
        <p:spPr bwMode="auto">
          <a:xfrm>
            <a:off x="3054350" y="2259013"/>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1</a:t>
            </a:r>
          </a:p>
        </p:txBody>
      </p:sp>
      <p:sp>
        <p:nvSpPr>
          <p:cNvPr id="10" name="Text Box 8"/>
          <p:cNvSpPr txBox="1">
            <a:spLocks noChangeArrowheads="1"/>
          </p:cNvSpPr>
          <p:nvPr/>
        </p:nvSpPr>
        <p:spPr bwMode="auto">
          <a:xfrm>
            <a:off x="3054350" y="2701925"/>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2</a:t>
            </a:r>
          </a:p>
        </p:txBody>
      </p:sp>
      <p:sp>
        <p:nvSpPr>
          <p:cNvPr id="11" name="Text Box 9"/>
          <p:cNvSpPr txBox="1">
            <a:spLocks noChangeArrowheads="1"/>
          </p:cNvSpPr>
          <p:nvPr/>
        </p:nvSpPr>
        <p:spPr bwMode="auto">
          <a:xfrm>
            <a:off x="3054350" y="3178175"/>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3</a:t>
            </a:r>
          </a:p>
        </p:txBody>
      </p:sp>
      <p:sp>
        <p:nvSpPr>
          <p:cNvPr id="12" name="Text Box 10"/>
          <p:cNvSpPr txBox="1">
            <a:spLocks noChangeArrowheads="1"/>
          </p:cNvSpPr>
          <p:nvPr/>
        </p:nvSpPr>
        <p:spPr bwMode="auto">
          <a:xfrm>
            <a:off x="3898900" y="2297113"/>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4</a:t>
            </a:r>
          </a:p>
        </p:txBody>
      </p:sp>
      <p:sp>
        <p:nvSpPr>
          <p:cNvPr id="13" name="Text Box 11"/>
          <p:cNvSpPr txBox="1">
            <a:spLocks noChangeArrowheads="1"/>
          </p:cNvSpPr>
          <p:nvPr/>
        </p:nvSpPr>
        <p:spPr bwMode="auto">
          <a:xfrm>
            <a:off x="3886200" y="27432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1</a:t>
            </a:r>
          </a:p>
        </p:txBody>
      </p:sp>
      <p:sp>
        <p:nvSpPr>
          <p:cNvPr id="14" name="Text Box 12"/>
          <p:cNvSpPr txBox="1">
            <a:spLocks noChangeArrowheads="1"/>
          </p:cNvSpPr>
          <p:nvPr/>
        </p:nvSpPr>
        <p:spPr bwMode="auto">
          <a:xfrm>
            <a:off x="3898900" y="3216275"/>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2</a:t>
            </a:r>
          </a:p>
        </p:txBody>
      </p:sp>
      <p:sp>
        <p:nvSpPr>
          <p:cNvPr id="15" name="Text Box 13"/>
          <p:cNvSpPr txBox="1">
            <a:spLocks noChangeArrowheads="1"/>
          </p:cNvSpPr>
          <p:nvPr/>
        </p:nvSpPr>
        <p:spPr bwMode="auto">
          <a:xfrm>
            <a:off x="4279900" y="2297113"/>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5</a:t>
            </a:r>
          </a:p>
        </p:txBody>
      </p:sp>
      <p:sp>
        <p:nvSpPr>
          <p:cNvPr id="16" name="Text Box 14"/>
          <p:cNvSpPr txBox="1">
            <a:spLocks noChangeArrowheads="1"/>
          </p:cNvSpPr>
          <p:nvPr/>
        </p:nvSpPr>
        <p:spPr bwMode="auto">
          <a:xfrm>
            <a:off x="4279900" y="2740025"/>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3</a:t>
            </a:r>
          </a:p>
        </p:txBody>
      </p:sp>
      <p:sp>
        <p:nvSpPr>
          <p:cNvPr id="17" name="Text Box 15"/>
          <p:cNvSpPr txBox="1">
            <a:spLocks noChangeArrowheads="1"/>
          </p:cNvSpPr>
          <p:nvPr/>
        </p:nvSpPr>
        <p:spPr bwMode="auto">
          <a:xfrm>
            <a:off x="4279900" y="3216275"/>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4</a:t>
            </a:r>
          </a:p>
        </p:txBody>
      </p:sp>
      <p:sp>
        <p:nvSpPr>
          <p:cNvPr id="18" name="Text Box 16"/>
          <p:cNvSpPr txBox="1">
            <a:spLocks noChangeArrowheads="1"/>
          </p:cNvSpPr>
          <p:nvPr/>
        </p:nvSpPr>
        <p:spPr bwMode="auto">
          <a:xfrm>
            <a:off x="4737100" y="2740025"/>
            <a:ext cx="14922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9 page faults</a:t>
            </a:r>
          </a:p>
        </p:txBody>
      </p:sp>
      <p:sp>
        <p:nvSpPr>
          <p:cNvPr id="19" name="Rectangle 17"/>
          <p:cNvSpPr>
            <a:spLocks noChangeArrowheads="1"/>
          </p:cNvSpPr>
          <p:nvPr/>
        </p:nvSpPr>
        <p:spPr bwMode="auto">
          <a:xfrm>
            <a:off x="3409950" y="3949700"/>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1</a:t>
            </a:r>
          </a:p>
        </p:txBody>
      </p:sp>
      <p:sp>
        <p:nvSpPr>
          <p:cNvPr id="20" name="Rectangle 18"/>
          <p:cNvSpPr>
            <a:spLocks noChangeArrowheads="1"/>
          </p:cNvSpPr>
          <p:nvPr/>
        </p:nvSpPr>
        <p:spPr bwMode="auto">
          <a:xfrm>
            <a:off x="3409950" y="4406900"/>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2</a:t>
            </a:r>
          </a:p>
        </p:txBody>
      </p:sp>
      <p:sp>
        <p:nvSpPr>
          <p:cNvPr id="21" name="Rectangle 19"/>
          <p:cNvSpPr>
            <a:spLocks noChangeArrowheads="1"/>
          </p:cNvSpPr>
          <p:nvPr/>
        </p:nvSpPr>
        <p:spPr bwMode="auto">
          <a:xfrm>
            <a:off x="3409950" y="4864100"/>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3</a:t>
            </a:r>
          </a:p>
        </p:txBody>
      </p:sp>
      <p:sp>
        <p:nvSpPr>
          <p:cNvPr id="22" name="Text Box 20"/>
          <p:cNvSpPr txBox="1">
            <a:spLocks noChangeArrowheads="1"/>
          </p:cNvSpPr>
          <p:nvPr/>
        </p:nvSpPr>
        <p:spPr bwMode="auto">
          <a:xfrm>
            <a:off x="3022600" y="3983038"/>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1</a:t>
            </a:r>
          </a:p>
        </p:txBody>
      </p:sp>
      <p:sp>
        <p:nvSpPr>
          <p:cNvPr id="23" name="Text Box 21"/>
          <p:cNvSpPr txBox="1">
            <a:spLocks noChangeArrowheads="1"/>
          </p:cNvSpPr>
          <p:nvPr/>
        </p:nvSpPr>
        <p:spPr bwMode="auto">
          <a:xfrm>
            <a:off x="3022600" y="442595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2</a:t>
            </a:r>
          </a:p>
        </p:txBody>
      </p:sp>
      <p:sp>
        <p:nvSpPr>
          <p:cNvPr id="24" name="Text Box 22"/>
          <p:cNvSpPr txBox="1">
            <a:spLocks noChangeArrowheads="1"/>
          </p:cNvSpPr>
          <p:nvPr/>
        </p:nvSpPr>
        <p:spPr bwMode="auto">
          <a:xfrm>
            <a:off x="3022600" y="49022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3</a:t>
            </a:r>
          </a:p>
        </p:txBody>
      </p:sp>
      <p:sp>
        <p:nvSpPr>
          <p:cNvPr id="25" name="Text Box 23"/>
          <p:cNvSpPr txBox="1">
            <a:spLocks noChangeArrowheads="1"/>
          </p:cNvSpPr>
          <p:nvPr/>
        </p:nvSpPr>
        <p:spPr bwMode="auto">
          <a:xfrm>
            <a:off x="3867150" y="4021138"/>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5</a:t>
            </a:r>
          </a:p>
        </p:txBody>
      </p:sp>
      <p:sp>
        <p:nvSpPr>
          <p:cNvPr id="26" name="Text Box 24"/>
          <p:cNvSpPr txBox="1">
            <a:spLocks noChangeArrowheads="1"/>
          </p:cNvSpPr>
          <p:nvPr/>
        </p:nvSpPr>
        <p:spPr bwMode="auto">
          <a:xfrm>
            <a:off x="3867150" y="446405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1</a:t>
            </a:r>
          </a:p>
        </p:txBody>
      </p:sp>
      <p:sp>
        <p:nvSpPr>
          <p:cNvPr id="27" name="Text Box 25"/>
          <p:cNvSpPr txBox="1">
            <a:spLocks noChangeArrowheads="1"/>
          </p:cNvSpPr>
          <p:nvPr/>
        </p:nvSpPr>
        <p:spPr bwMode="auto">
          <a:xfrm>
            <a:off x="3867150" y="49403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2</a:t>
            </a:r>
          </a:p>
        </p:txBody>
      </p:sp>
      <p:sp>
        <p:nvSpPr>
          <p:cNvPr id="28" name="Text Box 26"/>
          <p:cNvSpPr txBox="1">
            <a:spLocks noChangeArrowheads="1"/>
          </p:cNvSpPr>
          <p:nvPr/>
        </p:nvSpPr>
        <p:spPr bwMode="auto">
          <a:xfrm>
            <a:off x="4248150" y="4021138"/>
            <a:ext cx="311150" cy="366712"/>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4</a:t>
            </a:r>
          </a:p>
        </p:txBody>
      </p:sp>
      <p:sp>
        <p:nvSpPr>
          <p:cNvPr id="29" name="Text Box 28"/>
          <p:cNvSpPr txBox="1">
            <a:spLocks noChangeArrowheads="1"/>
          </p:cNvSpPr>
          <p:nvPr/>
        </p:nvSpPr>
        <p:spPr bwMode="auto">
          <a:xfrm>
            <a:off x="4248150" y="44831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5</a:t>
            </a:r>
          </a:p>
        </p:txBody>
      </p:sp>
      <p:sp>
        <p:nvSpPr>
          <p:cNvPr id="30" name="Text Box 29"/>
          <p:cNvSpPr txBox="1">
            <a:spLocks noChangeArrowheads="1"/>
          </p:cNvSpPr>
          <p:nvPr/>
        </p:nvSpPr>
        <p:spPr bwMode="auto">
          <a:xfrm>
            <a:off x="4641850" y="4464050"/>
            <a:ext cx="16192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10 page faults</a:t>
            </a:r>
          </a:p>
        </p:txBody>
      </p:sp>
      <p:sp>
        <p:nvSpPr>
          <p:cNvPr id="31" name="Rectangle 30"/>
          <p:cNvSpPr>
            <a:spLocks noChangeArrowheads="1"/>
          </p:cNvSpPr>
          <p:nvPr/>
        </p:nvSpPr>
        <p:spPr bwMode="auto">
          <a:xfrm>
            <a:off x="3409950" y="5321300"/>
            <a:ext cx="381000" cy="457200"/>
          </a:xfrm>
          <a:prstGeom prst="rect">
            <a:avLst/>
          </a:prstGeom>
          <a:solidFill>
            <a:schemeClr val="bg1"/>
          </a:solidFill>
          <a:ln w="9525">
            <a:solidFill>
              <a:schemeClr val="tx1"/>
            </a:solidFill>
            <a:miter lim="800000"/>
            <a:headEnd/>
            <a:tailEnd/>
          </a:ln>
        </p:spPr>
        <p:txBody>
          <a:bodyPr wrap="none" anchor="ctr"/>
          <a:lstStyle/>
          <a:p>
            <a:pPr algn="ctr"/>
            <a:r>
              <a:rPr lang="en-US">
                <a:latin typeface="Helvetica" charset="0"/>
              </a:rPr>
              <a:t>4</a:t>
            </a:r>
          </a:p>
        </p:txBody>
      </p:sp>
      <p:sp>
        <p:nvSpPr>
          <p:cNvPr id="32" name="Text Box 31"/>
          <p:cNvSpPr txBox="1">
            <a:spLocks noChangeArrowheads="1"/>
          </p:cNvSpPr>
          <p:nvPr/>
        </p:nvSpPr>
        <p:spPr bwMode="auto">
          <a:xfrm>
            <a:off x="3028950" y="53975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4</a:t>
            </a:r>
          </a:p>
        </p:txBody>
      </p:sp>
      <p:sp>
        <p:nvSpPr>
          <p:cNvPr id="33" name="Text Box 32"/>
          <p:cNvSpPr txBox="1">
            <a:spLocks noChangeArrowheads="1"/>
          </p:cNvSpPr>
          <p:nvPr/>
        </p:nvSpPr>
        <p:spPr bwMode="auto">
          <a:xfrm>
            <a:off x="3867150" y="5397500"/>
            <a:ext cx="311150" cy="366713"/>
          </a:xfrm>
          <a:prstGeom prst="rect">
            <a:avLst/>
          </a:prstGeom>
          <a:noFill/>
          <a:ln w="9525">
            <a:noFill/>
            <a:miter lim="800000"/>
            <a:headEnd/>
            <a:tailEnd/>
          </a:ln>
        </p:spPr>
        <p:txBody>
          <a:bodyPr wrap="none" anchor="ctr">
            <a:spAutoFit/>
          </a:bodyPr>
          <a:lstStyle/>
          <a:p>
            <a:pPr algn="ctr">
              <a:spcBef>
                <a:spcPct val="50000"/>
              </a:spcBef>
            </a:pPr>
            <a:r>
              <a:rPr lang="en-US">
                <a:latin typeface="Helvetica" charset="0"/>
              </a:rPr>
              <a:t>3</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9"/>
          <p:cNvPicPr>
            <a:picLocks noChangeAspect="1" noChangeArrowheads="1"/>
          </p:cNvPicPr>
          <p:nvPr/>
        </p:nvPicPr>
        <p:blipFill>
          <a:blip r:embed="rId2" cstate="print"/>
          <a:srcRect/>
          <a:stretch>
            <a:fillRect/>
          </a:stretch>
        </p:blipFill>
        <p:spPr bwMode="auto">
          <a:xfrm>
            <a:off x="1066800" y="838200"/>
            <a:ext cx="6400800" cy="3625552"/>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Optimal Algorithm</a:t>
            </a:r>
          </a:p>
        </p:txBody>
      </p:sp>
      <p:sp>
        <p:nvSpPr>
          <p:cNvPr id="3" name="Content Placeholder 2"/>
          <p:cNvSpPr>
            <a:spLocks noGrp="1"/>
          </p:cNvSpPr>
          <p:nvPr>
            <p:ph idx="1"/>
          </p:nvPr>
        </p:nvSpPr>
        <p:spPr/>
        <p:txBody>
          <a:bodyPr>
            <a:normAutofit lnSpcReduction="10000"/>
          </a:bodyPr>
          <a:lstStyle/>
          <a:p>
            <a:r>
              <a:rPr lang="en-US" sz="3200" dirty="0"/>
              <a:t>Replace page that </a:t>
            </a:r>
            <a:r>
              <a:rPr lang="en-US" sz="3200" dirty="0">
                <a:solidFill>
                  <a:srgbClr val="FF0000"/>
                </a:solidFill>
              </a:rPr>
              <a:t>will not be used </a:t>
            </a:r>
            <a:r>
              <a:rPr lang="en-US" sz="3200" dirty="0"/>
              <a:t>for longest period of time.</a:t>
            </a:r>
          </a:p>
          <a:p>
            <a:r>
              <a:rPr lang="en-US" sz="3200" dirty="0"/>
              <a:t>It has the </a:t>
            </a:r>
            <a:r>
              <a:rPr lang="en-US" sz="3200" dirty="0">
                <a:solidFill>
                  <a:srgbClr val="FF0000"/>
                </a:solidFill>
              </a:rPr>
              <a:t>lowest page fault-rate </a:t>
            </a:r>
            <a:r>
              <a:rPr lang="en-US" sz="3200" dirty="0"/>
              <a:t>of all algorithms.</a:t>
            </a:r>
          </a:p>
          <a:p>
            <a:r>
              <a:rPr lang="en-US" sz="3200" dirty="0"/>
              <a:t>It will never suffer from </a:t>
            </a:r>
            <a:r>
              <a:rPr lang="en-US" sz="3200" dirty="0">
                <a:solidFill>
                  <a:srgbClr val="FF0000"/>
                </a:solidFill>
              </a:rPr>
              <a:t>Belady’s anomaly</a:t>
            </a:r>
            <a:r>
              <a:rPr lang="en-US" sz="3200" dirty="0"/>
              <a:t>.</a:t>
            </a:r>
          </a:p>
          <a:p>
            <a:r>
              <a:rPr lang="en-US" sz="3200" dirty="0"/>
              <a:t>FIFO-uses the time when a page was brought into memory.</a:t>
            </a:r>
          </a:p>
          <a:p>
            <a:r>
              <a:rPr lang="en-US" sz="3200" dirty="0"/>
              <a:t>OPTIMAL-uses the time when a page is to be used.</a:t>
            </a:r>
          </a:p>
          <a:p>
            <a:endParaRPr lang="en-US" sz="3200" dirty="0"/>
          </a:p>
          <a:p>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19200" y="1600200"/>
            <a:ext cx="6958995" cy="2819400"/>
          </a:xfrm>
          <a:prstGeom prst="rect">
            <a:avLst/>
          </a:prstGeom>
          <a:noFill/>
          <a:ln w="9525">
            <a:noFill/>
            <a:miter lim="800000"/>
            <a:headEnd/>
            <a:tailEnd/>
          </a:ln>
        </p:spPr>
      </p:pic>
      <p:sp>
        <p:nvSpPr>
          <p:cNvPr id="5" name="Title 1"/>
          <p:cNvSpPr>
            <a:spLocks noGrp="1"/>
          </p:cNvSpPr>
          <p:nvPr>
            <p:ph type="title"/>
          </p:nvPr>
        </p:nvSpPr>
        <p:spPr>
          <a:xfrm>
            <a:off x="838200" y="4953000"/>
            <a:ext cx="7772400" cy="914400"/>
          </a:xfrm>
        </p:spPr>
        <p:txBody>
          <a:bodyPr/>
          <a:lstStyle/>
          <a:p>
            <a:r>
              <a:rPr lang="en-US" sz="2000" dirty="0"/>
              <a:t>Drawback: It requires future knowledge of the reference string</a:t>
            </a:r>
          </a:p>
        </p:txBody>
      </p:sp>
      <p:sp>
        <p:nvSpPr>
          <p:cNvPr id="6" name="Title 1"/>
          <p:cNvSpPr txBox="1">
            <a:spLocks/>
          </p:cNvSpPr>
          <p:nvPr/>
        </p:nvSpPr>
        <p:spPr>
          <a:xfrm>
            <a:off x="914400" y="512064"/>
            <a:ext cx="7772400" cy="914400"/>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a:ln>
                  <a:noFill/>
                </a:ln>
                <a:solidFill>
                  <a:schemeClr val="tx2">
                    <a:satMod val="200000"/>
                  </a:schemeClr>
                </a:solidFill>
                <a:effectLst/>
                <a:uLnTx/>
                <a:uFillTx/>
                <a:latin typeface="+mj-lt"/>
                <a:ea typeface="+mj-ea"/>
                <a:cs typeface="+mj-cs"/>
              </a:rPr>
              <a:t>Optimal Algorithm-9 page faults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LRU-12 page faults</a:t>
            </a:r>
          </a:p>
        </p:txBody>
      </p:sp>
      <p:sp>
        <p:nvSpPr>
          <p:cNvPr id="3" name="Content Placeholder 2"/>
          <p:cNvSpPr>
            <a:spLocks noGrp="1"/>
          </p:cNvSpPr>
          <p:nvPr>
            <p:ph idx="1"/>
          </p:nvPr>
        </p:nvSpPr>
        <p:spPr>
          <a:xfrm>
            <a:off x="914400" y="1219200"/>
            <a:ext cx="7772400" cy="4572000"/>
          </a:xfrm>
        </p:spPr>
        <p:txBody>
          <a:bodyPr/>
          <a:lstStyle/>
          <a:p>
            <a:r>
              <a:rPr lang="en-US" dirty="0"/>
              <a:t>Use </a:t>
            </a:r>
            <a:r>
              <a:rPr lang="en-US" dirty="0">
                <a:solidFill>
                  <a:srgbClr val="FF0000"/>
                </a:solidFill>
              </a:rPr>
              <a:t>past knowledge</a:t>
            </a:r>
            <a:r>
              <a:rPr lang="en-US" dirty="0"/>
              <a:t> rather than </a:t>
            </a:r>
            <a:r>
              <a:rPr lang="en-US" dirty="0">
                <a:solidFill>
                  <a:srgbClr val="FF0000"/>
                </a:solidFill>
              </a:rPr>
              <a:t>future</a:t>
            </a:r>
          </a:p>
          <a:p>
            <a:r>
              <a:rPr lang="en-US" dirty="0"/>
              <a:t>Replace page that </a:t>
            </a:r>
            <a:r>
              <a:rPr lang="en-US" dirty="0">
                <a:solidFill>
                  <a:srgbClr val="FF0000"/>
                </a:solidFill>
              </a:rPr>
              <a:t>has not been </a:t>
            </a:r>
            <a:r>
              <a:rPr lang="en-US" dirty="0"/>
              <a:t>used in the most amount of time.</a:t>
            </a:r>
          </a:p>
          <a:p>
            <a:r>
              <a:rPr lang="en-US" dirty="0"/>
              <a:t>Take recent past as approximation of future=Has not been used.</a:t>
            </a:r>
          </a:p>
          <a:p>
            <a:r>
              <a:rPr lang="en-US" dirty="0"/>
              <a:t>Associate </a:t>
            </a:r>
            <a:r>
              <a:rPr lang="en-US" dirty="0">
                <a:solidFill>
                  <a:srgbClr val="FF0000"/>
                </a:solidFill>
              </a:rPr>
              <a:t>time</a:t>
            </a:r>
            <a:r>
              <a:rPr lang="en-US" dirty="0"/>
              <a:t> of last use with each page</a:t>
            </a:r>
          </a:p>
          <a:p>
            <a:pPr>
              <a:buNone/>
            </a:pP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685800" y="4267200"/>
            <a:ext cx="7914447" cy="2209800"/>
          </a:xfrm>
          <a:prstGeom prst="rect">
            <a:avLst/>
          </a:prstGeom>
          <a:noFill/>
          <a:ln w="9525">
            <a:noFill/>
            <a:miter lim="800000"/>
            <a:headEnd/>
            <a:tailEnd/>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of LRU</a:t>
            </a:r>
          </a:p>
        </p:txBody>
      </p:sp>
      <p:sp>
        <p:nvSpPr>
          <p:cNvPr id="3" name="Content Placeholder 2"/>
          <p:cNvSpPr>
            <a:spLocks noGrp="1"/>
          </p:cNvSpPr>
          <p:nvPr>
            <p:ph idx="1"/>
          </p:nvPr>
        </p:nvSpPr>
        <p:spPr/>
        <p:txBody>
          <a:bodyPr/>
          <a:lstStyle/>
          <a:p>
            <a:r>
              <a:rPr lang="en-US" dirty="0"/>
              <a:t>Requires support from hardware</a:t>
            </a:r>
          </a:p>
          <a:p>
            <a:r>
              <a:rPr lang="en-US" dirty="0"/>
              <a:t>Problem=determine the time of last use.</a:t>
            </a:r>
          </a:p>
          <a:p>
            <a:r>
              <a:rPr lang="en-US" dirty="0"/>
              <a:t>Solutions are</a:t>
            </a:r>
          </a:p>
          <a:p>
            <a:pPr marL="582930" indent="-514350">
              <a:buAutoNum type="arabicPeriod"/>
            </a:pPr>
            <a:r>
              <a:rPr lang="en-US" dirty="0">
                <a:solidFill>
                  <a:srgbClr val="FF0000"/>
                </a:solidFill>
              </a:rPr>
              <a:t>Counters</a:t>
            </a:r>
          </a:p>
          <a:p>
            <a:pPr marL="582930" indent="-514350">
              <a:buAutoNum type="arabicPeriod"/>
            </a:pPr>
            <a:r>
              <a:rPr lang="en-US" dirty="0">
                <a:solidFill>
                  <a:srgbClr val="FF0000"/>
                </a:solidFill>
              </a:rPr>
              <a:t>Stack</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7848600" cy="5441160"/>
          </a:xfrm>
        </p:spPr>
        <p:txBody>
          <a:bodyPr/>
          <a:lstStyle/>
          <a:p>
            <a:pPr lvl="1">
              <a:buNone/>
            </a:pPr>
            <a:r>
              <a:rPr lang="en-US" dirty="0"/>
              <a:t>1. Counters:</a:t>
            </a:r>
          </a:p>
          <a:p>
            <a:pPr lvl="1"/>
            <a:r>
              <a:rPr lang="en-US" dirty="0"/>
              <a:t>Every page-table  entry has a </a:t>
            </a:r>
            <a:r>
              <a:rPr lang="en-US" dirty="0">
                <a:solidFill>
                  <a:srgbClr val="FF0000"/>
                </a:solidFill>
              </a:rPr>
              <a:t>time-of-use field</a:t>
            </a:r>
            <a:r>
              <a:rPr lang="en-US" dirty="0"/>
              <a:t>; </a:t>
            </a:r>
          </a:p>
          <a:p>
            <a:pPr lvl="1"/>
            <a:r>
              <a:rPr lang="en-US" dirty="0"/>
              <a:t>Add a </a:t>
            </a:r>
            <a:r>
              <a:rPr lang="en-US" dirty="0">
                <a:solidFill>
                  <a:srgbClr val="FF0000"/>
                </a:solidFill>
              </a:rPr>
              <a:t>logical clock counter </a:t>
            </a:r>
            <a:r>
              <a:rPr lang="en-US" dirty="0"/>
              <a:t>to the CPU.</a:t>
            </a:r>
          </a:p>
          <a:p>
            <a:pPr lvl="1"/>
            <a:r>
              <a:rPr lang="en-US" dirty="0"/>
              <a:t>every time page is referenced through this entry, copy the contents of </a:t>
            </a:r>
            <a:r>
              <a:rPr lang="en-US" dirty="0">
                <a:solidFill>
                  <a:srgbClr val="FF0000"/>
                </a:solidFill>
              </a:rPr>
              <a:t>clock register </a:t>
            </a:r>
            <a:r>
              <a:rPr lang="en-US" dirty="0"/>
              <a:t>into the </a:t>
            </a:r>
            <a:r>
              <a:rPr lang="en-US" dirty="0">
                <a:solidFill>
                  <a:srgbClr val="FF0000"/>
                </a:solidFill>
              </a:rPr>
              <a:t>time-of-use field.</a:t>
            </a:r>
          </a:p>
          <a:p>
            <a:pPr lvl="1"/>
            <a:r>
              <a:rPr lang="en-US" dirty="0"/>
              <a:t>When a page needs to be changed, look at the </a:t>
            </a:r>
            <a:r>
              <a:rPr lang="en-US" dirty="0">
                <a:solidFill>
                  <a:srgbClr val="FF0000"/>
                </a:solidFill>
              </a:rPr>
              <a:t>time-of-use value </a:t>
            </a:r>
            <a:r>
              <a:rPr lang="en-US" dirty="0"/>
              <a:t>to find </a:t>
            </a:r>
            <a:r>
              <a:rPr lang="en-US" dirty="0">
                <a:solidFill>
                  <a:srgbClr val="FF0000"/>
                </a:solidFill>
              </a:rPr>
              <a:t>smallest value</a:t>
            </a:r>
          </a:p>
          <a:p>
            <a:pPr lvl="2"/>
            <a:r>
              <a:rPr lang="en-US" dirty="0" err="1"/>
              <a:t>Difficulty:It</a:t>
            </a:r>
            <a:r>
              <a:rPr lang="en-US" dirty="0"/>
              <a:t> requires a Search of the page table to find </a:t>
            </a:r>
            <a:r>
              <a:rPr lang="en-US" dirty="0">
                <a:solidFill>
                  <a:srgbClr val="FF0000"/>
                </a:solidFill>
              </a:rPr>
              <a:t>LRU page.</a:t>
            </a:r>
          </a:p>
          <a:p>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772400" cy="5212560"/>
          </a:xfrm>
        </p:spPr>
        <p:txBody>
          <a:bodyPr>
            <a:normAutofit lnSpcReduction="10000"/>
          </a:bodyPr>
          <a:lstStyle/>
          <a:p>
            <a:pPr>
              <a:buNone/>
            </a:pPr>
            <a:r>
              <a:rPr lang="en-US" dirty="0"/>
              <a:t>2. Stack</a:t>
            </a:r>
          </a:p>
          <a:p>
            <a:pPr lvl="1"/>
            <a:r>
              <a:rPr lang="en-US" dirty="0"/>
              <a:t>Keep a stack of page numbers.</a:t>
            </a:r>
          </a:p>
          <a:p>
            <a:pPr lvl="1"/>
            <a:r>
              <a:rPr lang="en-US" dirty="0"/>
              <a:t>Whenever a page is referenced ,it is removed from the stack and put on the top.</a:t>
            </a:r>
          </a:p>
          <a:p>
            <a:pPr lvl="1"/>
            <a:r>
              <a:rPr lang="en-US" dirty="0"/>
              <a:t>MRU-at the top	LRU-at the bottom</a:t>
            </a:r>
          </a:p>
          <a:p>
            <a:pPr lvl="1"/>
            <a:r>
              <a:rPr lang="en-US" dirty="0"/>
              <a:t>It is best to implement by using </a:t>
            </a:r>
            <a:r>
              <a:rPr lang="en-US" dirty="0">
                <a:solidFill>
                  <a:srgbClr val="FF0000"/>
                </a:solidFill>
              </a:rPr>
              <a:t>Doubly Linked List.</a:t>
            </a:r>
          </a:p>
          <a:p>
            <a:pPr lvl="1"/>
            <a:r>
              <a:rPr lang="en-US" dirty="0"/>
              <a:t>Removing a page and put it on the top-requires </a:t>
            </a:r>
            <a:r>
              <a:rPr lang="en-US" dirty="0">
                <a:solidFill>
                  <a:schemeClr val="accent2"/>
                </a:solidFill>
              </a:rPr>
              <a:t>Six pointers to be changed</a:t>
            </a:r>
            <a:r>
              <a:rPr lang="en-US" dirty="0"/>
              <a:t>.</a:t>
            </a:r>
          </a:p>
          <a:p>
            <a:pPr lvl="1"/>
            <a:r>
              <a:rPr lang="en-US" dirty="0"/>
              <a:t>Difficulty: Each update is little more expensive.</a:t>
            </a:r>
          </a:p>
          <a:p>
            <a:pPr lvl="1"/>
            <a:r>
              <a:rPr lang="en-US" dirty="0"/>
              <a:t>Advantage: no search for LRU page-tail pointer pointed page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733800"/>
            <a:ext cx="7772400" cy="4572000"/>
          </a:xfrm>
        </p:spPr>
        <p:txBody>
          <a:bodyPr/>
          <a:lstStyle/>
          <a:p>
            <a:r>
              <a:rPr lang="en-US" dirty="0"/>
              <a:t>LRU and OPT are cases of </a:t>
            </a:r>
            <a:r>
              <a:rPr lang="en-US" b="1" dirty="0">
                <a:solidFill>
                  <a:srgbClr val="3366FF"/>
                </a:solidFill>
              </a:rPr>
              <a:t>stack algorithms </a:t>
            </a:r>
            <a:r>
              <a:rPr lang="en-US" dirty="0"/>
              <a:t>that </a:t>
            </a:r>
            <a:r>
              <a:rPr lang="en-US" dirty="0">
                <a:solidFill>
                  <a:schemeClr val="accent2"/>
                </a:solidFill>
              </a:rPr>
              <a:t>don’t have Belady’s Anomaly</a:t>
            </a:r>
          </a:p>
        </p:txBody>
      </p:sp>
      <p:pic>
        <p:nvPicPr>
          <p:cNvPr id="4098" name="Picture 2"/>
          <p:cNvPicPr>
            <a:picLocks noChangeAspect="1" noChangeArrowheads="1"/>
          </p:cNvPicPr>
          <p:nvPr/>
        </p:nvPicPr>
        <p:blipFill>
          <a:blip r:embed="rId2" cstate="print"/>
          <a:srcRect/>
          <a:stretch>
            <a:fillRect/>
          </a:stretch>
        </p:blipFill>
        <p:spPr bwMode="auto">
          <a:xfrm>
            <a:off x="1600200" y="457200"/>
            <a:ext cx="5791200" cy="3324225"/>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LRU approximation algorithms-</a:t>
            </a:r>
            <a:br>
              <a:rPr lang="en-US" sz="2800" dirty="0"/>
            </a:br>
            <a:r>
              <a:rPr lang="en-US" sz="2800" dirty="0"/>
              <a:t>Support from hardware-reference bit</a:t>
            </a:r>
          </a:p>
        </p:txBody>
      </p:sp>
      <p:sp>
        <p:nvSpPr>
          <p:cNvPr id="3" name="Content Placeholder 2"/>
          <p:cNvSpPr>
            <a:spLocks noGrp="1"/>
          </p:cNvSpPr>
          <p:nvPr>
            <p:ph idx="1"/>
          </p:nvPr>
        </p:nvSpPr>
        <p:spPr/>
        <p:txBody>
          <a:bodyPr/>
          <a:lstStyle/>
          <a:p>
            <a:r>
              <a:rPr lang="en-US" dirty="0"/>
              <a:t>Additional-Reference bits algorithm</a:t>
            </a:r>
          </a:p>
          <a:p>
            <a:r>
              <a:rPr lang="en-US" dirty="0"/>
              <a:t>Second-Chance algorithm</a:t>
            </a:r>
          </a:p>
          <a:p>
            <a:r>
              <a:rPr lang="en-US" dirty="0"/>
              <a:t>Enhanced Second-Chance algorithm</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LRU	</a:t>
            </a:r>
            <a:endParaRPr lang="en-IN" dirty="0"/>
          </a:p>
        </p:txBody>
      </p:sp>
      <p:sp>
        <p:nvSpPr>
          <p:cNvPr id="3" name="Content Placeholder 2"/>
          <p:cNvSpPr>
            <a:spLocks noGrp="1"/>
          </p:cNvSpPr>
          <p:nvPr>
            <p:ph idx="1"/>
          </p:nvPr>
        </p:nvSpPr>
        <p:spPr/>
        <p:txBody>
          <a:bodyPr>
            <a:normAutofit lnSpcReduction="10000"/>
          </a:bodyPr>
          <a:lstStyle/>
          <a:p>
            <a:r>
              <a:rPr lang="en-US" dirty="0"/>
              <a:t>Requires hardware support</a:t>
            </a:r>
          </a:p>
          <a:p>
            <a:r>
              <a:rPr lang="en-US" dirty="0"/>
              <a:t>Some systems does not provide hardware support.</a:t>
            </a:r>
          </a:p>
          <a:p>
            <a:r>
              <a:rPr lang="en-US" dirty="0"/>
              <a:t>Some systems provide hardware support in the form of reference bit.</a:t>
            </a:r>
          </a:p>
          <a:p>
            <a:r>
              <a:rPr lang="en-US" dirty="0"/>
              <a:t>It is </a:t>
            </a:r>
            <a:r>
              <a:rPr lang="en-US" dirty="0">
                <a:solidFill>
                  <a:schemeClr val="accent1">
                    <a:lumMod val="75000"/>
                  </a:schemeClr>
                </a:solidFill>
              </a:rPr>
              <a:t>set by the hardware</a:t>
            </a:r>
            <a:r>
              <a:rPr lang="en-US" dirty="0"/>
              <a:t>.</a:t>
            </a:r>
          </a:p>
          <a:p>
            <a:r>
              <a:rPr lang="en-US" dirty="0">
                <a:solidFill>
                  <a:srgbClr val="FF0000"/>
                </a:solidFill>
              </a:rPr>
              <a:t>Initially all bits are set to 0.</a:t>
            </a:r>
          </a:p>
          <a:p>
            <a:r>
              <a:rPr lang="en-US" dirty="0"/>
              <a:t>When any page is referenced it </a:t>
            </a:r>
            <a:r>
              <a:rPr lang="en-US" dirty="0">
                <a:solidFill>
                  <a:schemeClr val="accent2">
                    <a:lumMod val="60000"/>
                    <a:lumOff val="40000"/>
                  </a:schemeClr>
                </a:solidFill>
              </a:rPr>
              <a:t>is set to 1.</a:t>
            </a:r>
          </a:p>
          <a:p>
            <a:r>
              <a:rPr lang="en-US" dirty="0"/>
              <a:t>We don’t know the </a:t>
            </a:r>
            <a:r>
              <a:rPr lang="en-US" dirty="0">
                <a:solidFill>
                  <a:srgbClr val="FFFF00"/>
                </a:solidFill>
              </a:rPr>
              <a:t>order of use</a:t>
            </a:r>
            <a:r>
              <a:rPr lang="en-US" dirty="0"/>
              <a:t>.</a:t>
            </a:r>
            <a:endParaRPr lang="en-IN"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Additional-Reference bits algorithm</a:t>
            </a:r>
            <a:br>
              <a:rPr lang="en-US" dirty="0"/>
            </a:br>
            <a:endParaRPr lang="en-IN" dirty="0"/>
          </a:p>
        </p:txBody>
      </p:sp>
      <p:sp>
        <p:nvSpPr>
          <p:cNvPr id="3" name="Content Placeholder 2"/>
          <p:cNvSpPr>
            <a:spLocks noGrp="1"/>
          </p:cNvSpPr>
          <p:nvPr>
            <p:ph idx="1"/>
          </p:nvPr>
        </p:nvSpPr>
        <p:spPr/>
        <p:txBody>
          <a:bodyPr>
            <a:normAutofit fontScale="92500" lnSpcReduction="10000"/>
          </a:bodyPr>
          <a:lstStyle/>
          <a:p>
            <a:r>
              <a:rPr lang="en-US" sz="2800" dirty="0">
                <a:solidFill>
                  <a:srgbClr val="FFFF00"/>
                </a:solidFill>
              </a:rPr>
              <a:t>Record</a:t>
            </a:r>
            <a:r>
              <a:rPr lang="en-US" sz="2800" dirty="0"/>
              <a:t> the reference bits </a:t>
            </a:r>
            <a:r>
              <a:rPr lang="en-US" sz="2800" dirty="0">
                <a:solidFill>
                  <a:schemeClr val="accent2"/>
                </a:solidFill>
              </a:rPr>
              <a:t>at regular intervals</a:t>
            </a:r>
            <a:r>
              <a:rPr lang="en-US" sz="2800" dirty="0"/>
              <a:t>.</a:t>
            </a:r>
          </a:p>
          <a:p>
            <a:r>
              <a:rPr lang="en-US" sz="2800" dirty="0"/>
              <a:t>For each page we can keep a </a:t>
            </a:r>
            <a:r>
              <a:rPr lang="en-US" sz="2800" dirty="0">
                <a:solidFill>
                  <a:schemeClr val="accent3">
                    <a:lumMod val="60000"/>
                    <a:lumOff val="40000"/>
                  </a:schemeClr>
                </a:solidFill>
              </a:rPr>
              <a:t>8 bit-byte </a:t>
            </a:r>
            <a:r>
              <a:rPr lang="en-US" sz="2800" dirty="0"/>
              <a:t>in a table.</a:t>
            </a:r>
          </a:p>
          <a:p>
            <a:r>
              <a:rPr lang="en-US" sz="2800" dirty="0"/>
              <a:t>At regular intervals a timer interrupt transfers control to operating system.</a:t>
            </a:r>
          </a:p>
          <a:p>
            <a:r>
              <a:rPr lang="en-US" sz="2800" dirty="0"/>
              <a:t>The OS shift the reference bit for each page in to the 8 bit byte, shifting the other bits right by 1 bit.</a:t>
            </a:r>
          </a:p>
          <a:p>
            <a:r>
              <a:rPr lang="en-US" sz="2800" dirty="0">
                <a:solidFill>
                  <a:srgbClr val="92D050"/>
                </a:solidFill>
              </a:rPr>
              <a:t>8 bit-byte-history of page use for the last 8 time periods.</a:t>
            </a:r>
          </a:p>
          <a:p>
            <a:r>
              <a:rPr lang="en-US" sz="2800" dirty="0"/>
              <a:t>Convert </a:t>
            </a:r>
            <a:r>
              <a:rPr lang="en-US" sz="2800" dirty="0">
                <a:solidFill>
                  <a:srgbClr val="FF0000"/>
                </a:solidFill>
              </a:rPr>
              <a:t>8bit-byte to Unsigned integer.</a:t>
            </a:r>
          </a:p>
          <a:p>
            <a:r>
              <a:rPr lang="en-US" sz="2800" dirty="0"/>
              <a:t>Page with lowest number-</a:t>
            </a:r>
            <a:r>
              <a:rPr lang="en-US" sz="2800" dirty="0">
                <a:solidFill>
                  <a:srgbClr val="00B050"/>
                </a:solidFill>
              </a:rPr>
              <a:t>LRU page</a:t>
            </a:r>
          </a:p>
          <a:p>
            <a:endParaRPr lang="en-IN" sz="28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IN" dirty="0"/>
          </a:p>
        </p:txBody>
      </p:sp>
      <p:sp>
        <p:nvSpPr>
          <p:cNvPr id="3" name="Content Placeholder 2"/>
          <p:cNvSpPr>
            <a:spLocks noGrp="1"/>
          </p:cNvSpPr>
          <p:nvPr>
            <p:ph idx="1"/>
          </p:nvPr>
        </p:nvSpPr>
        <p:spPr/>
        <p:txBody>
          <a:bodyPr/>
          <a:lstStyle/>
          <a:p>
            <a:r>
              <a:rPr lang="en-US" dirty="0">
                <a:solidFill>
                  <a:srgbClr val="FFFF00"/>
                </a:solidFill>
              </a:rPr>
              <a:t>00000000</a:t>
            </a:r>
            <a:r>
              <a:rPr lang="en-US" dirty="0"/>
              <a:t>-page has not been used for 8 time periods</a:t>
            </a:r>
          </a:p>
          <a:p>
            <a:r>
              <a:rPr lang="en-US" dirty="0">
                <a:solidFill>
                  <a:schemeClr val="accent2">
                    <a:lumMod val="60000"/>
                    <a:lumOff val="40000"/>
                  </a:schemeClr>
                </a:solidFill>
              </a:rPr>
              <a:t>11111111</a:t>
            </a:r>
            <a:r>
              <a:rPr lang="en-US" dirty="0"/>
              <a:t>-page is used at least once in each period.</a:t>
            </a:r>
          </a:p>
          <a:p>
            <a:r>
              <a:rPr lang="en-US" dirty="0">
                <a:solidFill>
                  <a:srgbClr val="FF0000"/>
                </a:solidFill>
              </a:rPr>
              <a:t>11000100</a:t>
            </a:r>
            <a:r>
              <a:rPr lang="en-US" dirty="0">
                <a:solidFill>
                  <a:schemeClr val="accent1">
                    <a:lumMod val="75000"/>
                  </a:schemeClr>
                </a:solidFill>
              </a:rPr>
              <a:t>(used recently):</a:t>
            </a:r>
            <a:r>
              <a:rPr lang="en-US" dirty="0"/>
              <a:t>01110111</a:t>
            </a:r>
            <a:endParaRPr lang="en-IN"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Constraints</a:t>
            </a:r>
            <a:endParaRPr lang="en-IN" dirty="0"/>
          </a:p>
        </p:txBody>
      </p:sp>
      <p:sp>
        <p:nvSpPr>
          <p:cNvPr id="3" name="Content Placeholder 2"/>
          <p:cNvSpPr>
            <a:spLocks noGrp="1"/>
          </p:cNvSpPr>
          <p:nvPr>
            <p:ph idx="1"/>
          </p:nvPr>
        </p:nvSpPr>
        <p:spPr/>
        <p:txBody>
          <a:bodyPr/>
          <a:lstStyle/>
          <a:p>
            <a:r>
              <a:rPr lang="en-US" dirty="0"/>
              <a:t>Numbers are not guaranteed to be unique-</a:t>
            </a:r>
            <a:r>
              <a:rPr lang="en-US" dirty="0">
                <a:solidFill>
                  <a:srgbClr val="00B050"/>
                </a:solidFill>
              </a:rPr>
              <a:t>follow FIFO.</a:t>
            </a:r>
          </a:p>
          <a:p>
            <a:r>
              <a:rPr lang="en-US" dirty="0"/>
              <a:t>Number of bits of history can be varied-</a:t>
            </a:r>
            <a:r>
              <a:rPr lang="en-US" dirty="0">
                <a:solidFill>
                  <a:schemeClr val="accent2">
                    <a:lumMod val="75000"/>
                  </a:schemeClr>
                </a:solidFill>
              </a:rPr>
              <a:t>depends on hardware</a:t>
            </a:r>
            <a:endParaRPr lang="en-IN" dirty="0">
              <a:solidFill>
                <a:schemeClr val="accent2">
                  <a:lumMod val="75000"/>
                </a:schemeClr>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Second-Chance algorithm-Clock algorithm</a:t>
            </a:r>
            <a:br>
              <a:rPr lang="en-US" dirty="0"/>
            </a:br>
            <a:endParaRPr lang="en-IN" dirty="0"/>
          </a:p>
        </p:txBody>
      </p:sp>
      <p:sp>
        <p:nvSpPr>
          <p:cNvPr id="3" name="Content Placeholder 2"/>
          <p:cNvSpPr>
            <a:spLocks noGrp="1"/>
          </p:cNvSpPr>
          <p:nvPr>
            <p:ph idx="1"/>
          </p:nvPr>
        </p:nvSpPr>
        <p:spPr/>
        <p:txBody>
          <a:bodyPr>
            <a:normAutofit fontScale="92500"/>
          </a:bodyPr>
          <a:lstStyle/>
          <a:p>
            <a:r>
              <a:rPr lang="en-US" dirty="0"/>
              <a:t>Basic algorithm is –FIFO</a:t>
            </a:r>
          </a:p>
          <a:p>
            <a:r>
              <a:rPr lang="en-US" dirty="0"/>
              <a:t>If reference bit is 0-replace the page.</a:t>
            </a:r>
          </a:p>
          <a:p>
            <a:r>
              <a:rPr lang="en-US" dirty="0"/>
              <a:t>If reference bit is 1-give second chance and move to next FIFO page.</a:t>
            </a:r>
          </a:p>
          <a:p>
            <a:r>
              <a:rPr lang="en-US" dirty="0"/>
              <a:t>When page gets a second chance-</a:t>
            </a:r>
            <a:r>
              <a:rPr lang="en-US" dirty="0">
                <a:solidFill>
                  <a:srgbClr val="92D050"/>
                </a:solidFill>
              </a:rPr>
              <a:t>clear the reference bit</a:t>
            </a:r>
            <a:r>
              <a:rPr lang="en-US" dirty="0">
                <a:solidFill>
                  <a:schemeClr val="accent2">
                    <a:lumMod val="75000"/>
                  </a:schemeClr>
                </a:solidFill>
              </a:rPr>
              <a:t>-arrival time is set to current time.</a:t>
            </a:r>
          </a:p>
          <a:p>
            <a:r>
              <a:rPr lang="en-US" dirty="0">
                <a:solidFill>
                  <a:srgbClr val="FFFF00"/>
                </a:solidFill>
              </a:rPr>
              <a:t>Circular queue</a:t>
            </a:r>
          </a:p>
          <a:p>
            <a:r>
              <a:rPr lang="en-US" dirty="0"/>
              <a:t>Pointer indicates which page is to be replaced next.</a:t>
            </a:r>
          </a:p>
          <a:p>
            <a:endParaRPr lang="en-IN"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3200" dirty="0"/>
            </a:br>
            <a:endParaRPr lang="en-US" sz="3200" dirty="0"/>
          </a:p>
        </p:txBody>
      </p:sp>
      <p:sp>
        <p:nvSpPr>
          <p:cNvPr id="5" name="Rectangle 4"/>
          <p:cNvSpPr/>
          <p:nvPr/>
        </p:nvSpPr>
        <p:spPr>
          <a:xfrm>
            <a:off x="685800" y="457201"/>
            <a:ext cx="8763000" cy="646331"/>
          </a:xfrm>
          <a:prstGeom prst="rect">
            <a:avLst/>
          </a:prstGeom>
        </p:spPr>
        <p:txBody>
          <a:bodyPr wrap="square">
            <a:spAutoFit/>
          </a:bodyPr>
          <a:lstStyle/>
          <a:p>
            <a:r>
              <a:rPr lang="en-US" sz="3600" dirty="0"/>
              <a:t>Second-Chance algorithm-Clock algorithm</a:t>
            </a:r>
          </a:p>
        </p:txBody>
      </p:sp>
      <p:pic>
        <p:nvPicPr>
          <p:cNvPr id="5122" name="Picture 2"/>
          <p:cNvPicPr>
            <a:picLocks noChangeAspect="1" noChangeArrowheads="1"/>
          </p:cNvPicPr>
          <p:nvPr/>
        </p:nvPicPr>
        <p:blipFill>
          <a:blip r:embed="rId2" cstate="print"/>
          <a:srcRect/>
          <a:stretch>
            <a:fillRect/>
          </a:stretch>
        </p:blipFill>
        <p:spPr bwMode="auto">
          <a:xfrm>
            <a:off x="1371599" y="1447800"/>
            <a:ext cx="7117493" cy="4876800"/>
          </a:xfrm>
          <a:prstGeom prst="rect">
            <a:avLst/>
          </a:prstGeom>
          <a:noFill/>
          <a:ln w="9525">
            <a:noFill/>
            <a:miter lim="800000"/>
            <a:headEnd/>
            <a:tailEnd/>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Constraint	</a:t>
            </a:r>
            <a:endParaRPr lang="en-IN" dirty="0"/>
          </a:p>
        </p:txBody>
      </p:sp>
      <p:sp>
        <p:nvSpPr>
          <p:cNvPr id="3" name="Content Placeholder 2"/>
          <p:cNvSpPr>
            <a:spLocks noGrp="1"/>
          </p:cNvSpPr>
          <p:nvPr>
            <p:ph idx="1"/>
          </p:nvPr>
        </p:nvSpPr>
        <p:spPr/>
        <p:txBody>
          <a:bodyPr/>
          <a:lstStyle/>
          <a:p>
            <a:r>
              <a:rPr lang="en-US" dirty="0"/>
              <a:t>When all bits are set to 1</a:t>
            </a:r>
          </a:p>
          <a:p>
            <a:pPr lvl="1"/>
            <a:r>
              <a:rPr lang="en-US" dirty="0"/>
              <a:t>pointer cycles through the whole queue.</a:t>
            </a:r>
          </a:p>
          <a:p>
            <a:pPr lvl="1"/>
            <a:r>
              <a:rPr lang="en-US" dirty="0"/>
              <a:t>Giving each page a second chance.</a:t>
            </a:r>
          </a:p>
          <a:p>
            <a:pPr lvl="1"/>
            <a:r>
              <a:rPr lang="en-US" dirty="0"/>
              <a:t>Clears all reference bits</a:t>
            </a:r>
          </a:p>
          <a:p>
            <a:pPr lvl="1"/>
            <a:r>
              <a:rPr lang="en-US" dirty="0"/>
              <a:t>Work like FIFO</a:t>
            </a:r>
            <a:endParaRPr lang="en-IN"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Enhanced Second-Chance algorithm-</a:t>
            </a:r>
            <a:r>
              <a:rPr lang="en-US" sz="2800" dirty="0">
                <a:solidFill>
                  <a:srgbClr val="FFC000"/>
                </a:solidFill>
              </a:rPr>
              <a:t>(reference bit, modify bit)</a:t>
            </a:r>
            <a:br>
              <a:rPr lang="en-US" sz="3200" dirty="0"/>
            </a:br>
            <a:endParaRPr lang="en-US" sz="3200"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457200" y="1676400"/>
            <a:ext cx="8334963" cy="4191000"/>
          </a:xfrm>
          <a:prstGeom prst="rect">
            <a:avLst/>
          </a:prstGeom>
          <a:noFill/>
          <a:ln w="9525">
            <a:noFill/>
            <a:miter lim="800000"/>
            <a:headEnd/>
            <a:tailEnd/>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Counting –Based page replacement algorithms</a:t>
            </a:r>
          </a:p>
        </p:txBody>
      </p:sp>
      <p:sp>
        <p:nvSpPr>
          <p:cNvPr id="3" name="Content Placeholder 2"/>
          <p:cNvSpPr>
            <a:spLocks noGrp="1"/>
          </p:cNvSpPr>
          <p:nvPr>
            <p:ph idx="1"/>
          </p:nvPr>
        </p:nvSpPr>
        <p:spPr/>
        <p:txBody>
          <a:bodyPr>
            <a:normAutofit/>
          </a:bodyPr>
          <a:lstStyle/>
          <a:p>
            <a:r>
              <a:rPr lang="en-US" dirty="0"/>
              <a:t>Keep a counter of the number of references that have been made to each page</a:t>
            </a:r>
          </a:p>
          <a:p>
            <a:pPr lvl="1"/>
            <a:r>
              <a:rPr lang="en-US" dirty="0"/>
              <a:t>LFU(Least Frequently used): replaces page </a:t>
            </a:r>
            <a:r>
              <a:rPr lang="en-US" dirty="0">
                <a:solidFill>
                  <a:schemeClr val="accent2"/>
                </a:solidFill>
              </a:rPr>
              <a:t>with smallest count</a:t>
            </a:r>
          </a:p>
          <a:p>
            <a:pPr lvl="1"/>
            <a:r>
              <a:rPr lang="en-US" dirty="0"/>
              <a:t>MFU(Most Frequently used): based on the argument that the page with the </a:t>
            </a:r>
            <a:r>
              <a:rPr lang="en-US" dirty="0">
                <a:solidFill>
                  <a:srgbClr val="FF0000"/>
                </a:solidFill>
              </a:rPr>
              <a:t>highest count</a:t>
            </a:r>
          </a:p>
          <a:p>
            <a:r>
              <a:rPr lang="en-US" dirty="0"/>
              <a:t>These are </a:t>
            </a:r>
            <a:r>
              <a:rPr lang="en-US" dirty="0">
                <a:solidFill>
                  <a:schemeClr val="accent2"/>
                </a:solidFill>
              </a:rPr>
              <a:t>expensive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Allocation of frames</a:t>
            </a:r>
            <a:endParaRPr lang="en-IN" dirty="0"/>
          </a:p>
        </p:txBody>
      </p:sp>
      <p:sp>
        <p:nvSpPr>
          <p:cNvPr id="3" name="Content Placeholder 2"/>
          <p:cNvSpPr>
            <a:spLocks noGrp="1"/>
          </p:cNvSpPr>
          <p:nvPr>
            <p:ph idx="1"/>
          </p:nvPr>
        </p:nvSpPr>
        <p:spPr/>
        <p:txBody>
          <a:bodyPr>
            <a:normAutofit fontScale="85000" lnSpcReduction="10000"/>
          </a:bodyPr>
          <a:lstStyle/>
          <a:p>
            <a:r>
              <a:rPr lang="en-US" dirty="0"/>
              <a:t>Example:</a:t>
            </a:r>
          </a:p>
          <a:p>
            <a:pPr lvl="1"/>
            <a:r>
              <a:rPr lang="en-US" dirty="0"/>
              <a:t>User system-128KB</a:t>
            </a:r>
          </a:p>
          <a:p>
            <a:pPr lvl="1"/>
            <a:r>
              <a:rPr lang="en-US" dirty="0"/>
              <a:t>Page size if 1 KB.</a:t>
            </a:r>
          </a:p>
          <a:p>
            <a:pPr lvl="1"/>
            <a:r>
              <a:rPr lang="en-US" dirty="0"/>
              <a:t>128 frames are available</a:t>
            </a:r>
          </a:p>
          <a:p>
            <a:pPr lvl="1"/>
            <a:r>
              <a:rPr lang="en-US" dirty="0"/>
              <a:t>35 frames-OS</a:t>
            </a:r>
          </a:p>
          <a:p>
            <a:pPr lvl="1"/>
            <a:r>
              <a:rPr lang="en-US" dirty="0"/>
              <a:t>93 frames for user process-initially put on free-frame list.</a:t>
            </a:r>
          </a:p>
          <a:p>
            <a:pPr lvl="1"/>
            <a:r>
              <a:rPr lang="en-US" dirty="0"/>
              <a:t>Start execution-generate 93 page faults.</a:t>
            </a:r>
          </a:p>
          <a:p>
            <a:pPr lvl="1"/>
            <a:r>
              <a:rPr lang="en-US" dirty="0"/>
              <a:t>When frame list is exhausted-use page replacement algorithm.</a:t>
            </a:r>
          </a:p>
          <a:p>
            <a:pPr lvl="1"/>
            <a:r>
              <a:rPr lang="en-US" dirty="0"/>
              <a:t>Execution is completed-93 frames are put back on to free frame list.</a:t>
            </a:r>
          </a:p>
          <a:p>
            <a:pPr lvl="1"/>
            <a:r>
              <a:rPr lang="en-US" dirty="0"/>
              <a:t>Always keep </a:t>
            </a:r>
            <a:r>
              <a:rPr lang="en-US" dirty="0">
                <a:solidFill>
                  <a:srgbClr val="F73B75"/>
                </a:solidFill>
              </a:rPr>
              <a:t>3 free frames available</a:t>
            </a:r>
            <a:r>
              <a:rPr lang="en-US" dirty="0"/>
              <a:t>.</a:t>
            </a:r>
          </a:p>
          <a:p>
            <a:pPr lvl="1"/>
            <a:endParaRPr lang="en-IN"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Allocation of frames</a:t>
            </a:r>
            <a:endParaRPr lang="en-IN" dirty="0"/>
          </a:p>
        </p:txBody>
      </p:sp>
      <p:sp>
        <p:nvSpPr>
          <p:cNvPr id="3" name="Content Placeholder 2"/>
          <p:cNvSpPr>
            <a:spLocks noGrp="1"/>
          </p:cNvSpPr>
          <p:nvPr>
            <p:ph idx="1"/>
          </p:nvPr>
        </p:nvSpPr>
        <p:spPr/>
        <p:txBody>
          <a:bodyPr/>
          <a:lstStyle/>
          <a:p>
            <a:pPr marL="582930" indent="-514350">
              <a:buAutoNum type="arabicPeriod"/>
            </a:pPr>
            <a:r>
              <a:rPr lang="en-US" dirty="0">
                <a:solidFill>
                  <a:srgbClr val="00B050"/>
                </a:solidFill>
              </a:rPr>
              <a:t>Minimum number of frames.</a:t>
            </a:r>
          </a:p>
          <a:p>
            <a:pPr marL="582930" indent="-514350">
              <a:buAutoNum type="arabicPeriod"/>
            </a:pPr>
            <a:r>
              <a:rPr lang="en-US" dirty="0">
                <a:solidFill>
                  <a:srgbClr val="00B0F0"/>
                </a:solidFill>
              </a:rPr>
              <a:t>Allocation algorithms.</a:t>
            </a:r>
          </a:p>
          <a:p>
            <a:pPr marL="582930" indent="-514350">
              <a:buAutoNum type="arabicPeriod"/>
            </a:pPr>
            <a:r>
              <a:rPr lang="en-US" dirty="0">
                <a:solidFill>
                  <a:srgbClr val="F73B75"/>
                </a:solidFill>
              </a:rPr>
              <a:t>Global versus Local allocation.</a:t>
            </a:r>
          </a:p>
          <a:p>
            <a:pPr marL="582930" indent="-514350">
              <a:buNone/>
            </a:pPr>
            <a:endParaRPr lang="en-IN"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Minimum number of frames</a:t>
            </a:r>
            <a:endParaRPr lang="en-IN" dirty="0"/>
          </a:p>
        </p:txBody>
      </p:sp>
      <p:sp>
        <p:nvSpPr>
          <p:cNvPr id="3" name="Content Placeholder 2"/>
          <p:cNvSpPr>
            <a:spLocks noGrp="1"/>
          </p:cNvSpPr>
          <p:nvPr>
            <p:ph idx="1"/>
          </p:nvPr>
        </p:nvSpPr>
        <p:spPr/>
        <p:txBody>
          <a:bodyPr>
            <a:normAutofit fontScale="85000" lnSpcReduction="20000"/>
          </a:bodyPr>
          <a:lstStyle/>
          <a:p>
            <a:r>
              <a:rPr lang="en-US" dirty="0"/>
              <a:t>We cannot allocate more than the total number of available frames.</a:t>
            </a:r>
          </a:p>
          <a:p>
            <a:r>
              <a:rPr lang="en-US" dirty="0"/>
              <a:t>We must also allocate at least minimum number of frames.</a:t>
            </a:r>
          </a:p>
          <a:p>
            <a:r>
              <a:rPr lang="en-US" dirty="0"/>
              <a:t>No of frames decreases</a:t>
            </a:r>
          </a:p>
          <a:p>
            <a:pPr lvl="1"/>
            <a:r>
              <a:rPr lang="en-US" dirty="0"/>
              <a:t>page faults increases.</a:t>
            </a:r>
          </a:p>
          <a:p>
            <a:pPr lvl="1"/>
            <a:r>
              <a:rPr lang="en-US" dirty="0"/>
              <a:t>Slowing process execution.</a:t>
            </a:r>
          </a:p>
          <a:p>
            <a:pPr lvl="1"/>
            <a:r>
              <a:rPr lang="en-US" dirty="0"/>
              <a:t>Instruction must be restarted</a:t>
            </a:r>
          </a:p>
          <a:p>
            <a:r>
              <a:rPr lang="en-US" dirty="0"/>
              <a:t>Minimum number of frames are defined by the </a:t>
            </a:r>
            <a:r>
              <a:rPr lang="en-US" dirty="0">
                <a:solidFill>
                  <a:srgbClr val="F73B75"/>
                </a:solidFill>
              </a:rPr>
              <a:t>computer architecture</a:t>
            </a:r>
            <a:r>
              <a:rPr lang="en-US" dirty="0"/>
              <a:t>.</a:t>
            </a:r>
          </a:p>
          <a:p>
            <a:r>
              <a:rPr lang="en-US" dirty="0"/>
              <a:t>Maximum number –defined by the amount of </a:t>
            </a:r>
            <a:r>
              <a:rPr lang="en-US" dirty="0">
                <a:solidFill>
                  <a:srgbClr val="00B050"/>
                </a:solidFill>
              </a:rPr>
              <a:t>available physical memory</a:t>
            </a:r>
            <a:r>
              <a:rPr lang="en-US" dirty="0"/>
              <a:t>.</a:t>
            </a:r>
          </a:p>
          <a:p>
            <a:pPr lvl="1">
              <a:buNone/>
            </a:pPr>
            <a:endParaRPr lang="en-US" dirty="0"/>
          </a:p>
          <a:p>
            <a:endParaRPr lang="en-IN"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Allocation algorithms</a:t>
            </a:r>
            <a:endParaRPr lang="en-IN" dirty="0"/>
          </a:p>
        </p:txBody>
      </p:sp>
      <p:sp>
        <p:nvSpPr>
          <p:cNvPr id="3" name="Content Placeholder 2"/>
          <p:cNvSpPr>
            <a:spLocks noGrp="1"/>
          </p:cNvSpPr>
          <p:nvPr>
            <p:ph idx="1"/>
          </p:nvPr>
        </p:nvSpPr>
        <p:spPr/>
        <p:txBody>
          <a:bodyPr/>
          <a:lstStyle/>
          <a:p>
            <a:pPr>
              <a:buNone/>
            </a:pPr>
            <a:r>
              <a:rPr lang="en-US" dirty="0"/>
              <a:t>1. </a:t>
            </a:r>
            <a:r>
              <a:rPr lang="en-US" dirty="0">
                <a:solidFill>
                  <a:srgbClr val="00B050"/>
                </a:solidFill>
              </a:rPr>
              <a:t>Equal allocation</a:t>
            </a:r>
            <a:r>
              <a:rPr lang="en-US" dirty="0"/>
              <a:t>.</a:t>
            </a:r>
          </a:p>
          <a:p>
            <a:pPr>
              <a:buNone/>
            </a:pPr>
            <a:r>
              <a:rPr lang="en-US" dirty="0"/>
              <a:t>2. </a:t>
            </a:r>
            <a:r>
              <a:rPr lang="en-US" dirty="0">
                <a:solidFill>
                  <a:srgbClr val="FF0000"/>
                </a:solidFill>
              </a:rPr>
              <a:t>Proportional allocation</a:t>
            </a:r>
            <a:r>
              <a:rPr lang="en-US" dirty="0"/>
              <a:t>.</a:t>
            </a:r>
            <a:endParaRPr lang="en-IN"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Equal allocation</a:t>
            </a:r>
            <a:endParaRPr lang="en-IN" dirty="0"/>
          </a:p>
        </p:txBody>
      </p:sp>
      <p:sp>
        <p:nvSpPr>
          <p:cNvPr id="3" name="Content Placeholder 2"/>
          <p:cNvSpPr>
            <a:spLocks noGrp="1"/>
          </p:cNvSpPr>
          <p:nvPr>
            <p:ph idx="1"/>
          </p:nvPr>
        </p:nvSpPr>
        <p:spPr/>
        <p:txBody>
          <a:bodyPr>
            <a:normAutofit fontScale="92500" lnSpcReduction="10000"/>
          </a:bodyPr>
          <a:lstStyle/>
          <a:p>
            <a:r>
              <a:rPr lang="en-US" dirty="0"/>
              <a:t>M frames-n processes=share m/n frames.</a:t>
            </a:r>
          </a:p>
          <a:p>
            <a:r>
              <a:rPr lang="en-US" dirty="0">
                <a:solidFill>
                  <a:srgbClr val="FF0000"/>
                </a:solidFill>
              </a:rPr>
              <a:t>Example 1</a:t>
            </a:r>
          </a:p>
          <a:p>
            <a:pPr lvl="1"/>
            <a:r>
              <a:rPr lang="en-US" dirty="0"/>
              <a:t>93 frames-5 processes</a:t>
            </a:r>
          </a:p>
          <a:p>
            <a:pPr lvl="1"/>
            <a:r>
              <a:rPr lang="en-US" dirty="0"/>
              <a:t>18 frames for each process.</a:t>
            </a:r>
          </a:p>
          <a:p>
            <a:pPr lvl="1"/>
            <a:r>
              <a:rPr lang="en-US" dirty="0"/>
              <a:t>3 frames for free-frame buffer pool.</a:t>
            </a:r>
            <a:endParaRPr lang="en-US" dirty="0">
              <a:solidFill>
                <a:srgbClr val="FF0000"/>
              </a:solidFill>
            </a:endParaRPr>
          </a:p>
          <a:p>
            <a:r>
              <a:rPr lang="en-US" dirty="0">
                <a:solidFill>
                  <a:srgbClr val="FF0000"/>
                </a:solidFill>
              </a:rPr>
              <a:t>Example 2</a:t>
            </a:r>
          </a:p>
          <a:p>
            <a:pPr lvl="1"/>
            <a:r>
              <a:rPr lang="en-US" dirty="0"/>
              <a:t>2 processes-62 free frames=62/2</a:t>
            </a:r>
          </a:p>
          <a:p>
            <a:pPr lvl="1"/>
            <a:r>
              <a:rPr lang="en-US" dirty="0"/>
              <a:t>31 for each process</a:t>
            </a:r>
          </a:p>
          <a:p>
            <a:pPr lvl="1"/>
            <a:r>
              <a:rPr lang="en-US" dirty="0"/>
              <a:t>A)Student -10kb	B)interactive database-127kb</a:t>
            </a:r>
          </a:p>
          <a:p>
            <a:pPr lvl="2"/>
            <a:r>
              <a:rPr lang="en-US" dirty="0"/>
              <a:t>31-10=21 wasted		127-31= need 96</a:t>
            </a:r>
          </a:p>
          <a:p>
            <a:pPr lvl="1"/>
            <a:endParaRPr lang="en-IN"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Proportional allocation</a:t>
            </a:r>
            <a:endParaRPr lang="en-IN" dirty="0"/>
          </a:p>
        </p:txBody>
      </p:sp>
      <p:sp>
        <p:nvSpPr>
          <p:cNvPr id="3" name="Content Placeholder 2"/>
          <p:cNvSpPr>
            <a:spLocks noGrp="1"/>
          </p:cNvSpPr>
          <p:nvPr>
            <p:ph idx="1"/>
          </p:nvPr>
        </p:nvSpPr>
        <p:spPr/>
        <p:txBody>
          <a:bodyPr/>
          <a:lstStyle/>
          <a:p>
            <a:r>
              <a:rPr lang="en-US" dirty="0"/>
              <a:t>To solve that problem we can use </a:t>
            </a:r>
          </a:p>
          <a:p>
            <a:pPr>
              <a:buNone/>
            </a:pPr>
            <a:r>
              <a:rPr lang="en-US" sz="2400" dirty="0">
                <a:solidFill>
                  <a:srgbClr val="FFFF00"/>
                </a:solidFill>
              </a:rPr>
              <a:t>		proportional allocation</a:t>
            </a:r>
          </a:p>
          <a:p>
            <a:r>
              <a:rPr lang="en-US" dirty="0"/>
              <a:t>Allocate available memory according to </a:t>
            </a:r>
            <a:r>
              <a:rPr lang="en-US" dirty="0">
                <a:solidFill>
                  <a:schemeClr val="accent2">
                    <a:lumMod val="75000"/>
                  </a:schemeClr>
                </a:solidFill>
              </a:rPr>
              <a:t>process size</a:t>
            </a:r>
          </a:p>
          <a:p>
            <a:endParaRPr lang="en-US" dirty="0">
              <a:solidFill>
                <a:schemeClr val="accent2">
                  <a:lumMod val="75000"/>
                </a:schemeClr>
              </a:solidFill>
            </a:endParaRPr>
          </a:p>
          <a:p>
            <a:pPr>
              <a:buNone/>
            </a:pPr>
            <a:r>
              <a:rPr lang="en-US" sz="2400" dirty="0">
                <a:solidFill>
                  <a:srgbClr val="FFFF00"/>
                </a:solidFill>
              </a:rPr>
              <a:t>		</a:t>
            </a:r>
          </a:p>
          <a:p>
            <a:pPr>
              <a:buNone/>
            </a:pPr>
            <a:endParaRPr lang="en-US" dirty="0"/>
          </a:p>
        </p:txBody>
      </p:sp>
      <p:pic>
        <p:nvPicPr>
          <p:cNvPr id="1027" name="Picture 3"/>
          <p:cNvPicPr>
            <a:picLocks noChangeAspect="1" noChangeArrowheads="1"/>
          </p:cNvPicPr>
          <p:nvPr/>
        </p:nvPicPr>
        <p:blipFill>
          <a:blip r:embed="rId2"/>
          <a:srcRect/>
          <a:stretch>
            <a:fillRect/>
          </a:stretch>
        </p:blipFill>
        <p:spPr bwMode="auto">
          <a:xfrm>
            <a:off x="533400" y="3886200"/>
            <a:ext cx="8439150" cy="2343150"/>
          </a:xfrm>
          <a:prstGeom prst="rect">
            <a:avLst/>
          </a:prstGeom>
          <a:noFill/>
          <a:ln w="9525">
            <a:noFill/>
            <a:miter lim="800000"/>
            <a:headEnd/>
            <a:tailEnd/>
          </a:ln>
          <a:effectLst/>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762000"/>
            <a:ext cx="7696200" cy="5593560"/>
          </a:xfrm>
        </p:spPr>
        <p:txBody>
          <a:bodyPr>
            <a:normAutofit fontScale="85000" lnSpcReduction="20000"/>
          </a:bodyPr>
          <a:lstStyle/>
          <a:p>
            <a:r>
              <a:rPr lang="en-US" dirty="0"/>
              <a:t>Share the available frames according to their need rather than equality.</a:t>
            </a:r>
          </a:p>
          <a:p>
            <a:r>
              <a:rPr lang="en-US" dirty="0"/>
              <a:t>In both types of allocation</a:t>
            </a:r>
          </a:p>
          <a:p>
            <a:pPr lvl="1"/>
            <a:r>
              <a:rPr lang="en-US" dirty="0">
                <a:solidFill>
                  <a:srgbClr val="FF0000"/>
                </a:solidFill>
              </a:rPr>
              <a:t>Multiprogramming is increased</a:t>
            </a:r>
            <a:r>
              <a:rPr lang="en-US" dirty="0"/>
              <a:t>-each process will </a:t>
            </a:r>
            <a:r>
              <a:rPr lang="en-US" dirty="0">
                <a:solidFill>
                  <a:srgbClr val="FFFF00"/>
                </a:solidFill>
              </a:rPr>
              <a:t>loose</a:t>
            </a:r>
            <a:r>
              <a:rPr lang="en-US" dirty="0"/>
              <a:t> frames-provide memory to other processes.</a:t>
            </a:r>
          </a:p>
          <a:p>
            <a:pPr lvl="1"/>
            <a:r>
              <a:rPr lang="en-US" dirty="0">
                <a:solidFill>
                  <a:srgbClr val="7030A0"/>
                </a:solidFill>
              </a:rPr>
              <a:t>Multiprogramming is decreased</a:t>
            </a:r>
            <a:r>
              <a:rPr lang="en-US" dirty="0"/>
              <a:t>-departed process frames are </a:t>
            </a:r>
            <a:r>
              <a:rPr lang="en-US" dirty="0">
                <a:solidFill>
                  <a:srgbClr val="FFFF00"/>
                </a:solidFill>
              </a:rPr>
              <a:t>spread</a:t>
            </a:r>
            <a:r>
              <a:rPr lang="en-US" dirty="0"/>
              <a:t> over to other processes.</a:t>
            </a:r>
          </a:p>
          <a:p>
            <a:r>
              <a:rPr lang="en-US" dirty="0"/>
              <a:t>In both types of allocation</a:t>
            </a:r>
          </a:p>
          <a:p>
            <a:pPr>
              <a:buNone/>
            </a:pPr>
            <a:r>
              <a:rPr lang="en-US" dirty="0"/>
              <a:t>	high priority=low priority</a:t>
            </a:r>
          </a:p>
          <a:p>
            <a:r>
              <a:rPr lang="en-US" dirty="0"/>
              <a:t>But give more memory to high priority process</a:t>
            </a:r>
          </a:p>
          <a:p>
            <a:r>
              <a:rPr lang="en-US" dirty="0"/>
              <a:t>Solution is use </a:t>
            </a:r>
            <a:r>
              <a:rPr lang="en-US" dirty="0">
                <a:solidFill>
                  <a:srgbClr val="FF0000"/>
                </a:solidFill>
              </a:rPr>
              <a:t>proportional allocation</a:t>
            </a:r>
          </a:p>
          <a:p>
            <a:pPr lvl="1"/>
            <a:r>
              <a:rPr lang="en-US" dirty="0"/>
              <a:t>Ratio of frames depends </a:t>
            </a:r>
          </a:p>
          <a:p>
            <a:pPr lvl="2"/>
            <a:r>
              <a:rPr lang="en-US" dirty="0"/>
              <a:t>priorities (OR) </a:t>
            </a:r>
          </a:p>
          <a:p>
            <a:pPr lvl="2"/>
            <a:r>
              <a:rPr lang="en-US" dirty="0"/>
              <a:t>combination of size and priority</a:t>
            </a:r>
          </a:p>
          <a:p>
            <a:pPr>
              <a:buNone/>
            </a:pPr>
            <a:r>
              <a:rPr lang="en-US" dirty="0"/>
              <a:t>	</a:t>
            </a:r>
          </a:p>
          <a:p>
            <a:pPr>
              <a:buNone/>
            </a:pPr>
            <a:endParaRPr lang="en-US" dirty="0"/>
          </a:p>
          <a:p>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F73B75"/>
                </a:solidFill>
              </a:rPr>
              <a:t>Global versus Local allocation</a:t>
            </a:r>
            <a:br>
              <a:rPr lang="en-US" dirty="0">
                <a:solidFill>
                  <a:srgbClr val="F73B75"/>
                </a:solidFill>
              </a:rPr>
            </a:br>
            <a:endParaRPr lang="en-US" dirty="0"/>
          </a:p>
        </p:txBody>
      </p:sp>
      <p:sp>
        <p:nvSpPr>
          <p:cNvPr id="3" name="Content Placeholder 2"/>
          <p:cNvSpPr>
            <a:spLocks noGrp="1"/>
          </p:cNvSpPr>
          <p:nvPr>
            <p:ph idx="1"/>
          </p:nvPr>
        </p:nvSpPr>
        <p:spPr/>
        <p:txBody>
          <a:bodyPr>
            <a:normAutofit lnSpcReduction="10000"/>
          </a:bodyPr>
          <a:lstStyle/>
          <a:p>
            <a:pPr algn="just"/>
            <a:r>
              <a:rPr lang="en-US" dirty="0"/>
              <a:t>Page replacement algorithms are broadly classified into two categories.</a:t>
            </a:r>
          </a:p>
          <a:p>
            <a:pPr algn="just"/>
            <a:r>
              <a:rPr lang="en-US" b="1" dirty="0">
                <a:solidFill>
                  <a:srgbClr val="3366FF"/>
                </a:solidFill>
              </a:rPr>
              <a:t>Global replacement</a:t>
            </a:r>
            <a:r>
              <a:rPr lang="en-US" dirty="0">
                <a:solidFill>
                  <a:srgbClr val="3366FF"/>
                </a:solidFill>
              </a:rPr>
              <a:t> </a:t>
            </a:r>
            <a:r>
              <a:rPr lang="en-US" dirty="0"/>
              <a:t>– process selects a replacement frame from the set of all frames; one process can take a frame from another process.</a:t>
            </a:r>
          </a:p>
          <a:p>
            <a:pPr algn="just"/>
            <a:r>
              <a:rPr lang="en-US" dirty="0"/>
              <a:t>even if that frame is currently allocated to other process.</a:t>
            </a:r>
          </a:p>
          <a:p>
            <a:pPr algn="just"/>
            <a:r>
              <a:rPr lang="en-US" b="1" dirty="0">
                <a:solidFill>
                  <a:srgbClr val="3366FF"/>
                </a:solidFill>
              </a:rPr>
              <a:t>Local replacement</a:t>
            </a:r>
            <a:r>
              <a:rPr lang="en-US" dirty="0">
                <a:solidFill>
                  <a:srgbClr val="3366FF"/>
                </a:solidFill>
              </a:rPr>
              <a:t> </a:t>
            </a:r>
            <a:r>
              <a:rPr lang="en-US" dirty="0"/>
              <a:t>– each process selects from only its own set of allocated frames</a:t>
            </a:r>
          </a:p>
          <a:p>
            <a:pPr algn="just"/>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High priority	low priority</a:t>
            </a:r>
          </a:p>
          <a:p>
            <a:r>
              <a:rPr lang="en-US" dirty="0">
                <a:solidFill>
                  <a:schemeClr val="accent3">
                    <a:lumMod val="60000"/>
                    <a:lumOff val="40000"/>
                  </a:schemeClr>
                </a:solidFill>
              </a:rPr>
              <a:t>Global replacement</a:t>
            </a:r>
            <a:r>
              <a:rPr lang="en-US" dirty="0"/>
              <a:t>:</a:t>
            </a:r>
          </a:p>
          <a:p>
            <a:pPr lvl="1"/>
            <a:r>
              <a:rPr lang="en-US" dirty="0"/>
              <a:t>High priority process select frames from low priority processes for replacement.</a:t>
            </a:r>
          </a:p>
          <a:p>
            <a:pPr lvl="1"/>
            <a:r>
              <a:rPr lang="en-US" dirty="0"/>
              <a:t>Increases the number of frames allocated to a process</a:t>
            </a:r>
            <a:r>
              <a:rPr lang="en-US" dirty="0">
                <a:solidFill>
                  <a:schemeClr val="accent3">
                    <a:lumMod val="60000"/>
                    <a:lumOff val="40000"/>
                  </a:schemeClr>
                </a:solidFill>
              </a:rPr>
              <a:t>.</a:t>
            </a:r>
          </a:p>
          <a:p>
            <a:r>
              <a:rPr lang="en-US" dirty="0">
                <a:solidFill>
                  <a:schemeClr val="accent3">
                    <a:lumMod val="60000"/>
                    <a:lumOff val="40000"/>
                  </a:schemeClr>
                </a:solidFill>
              </a:rPr>
              <a:t>Local replacement</a:t>
            </a:r>
            <a:r>
              <a:rPr lang="en-US" dirty="0"/>
              <a:t>:</a:t>
            </a:r>
          </a:p>
          <a:p>
            <a:pPr lvl="1"/>
            <a:r>
              <a:rPr lang="en-US" dirty="0"/>
              <a:t>Number of frames allocated to a process does not change.</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7848600" cy="5669760"/>
          </a:xfrm>
        </p:spPr>
        <p:txBody>
          <a:bodyPr/>
          <a:lstStyle/>
          <a:p>
            <a:r>
              <a:rPr lang="en-US" u="sng" dirty="0"/>
              <a:t>Problem with Global replacement</a:t>
            </a:r>
            <a:r>
              <a:rPr lang="en-US" dirty="0"/>
              <a:t>:</a:t>
            </a:r>
          </a:p>
          <a:p>
            <a:pPr lvl="1"/>
            <a:r>
              <a:rPr lang="en-US" dirty="0"/>
              <a:t>Never controls the page-fault rate.</a:t>
            </a:r>
          </a:p>
          <a:p>
            <a:pPr lvl="1"/>
            <a:r>
              <a:rPr lang="en-US" dirty="0"/>
              <a:t>The set of pages in memory depends on paging behavior of all processes.</a:t>
            </a:r>
          </a:p>
          <a:p>
            <a:r>
              <a:rPr lang="en-US" u="sng" dirty="0"/>
              <a:t>Advantages:</a:t>
            </a:r>
          </a:p>
          <a:p>
            <a:pPr lvl="1"/>
            <a:r>
              <a:rPr lang="en-US" dirty="0"/>
              <a:t>Greater system throughput</a:t>
            </a:r>
          </a:p>
          <a:p>
            <a:pPr lvl="1">
              <a:buNone/>
            </a:pPr>
            <a:r>
              <a:rPr lang="en-US" dirty="0"/>
              <a:t>	</a:t>
            </a:r>
          </a:p>
          <a:p>
            <a:pPr>
              <a:buNone/>
            </a:pP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Thrashing</a:t>
            </a:r>
          </a:p>
        </p:txBody>
      </p:sp>
      <p:sp>
        <p:nvSpPr>
          <p:cNvPr id="3" name="Content Placeholder 2"/>
          <p:cNvSpPr>
            <a:spLocks noGrp="1"/>
          </p:cNvSpPr>
          <p:nvPr>
            <p:ph idx="1"/>
          </p:nvPr>
        </p:nvSpPr>
        <p:spPr/>
        <p:txBody>
          <a:bodyPr/>
          <a:lstStyle/>
          <a:p>
            <a:r>
              <a:rPr lang="en-US" dirty="0">
                <a:solidFill>
                  <a:srgbClr val="FF0000"/>
                </a:solidFill>
              </a:rPr>
              <a:t>High paging activity </a:t>
            </a:r>
            <a:r>
              <a:rPr lang="en-US" dirty="0"/>
              <a:t>is called thrashing.</a:t>
            </a:r>
          </a:p>
          <a:p>
            <a:r>
              <a:rPr lang="en-US" dirty="0"/>
              <a:t>A process is thrashing if it is spending more time on paging than executing.</a:t>
            </a:r>
          </a:p>
          <a:p>
            <a:endParaRPr lang="en-US" dirty="0"/>
          </a:p>
          <a:p>
            <a:r>
              <a:rPr lang="en-US" dirty="0">
                <a:solidFill>
                  <a:schemeClr val="accent2"/>
                </a:solidFill>
              </a:rPr>
              <a:t>Causes of thrashing</a:t>
            </a:r>
          </a:p>
          <a:p>
            <a:r>
              <a:rPr lang="en-US" dirty="0">
                <a:solidFill>
                  <a:srgbClr val="FFFF00"/>
                </a:solidFill>
              </a:rPr>
              <a:t>Working-set model</a:t>
            </a:r>
          </a:p>
          <a:p>
            <a:r>
              <a:rPr lang="en-US" dirty="0">
                <a:solidFill>
                  <a:srgbClr val="6666FF"/>
                </a:solidFill>
              </a:rPr>
              <a:t>Page-fault Frequency.</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Causes of thrashing</a:t>
            </a:r>
            <a:br>
              <a:rPr lang="en-US" dirty="0">
                <a:solidFill>
                  <a:schemeClr val="accent2"/>
                </a:solidFill>
              </a:rPr>
            </a:b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447800" y="1524000"/>
            <a:ext cx="7179609" cy="4876800"/>
          </a:xfrm>
          <a:prstGeom prst="rect">
            <a:avLst/>
          </a:prstGeom>
          <a:noFill/>
          <a:ln w="9525">
            <a:noFill/>
            <a:miter lim="800000"/>
            <a:headEnd/>
            <a:tailEnd/>
          </a:ln>
          <a:effec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lvl="0"/>
            <a:r>
              <a:rPr lang="en-US" dirty="0"/>
              <a:t>The OS monitors CPU utilization, if CPU utilization is too low; </a:t>
            </a:r>
            <a:endParaRPr lang="en-IN" dirty="0"/>
          </a:p>
          <a:p>
            <a:pPr lvl="0"/>
            <a:r>
              <a:rPr lang="en-US" dirty="0"/>
              <a:t>the degree of multiprogramming is increased by introducing a new process to the system. </a:t>
            </a:r>
            <a:endParaRPr lang="en-IN" dirty="0"/>
          </a:p>
          <a:p>
            <a:pPr lvl="0"/>
            <a:r>
              <a:rPr lang="en-US" dirty="0"/>
              <a:t>A global page replacement algorithm is used. </a:t>
            </a:r>
            <a:endParaRPr lang="en-IN" dirty="0"/>
          </a:p>
          <a:p>
            <a:pPr lvl="0"/>
            <a:r>
              <a:rPr lang="en-US" dirty="0"/>
              <a:t>It will create page faults.</a:t>
            </a:r>
            <a:endParaRPr lang="en-IN" dirty="0"/>
          </a:p>
          <a:p>
            <a:pPr lvl="0"/>
            <a:r>
              <a:rPr lang="en-US" dirty="0"/>
              <a:t>If the graph is drawn between CPU utilization and multiprogramming as the degree of multiprogramming increases CPU utilization also increases until maximum reached.</a:t>
            </a:r>
            <a:endParaRPr lang="en-IN" dirty="0"/>
          </a:p>
          <a:p>
            <a:pPr lvl="0"/>
            <a:r>
              <a:rPr lang="en-US" dirty="0"/>
              <a:t>If degree of multi programming increased further trashing sets and CPU utilization decreases slowly.</a:t>
            </a:r>
            <a:endParaRPr lang="en-IN" dirty="0"/>
          </a:p>
          <a:p>
            <a:endParaRPr lang="en-IN"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solutions</a:t>
            </a:r>
          </a:p>
        </p:txBody>
      </p:sp>
      <p:sp>
        <p:nvSpPr>
          <p:cNvPr id="3" name="Content Placeholder 2"/>
          <p:cNvSpPr>
            <a:spLocks noGrp="1"/>
          </p:cNvSpPr>
          <p:nvPr>
            <p:ph idx="1"/>
          </p:nvPr>
        </p:nvSpPr>
        <p:spPr/>
        <p:txBody>
          <a:bodyPr/>
          <a:lstStyle/>
          <a:p>
            <a:r>
              <a:rPr lang="en-US" dirty="0"/>
              <a:t>Local replacement algorithm</a:t>
            </a:r>
          </a:p>
          <a:p>
            <a:r>
              <a:rPr lang="en-US" dirty="0"/>
              <a:t>Locality model</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Working-set model</a:t>
            </a:r>
            <a:br>
              <a:rPr lang="en-US" dirty="0">
                <a:solidFill>
                  <a:srgbClr val="FFFF00"/>
                </a:solidFill>
              </a:rPr>
            </a:br>
            <a:endParaRPr lang="en-US" dirty="0"/>
          </a:p>
        </p:txBody>
      </p:sp>
      <p:sp>
        <p:nvSpPr>
          <p:cNvPr id="3" name="Content Placeholder 2"/>
          <p:cNvSpPr>
            <a:spLocks noGrp="1"/>
          </p:cNvSpPr>
          <p:nvPr>
            <p:ph idx="1"/>
          </p:nvPr>
        </p:nvSpPr>
        <p:spPr/>
        <p:txBody>
          <a:bodyPr>
            <a:normAutofit fontScale="70000" lnSpcReduction="20000"/>
          </a:bodyPr>
          <a:lstStyle/>
          <a:p>
            <a:r>
              <a:rPr lang="en-US" dirty="0">
                <a:sym typeface="Symbol" charset="2"/>
              </a:rPr>
              <a:t>  working-set window  a fixed number of page references </a:t>
            </a:r>
            <a:br>
              <a:rPr lang="en-US" dirty="0">
                <a:sym typeface="Symbol" charset="2"/>
              </a:rPr>
            </a:br>
            <a:r>
              <a:rPr lang="en-US" dirty="0">
                <a:sym typeface="Symbol" charset="2"/>
              </a:rPr>
              <a:t>Example:  10,000 instructions</a:t>
            </a:r>
          </a:p>
          <a:p>
            <a:endParaRPr lang="en-US" sz="1100" dirty="0">
              <a:sym typeface="Symbol" charset="2"/>
            </a:endParaRPr>
          </a:p>
          <a:p>
            <a:r>
              <a:rPr lang="en-US" i="1" dirty="0" err="1">
                <a:sym typeface="Symbol" charset="2"/>
              </a:rPr>
              <a:t>WSS</a:t>
            </a:r>
            <a:r>
              <a:rPr lang="en-US" i="1" baseline="-25000" dirty="0" err="1">
                <a:sym typeface="Symbol" charset="2"/>
              </a:rPr>
              <a:t>i</a:t>
            </a:r>
            <a:r>
              <a:rPr lang="en-US" dirty="0">
                <a:sym typeface="Symbol" charset="2"/>
              </a:rPr>
              <a:t> (working set of Process </a:t>
            </a:r>
            <a:r>
              <a:rPr lang="en-US" i="1" dirty="0">
                <a:sym typeface="Symbol" charset="2"/>
              </a:rPr>
              <a:t>P</a:t>
            </a:r>
            <a:r>
              <a:rPr lang="en-US" i="1" baseline="-25000" dirty="0">
                <a:sym typeface="Symbol" charset="2"/>
              </a:rPr>
              <a:t>i</a:t>
            </a:r>
            <a:r>
              <a:rPr lang="en-US" dirty="0">
                <a:sym typeface="Symbol" charset="2"/>
              </a:rPr>
              <a:t>) =</a:t>
            </a:r>
            <a:br>
              <a:rPr lang="en-US" dirty="0">
                <a:sym typeface="Symbol" charset="2"/>
              </a:rPr>
            </a:br>
            <a:r>
              <a:rPr lang="en-US" dirty="0">
                <a:sym typeface="Symbol" charset="2"/>
              </a:rPr>
              <a:t>total number of pages referenced in the most recent  (varies in time)</a:t>
            </a:r>
          </a:p>
          <a:p>
            <a:pPr lvl="1"/>
            <a:r>
              <a:rPr lang="en-US" dirty="0">
                <a:sym typeface="Symbol" charset="2"/>
              </a:rPr>
              <a:t>if  too small will not encompass entire locality</a:t>
            </a:r>
          </a:p>
          <a:p>
            <a:pPr lvl="1"/>
            <a:r>
              <a:rPr lang="en-US" dirty="0">
                <a:sym typeface="Symbol" charset="2"/>
              </a:rPr>
              <a:t>if  too large will encompass several localities</a:t>
            </a:r>
          </a:p>
          <a:p>
            <a:pPr lvl="1"/>
            <a:r>
              <a:rPr lang="en-US" dirty="0">
                <a:sym typeface="Symbol" charset="2"/>
              </a:rPr>
              <a:t>if  =   will encompass entire program</a:t>
            </a:r>
          </a:p>
          <a:p>
            <a:pPr lvl="1"/>
            <a:endParaRPr lang="en-US" sz="1100" dirty="0">
              <a:sym typeface="Symbol" charset="2"/>
            </a:endParaRPr>
          </a:p>
          <a:p>
            <a:r>
              <a:rPr lang="en-US" i="1" dirty="0">
                <a:sym typeface="Symbol" charset="2"/>
              </a:rPr>
              <a:t>D</a:t>
            </a:r>
            <a:r>
              <a:rPr lang="en-US" dirty="0">
                <a:sym typeface="Symbol" charset="2"/>
              </a:rPr>
              <a:t> =  </a:t>
            </a:r>
            <a:r>
              <a:rPr lang="en-US" i="1" dirty="0" err="1">
                <a:sym typeface="Symbol" charset="2"/>
              </a:rPr>
              <a:t>WSS</a:t>
            </a:r>
            <a:r>
              <a:rPr lang="en-US" i="1" baseline="-25000" dirty="0" err="1">
                <a:sym typeface="Symbol" charset="2"/>
              </a:rPr>
              <a:t>i</a:t>
            </a:r>
            <a:r>
              <a:rPr lang="en-US" dirty="0">
                <a:sym typeface="Symbol" charset="2"/>
              </a:rPr>
              <a:t>  total demand frames </a:t>
            </a:r>
          </a:p>
          <a:p>
            <a:pPr lvl="1"/>
            <a:r>
              <a:rPr lang="en-US" dirty="0">
                <a:sym typeface="Symbol" charset="2"/>
              </a:rPr>
              <a:t>Approximation of locality</a:t>
            </a:r>
          </a:p>
          <a:p>
            <a:endParaRPr lang="en-US" sz="1100" dirty="0">
              <a:sym typeface="Symbol" charset="2"/>
            </a:endParaRPr>
          </a:p>
          <a:p>
            <a:r>
              <a:rPr lang="en-US" dirty="0">
                <a:sym typeface="Symbol" charset="2"/>
              </a:rPr>
              <a:t>if </a:t>
            </a:r>
            <a:r>
              <a:rPr lang="en-US" i="1" dirty="0">
                <a:sym typeface="Symbol" charset="2"/>
              </a:rPr>
              <a:t>D</a:t>
            </a:r>
            <a:r>
              <a:rPr lang="en-US" dirty="0">
                <a:sym typeface="Symbol" charset="2"/>
              </a:rPr>
              <a:t> &gt; </a:t>
            </a:r>
            <a:r>
              <a:rPr lang="en-US" i="1" dirty="0">
                <a:sym typeface="Symbol" charset="2"/>
              </a:rPr>
              <a:t>m</a:t>
            </a:r>
            <a:r>
              <a:rPr lang="en-US" dirty="0">
                <a:sym typeface="Symbol" charset="2"/>
              </a:rPr>
              <a:t>  Thrashing </a:t>
            </a:r>
          </a:p>
          <a:p>
            <a:pPr lvl="1"/>
            <a:r>
              <a:rPr lang="en-US" dirty="0">
                <a:solidFill>
                  <a:srgbClr val="FFFF00"/>
                </a:solidFill>
                <a:sym typeface="Symbol" charset="2"/>
              </a:rPr>
              <a:t>M=total no of available frames</a:t>
            </a:r>
          </a:p>
          <a:p>
            <a:endParaRPr lang="en-US" sz="1100" dirty="0">
              <a:sym typeface="Symbol" charset="2"/>
            </a:endParaRPr>
          </a:p>
          <a:p>
            <a:r>
              <a:rPr lang="en-US" dirty="0">
                <a:sym typeface="Symbol" charset="2"/>
              </a:rPr>
              <a:t>Policy if </a:t>
            </a:r>
            <a:r>
              <a:rPr lang="en-US" i="1" dirty="0">
                <a:sym typeface="Symbol" charset="2"/>
              </a:rPr>
              <a:t>D</a:t>
            </a:r>
            <a:r>
              <a:rPr lang="en-US" dirty="0">
                <a:sym typeface="Symbol" charset="2"/>
              </a:rPr>
              <a:t> &gt; m, then suspend or swap out one of the processes</a:t>
            </a:r>
          </a:p>
          <a:p>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066800" y="1600200"/>
            <a:ext cx="7179469" cy="4267200"/>
          </a:xfrm>
          <a:prstGeom prst="rect">
            <a:avLst/>
          </a:prstGeom>
          <a:noFill/>
          <a:ln w="9525">
            <a:noFill/>
            <a:miter lim="800000"/>
            <a:headEnd/>
            <a:tailEnd/>
          </a:ln>
          <a:effec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66FF"/>
                </a:solidFill>
              </a:rPr>
              <a:t>Page-fault Frequency</a:t>
            </a:r>
            <a:br>
              <a:rPr lang="en-US" dirty="0">
                <a:solidFill>
                  <a:srgbClr val="6666FF"/>
                </a:solidFill>
              </a:rPr>
            </a:br>
            <a:endParaRPr lang="en-US" dirty="0"/>
          </a:p>
        </p:txBody>
      </p:sp>
      <p:pic>
        <p:nvPicPr>
          <p:cNvPr id="4098" name="Picture 2"/>
          <p:cNvPicPr>
            <a:picLocks noChangeAspect="1" noChangeArrowheads="1"/>
          </p:cNvPicPr>
          <p:nvPr/>
        </p:nvPicPr>
        <p:blipFill>
          <a:blip r:embed="rId2"/>
          <a:srcRect/>
          <a:stretch>
            <a:fillRect/>
          </a:stretch>
        </p:blipFill>
        <p:spPr bwMode="auto">
          <a:xfrm>
            <a:off x="838200" y="1905000"/>
            <a:ext cx="7010400" cy="4214812"/>
          </a:xfrm>
          <a:prstGeom prst="rect">
            <a:avLst/>
          </a:prstGeom>
          <a:noFill/>
          <a:ln w="9525">
            <a:noFill/>
            <a:miter lim="800000"/>
            <a:headEnd/>
            <a:tailEnd/>
          </a:ln>
          <a:effec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IN" dirty="0"/>
              <a:t>We can establish </a:t>
            </a:r>
            <a:r>
              <a:rPr lang="en-IN" dirty="0">
                <a:solidFill>
                  <a:srgbClr val="FF0000"/>
                </a:solidFill>
              </a:rPr>
              <a:t>upper and lower bounds </a:t>
            </a:r>
            <a:r>
              <a:rPr lang="en-IN" dirty="0"/>
              <a:t>on the desired page-fault rate</a:t>
            </a:r>
          </a:p>
          <a:p>
            <a:pPr lvl="0"/>
            <a:r>
              <a:rPr lang="en-IN" dirty="0"/>
              <a:t>If the actual page-fault rate </a:t>
            </a:r>
            <a:r>
              <a:rPr lang="en-IN" dirty="0">
                <a:solidFill>
                  <a:schemeClr val="accent2"/>
                </a:solidFill>
              </a:rPr>
              <a:t>exceeds the upper limit</a:t>
            </a:r>
            <a:r>
              <a:rPr lang="en-IN" dirty="0"/>
              <a:t>, we </a:t>
            </a:r>
            <a:r>
              <a:rPr lang="en-IN" dirty="0">
                <a:solidFill>
                  <a:srgbClr val="00B0F0"/>
                </a:solidFill>
              </a:rPr>
              <a:t>allocate</a:t>
            </a:r>
            <a:r>
              <a:rPr lang="en-IN" dirty="0"/>
              <a:t> the process another frame; </a:t>
            </a:r>
          </a:p>
          <a:p>
            <a:pPr lvl="0"/>
            <a:r>
              <a:rPr lang="en-IN" dirty="0"/>
              <a:t>If the page-fault rate </a:t>
            </a:r>
            <a:r>
              <a:rPr lang="en-IN" dirty="0">
                <a:solidFill>
                  <a:srgbClr val="FF0000"/>
                </a:solidFill>
              </a:rPr>
              <a:t>falls below the lower limit</a:t>
            </a:r>
            <a:r>
              <a:rPr lang="en-IN" dirty="0"/>
              <a:t>, we </a:t>
            </a:r>
            <a:r>
              <a:rPr lang="en-IN" dirty="0">
                <a:solidFill>
                  <a:srgbClr val="00B0F0"/>
                </a:solidFill>
              </a:rPr>
              <a:t>remove</a:t>
            </a:r>
            <a:r>
              <a:rPr lang="en-IN" dirty="0"/>
              <a:t> a frame from the process.</a:t>
            </a:r>
          </a:p>
          <a:p>
            <a:endParaRPr lang="en-IN"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1374</TotalTime>
  <Words>6547</Words>
  <Application>Microsoft Office PowerPoint</Application>
  <PresentationFormat>On-screen Show (4:3)</PresentationFormat>
  <Paragraphs>873</Paragraphs>
  <Slides>157</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157</vt:i4>
      </vt:variant>
    </vt:vector>
  </HeadingPairs>
  <TitlesOfParts>
    <vt:vector size="169" baseType="lpstr">
      <vt:lpstr>Arial</vt:lpstr>
      <vt:lpstr>Calibri</vt:lpstr>
      <vt:lpstr>Cambria</vt:lpstr>
      <vt:lpstr>Consolas</vt:lpstr>
      <vt:lpstr>Corbel</vt:lpstr>
      <vt:lpstr>Helvetica</vt:lpstr>
      <vt:lpstr>Monotype Sorts</vt:lpstr>
      <vt:lpstr>Symbol</vt:lpstr>
      <vt:lpstr>Wingdings</vt:lpstr>
      <vt:lpstr>Wingdings 2</vt:lpstr>
      <vt:lpstr>Wingdings 3</vt:lpstr>
      <vt:lpstr>Metro</vt:lpstr>
      <vt:lpstr>MEMORY MANAGEMENT STRATEGIES</vt:lpstr>
      <vt:lpstr>Memory Management Strategies --</vt:lpstr>
      <vt:lpstr>INTRODUCTION</vt:lpstr>
      <vt:lpstr>PowerPoint Presentation</vt:lpstr>
      <vt:lpstr>PowerPoint Presentation</vt:lpstr>
      <vt:lpstr>LOGICAL AND PHYSICAL ADDRESS SPACE</vt:lpstr>
      <vt:lpstr>PowerPoint Presentation</vt:lpstr>
      <vt:lpstr>Physical Address = logical address + relocation register Logical Address – (0 to Max) Physical Address – (R + 0 to R + Max)  </vt:lpstr>
      <vt:lpstr>SWAPPING</vt:lpstr>
      <vt:lpstr>Schematic View of Swapping</vt:lpstr>
      <vt:lpstr>Procedure:</vt:lpstr>
      <vt:lpstr>PowerPoint Presentation</vt:lpstr>
      <vt:lpstr>PowerPoint Presentation</vt:lpstr>
      <vt:lpstr>CONTIGUOUS MEMORY ALLOCATION</vt:lpstr>
      <vt:lpstr>MEMORY MAPPING AND PROTECTION</vt:lpstr>
      <vt:lpstr>CONTIGUOUS MEMORY ALLOCATION</vt:lpstr>
      <vt:lpstr>Multiprogramming with Fixed number of Tasks:  (Fixed Partitioning) </vt:lpstr>
      <vt:lpstr>PowerPoint Presentation</vt:lpstr>
      <vt:lpstr>Internal Fragmentation</vt:lpstr>
      <vt:lpstr>PowerPoint Presentation</vt:lpstr>
      <vt:lpstr>MFT</vt:lpstr>
      <vt:lpstr>Multiprogramming with Variable number of Tasks (Dynamic partitioning)</vt:lpstr>
      <vt:lpstr>PowerPoint Presentation</vt:lpstr>
      <vt:lpstr>PowerPoint Presentation</vt:lpstr>
      <vt:lpstr>External Fragmentation</vt:lpstr>
      <vt:lpstr>PowerPoint Presentation</vt:lpstr>
      <vt:lpstr>Dynamic Storage Allocation Problem</vt:lpstr>
      <vt:lpstr>PowerPoint Presentation</vt:lpstr>
      <vt:lpstr>PowerPoint Presentation</vt:lpstr>
      <vt:lpstr>MVT</vt:lpstr>
      <vt:lpstr>Noncontiguous Memory Management strategies</vt:lpstr>
      <vt:lpstr>Paging</vt:lpstr>
      <vt:lpstr>Paging model of logical and physical memory</vt:lpstr>
      <vt:lpstr>Paging Hardware</vt:lpstr>
      <vt:lpstr>PowerPoint Presentation</vt:lpstr>
      <vt:lpstr>Paging example</vt:lpstr>
      <vt:lpstr>Drawback:</vt:lpstr>
      <vt:lpstr>PowerPoint Presentation</vt:lpstr>
      <vt:lpstr>Free Frames allocation</vt:lpstr>
      <vt:lpstr>PowerPoint Presentation</vt:lpstr>
      <vt:lpstr>PowerPoint Presentation</vt:lpstr>
      <vt:lpstr>PowerPoint Presentation</vt:lpstr>
      <vt:lpstr>Hardware support (storage representation of page table)</vt:lpstr>
      <vt:lpstr>Registers</vt:lpstr>
      <vt:lpstr>PTBR</vt:lpstr>
      <vt:lpstr>Solution</vt:lpstr>
      <vt:lpstr>Paging hardware with TLB</vt:lpstr>
      <vt:lpstr>PowerPoint Presentation</vt:lpstr>
      <vt:lpstr>Effective memory access </vt:lpstr>
      <vt:lpstr>Protection</vt:lpstr>
      <vt:lpstr>Protection</vt:lpstr>
      <vt:lpstr>PowerPoint Presentation</vt:lpstr>
      <vt:lpstr>PowerPoint Presentation</vt:lpstr>
      <vt:lpstr>Shared pages</vt:lpstr>
      <vt:lpstr>Shared pages</vt:lpstr>
      <vt:lpstr>EXAMPLE</vt:lpstr>
      <vt:lpstr>Structure of the page table</vt:lpstr>
      <vt:lpstr>Introduction </vt:lpstr>
      <vt:lpstr>Solution</vt:lpstr>
      <vt:lpstr>Two-level Paging </vt:lpstr>
      <vt:lpstr>Example</vt:lpstr>
      <vt:lpstr>Address-Translation scheme</vt:lpstr>
      <vt:lpstr>Example1:</vt:lpstr>
      <vt:lpstr>Example2</vt:lpstr>
      <vt:lpstr>PowerPoint Presentation</vt:lpstr>
      <vt:lpstr>Hashed page table  </vt:lpstr>
      <vt:lpstr>Hashed page table</vt:lpstr>
      <vt:lpstr>PowerPoint Presentation</vt:lpstr>
      <vt:lpstr>Inverted page table</vt:lpstr>
      <vt:lpstr>Inverted page table-IBM RT</vt:lpstr>
      <vt:lpstr>-Memory subsystem</vt:lpstr>
      <vt:lpstr>PowerPoint Presentation</vt:lpstr>
      <vt:lpstr>Segmentation</vt:lpstr>
      <vt:lpstr>PowerPoint Presentation</vt:lpstr>
      <vt:lpstr>PowerPoint Presentation</vt:lpstr>
      <vt:lpstr> User’s view of a program   Logical View of Segmentation</vt:lpstr>
      <vt:lpstr>segments</vt:lpstr>
      <vt:lpstr>Hardware</vt:lpstr>
      <vt:lpstr>Hardware</vt:lpstr>
      <vt:lpstr>PowerPoint Presentation</vt:lpstr>
      <vt:lpstr>Example</vt:lpstr>
      <vt:lpstr>Different examples</vt:lpstr>
      <vt:lpstr>UNIT III-II Virtual Memory Management</vt:lpstr>
      <vt:lpstr>Introduction</vt:lpstr>
      <vt:lpstr>Requirement: Instructions being executed must be in physical memory</vt:lpstr>
      <vt:lpstr>Problem: In The cases where the entire program is needed, it may not all be needed at the same time</vt:lpstr>
      <vt:lpstr>Virtual Memory That is  Larger Than Physical Memory</vt:lpstr>
      <vt:lpstr>Virtual memory</vt:lpstr>
      <vt:lpstr>Virtual address space</vt:lpstr>
      <vt:lpstr>Shared Library Using Virtual Memory</vt:lpstr>
      <vt:lpstr>PowerPoint Presentation</vt:lpstr>
      <vt:lpstr>PowerPoint Presentation</vt:lpstr>
      <vt:lpstr>Demand Paging</vt:lpstr>
      <vt:lpstr>Hardware support</vt:lpstr>
      <vt:lpstr>PowerPoint Presentation</vt:lpstr>
      <vt:lpstr>PowerPoint Presentation</vt:lpstr>
      <vt:lpstr>Steps in Handling a Page Fault</vt:lpstr>
      <vt:lpstr>PowerPoint Presentation</vt:lpstr>
      <vt:lpstr>PowerPoint Presentation</vt:lpstr>
      <vt:lpstr>Pure Demand paging: </vt:lpstr>
      <vt:lpstr>Hardware Support</vt:lpstr>
      <vt:lpstr>Example: Three address instruction</vt:lpstr>
      <vt:lpstr>Performance of demand paging</vt:lpstr>
      <vt:lpstr>A page fault causes the following sequence</vt:lpstr>
      <vt:lpstr>Three major components of the page-fault service time.</vt:lpstr>
      <vt:lpstr>Example:</vt:lpstr>
      <vt:lpstr>PowerPoint Presentation</vt:lpstr>
      <vt:lpstr>Copy-on-Write</vt:lpstr>
      <vt:lpstr>Before Process 1 Modifies Page C</vt:lpstr>
      <vt:lpstr>After Process 1 Modifies Page C</vt:lpstr>
      <vt:lpstr>Page replacement</vt:lpstr>
      <vt:lpstr>Need For Page Replacement</vt:lpstr>
      <vt:lpstr>Basic page replacement</vt:lpstr>
      <vt:lpstr>PowerPoint Presentation</vt:lpstr>
      <vt:lpstr>Solution</vt:lpstr>
      <vt:lpstr>Page and Frame Replacement Algorithms</vt:lpstr>
      <vt:lpstr>Graph of Page Faults Versus  The Number of Frames</vt:lpstr>
      <vt:lpstr>FIFO</vt:lpstr>
      <vt:lpstr>FIFO-15 page faults</vt:lpstr>
      <vt:lpstr>Advantages</vt:lpstr>
      <vt:lpstr>PowerPoint Presentation</vt:lpstr>
      <vt:lpstr>PowerPoint Presentation</vt:lpstr>
      <vt:lpstr>Optimal Algorithm</vt:lpstr>
      <vt:lpstr>Drawback: It requires future knowledge of the reference string</vt:lpstr>
      <vt:lpstr>LRU-12 page faults</vt:lpstr>
      <vt:lpstr>Implementation of LRU</vt:lpstr>
      <vt:lpstr>PowerPoint Presentation</vt:lpstr>
      <vt:lpstr>PowerPoint Presentation</vt:lpstr>
      <vt:lpstr>PowerPoint Presentation</vt:lpstr>
      <vt:lpstr>LRU approximation algorithms- Support from hardware-reference bit</vt:lpstr>
      <vt:lpstr>LRU </vt:lpstr>
      <vt:lpstr>Additional-Reference bits algorithm </vt:lpstr>
      <vt:lpstr>Examples:</vt:lpstr>
      <vt:lpstr>Constraints</vt:lpstr>
      <vt:lpstr>Second-Chance algorithm-Clock algorithm </vt:lpstr>
      <vt:lpstr> </vt:lpstr>
      <vt:lpstr>Constraint </vt:lpstr>
      <vt:lpstr>Enhanced Second-Chance algorithm-(reference bit, modify bit) </vt:lpstr>
      <vt:lpstr>Counting –Based page replacement algorithms</vt:lpstr>
      <vt:lpstr>Allocation of frames</vt:lpstr>
      <vt:lpstr>Allocation of frames</vt:lpstr>
      <vt:lpstr>Minimum number of frames</vt:lpstr>
      <vt:lpstr>Allocation algorithms</vt:lpstr>
      <vt:lpstr>Equal allocation</vt:lpstr>
      <vt:lpstr>Proportional allocation</vt:lpstr>
      <vt:lpstr>PowerPoint Presentation</vt:lpstr>
      <vt:lpstr>Global versus Local allocation </vt:lpstr>
      <vt:lpstr>Example</vt:lpstr>
      <vt:lpstr>PowerPoint Presentation</vt:lpstr>
      <vt:lpstr>Thrashing</vt:lpstr>
      <vt:lpstr>Causes of thrashing </vt:lpstr>
      <vt:lpstr>PowerPoint Presentation</vt:lpstr>
      <vt:lpstr>solutions</vt:lpstr>
      <vt:lpstr>Working-set model </vt:lpstr>
      <vt:lpstr>PowerPoint Presentation</vt:lpstr>
      <vt:lpstr>Page-fault Frequency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MEMORY MANAGEMENT STRATEGIES</dc:title>
  <dc:creator>Admin</dc:creator>
  <cp:lastModifiedBy>USER</cp:lastModifiedBy>
  <cp:revision>286</cp:revision>
  <dcterms:created xsi:type="dcterms:W3CDTF">2017-01-18T18:06:27Z</dcterms:created>
  <dcterms:modified xsi:type="dcterms:W3CDTF">2026-03-11T05:49:26Z</dcterms:modified>
</cp:coreProperties>
</file>