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7" r:id="rId3"/>
    <p:sldId id="328" r:id="rId4"/>
    <p:sldId id="331" r:id="rId5"/>
    <p:sldId id="333" r:id="rId6"/>
    <p:sldId id="343" r:id="rId7"/>
    <p:sldId id="344" r:id="rId8"/>
    <p:sldId id="345" r:id="rId9"/>
    <p:sldId id="329" r:id="rId10"/>
    <p:sldId id="330" r:id="rId11"/>
    <p:sldId id="334" r:id="rId12"/>
    <p:sldId id="335" r:id="rId13"/>
    <p:sldId id="336" r:id="rId14"/>
    <p:sldId id="337" r:id="rId15"/>
    <p:sldId id="338" r:id="rId16"/>
    <p:sldId id="339" r:id="rId17"/>
    <p:sldId id="346" r:id="rId18"/>
    <p:sldId id="347" r:id="rId19"/>
    <p:sldId id="348" r:id="rId20"/>
    <p:sldId id="349" r:id="rId21"/>
    <p:sldId id="350" r:id="rId22"/>
    <p:sldId id="35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744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FD1953-0F74-4DD1-BDF8-04C993272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A6466FB-AD56-4A34-82D6-3139420EF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C37A6E9-84BF-46AA-8A6C-0B1CF3589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92F6CB0-FCA2-4FB4-819C-2DE06A8F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8944E42-C8FC-4541-BFE1-9477933D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A8C775-EF27-47A6-B211-BD6C2A93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2304B6-87A6-407F-833D-73A4A2F0F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18D3C5-C63A-4680-A979-64B65DBA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A102807-47E9-429C-964A-E413C49B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3CC026E-61C8-4731-A33E-8316AE9E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3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F7EBC9-1A21-4E1F-B2D5-F6571A5C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B8B1AFE-962E-4BA0-8DCB-31F143B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3FD286A-3807-4B58-A2A7-408B94DF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D7BC415-ECAF-40B4-A9C6-310FD926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52515EF-5DF8-41CA-9498-5DEF15C2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D531FF2-3ABD-457A-9EC7-315B29FBE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F6B86E2-1F6B-46E6-B19A-FD346F926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FD82FEF-AE0C-4820-9B98-62169FDD8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41DF22F-148D-477A-A985-9F060A13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3A2DFE-CF44-422E-88FA-6F38209D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5B3E48B-B3D6-4D60-8CB6-14FB2A8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8640FE-E40E-465F-9FF4-4CE204C0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D9EE8C8-840E-4DF2-9271-E14CF48C0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40D05BC-D772-4976-9850-A953FDBC1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2966326-E370-442B-8598-1C57A4D84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E4E98E0-2A89-4C1D-8D19-FD9EA58DC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78EF33B-7DA1-4E5B-A1B9-67D7967F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E2536B03-1C94-4C5D-AEFF-CB4D0732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42C794D9-167A-4FFD-9ECD-29214B77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0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4D6B99-F164-448B-9A13-7B4888B1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29B8C8F-2305-4DF8-AFFE-0CF4B6AD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7F28F3C-61FA-4B78-9C6A-05A83254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AA5D8D8-A066-4A6D-9D4F-70403CFC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17FDBEE-4740-4D23-9D6E-05501BE4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7A175C9-715C-441E-887C-6667C600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AFE790E-2D38-46CC-880A-E74C669D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ECD97F-94E6-4C71-92D6-071FA4B0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A9266B-DBFB-4325-87C5-5085E1867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354E8DB-D63F-4690-939A-DDCBBEDCC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6DFDB3C-84A1-436F-A678-F2E80012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CA73B4F-45A8-49C0-A93E-D89DD554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61714E8-CD3E-4306-9F3A-5CF5002D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4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2FAA63-9A9B-4B80-BDD9-E1B0AE1D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C79D4CF-2B06-4CD2-80C8-12D1ECC1B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3A8E7E1-4F59-4818-88D9-BDBA4B151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068DBD0-ABCC-4836-B2E6-F71C09A2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262E408-B932-4D0D-886F-1C9243B8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7398E1C-D53C-41FF-8886-7F3A73E4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4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E853A1-7B5D-4F51-AE1C-17E01361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2B7519E-5945-4E46-A650-C42AF0A9F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1D670DB-069C-45B2-9C35-3BF3D786D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E405BC5-9E84-4975-824B-BF397227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FE00D20-F441-478B-86FC-0221E2A3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6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2FCE90A-1B9B-49C0-B3D5-6B7EF9559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AE2A80D-56C0-4E83-ABB9-E05317FD9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803ECC8-6FD1-426C-8E87-E3DD022B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1E1A0FE-752E-443A-9277-44696577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ABA3AE0-5CEC-4630-8655-625832A8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9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3DC7FC59-2343-46FC-9B51-4CC2B9AFF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4EEC6C-57C1-4795-BFCE-ABD22349E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89C257B-480D-4C58-9627-E90D5B1A8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8D933-A972-478B-9E6C-B59393E2556E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A0FCDC2-F355-4453-8A47-AE63CB907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F1AF4B3-09C8-4547-80C5-A664002E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.png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E91DC736-0EF8-4F87-9146-EBF1D2EE4D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097CD68E-23E3-4007-8847-CD0944C4F7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0021C814-0E7A-469A-B5A8-CBCB0FB69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15" y="2834385"/>
            <a:ext cx="7401391" cy="32041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pPr algn="l"/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Formal Languages and Automata theory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/>
            </a:r>
            <a:b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tka Banner" panose="02000505000000020004" pitchFamily="2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AF2F604E-43BE-4DC3-B983-E071523364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08C9B587-E65E-4B52-B37C-ABEBB6E87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25" y="1175203"/>
            <a:ext cx="1445048" cy="1823806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="" xmlns:a16="http://schemas.microsoft.com/office/drawing/2014/main" id="{87425172-1D48-3C15-0939-91DD14FC08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051719"/>
              </p:ext>
            </p:extLst>
          </p:nvPr>
        </p:nvGraphicFramePr>
        <p:xfrm>
          <a:off x="832224" y="3226406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Image" r:id="rId4" imgW="6412680" imgH="1942560" progId="Photoshop.Image.12">
                  <p:embed/>
                </p:oleObj>
              </mc:Choice>
              <mc:Fallback>
                <p:oleObj name="Image" r:id="rId4" imgW="6412680" imgH="1942560" progId="Photoshop.Image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2224" y="3226406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5835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28054F0-F695-90C7-03E6-BA0092D81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9D88A391-CA59-A4B9-BFCB-1FCB0839B6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F116D8CE-10C7-5E55-6050-8DBA325309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5249CF11-C106-C801-F003-6CC63557AA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C9789957-44E7-2EF2-5368-6A3B4A2F2E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77A4ADCD-6D39-76BB-F81A-D6FD3D9CF3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Department </a:t>
            </a:r>
            <a:b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Vision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2628A64A-9ABC-8B28-5AA4-2BDF048E33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299167"/>
              </p:ext>
            </p:extLst>
          </p:nvPr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="" xmlns:a16="http://schemas.microsoft.com/office/drawing/2014/main" id="{87425172-1D48-3C15-0939-91DD14FC08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F6F558B-2B70-5F5C-ACCF-DB2D16AD4232}"/>
              </a:ext>
            </a:extLst>
          </p:cNvPr>
          <p:cNvSpPr txBox="1"/>
          <p:nvPr/>
        </p:nvSpPr>
        <p:spPr>
          <a:xfrm>
            <a:off x="5017519" y="2521059"/>
            <a:ext cx="628163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To be a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Centre of Excellence </a:t>
            </a:r>
            <a:r>
              <a:rPr lang="en-US" sz="2800" dirty="0"/>
              <a:t>in Academics and Research in Computer Science and Engineering and take up challenges for the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 of society</a:t>
            </a:r>
            <a:r>
              <a:rPr lang="en-US" sz="2800" dirty="0"/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51628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664611E-B0E6-94BE-DBEE-1EF99AD8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06EFBCE2-2458-E240-2459-6A2DC67888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3B845BC2-E9C6-2F00-307B-3035CD788D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AE8777D7-3913-A2AA-A614-DFFAA42195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2DF20C97-6E98-1481-5E6E-C3B8398D2B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1D425DB9-BE28-7C90-5709-A98CE4C76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Department </a:t>
            </a:r>
            <a:b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Mission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54F46EE7-B309-D0A1-570D-7E786F1709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2628A64A-9ABC-8B28-5AA4-2BDF048E33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766D20E-38EA-DE3F-E87B-FB14DA57EAA1}"/>
              </a:ext>
            </a:extLst>
          </p:cNvPr>
          <p:cNvSpPr txBox="1"/>
          <p:nvPr/>
        </p:nvSpPr>
        <p:spPr>
          <a:xfrm>
            <a:off x="4615597" y="702741"/>
            <a:ext cx="7179012" cy="5452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Impart professional education through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curriculum</a:t>
            </a:r>
            <a:r>
              <a:rPr lang="en-US" sz="2800" dirty="0"/>
              <a:t> in harmony with the industry needs.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Inculcate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ethics, research capabilities </a:t>
            </a:r>
            <a:r>
              <a:rPr lang="en-US" sz="2800" dirty="0"/>
              <a:t>and team work in the young minds so as to put efforts to the advancement of the nation.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Strive for student achievement and success with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leadership qualities </a:t>
            </a:r>
            <a:r>
              <a:rPr lang="en-US" sz="2800" dirty="0"/>
              <a:t>and preparing them for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learning </a:t>
            </a:r>
            <a:r>
              <a:rPr lang="en-US" sz="2800" dirty="0"/>
              <a:t>in the global environment.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2455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905C87B-2C6D-73A0-A081-9A73D2F49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5E04443D-FE71-6037-8007-EAD376C719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8EDD44FB-5E9A-B746-5C40-BC7A42D771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DFB70013-32A3-548E-7DAE-02BC19F1E8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9A4637F6-C872-15D8-3DF7-6579650D8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A405E3EE-C7F5-469A-E9B9-003137143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Outcome-Based Education (OBE)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DA2B0D75-88C1-E7CD-6B09-C2C2704FF3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54F46EE7-B309-D0A1-570D-7E786F1709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48D757C-A2E3-7B6A-C103-B642C1D5A493}"/>
              </a:ext>
            </a:extLst>
          </p:cNvPr>
          <p:cNvSpPr txBox="1"/>
          <p:nvPr/>
        </p:nvSpPr>
        <p:spPr>
          <a:xfrm>
            <a:off x="4615597" y="1465449"/>
            <a:ext cx="7179012" cy="3927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OBE is a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student-centered learning model </a:t>
            </a:r>
            <a:r>
              <a:rPr lang="en-US" sz="2800" dirty="0"/>
              <a:t>that focuses on what students should be able to do after completing a program.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It emphasizes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skills, abilities, and application</a:t>
            </a:r>
            <a:r>
              <a:rPr lang="en-US" sz="2800" b="1" dirty="0"/>
              <a:t> </a:t>
            </a:r>
            <a:r>
              <a:rPr lang="en-US" sz="2800" dirty="0"/>
              <a:t>rather than just content knowledge.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Encourages measurement, feedback &amp;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improvement</a:t>
            </a:r>
            <a:endParaRPr lang="e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4429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BA2E580-6590-4024-6D1A-A3C8969BA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C2154C46-EC8A-7077-A7CE-E26DC66B87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DEC4F698-E6F7-B496-8FD7-4707ECD75D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CC576B48-F403-D2CC-2A0B-9A6D4E67B1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9CD49B75-5742-D89D-D329-0820CE60B1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DF0E377C-5F80-7E9D-EEBF-3EF09A82F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Key Aspects of OBE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777C5A9D-D7E0-269F-DBDC-209B70C5D0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DA2B0D75-88C1-E7CD-6B09-C2C2704FF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C16FD30-BA63-19F3-FB08-8BE71DFFD95A}"/>
              </a:ext>
            </a:extLst>
          </p:cNvPr>
          <p:cNvSpPr txBox="1"/>
          <p:nvPr/>
        </p:nvSpPr>
        <p:spPr>
          <a:xfrm>
            <a:off x="4844373" y="348156"/>
            <a:ext cx="7002029" cy="6161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Educational Objectives (PEO)</a:t>
            </a: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What graduates are expected to achieve in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3–5 years</a:t>
            </a:r>
          </a:p>
          <a:p>
            <a:pPr>
              <a:lnSpc>
                <a:spcPct val="118000"/>
              </a:lnSpc>
            </a:pPr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Outcomes(PO)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What students will be able to do at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graduation</a:t>
            </a:r>
          </a:p>
          <a:p>
            <a:pPr>
              <a:lnSpc>
                <a:spcPct val="118000"/>
              </a:lnSpc>
            </a:pPr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Specific Outcomes(PSO)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Outcomes specific to the CSE/EEE/ME/etc.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domain</a:t>
            </a:r>
          </a:p>
          <a:p>
            <a:pPr>
              <a:lnSpc>
                <a:spcPct val="118000"/>
              </a:lnSpc>
            </a:pPr>
            <a:r>
              <a:rPr lang="e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 Outcomes(CO)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What students will learn in a specific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subject/course</a:t>
            </a:r>
          </a:p>
        </p:txBody>
      </p:sp>
    </p:spTree>
    <p:extLst>
      <p:ext uri="{BB962C8B-B14F-4D97-AF65-F5344CB8AC3E}">
        <p14:creationId xmlns:p14="http://schemas.microsoft.com/office/powerpoint/2010/main" val="2961705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91D077C-BF7A-40A5-9CAE-2808B93FB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BA6D35E8-8283-E734-BC57-6E126BAA0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423897AA-1FB4-B73E-7E75-98009F1F73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0028F40A-08BF-E9EE-6745-D784FB7FB6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FFB27763-CDAB-30EF-A047-710AC48670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D7CB1CD9-4E94-C3C6-D93C-83494129D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Why 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CA481374-12DF-3C83-4EA0-C25DD12127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B3196743-FB2A-3B23-92E5-26E6E15ACF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D57A7D4-A0FE-430C-DAC8-B14931089478}"/>
              </a:ext>
            </a:extLst>
          </p:cNvPr>
          <p:cNvSpPr txBox="1"/>
          <p:nvPr/>
        </p:nvSpPr>
        <p:spPr>
          <a:xfrm>
            <a:off x="4667391" y="1311561"/>
            <a:ext cx="7043580" cy="42348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Assures quality and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credibility of programs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Enables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recognition </a:t>
            </a:r>
            <a:r>
              <a:rPr lang="en-US" sz="2800" dirty="0"/>
              <a:t>of degrees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Encourages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 improvement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Aligns </a:t>
            </a:r>
            <a:r>
              <a:rPr lang="en-US" sz="2800" dirty="0"/>
              <a:t>programs to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 and societal </a:t>
            </a:r>
            <a:r>
              <a:rPr lang="en-US" sz="2800" dirty="0"/>
              <a:t>needs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Required for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government funding</a:t>
            </a:r>
            <a:r>
              <a:rPr lang="en-US" sz="2800" dirty="0"/>
              <a:t>, AICTE approvals, etc.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8898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3BC45A1-11DC-FEDC-EAA3-0ABC0D714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7885A1FF-E1E7-DF74-E73A-B5F630548F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4043F18D-876D-8968-C2E8-8735D11603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21C919CB-80D7-657D-5C70-13590CBB93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3C037B8A-74E6-764B-7B05-450463A0CA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B9FB889F-8346-36B3-5A61-150BEB73E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NBA 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FB29C4CE-CF25-2F78-5AB9-2F5991EC37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CA481374-12DF-3C83-4EA0-C25DD12127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EE2F5A7-0B84-6251-CAB1-7C2350526821}"/>
              </a:ext>
            </a:extLst>
          </p:cNvPr>
          <p:cNvSpPr txBox="1"/>
          <p:nvPr/>
        </p:nvSpPr>
        <p:spPr>
          <a:xfrm>
            <a:off x="4667391" y="1057325"/>
            <a:ext cx="7043580" cy="4743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National Board of Accreditation (NBA) – autonomous body under AICTE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Accredits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programs</a:t>
            </a:r>
            <a:r>
              <a:rPr lang="en-US" sz="2800" dirty="0"/>
              <a:t> (not institutions)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Emphasizes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Outcome-Based Education </a:t>
            </a:r>
            <a:r>
              <a:rPr lang="en-US" sz="2800" dirty="0"/>
              <a:t>(OBE)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Criteria-based</a:t>
            </a:r>
            <a:r>
              <a:rPr lang="en-US" sz="2800" dirty="0"/>
              <a:t> evaluation (Vision, Curriculum, Faculty, Facilities, etc.)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NBA is a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Washington Accord signatory</a:t>
            </a:r>
            <a:endParaRPr lang="e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769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BB8B3A6-3EDB-2812-209C-90094E29E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FEDDA39A-589A-2A1F-FB66-C53C204126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BE9E728F-7104-57E4-7412-DB5F4BA7A2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145BCBE4-FBC5-4332-2B5C-D5CE8DB092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FC4E9B48-0198-9099-59D6-39D834412D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ED10AC4F-2FE6-CEB9-C5B3-56D29C674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NBA 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F8B0F9E1-ABCA-F4B2-DD79-374D8169A9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FB29C4CE-CF25-2F78-5AB9-2F5991EC37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E6BE04B-FDF1-A985-8E4D-D1B1298998F6}"/>
              </a:ext>
            </a:extLst>
          </p:cNvPr>
          <p:cNvSpPr txBox="1"/>
          <p:nvPr/>
        </p:nvSpPr>
        <p:spPr>
          <a:xfrm>
            <a:off x="4667391" y="1311562"/>
            <a:ext cx="7043580" cy="42348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Validity: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or 6 years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 1 </a:t>
            </a:r>
            <a:r>
              <a:rPr lang="en-US" sz="2800" dirty="0"/>
              <a:t>(Autonomous): Washington Accord equivalence (Global Recognition)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Tier 2</a:t>
            </a:r>
            <a:r>
              <a:rPr lang="en-US" sz="2800" dirty="0"/>
              <a:t> (Affiliated/Non-autonomous): National recognition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Criteria: 10 OBE-based SAR criteria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Required for NIRF, NAAC, UGC funding</a:t>
            </a:r>
            <a:endParaRPr lang="e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1913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FB2D4FF-D855-DEDA-135D-309C019E2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88B479AD-5C4B-1D70-5DBA-C7F02E89B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4FBD6F5E-AC3C-028F-105C-1C0DA23061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670310B1-38DA-0117-7158-A372204084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BFC055A4-EB0D-8AD8-4475-2F8469665E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E8CCEF93-3D26-34F6-E367-25BA61D39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Program Educational Objectives (PEOs)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54C62871-C2C6-EF7B-38F5-BC43A4DB07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54F46EE7-B309-D0A1-570D-7E786F1709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87DB0F-37B1-DA09-432B-2871CE028D16}"/>
              </a:ext>
            </a:extLst>
          </p:cNvPr>
          <p:cNvSpPr txBox="1"/>
          <p:nvPr/>
        </p:nvSpPr>
        <p:spPr>
          <a:xfrm>
            <a:off x="4667391" y="272401"/>
            <a:ext cx="7043580" cy="61616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PEO-I: </a:t>
            </a:r>
            <a:r>
              <a:rPr lang="en-US" sz="2800" dirty="0"/>
              <a:t>The graduates of the program will excel in the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</a:t>
            </a:r>
            <a:r>
              <a:rPr lang="en-US" sz="2800" dirty="0"/>
              <a:t> of basic engineering and advanced concepts of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 science </a:t>
            </a:r>
            <a:r>
              <a:rPr lang="en-US" sz="2800" dirty="0"/>
              <a:t>engineering.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PEO-II:</a:t>
            </a:r>
            <a:r>
              <a:rPr lang="en-US" sz="2800" dirty="0"/>
              <a:t> The graduates of the program will be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</a:t>
            </a:r>
            <a:r>
              <a:rPr lang="en-US" sz="2800" dirty="0"/>
              <a:t> in computing industry or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pursuing</a:t>
            </a:r>
            <a:r>
              <a:rPr lang="en-US" sz="2800" dirty="0"/>
              <a:t> higher studies.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PEO-III:</a:t>
            </a:r>
            <a:r>
              <a:rPr lang="en-US" sz="2800" dirty="0"/>
              <a:t> The graduates of the program will excel in team work, ethics, communication skills and contribute to the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benefit to the society</a:t>
            </a:r>
            <a:r>
              <a:rPr lang="en-US" sz="2800" dirty="0"/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45631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2B23CED-4FF4-6EF4-635A-4DBBD93FE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A89BB0B2-C959-47EE-3165-5AAD9CCEA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9C12338F-10DD-3AC9-C186-3265F96DD3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D2A6A930-FD91-A834-5624-B764958D9D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5402E7BC-B8C5-27FC-457F-420931EBC6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65941C50-12C2-16A2-3963-E065D7720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Program Outcomes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76AFCD56-BE2D-8D8C-DF93-FC77880293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54C62871-C2C6-EF7B-38F5-BC43A4DB07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1CCAD96-1C59-CC3B-E406-397796C53084}"/>
              </a:ext>
            </a:extLst>
          </p:cNvPr>
          <p:cNvSpPr txBox="1"/>
          <p:nvPr/>
        </p:nvSpPr>
        <p:spPr>
          <a:xfrm>
            <a:off x="4667391" y="272401"/>
            <a:ext cx="7043580" cy="61616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1: Engineering Knowledge: </a:t>
            </a:r>
            <a:r>
              <a:rPr lang="en-US" sz="2800" dirty="0"/>
              <a:t>Apply the knowledge of math, science, engineering fundamentals to solve complex engineering problems.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2: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Analysis</a:t>
            </a:r>
            <a:r>
              <a:rPr lang="en-US" sz="2800" dirty="0"/>
              <a:t>: Identify, analyze and interpret data for complex problems using principles of engineering and science.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3: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Design/Development: </a:t>
            </a:r>
            <a:r>
              <a:rPr lang="en-US" sz="2800" dirty="0"/>
              <a:t>Design systems, components or processes that meet the specified needs.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123411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24EB6EB-F5A1-FAA0-0A59-08E039893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48ED8D89-D9E4-DFBF-1B92-2749DBED60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C84C2E7D-6122-F718-2144-67089C53CF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510388FC-690E-1DDF-6EE7-552A585C0B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2F4D0671-2893-7440-57AD-D55DCCA12E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EFB54A39-7235-75EA-20D9-C569B8FBE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Program Outcomes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8A97D1D5-A1F2-50F5-70F4-8AB6F4676C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76AFCD56-BE2D-8D8C-DF93-FC7788029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C133DCF-E433-726E-BBC3-069A2600701A}"/>
              </a:ext>
            </a:extLst>
          </p:cNvPr>
          <p:cNvSpPr txBox="1"/>
          <p:nvPr/>
        </p:nvSpPr>
        <p:spPr>
          <a:xfrm>
            <a:off x="4667391" y="780873"/>
            <a:ext cx="7043580" cy="51447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4: Investigations: </a:t>
            </a:r>
            <a:r>
              <a:rPr lang="en-US" sz="2800" dirty="0"/>
              <a:t>Conduct experiments, analyze and interpret data for valid conclusions.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5: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Modern Tool Usage: </a:t>
            </a:r>
            <a:r>
              <a:rPr lang="en-US" sz="2800" dirty="0"/>
              <a:t>Use modern tools/software to solve engineering problems.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6: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Engineer and Society: </a:t>
            </a:r>
            <a:r>
              <a:rPr lang="en-US" sz="2800" dirty="0"/>
              <a:t>Apply reasoning informed by knowledge to assess societal, health, safety, legal and cultural issues.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85401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F143266-0E24-E435-2B19-8138C925B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485EB081-D0DA-2E66-3CEC-987AC48AE0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5A67D70F-9663-229F-AB84-40C7BB4B0B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8BA4C0D4-7802-335C-AFA1-0605388842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431F7C25-E1F2-4BF5-6021-6DE813F08D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85141D06-FEF1-C174-C4AB-F11CF6FCB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Program Outcomes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BBE2086A-5F93-FAB1-1CD1-CFCAFAC617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8A97D1D5-A1F2-50F5-70F4-8AB6F4676C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BE5C858-BC52-BEFD-E45D-0B78F40ED10F}"/>
              </a:ext>
            </a:extLst>
          </p:cNvPr>
          <p:cNvSpPr txBox="1"/>
          <p:nvPr/>
        </p:nvSpPr>
        <p:spPr>
          <a:xfrm>
            <a:off x="4667391" y="780873"/>
            <a:ext cx="7043580" cy="51447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7: Environment and Sustainability: </a:t>
            </a:r>
            <a:r>
              <a:rPr lang="en-US" sz="2800" dirty="0"/>
              <a:t>Understand impact of engineering solutions on society and environment.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8: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Ethics: </a:t>
            </a:r>
            <a:r>
              <a:rPr lang="en-US" sz="2800" dirty="0"/>
              <a:t>Commit to professional ethics and engineering practice norms.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9: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and Team Work: </a:t>
            </a:r>
            <a:r>
              <a:rPr lang="en-US" sz="2800" dirty="0"/>
              <a:t>Function effectively as an individual or a team member/leader.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403357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F78BF9E-CFE4-FBB5-D445-842D9019A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E2234E3B-3B90-4F97-45D5-697FBECFAC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4BAD9244-5A49-7177-C354-48FF58184F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13821831-02EE-A42E-4F06-E90D5E8C8F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5283E506-14C1-9252-BD15-606F720ECF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31695E76-BEEF-14A1-1309-3ACA776C3A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Program Outcomes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C5CE58F6-FEA0-44D8-AE67-9909E29BF2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BBE2086A-5F93-FAB1-1CD1-CFCAFAC617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6380B81-406E-F83B-66E8-12990C4875FB}"/>
              </a:ext>
            </a:extLst>
          </p:cNvPr>
          <p:cNvSpPr txBox="1"/>
          <p:nvPr/>
        </p:nvSpPr>
        <p:spPr>
          <a:xfrm>
            <a:off x="4667391" y="526637"/>
            <a:ext cx="7043580" cy="565321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10: Communication: </a:t>
            </a:r>
            <a:r>
              <a:rPr lang="en-US" sz="2800" dirty="0"/>
              <a:t>Communicate effectively on engineering activities with peers and society.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11: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Management and Finance: </a:t>
            </a:r>
            <a:r>
              <a:rPr lang="en-US" sz="2800" dirty="0"/>
              <a:t>Apply engineering and management principles in projects.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12:</a:t>
            </a:r>
            <a:r>
              <a:rPr lang="en-US" sz="2800" dirty="0"/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Lifelong Learning: </a:t>
            </a:r>
            <a:r>
              <a:rPr lang="en-US" sz="2800" dirty="0"/>
              <a:t>Recognize and adapt to the need for independent and life-long learning.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31989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3BF0BC0-FB34-7486-0DF4-E5E0BE523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C4449B01-F1FE-F016-0054-0C5D834FC6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FD584600-3B82-0084-E747-C4AC54C07B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EF92048A-E318-EA25-5C9F-FD0FD30483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B3B644FE-93EB-077B-8BA0-04D082D4CE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B41D3C1C-8031-08C3-2DBB-5673EF843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Program Specific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Outcomes (PSO)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CEF57822-E5D3-04CC-246C-80AA713D62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5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C5CE58F6-FEA0-44D8-AE67-9909E29BF2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7E6574C-8F82-BC1B-1BDB-64CA3DF0B023}"/>
              </a:ext>
            </a:extLst>
          </p:cNvPr>
          <p:cNvSpPr txBox="1"/>
          <p:nvPr/>
        </p:nvSpPr>
        <p:spPr>
          <a:xfrm>
            <a:off x="4667391" y="1289345"/>
            <a:ext cx="7043580" cy="41277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PSO - I: </a:t>
            </a:r>
            <a:r>
              <a:rPr lang="en-US" sz="2800" dirty="0"/>
              <a:t>Apply the Knowledge of Computing Skills in building the Software Systems that meet the requirements of Industry and Society.</a:t>
            </a:r>
          </a:p>
          <a:p>
            <a:pPr>
              <a:lnSpc>
                <a:spcPct val="118000"/>
              </a:lnSpc>
            </a:pPr>
            <a:endParaRPr lang="en-US" sz="2800" dirty="0"/>
          </a:p>
          <a:p>
            <a:pPr>
              <a:lnSpc>
                <a:spcPct val="118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PSO - II: : </a:t>
            </a:r>
            <a:r>
              <a:rPr lang="en-US" sz="2800" dirty="0"/>
              <a:t>Apply the Knowledge of Data Engineering and Communication Technologies for Developing Applications in the Domain of Smart and Intelligent Computing.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27326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BE35B51-6D68-D581-EB98-BE6B087C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10625D15-881A-E5FA-27B6-4C208D4C36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9D902CB9-0474-32E5-EAB1-79F8DC01AD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0194B16C-DDD8-54A1-5E05-5403571C92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EDD09262-4955-2C67-406F-5E22E4B30D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3F2C1DBF-92FE-5D46-5046-98979082B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Course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Outcomes (CO)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B3196743-FB2A-3B23-92E5-26E6E15ACF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CEF57822-E5D3-04CC-246C-80AA713D62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8E26DF0-78B3-5584-6541-C60CD356C26A}"/>
              </a:ext>
            </a:extLst>
          </p:cNvPr>
          <p:cNvSpPr txBox="1"/>
          <p:nvPr/>
        </p:nvSpPr>
        <p:spPr>
          <a:xfrm>
            <a:off x="4667391" y="881221"/>
            <a:ext cx="7043580" cy="494404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Course Outcomes (COs) define what a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is expected </a:t>
            </a:r>
            <a:r>
              <a:rPr lang="en-US" sz="2800" dirty="0"/>
              <a:t>to learn and demonstrate at the end of a specific course/subject.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COs are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specific, measurable</a:t>
            </a:r>
            <a:r>
              <a:rPr lang="en-US" sz="2800" dirty="0"/>
              <a:t>, and aligned with the broader Program Outcomes (POs) and Program Specific Outcomes (PSOs).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Each subject will have about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to 6 COs </a:t>
            </a:r>
            <a:r>
              <a:rPr lang="en-US" sz="2800" dirty="0"/>
              <a:t>depending on course depth and credits.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00200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0A878DD-6333-A757-539A-A7BAA641F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="" xmlns:a16="http://schemas.microsoft.com/office/drawing/2014/main" id="{49957AFA-1892-2F5F-8610-BF12A4F906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="" xmlns:a16="http://schemas.microsoft.com/office/drawing/2014/main" id="{28C3311C-4EC0-FE93-1A01-6EC45CCFC2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="" xmlns:a16="http://schemas.microsoft.com/office/drawing/2014/main" id="{DDCDB040-8E56-4621-689A-61528E55D3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="" xmlns:a16="http://schemas.microsoft.com/office/drawing/2014/main" id="{3B9D527D-C329-B6A7-AE3C-E91D1DC144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E8158837-66D7-8AD0-D8C9-931EF9F75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029" y="342900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Bloom's Taxonomy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="" xmlns:a16="http://schemas.microsoft.com/office/drawing/2014/main" id="{F286738B-7C79-F413-20D3-41E3168611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="" xmlns:a16="http://schemas.microsoft.com/office/drawing/2014/main" id="{B3196743-FB2A-3B23-92E5-26E6E15ACF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FF0E4E5A-F675-992F-5074-53C8F78E9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3" t="16717" r="2014" b="3977"/>
          <a:stretch>
            <a:fillRect/>
          </a:stretch>
        </p:blipFill>
        <p:spPr bwMode="auto">
          <a:xfrm>
            <a:off x="4723544" y="1189798"/>
            <a:ext cx="7196582" cy="46841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="" xmlns:a16="http://schemas.microsoft.com/office/drawing/2014/main" id="{CD31C292-E072-14DA-464D-D684FD6DE4C1}"/>
              </a:ext>
            </a:extLst>
          </p:cNvPr>
          <p:cNvCxnSpPr/>
          <p:nvPr/>
        </p:nvCxnSpPr>
        <p:spPr>
          <a:xfrm flipV="1">
            <a:off x="4591455" y="1546698"/>
            <a:ext cx="0" cy="4164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42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outcomes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729274"/>
              </p:ext>
            </p:extLst>
          </p:nvPr>
        </p:nvGraphicFramePr>
        <p:xfrm>
          <a:off x="1337481" y="2019870"/>
          <a:ext cx="9840035" cy="3998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3515"/>
                <a:gridCol w="6639284"/>
                <a:gridCol w="1447236"/>
              </a:tblGrid>
              <a:tr h="999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CO1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255" algn="just"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Understand the fundamental concepts of Formal Languages and Automata.</a:t>
                      </a:r>
                      <a:endParaRPr lang="en-IN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L2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99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CO2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255" algn="just"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Apply the knowledge of Automata Theory, Grammars &amp; Regular Expressions for solving various problems.</a:t>
                      </a:r>
                      <a:endParaRPr lang="en-IN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L3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99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CO3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255" algn="just"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Apply different Turing machines techniques to solve problems.</a:t>
                      </a:r>
                      <a:endParaRPr lang="en-IN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L3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996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CO4</a:t>
                      </a:r>
                      <a:endParaRPr lang="en-IN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255" algn="just">
                        <a:spcAft>
                          <a:spcPts val="0"/>
                        </a:spcAft>
                      </a:pPr>
                      <a:r>
                        <a:rPr lang="en-IN" sz="1800">
                          <a:effectLst/>
                        </a:rPr>
                        <a:t>Analyze automata and their computational power to recognize languages.</a:t>
                      </a:r>
                      <a:endParaRPr lang="en-IN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>
                          <a:effectLst/>
                        </a:rPr>
                        <a:t>L4</a:t>
                      </a:r>
                      <a:endParaRPr lang="en-IN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920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Search engines use finite automata for pattern matching.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Compilers use context-free grammars to parse code.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Regular expressions power search tools and editors.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AI and Natural Language Processing (NLP) rely on language models.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Example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“Ever wondered how Google autocomplete works? Or how programming languages like C or Python understand what you write? Automata theory is behind it all.”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647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CONCEPTS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Alphabets</a:t>
            </a:r>
            <a:r>
              <a:rPr lang="en-US" dirty="0"/>
              <a:t> – Basic building blocks (e.g., {0,1}, {</a:t>
            </a:r>
            <a:r>
              <a:rPr lang="en-US" dirty="0" err="1"/>
              <a:t>a,b</a:t>
            </a:r>
            <a:r>
              <a:rPr lang="en-US" dirty="0"/>
              <a:t>})</a:t>
            </a:r>
          </a:p>
          <a:p>
            <a:r>
              <a:rPr lang="en-US" b="1" dirty="0"/>
              <a:t>Strings</a:t>
            </a:r>
            <a:r>
              <a:rPr lang="en-US" dirty="0"/>
              <a:t> – A sequence of symbols (e.g., “101”, “</a:t>
            </a:r>
            <a:r>
              <a:rPr lang="en-US" dirty="0" err="1"/>
              <a:t>abba</a:t>
            </a:r>
            <a:r>
              <a:rPr lang="en-US" dirty="0"/>
              <a:t>”)</a:t>
            </a:r>
          </a:p>
          <a:p>
            <a:r>
              <a:rPr lang="en-US" b="1" dirty="0"/>
              <a:t>Languages</a:t>
            </a:r>
            <a:r>
              <a:rPr lang="en-US" dirty="0"/>
              <a:t> – A set of valid strings (like all words that start with "a")</a:t>
            </a:r>
          </a:p>
          <a:p>
            <a:r>
              <a:rPr lang="en-US" b="1" dirty="0"/>
              <a:t>Automata</a:t>
            </a:r>
            <a:r>
              <a:rPr lang="en-US" dirty="0"/>
              <a:t> – Machines (or logic systems) that </a:t>
            </a:r>
            <a:r>
              <a:rPr lang="en-US" b="1" dirty="0"/>
              <a:t>accept or reject</a:t>
            </a:r>
            <a:r>
              <a:rPr lang="en-US" dirty="0"/>
              <a:t> strings</a:t>
            </a:r>
          </a:p>
          <a:p>
            <a:r>
              <a:rPr lang="en-US" b="1" dirty="0"/>
              <a:t>Grammars</a:t>
            </a:r>
            <a:r>
              <a:rPr lang="en-US" dirty="0"/>
              <a:t> – Rules that </a:t>
            </a:r>
            <a:r>
              <a:rPr lang="en-US" b="1" dirty="0"/>
              <a:t>generate languages</a:t>
            </a:r>
            <a:r>
              <a:rPr lang="en-US" dirty="0"/>
              <a:t> (used in programming)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0787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28897"/>
            <a:ext cx="10515600" cy="1325563"/>
          </a:xfrm>
        </p:spPr>
        <p:txBody>
          <a:bodyPr/>
          <a:lstStyle/>
          <a:p>
            <a:r>
              <a:rPr lang="en-US" dirty="0"/>
              <a:t>We’ll </a:t>
            </a:r>
            <a:r>
              <a:rPr lang="en-US" dirty="0" smtClean="0"/>
              <a:t>learn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define a language</a:t>
            </a:r>
          </a:p>
          <a:p>
            <a:r>
              <a:rPr lang="en-US" dirty="0"/>
              <a:t>How to design machines (Finite Automata, Pushdown Automata, Turing Machines)</a:t>
            </a:r>
          </a:p>
          <a:p>
            <a:r>
              <a:rPr lang="en-US" dirty="0"/>
              <a:t>How to prove whether a language is regular or not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6694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4" y="477672"/>
            <a:ext cx="10766946" cy="569929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✅ UNIT 1: Automata &amp; Finite Automata</a:t>
            </a:r>
          </a:p>
          <a:p>
            <a:r>
              <a:rPr lang="en-US" dirty="0"/>
              <a:t>🔹 </a:t>
            </a:r>
            <a:r>
              <a:rPr lang="en-US" b="1" dirty="0"/>
              <a:t>What We Learn: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 understand the basic concepts of automata and learn how machines can recognize patterns using deterministic and non-deterministic finite automata.</a:t>
            </a:r>
          </a:p>
          <a:p>
            <a:r>
              <a:rPr lang="en-US" dirty="0"/>
              <a:t>🔹 </a:t>
            </a:r>
            <a:r>
              <a:rPr lang="en-US" b="1" dirty="0"/>
              <a:t>Real-Time 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Spam filters use finite automata to detect certain keyword patterns in emails.</a:t>
            </a:r>
          </a:p>
          <a:p>
            <a:r>
              <a:rPr lang="en-US" b="1" dirty="0"/>
              <a:t>✅ UNIT 2: Regular Expressions and Regular Languages</a:t>
            </a:r>
          </a:p>
          <a:p>
            <a:r>
              <a:rPr lang="en-US" dirty="0"/>
              <a:t>🔹 </a:t>
            </a:r>
            <a:r>
              <a:rPr lang="en-US" b="1" dirty="0"/>
              <a:t>What We Learn: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 explore how regular expressions define patterns in strings and how to prove whether a language can be expressed by a regular expression.</a:t>
            </a:r>
          </a:p>
          <a:p>
            <a:r>
              <a:rPr lang="en-US" dirty="0"/>
              <a:t>🔹 </a:t>
            </a:r>
            <a:r>
              <a:rPr lang="en-US" b="1" dirty="0"/>
              <a:t>Real-Time 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Web browsers use regular expressions to validate email IDs and phone numbers in forms.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0370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19" y="232012"/>
            <a:ext cx="11204812" cy="620973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✅ UNIT 3: Context-Free Grammars and Languages</a:t>
            </a:r>
          </a:p>
          <a:p>
            <a:r>
              <a:rPr lang="en-US" dirty="0"/>
              <a:t>🔹 </a:t>
            </a:r>
            <a:r>
              <a:rPr lang="en-US" b="1" dirty="0"/>
              <a:t>What We Learn: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 study how context-free grammars describe the structure of programming languages and how parse trees are used in syntax analysis.</a:t>
            </a:r>
          </a:p>
          <a:p>
            <a:r>
              <a:rPr lang="en-US" dirty="0"/>
              <a:t>🔹 </a:t>
            </a:r>
            <a:r>
              <a:rPr lang="en-US" b="1" dirty="0"/>
              <a:t>Real-Time 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When a compiler checks if your code has correct syntax, it uses context-free grammar rules.</a:t>
            </a:r>
          </a:p>
          <a:p>
            <a:r>
              <a:rPr lang="en-US" b="1" dirty="0"/>
              <a:t>✅ UNIT 4: Pushdown Automata</a:t>
            </a:r>
          </a:p>
          <a:p>
            <a:r>
              <a:rPr lang="en-US" dirty="0"/>
              <a:t>🔹 </a:t>
            </a:r>
            <a:r>
              <a:rPr lang="en-US" b="1" dirty="0"/>
              <a:t>What We Learn: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 learn how stack-based machines (PDAs) recognize more complex patterns that finite automata cannot, especially in languages with nested structures.</a:t>
            </a:r>
          </a:p>
          <a:p>
            <a:r>
              <a:rPr lang="en-US" dirty="0"/>
              <a:t>🔹 </a:t>
            </a:r>
            <a:r>
              <a:rPr lang="en-US" b="1" dirty="0"/>
              <a:t>Real-Time 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Web browsers parse HTML tags using stack-based logic similar to pushdown automata.</a:t>
            </a:r>
          </a:p>
          <a:p>
            <a:r>
              <a:rPr lang="en-US" b="1" dirty="0"/>
              <a:t>✅ UNIT 5: Turing Machines and </a:t>
            </a:r>
            <a:r>
              <a:rPr lang="en-US" b="1" dirty="0" err="1"/>
              <a:t>Undecidability</a:t>
            </a:r>
            <a:endParaRPr lang="en-US" b="1" dirty="0"/>
          </a:p>
          <a:p>
            <a:r>
              <a:rPr lang="en-US" dirty="0"/>
              <a:t>🔹 </a:t>
            </a:r>
            <a:r>
              <a:rPr lang="en-US" b="1" dirty="0"/>
              <a:t>What We Learn: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We understand the power and limitations of computation by learning how Turing Machines solve problems, and which problems are unsolvable.</a:t>
            </a:r>
          </a:p>
          <a:p>
            <a:r>
              <a:rPr lang="en-US" dirty="0"/>
              <a:t>🔹 </a:t>
            </a:r>
            <a:r>
              <a:rPr lang="en-US" b="1" dirty="0"/>
              <a:t>Real-Time Example: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Halting Problem</a:t>
            </a:r>
            <a:r>
              <a:rPr lang="en-US" dirty="0"/>
              <a:t>, which determines whether a program will finish running or loop forever, is a real-world challenge in debugging tools.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3114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974</Words>
  <Application>Microsoft Office PowerPoint</Application>
  <PresentationFormat>Custom</PresentationFormat>
  <Paragraphs>122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Image</vt:lpstr>
      <vt:lpstr>Formal Languages and Automata theory </vt:lpstr>
      <vt:lpstr>Department  Vision</vt:lpstr>
      <vt:lpstr>Department  Mission</vt:lpstr>
      <vt:lpstr>Outcome-Based Education (OBE)</vt:lpstr>
      <vt:lpstr>Key Aspects of OBE</vt:lpstr>
      <vt:lpstr>Why Accreditation </vt:lpstr>
      <vt:lpstr>NBA Accreditation </vt:lpstr>
      <vt:lpstr>NBA Accreditation </vt:lpstr>
      <vt:lpstr>Program Educational Objectives (PEOs) </vt:lpstr>
      <vt:lpstr>Program Outcomes  (PO) - 12/11</vt:lpstr>
      <vt:lpstr>Program Outcomes  (PO) - 12/11</vt:lpstr>
      <vt:lpstr>Program Outcomes  (PO) - 12/11</vt:lpstr>
      <vt:lpstr>Program Outcomes  (PO) - 12/11</vt:lpstr>
      <vt:lpstr>Program Specific  Outcomes (PSO)</vt:lpstr>
      <vt:lpstr>Course  Outcomes (CO)</vt:lpstr>
      <vt:lpstr>Bloom's Taxonomy</vt:lpstr>
      <vt:lpstr>Course outcomes</vt:lpstr>
      <vt:lpstr>INTRODUCTION</vt:lpstr>
      <vt:lpstr>KEY CONCEPTS</vt:lpstr>
      <vt:lpstr>We’ll learn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Networks and Security</dc:title>
  <dc:creator>Dr. Sai Kiran Pasupuleti</dc:creator>
  <cp:lastModifiedBy>Manasa</cp:lastModifiedBy>
  <cp:revision>161</cp:revision>
  <dcterms:created xsi:type="dcterms:W3CDTF">2021-12-19T09:24:10Z</dcterms:created>
  <dcterms:modified xsi:type="dcterms:W3CDTF">2025-07-07T03:28:26Z</dcterms:modified>
</cp:coreProperties>
</file>