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63"/>
  </p:notesMasterIdLst>
  <p:handoutMasterIdLst>
    <p:handoutMasterId r:id="rId64"/>
  </p:handoutMasterIdLst>
  <p:sldIdLst>
    <p:sldId id="256" r:id="rId2"/>
    <p:sldId id="367" r:id="rId3"/>
    <p:sldId id="872" r:id="rId4"/>
    <p:sldId id="873" r:id="rId5"/>
    <p:sldId id="736" r:id="rId6"/>
    <p:sldId id="717" r:id="rId7"/>
    <p:sldId id="719" r:id="rId8"/>
    <p:sldId id="721" r:id="rId9"/>
    <p:sldId id="722" r:id="rId10"/>
    <p:sldId id="878" r:id="rId11"/>
    <p:sldId id="879" r:id="rId12"/>
    <p:sldId id="880" r:id="rId13"/>
    <p:sldId id="881" r:id="rId14"/>
    <p:sldId id="882" r:id="rId15"/>
    <p:sldId id="883" r:id="rId16"/>
    <p:sldId id="884" r:id="rId17"/>
    <p:sldId id="885" r:id="rId18"/>
    <p:sldId id="886" r:id="rId19"/>
    <p:sldId id="887" r:id="rId20"/>
    <p:sldId id="737" r:id="rId21"/>
    <p:sldId id="738" r:id="rId22"/>
    <p:sldId id="740" r:id="rId23"/>
    <p:sldId id="741" r:id="rId24"/>
    <p:sldId id="762" r:id="rId25"/>
    <p:sldId id="742" r:id="rId26"/>
    <p:sldId id="743" r:id="rId27"/>
    <p:sldId id="744" r:id="rId28"/>
    <p:sldId id="824" r:id="rId29"/>
    <p:sldId id="874" r:id="rId30"/>
    <p:sldId id="875" r:id="rId31"/>
    <p:sldId id="876" r:id="rId32"/>
    <p:sldId id="877" r:id="rId33"/>
    <p:sldId id="829" r:id="rId34"/>
    <p:sldId id="793" r:id="rId35"/>
    <p:sldId id="794" r:id="rId36"/>
    <p:sldId id="795" r:id="rId37"/>
    <p:sldId id="798" r:id="rId38"/>
    <p:sldId id="800" r:id="rId39"/>
    <p:sldId id="801" r:id="rId40"/>
    <p:sldId id="803" r:id="rId41"/>
    <p:sldId id="804" r:id="rId42"/>
    <p:sldId id="805" r:id="rId43"/>
    <p:sldId id="806" r:id="rId44"/>
    <p:sldId id="807" r:id="rId45"/>
    <p:sldId id="808" r:id="rId46"/>
    <p:sldId id="809" r:id="rId47"/>
    <p:sldId id="810" r:id="rId48"/>
    <p:sldId id="811" r:id="rId49"/>
    <p:sldId id="812" r:id="rId50"/>
    <p:sldId id="813" r:id="rId51"/>
    <p:sldId id="814" r:id="rId52"/>
    <p:sldId id="815" r:id="rId53"/>
    <p:sldId id="816" r:id="rId54"/>
    <p:sldId id="817" r:id="rId55"/>
    <p:sldId id="818" r:id="rId56"/>
    <p:sldId id="819" r:id="rId57"/>
    <p:sldId id="820" r:id="rId58"/>
    <p:sldId id="821" r:id="rId59"/>
    <p:sldId id="822" r:id="rId60"/>
    <p:sldId id="823" r:id="rId61"/>
    <p:sldId id="831" r:id="rId6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9900"/>
    <a:srgbClr val="870581"/>
    <a:srgbClr val="990000"/>
    <a:srgbClr val="0000FF"/>
    <a:srgbClr val="CC0099"/>
    <a:srgbClr val="009900"/>
    <a:srgbClr val="FF0066"/>
    <a:srgbClr val="7166FC"/>
    <a:srgbClr val="FF0000"/>
    <a:srgbClr val="00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94" autoAdjust="0"/>
    <p:restoredTop sz="86380" autoAdjust="0"/>
  </p:normalViewPr>
  <p:slideViewPr>
    <p:cSldViewPr>
      <p:cViewPr>
        <p:scale>
          <a:sx n="62" d="100"/>
          <a:sy n="62" d="100"/>
        </p:scale>
        <p:origin x="-1524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handoutMaster" Target="handoutMasters/handout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8/8/2025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8/8/2025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E311E87-EFF9-4FFF-A5D6-E150B9408968}" type="slidenum">
              <a:rPr lang="en-US" smtClean="0"/>
              <a:pPr>
                <a:defRPr/>
              </a:pPr>
              <a:t>61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1477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8/8/2025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8/8/2025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8/8/2025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8/8/2025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8/8/2025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8/8/2025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8/8/2025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8/8/2025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8/8/2025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8/8/2025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8/8/2025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8/8/2025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4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8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8001000" cy="19812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2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36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7200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UNIT-I</a:t>
            </a:r>
            <a: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/>
            </a:r>
            <a:br>
              <a:rPr lang="en-US" sz="44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</a:br>
            <a:r>
              <a:rPr lang="en-US" sz="5400" dirty="0" smtClean="0">
                <a:solidFill>
                  <a:srgbClr val="0000FF"/>
                </a:solidFill>
                <a:latin typeface="Book Antiqua" pitchFamily="18" charset="0"/>
                <a:ea typeface="+mn-ea"/>
                <a:cs typeface="Arial" pitchFamily="34" charset="0"/>
              </a:rPr>
              <a:t>(Supervised Learning)</a:t>
            </a:r>
            <a:endParaRPr lang="en-US" dirty="0">
              <a:solidFill>
                <a:srgbClr val="0000FF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276600"/>
            <a:ext cx="3429000" cy="3200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33400" y="228600"/>
            <a:ext cx="82296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IN" sz="4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Supervised Learning</a:t>
            </a:r>
            <a:endParaRPr lang="en-US" sz="4800" b="1" dirty="0">
              <a:solidFill>
                <a:srgbClr val="0000CC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sz="quarter" idx="1"/>
          </p:nvPr>
        </p:nvSpPr>
        <p:spPr>
          <a:xfrm>
            <a:off x="304800" y="1143000"/>
            <a:ext cx="8382000" cy="53340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109728" indent="0" eaLnBrk="1" fontAlgn="auto" hangingPunct="1">
              <a:lnSpc>
                <a:spcPct val="150000"/>
              </a:lnSpc>
              <a:spcAft>
                <a:spcPts val="0"/>
              </a:spcAft>
              <a:buNone/>
              <a:defRPr/>
            </a:pPr>
            <a:r>
              <a:rPr lang="en-US" sz="4000" b="1" u="sng" dirty="0" smtClean="0">
                <a:solidFill>
                  <a:srgbClr val="FF0000"/>
                </a:solidFill>
                <a:latin typeface="Baskerville Old Face" pitchFamily="18" charset="0"/>
              </a:rPr>
              <a:t>Topics 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Introduction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Decision Tree Introduction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Example</a:t>
            </a:r>
          </a:p>
          <a:p>
            <a:pPr lvl="1" algn="just">
              <a:buFont typeface="Wingdings" panose="05000000000000000000" pitchFamily="2" charset="2"/>
              <a:buChar char="Ø"/>
            </a:pPr>
            <a:r>
              <a:rPr lang="en-US" sz="3200" b="1" dirty="0">
                <a:solidFill>
                  <a:srgbClr val="870581"/>
                </a:solidFill>
                <a:latin typeface="Baskerville Old Face" pitchFamily="18" charset="0"/>
              </a:rPr>
              <a:t> </a:t>
            </a:r>
            <a:r>
              <a:rPr lang="en-US" sz="3200" b="1" dirty="0" smtClean="0">
                <a:solidFill>
                  <a:srgbClr val="870581"/>
                </a:solidFill>
                <a:latin typeface="Baskerville Old Face" pitchFamily="18" charset="0"/>
              </a:rPr>
              <a:t>Appropriate problems for Decision Tree Learning</a:t>
            </a:r>
            <a:endParaRPr lang="en-US" sz="3600" b="1" dirty="0" smtClean="0">
              <a:solidFill>
                <a:srgbClr val="FF0000"/>
              </a:solidFill>
              <a:latin typeface="Baskerville Old Face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762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Supervised Learning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71478"/>
            <a:ext cx="8451268" cy="5078313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Supervised machine learning </a:t>
            </a:r>
            <a:r>
              <a:rPr lang="en-US" sz="2400" dirty="0">
                <a:latin typeface="Book Antiqua" pitchFamily="18" charset="0"/>
              </a:rPr>
              <a:t>is a branch of </a:t>
            </a:r>
            <a:r>
              <a:rPr lang="en-US" sz="2400" b="1" dirty="0">
                <a:solidFill>
                  <a:srgbClr val="7166FC"/>
                </a:solidFill>
                <a:latin typeface="Book Antiqua" pitchFamily="18" charset="0"/>
              </a:rPr>
              <a:t>artificial intelligence</a:t>
            </a:r>
            <a:r>
              <a:rPr lang="en-US" sz="2400" dirty="0">
                <a:latin typeface="Book Antiqua" pitchFamily="18" charset="0"/>
              </a:rPr>
              <a:t> that focuses on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training models </a:t>
            </a:r>
            <a:r>
              <a:rPr lang="en-US" sz="2400" dirty="0">
                <a:latin typeface="Book Antiqua" pitchFamily="18" charset="0"/>
              </a:rPr>
              <a:t>to </a:t>
            </a:r>
            <a:r>
              <a:rPr lang="en-US" sz="2400" b="1" dirty="0">
                <a:solidFill>
                  <a:srgbClr val="009900"/>
                </a:solidFill>
                <a:latin typeface="Book Antiqua" pitchFamily="18" charset="0"/>
              </a:rPr>
              <a:t>make predictions or decisions based on labeled training data</a:t>
            </a:r>
            <a:r>
              <a:rPr lang="en-US" sz="2400" b="1" dirty="0" smtClean="0">
                <a:solidFill>
                  <a:srgbClr val="009900"/>
                </a:solidFill>
                <a:latin typeface="Book Antiqua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Supervised machine learning has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two key components</a:t>
            </a:r>
            <a:r>
              <a:rPr lang="en-US" sz="2400" dirty="0">
                <a:latin typeface="Book Antiqua" pitchFamily="18" charset="0"/>
              </a:rPr>
              <a:t>: </a:t>
            </a:r>
            <a:endParaRPr lang="en-US" sz="2400" dirty="0" smtClean="0">
              <a:latin typeface="Book Antiqua" pitchFamily="18" charset="0"/>
            </a:endParaRP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itchFamily="18" charset="0"/>
              </a:rPr>
              <a:t>1. </a:t>
            </a:r>
            <a:r>
              <a:rPr lang="en-US" sz="2400" b="1" dirty="0" smtClean="0">
                <a:solidFill>
                  <a:srgbClr val="0000FF"/>
                </a:solidFill>
                <a:latin typeface="Book Antiqua" pitchFamily="18" charset="0"/>
              </a:rPr>
              <a:t>input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data</a:t>
            </a:r>
            <a:r>
              <a:rPr lang="en-US" sz="2400" dirty="0">
                <a:latin typeface="Book Antiqua" pitchFamily="18" charset="0"/>
              </a:rPr>
              <a:t> and </a:t>
            </a:r>
            <a:endParaRPr lang="en-US" sz="2400" dirty="0" smtClean="0">
              <a:latin typeface="Book Antiqua" pitchFamily="18" charset="0"/>
            </a:endParaRP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itchFamily="18" charset="0"/>
              </a:rPr>
              <a:t>2. </a:t>
            </a:r>
            <a:r>
              <a:rPr lang="en-US" sz="2400" dirty="0">
                <a:latin typeface="Book Antiqua" pitchFamily="18" charset="0"/>
              </a:rPr>
              <a:t> 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output labels.</a:t>
            </a:r>
            <a:r>
              <a:rPr lang="en-US" sz="2400" dirty="0">
                <a:latin typeface="Book Antiqua" pitchFamily="18" charset="0"/>
              </a:rPr>
              <a:t> </a:t>
            </a:r>
            <a:endParaRPr lang="en-US" sz="2400" dirty="0" smtClean="0">
              <a:latin typeface="Book Antiqua" pitchFamily="18" charset="0"/>
            </a:endParaRPr>
          </a:p>
          <a:p>
            <a:pPr marL="0" lvl="1" indent="742950" algn="just">
              <a:lnSpc>
                <a:spcPct val="150000"/>
              </a:lnSpc>
            </a:pPr>
            <a:r>
              <a:rPr lang="en-US" sz="2400" dirty="0"/>
              <a:t>The </a:t>
            </a:r>
            <a:r>
              <a:rPr lang="en-US" sz="2400" b="1" dirty="0">
                <a:solidFill>
                  <a:srgbClr val="FF0000"/>
                </a:solidFill>
              </a:rPr>
              <a:t>goal</a:t>
            </a:r>
            <a:r>
              <a:rPr lang="en-US" sz="2400" dirty="0"/>
              <a:t> is to </a:t>
            </a:r>
            <a:r>
              <a:rPr lang="en-US" sz="2400" b="1" dirty="0">
                <a:solidFill>
                  <a:srgbClr val="009900"/>
                </a:solidFill>
              </a:rPr>
              <a:t>build a model </a:t>
            </a:r>
            <a:r>
              <a:rPr lang="en-US" sz="2400" dirty="0"/>
              <a:t>that can </a:t>
            </a:r>
            <a:r>
              <a:rPr lang="en-US" sz="2400" b="1" dirty="0">
                <a:solidFill>
                  <a:srgbClr val="990000"/>
                </a:solidFill>
              </a:rPr>
              <a:t>learn from this labeled data</a:t>
            </a:r>
            <a:r>
              <a:rPr lang="en-US" sz="2400" dirty="0"/>
              <a:t> to </a:t>
            </a:r>
            <a:r>
              <a:rPr lang="en-US" sz="2400" b="1" dirty="0">
                <a:solidFill>
                  <a:srgbClr val="CC0099"/>
                </a:solidFill>
              </a:rPr>
              <a:t>make predictions or classifications on new, unseen data.</a:t>
            </a:r>
            <a:endParaRPr lang="en-US" sz="2400" b="1" dirty="0">
              <a:solidFill>
                <a:srgbClr val="CC0099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54561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0"/>
            <a:ext cx="9143999" cy="7620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71478"/>
            <a:ext cx="8451268" cy="452431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/>
              <a:t>The </a:t>
            </a:r>
            <a:r>
              <a:rPr lang="en-US" sz="2400" b="1" dirty="0">
                <a:solidFill>
                  <a:srgbClr val="990000"/>
                </a:solidFill>
              </a:rPr>
              <a:t>labeled data </a:t>
            </a:r>
            <a:r>
              <a:rPr lang="en-US" sz="2400" dirty="0"/>
              <a:t>consists of </a:t>
            </a:r>
            <a:r>
              <a:rPr lang="en-US" sz="2400" b="1" dirty="0">
                <a:solidFill>
                  <a:srgbClr val="FF0000"/>
                </a:solidFill>
              </a:rPr>
              <a:t>input features</a:t>
            </a:r>
            <a:r>
              <a:rPr lang="en-US" sz="2400" dirty="0"/>
              <a:t> </a:t>
            </a:r>
            <a:r>
              <a:rPr lang="en-US" sz="2400" b="1" dirty="0"/>
              <a:t>(also known as </a:t>
            </a:r>
            <a:r>
              <a:rPr lang="en-US" sz="2400" b="1" dirty="0">
                <a:solidFill>
                  <a:srgbClr val="0000FF"/>
                </a:solidFill>
              </a:rPr>
              <a:t>independent variables or predictors</a:t>
            </a:r>
            <a:r>
              <a:rPr lang="en-US" sz="2400" b="1" dirty="0"/>
              <a:t>)</a:t>
            </a:r>
            <a:r>
              <a:rPr lang="en-US" sz="2400" dirty="0"/>
              <a:t> 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and </a:t>
            </a:r>
            <a:r>
              <a:rPr lang="en-US" sz="2400" dirty="0"/>
              <a:t>the corresponding </a:t>
            </a:r>
            <a:r>
              <a:rPr lang="en-US" sz="2400" b="1" dirty="0">
                <a:solidFill>
                  <a:srgbClr val="FF0000"/>
                </a:solidFill>
              </a:rPr>
              <a:t>output labels</a:t>
            </a:r>
            <a:r>
              <a:rPr lang="en-US" sz="2400" dirty="0"/>
              <a:t> </a:t>
            </a:r>
            <a:r>
              <a:rPr lang="en-US" sz="2400" b="1" dirty="0"/>
              <a:t>(also known as </a:t>
            </a:r>
            <a:r>
              <a:rPr lang="en-US" sz="2400" b="1" dirty="0">
                <a:solidFill>
                  <a:srgbClr val="0000FF"/>
                </a:solidFill>
              </a:rPr>
              <a:t>dependent variables or targets</a:t>
            </a:r>
            <a:r>
              <a:rPr lang="en-US" sz="2400" b="1" dirty="0"/>
              <a:t>)</a:t>
            </a:r>
            <a:r>
              <a:rPr lang="en-US" sz="2400" dirty="0"/>
              <a:t>. </a:t>
            </a:r>
            <a:endParaRPr lang="en-US" sz="2400" dirty="0" smtClean="0"/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/>
              <a:t>The </a:t>
            </a:r>
            <a:r>
              <a:rPr lang="en-US" sz="2400" b="1" dirty="0">
                <a:solidFill>
                  <a:srgbClr val="990000"/>
                </a:solidFill>
              </a:rPr>
              <a:t>model’s objective </a:t>
            </a:r>
            <a:r>
              <a:rPr lang="en-US" sz="2400" dirty="0"/>
              <a:t>is to </a:t>
            </a:r>
            <a:r>
              <a:rPr lang="en-US" sz="2400" b="1" dirty="0">
                <a:solidFill>
                  <a:srgbClr val="009900"/>
                </a:solidFill>
              </a:rPr>
              <a:t>capture patterns </a:t>
            </a:r>
            <a:r>
              <a:rPr lang="en-US" sz="2400" b="1" dirty="0"/>
              <a:t>and </a:t>
            </a:r>
            <a:r>
              <a:rPr lang="en-US" sz="2400" b="1" dirty="0">
                <a:solidFill>
                  <a:srgbClr val="FF0066"/>
                </a:solidFill>
              </a:rPr>
              <a:t>relationships between </a:t>
            </a:r>
            <a:r>
              <a:rPr lang="en-US" sz="2400" b="1" dirty="0"/>
              <a:t>the </a:t>
            </a:r>
            <a:r>
              <a:rPr lang="en-US" sz="2400" b="1" dirty="0">
                <a:solidFill>
                  <a:srgbClr val="7030A0"/>
                </a:solidFill>
              </a:rPr>
              <a:t>input features and the output labels,</a:t>
            </a:r>
            <a:r>
              <a:rPr lang="en-US" sz="2400" dirty="0"/>
              <a:t> allowing it to generalize and </a:t>
            </a:r>
            <a:r>
              <a:rPr lang="en-US" sz="2400" b="1" dirty="0">
                <a:solidFill>
                  <a:srgbClr val="CC0099"/>
                </a:solidFill>
              </a:rPr>
              <a:t>make accurate predictions on unseen data.</a:t>
            </a:r>
            <a:endParaRPr lang="en-US" sz="2400" b="1" dirty="0">
              <a:solidFill>
                <a:srgbClr val="CC0099"/>
              </a:solidFill>
              <a:latin typeface="Book Antiqu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313729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260932" y="76200"/>
            <a:ext cx="842586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8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Contd..</a:t>
            </a:r>
            <a:endParaRPr lang="en-IN" sz="28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Supervised Learning (How supervised machine learning works?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"/>
            <a:ext cx="9296400" cy="6781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55991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217322"/>
            <a:ext cx="8578268" cy="618347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744825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76200"/>
            <a:ext cx="7924800" cy="6858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Types of Supervised Learning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91633"/>
            <a:ext cx="8451268" cy="579967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Machine Learning can be divided in 2 types</a:t>
            </a:r>
            <a:endParaRPr lang="en-US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1229" y="1545771"/>
            <a:ext cx="5741947" cy="27976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2" name="Rectangle 11"/>
          <p:cNvSpPr/>
          <p:nvPr/>
        </p:nvSpPr>
        <p:spPr>
          <a:xfrm>
            <a:off x="411203" y="4495800"/>
            <a:ext cx="8382000" cy="2308324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Classification Definition: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If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label is </a:t>
            </a:r>
            <a:r>
              <a:rPr lang="en-US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categorical the model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 known as a “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classification”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  <a:r>
              <a:rPr lang="en-US" sz="2400" b="1" dirty="0" smtClean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Examples: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yes/no,  true / false etc.</a:t>
            </a:r>
          </a:p>
          <a:p>
            <a:pPr algn="just">
              <a:lnSpc>
                <a:spcPct val="150000"/>
              </a:lnSpc>
            </a:pPr>
            <a:endParaRPr lang="en-IN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3306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760" y="184666"/>
            <a:ext cx="8473039" cy="62923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5996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85800"/>
            <a:ext cx="8451268" cy="5207644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b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Supervised Learning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, The </a:t>
            </a: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Various Classification Algorithms </a:t>
            </a: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are: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009900"/>
                </a:solidFill>
                <a:latin typeface="Times New Roman" pitchFamily="18" charset="0"/>
                <a:cs typeface="Times New Roman" pitchFamily="18" charset="0"/>
              </a:rPr>
              <a:t>In our Syllabus we will learn</a:t>
            </a:r>
            <a:endParaRPr lang="en-US" sz="2400" b="1" dirty="0" smtClean="0">
              <a:solidFill>
                <a:srgbClr val="0099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 UNIT-I</a:t>
            </a:r>
          </a:p>
          <a:p>
            <a:pPr marL="1485900" lvl="2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Decision Trees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In UNIT-III</a:t>
            </a:r>
            <a:endParaRPr lang="en-US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1485900" lvl="2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Naive Bayes</a:t>
            </a:r>
          </a:p>
          <a:p>
            <a:pPr marL="1485900" lvl="2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Ensemble Methods</a:t>
            </a:r>
          </a:p>
          <a:p>
            <a:pPr marL="1485900" lvl="2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Support Vector Machine</a:t>
            </a:r>
          </a:p>
          <a:p>
            <a:pPr marL="1485900" lvl="2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Instance based Learning</a:t>
            </a:r>
          </a:p>
          <a:p>
            <a:pPr marL="1943100" lvl="3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K- Nearest Neighbor</a:t>
            </a:r>
          </a:p>
          <a:p>
            <a:pPr marL="1943100" lvl="3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000" b="1" dirty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Case Based </a:t>
            </a:r>
            <a:r>
              <a:rPr lang="en-US" sz="2000" b="1" dirty="0" smtClean="0">
                <a:solidFill>
                  <a:srgbClr val="990000"/>
                </a:solidFill>
                <a:latin typeface="Times New Roman" pitchFamily="18" charset="0"/>
                <a:cs typeface="Times New Roman" pitchFamily="18" charset="0"/>
              </a:rPr>
              <a:t>Reasoning</a:t>
            </a:r>
          </a:p>
        </p:txBody>
      </p:sp>
    </p:spTree>
    <p:extLst>
      <p:ext uri="{BB962C8B-B14F-4D97-AF65-F5344CB8AC3E}">
        <p14:creationId xmlns:p14="http://schemas.microsoft.com/office/powerpoint/2010/main" val="937290506"/>
      </p:ext>
    </p:extLst>
  </p:cSld>
  <p:clrMapOvr>
    <a:masterClrMapping/>
  </p:clrMapOvr>
  <p:transition spd="slow">
    <p:pull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6535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0"/>
            <a:ext cx="8603668" cy="4616648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800" b="1" u="sng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Regression </a:t>
            </a:r>
            <a:r>
              <a:rPr lang="en-US" sz="2800" b="1" u="sng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Definition :</a:t>
            </a:r>
            <a:r>
              <a:rPr lang="en-US" sz="2800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the label is </a:t>
            </a:r>
            <a:r>
              <a:rPr lang="en-US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numeric,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model is 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</a:p>
          <a:p>
            <a:pPr algn="just">
              <a:lnSpc>
                <a:spcPct val="150000"/>
              </a:lnSpc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known 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a “regression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It is used to find the relationship between </a:t>
            </a:r>
            <a:r>
              <a:rPr lang="en-US" sz="2400" b="1" dirty="0" smtClean="0">
                <a:solidFill>
                  <a:srgbClr val="005024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dependent variable and one or more independent variable.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It is mainly used for prediction of </a:t>
            </a:r>
            <a:r>
              <a:rPr lang="en-US" sz="2400" b="1" dirty="0" smtClean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continuous </a:t>
            </a:r>
            <a:r>
              <a:rPr lang="en-US" sz="24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variable.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It is mainly used for </a:t>
            </a:r>
            <a:r>
              <a:rPr lang="en-US" sz="2400" b="1" dirty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weather forecasting ,house prediction etc</a:t>
            </a:r>
            <a:r>
              <a:rPr lang="en-US" sz="2400" b="1" dirty="0" smtClean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43610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653534"/>
          </a:xfrm>
        </p:spPr>
        <p:txBody>
          <a:bodyPr>
            <a:noAutofit/>
          </a:bodyPr>
          <a:lstStyle/>
          <a:p>
            <a:pPr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Example: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" name="Picture 2" descr="Image for post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990600"/>
            <a:ext cx="8077200" cy="4953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536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6535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925354"/>
            <a:ext cx="8603668" cy="517064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Regression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can be divided into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2 types: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A) Linear Regression</a:t>
            </a:r>
          </a:p>
          <a:p>
            <a:pPr marL="1085850" lvl="1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B) Logistic Regression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261938" lvl="1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1. Linear Regression: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one of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statistical method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used for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Predictive Analysis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261938" lvl="1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In linear regression, shows a  linear relationship between one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dependent variable(Y) &amp; one independent variable(X).</a:t>
            </a:r>
          </a:p>
          <a:p>
            <a:pPr marL="261938" lvl="1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called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“ Bivariate Linear Regression”.</a:t>
            </a:r>
          </a:p>
          <a:p>
            <a:pPr marL="2490788" lvl="6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Example: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height, age etc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703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3487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08713"/>
            <a:ext cx="8603668" cy="5023683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61938" lvl="1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linear regression, shows a  linear relationship between one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dependent variable(Y) &amp;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one or more independent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variable(X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).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lvl="1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called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“ </a:t>
            </a:r>
            <a:r>
              <a:rPr lang="en-US" sz="2400" b="1" dirty="0" smtClean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Multivariate  </a:t>
            </a: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Linear Regression”.</a:t>
            </a:r>
          </a:p>
          <a:p>
            <a:pPr marL="2490788" lvl="6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C00000"/>
                </a:solidFill>
                <a:latin typeface="Book Antiqua" panose="02040602050305030304" pitchFamily="18" charset="0"/>
                <a:cs typeface="Times New Roman" pitchFamily="18" charset="0"/>
              </a:rPr>
              <a:t>Example: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cost of the house etc.</a:t>
            </a:r>
          </a:p>
          <a:p>
            <a:pPr marL="2228850" lvl="6" indent="0" algn="just">
              <a:lnSpc>
                <a:spcPct val="150000"/>
              </a:lnSpc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  <a:p>
            <a:pPr marL="363538" lvl="6" indent="-3635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Linear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Regression model provides  a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sloped straight line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representing the relationship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between the variables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400050" lvl="2" indent="0" algn="just">
              <a:lnSpc>
                <a:spcPct val="150000"/>
              </a:lnSpc>
            </a:pPr>
            <a:endParaRPr lang="en-US" sz="2400" dirty="0" smtClean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374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6535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925354"/>
            <a:ext cx="8756068" cy="5170646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61938" lvl="1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2</a:t>
            </a:r>
            <a:r>
              <a:rPr lang="en-US" sz="28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. Logistic </a:t>
            </a:r>
            <a:r>
              <a:rPr lang="en-US" sz="2800" b="1" u="sng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Regression: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mainly used to solve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Problems.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It is used when the input is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Categorical.</a:t>
            </a:r>
            <a:endParaRPr lang="en-US" sz="2400" b="1" dirty="0">
              <a:solidFill>
                <a:srgbClr val="87058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19188" lvl="3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:  </a:t>
            </a:r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T/F , 0/1 etc.</a:t>
            </a:r>
            <a:endParaRPr lang="en-US" sz="2400" b="1" dirty="0">
              <a:latin typeface="Book Antiqua" panose="02040602050305030304" pitchFamily="18" charset="0"/>
              <a:cs typeface="Times New Roman" pitchFamily="18" charset="0"/>
            </a:endParaRPr>
          </a:p>
          <a:p>
            <a:pPr marL="261938" lvl="3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</a:t>
            </a:r>
            <a:r>
              <a:rPr lang="en-US" sz="2400" b="1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Logistic Regression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we fit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‘S’ shaped curve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Instead of </a:t>
            </a:r>
            <a:r>
              <a:rPr lang="en-US" sz="2400" b="1" dirty="0" smtClean="0">
                <a:solidFill>
                  <a:srgbClr val="7030A0"/>
                </a:solidFill>
                <a:latin typeface="Book Antiqua" panose="02040602050305030304" pitchFamily="18" charset="0"/>
                <a:cs typeface="Times New Roman" pitchFamily="18" charset="0"/>
              </a:rPr>
              <a:t>straight line, we will use ‘S’ shaped curve.</a:t>
            </a:r>
            <a:r>
              <a:rPr lang="en-US" sz="2400" b="1" dirty="0">
                <a:solidFill>
                  <a:srgbClr val="7030A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is called as          </a:t>
            </a:r>
            <a:r>
              <a:rPr lang="en-US" sz="2400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“ Sigmoid Function”</a:t>
            </a:r>
          </a:p>
          <a:p>
            <a:pPr marL="261938" lvl="1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Here, S- Shaped curve, we can used it “ Sigmoid Function”</a:t>
            </a:r>
          </a:p>
          <a:p>
            <a:pPr marL="0" lvl="1" indent="0"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		</a:t>
            </a:r>
          </a:p>
        </p:txBody>
      </p:sp>
      <p:pic>
        <p:nvPicPr>
          <p:cNvPr id="10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57600" y="5610225"/>
            <a:ext cx="2457450" cy="97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064670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6535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121395" y="-1224"/>
            <a:ext cx="8756068" cy="114422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261938" lvl="1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Sigmoid Curved Line is :  </a:t>
            </a:r>
          </a:p>
          <a:p>
            <a:pPr marL="261938" lvl="1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762000"/>
            <a:ext cx="5153025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86332" y="4038600"/>
            <a:ext cx="865446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1938" lvl="1" indent="-261938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In this regression, such as values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above the threshold value, tends to ‘1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’ and a value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below the threshold value, tends to ‘0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’.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Formula is : </a:t>
            </a: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4" name="AutoShape 2" descr="Types Of Activation Functions in Neural Networks and Rationale behind it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5" name="AutoShape 4" descr="Types Of Activation Functions in Neural Networks and Rationale behind it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6" name="AutoShape 6" descr="Types Of Activation Functions in Neural Networks and Rationale behind it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  <p:sp>
        <p:nvSpPr>
          <p:cNvPr id="7" name="AutoShape 8" descr="Types Of Activation Functions in Neural Networks and Rationale behind it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471237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11430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Difference b/w Classification &amp; Regression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200230" y="1219200"/>
            <a:ext cx="856277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most significant difference between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regression </a:t>
            </a:r>
            <a:r>
              <a:rPr lang="en-US" sz="2400" b="1" dirty="0" err="1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vs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classification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is that while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regression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helps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 predict a continuous quantity,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predicts </a:t>
            </a: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discrete class labels. 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1558" y="3491361"/>
            <a:ext cx="7659042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532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4666"/>
            <a:ext cx="8229600" cy="652093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1452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3487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217020" y="609600"/>
            <a:ext cx="8562770" cy="2252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If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output variable is numeric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then it’s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regression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problem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If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output variable is categorical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then it’s a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problem</a:t>
            </a:r>
          </a:p>
        </p:txBody>
      </p:sp>
      <p:pic>
        <p:nvPicPr>
          <p:cNvPr id="4098" name="Picture 2" descr="A simple image that shows the difference between regression vs classification.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704" y="2861820"/>
            <a:ext cx="7010400" cy="384378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2635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4294967295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47104"/>
            <a:ext cx="8153400" cy="43630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1776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DECISION TREE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71478"/>
            <a:ext cx="8451268" cy="4469365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Decision Tree is a 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Supervised learning technique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that can be used for both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and Regression problems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but mostly it is preferred for solving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Classification problems. 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is a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tree-structured classifier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where 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internal nodes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represent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features of a dataset</a:t>
            </a:r>
            <a:endParaRPr lang="en-US" sz="2400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Branches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represent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decision rules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</a:t>
            </a:r>
          </a:p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Each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leaf node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represents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outcome.</a:t>
            </a:r>
          </a:p>
        </p:txBody>
      </p:sp>
    </p:spTree>
    <p:extLst>
      <p:ext uri="{BB962C8B-B14F-4D97-AF65-F5344CB8AC3E}">
        <p14:creationId xmlns:p14="http://schemas.microsoft.com/office/powerpoint/2010/main" val="4223617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228600"/>
            <a:ext cx="9143999" cy="533400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F1E03942-3156-4E10-A266-1162E99199B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066800"/>
            <a:ext cx="7195132" cy="49377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23692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11732" y="184666"/>
            <a:ext cx="8603668" cy="501134"/>
          </a:xfrm>
        </p:spPr>
        <p:txBody>
          <a:bodyPr>
            <a:noAutofit/>
          </a:bodyPr>
          <a:lstStyle/>
          <a:p>
            <a:pPr algn="r">
              <a:defRPr/>
            </a:pP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 </a:t>
            </a: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</a:t>
            </a:r>
            <a:r>
              <a:rPr lang="en-US" sz="4000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311732" y="685800"/>
            <a:ext cx="8603668" cy="4339650"/>
          </a:xfrm>
          <a:prstGeom prst="rect">
            <a:avLst/>
          </a:prstGeom>
          <a:ln/>
          <a:extLst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514350" indent="-514350" algn="just">
              <a:lnSpc>
                <a:spcPct val="150000"/>
              </a:lnSpc>
              <a:buAutoNum type="arabicPeriod"/>
            </a:pPr>
            <a:r>
              <a:rPr lang="en-US" sz="2800" b="1" u="sng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Root Node: </a:t>
            </a:r>
            <a:r>
              <a:rPr lang="en-US" sz="2400" dirty="0"/>
              <a:t> 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Root node is from where the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decision tree starts.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It represents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entire dataset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which further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gets divided into two or more homogeneous sets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800" b="1" u="sng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Leaf Node</a:t>
            </a:r>
            <a:r>
              <a:rPr lang="en-US" sz="2800" b="1" u="sng" dirty="0" smtClean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Nodes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do not split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called Leaf or Terminal node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800" b="1" u="sng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Decision Nodes: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These type of node have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two or more branches</a:t>
            </a:r>
          </a:p>
        </p:txBody>
      </p:sp>
    </p:spTree>
    <p:extLst>
      <p:ext uri="{BB962C8B-B14F-4D97-AF65-F5344CB8AC3E}">
        <p14:creationId xmlns:p14="http://schemas.microsoft.com/office/powerpoint/2010/main" val="3032282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30" name="Picture 6" descr="Job leaving Decision Tree Exampl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762000"/>
            <a:ext cx="8572500" cy="58197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415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84666"/>
            <a:ext cx="9143999" cy="501134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5122" name="Picture 2" descr="Decision Tree Examples: Simple Real Life Problems and Solution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762000"/>
            <a:ext cx="8572500" cy="55721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90623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09600" y="184666"/>
            <a:ext cx="7924800" cy="653534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Types of Decision Trees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1120676"/>
            <a:ext cx="8603668" cy="4616648"/>
          </a:xfrm>
          <a:prstGeom prst="rect">
            <a:avLst/>
          </a:prstGeom>
          <a:ln/>
          <a:extLst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There are 2 Types in Decision Trees.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If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input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is a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categorical variable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, that is either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yes/no.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This type of decision tree is called a 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Categorical variable decision tree. </a:t>
            </a:r>
          </a:p>
          <a:p>
            <a:pPr marL="457200" indent="-457200" algn="just">
              <a:lnSpc>
                <a:spcPct val="150000"/>
              </a:lnSpc>
              <a:buAutoNum type="arabicPeriod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If the input is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numeric types and or is continuous in nature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like when we have to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predict a house price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 Then the used decision tree is called a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 Continuous variable decision tree.</a:t>
            </a:r>
          </a:p>
        </p:txBody>
      </p:sp>
    </p:spTree>
    <p:extLst>
      <p:ext uri="{BB962C8B-B14F-4D97-AF65-F5344CB8AC3E}">
        <p14:creationId xmlns:p14="http://schemas.microsoft.com/office/powerpoint/2010/main" val="2409613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9143999" cy="533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How does it works?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809685"/>
            <a:ext cx="8756068" cy="4524315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Step-1: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Begin the tree with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root node,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says 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which contains 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complete dataset.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Step-2: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Find the best attribute in the dataset using 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Attribute Selection Measure (ASM).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Step-3: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Divide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S into subsets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that contains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possible values for the best attributes.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Step-4: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Generate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decision tree node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, which contains the best attribute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dirty="0"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2362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832640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Step-5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: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 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Recursively make new decision trees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using the subsets of the dataset created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 step -3.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Continue this process until a </a:t>
            </a:r>
            <a:r>
              <a:rPr lang="en-US" sz="2400" b="1" dirty="0">
                <a:latin typeface="Book Antiqua" panose="02040602050305030304" pitchFamily="18" charset="0"/>
                <a:cs typeface="Times New Roman" pitchFamily="18" charset="0"/>
              </a:rPr>
              <a:t>stage is reached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where you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cannot further classify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nodes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and called the </a:t>
            </a:r>
            <a:r>
              <a:rPr 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final node as a leaf node</a:t>
            </a:r>
            <a:r>
              <a:rPr lang="en-US" sz="2400" b="1" dirty="0" smtClean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8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Attribute Selection Measure: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altLang="en-US" sz="2400" dirty="0">
                <a:latin typeface="Book Antiqua" panose="02040602050305030304" pitchFamily="18" charset="0"/>
                <a:cs typeface="Times New Roman" pitchFamily="18" charset="0"/>
              </a:rPr>
              <a:t>It is a heuristic for </a:t>
            </a:r>
            <a:r>
              <a:rPr lang="en-US" altLang="en-US" sz="2400" b="1" dirty="0">
                <a:solidFill>
                  <a:srgbClr val="009900"/>
                </a:solidFill>
                <a:latin typeface="Book Antiqua" panose="02040602050305030304" pitchFamily="18" charset="0"/>
                <a:cs typeface="Times New Roman" pitchFamily="18" charset="0"/>
              </a:rPr>
              <a:t>selecting the splitting criterion </a:t>
            </a:r>
            <a:r>
              <a:rPr lang="en-US" altLang="en-US" sz="2400" dirty="0">
                <a:latin typeface="Book Antiqua" panose="02040602050305030304" pitchFamily="18" charset="0"/>
                <a:cs typeface="Times New Roman" pitchFamily="18" charset="0"/>
              </a:rPr>
              <a:t>that </a:t>
            </a:r>
            <a:r>
              <a:rPr lang="en-US" alt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“best” separates a given data partition, D</a:t>
            </a:r>
            <a:r>
              <a:rPr lang="en-US" altLang="en-US" sz="2400" dirty="0">
                <a:latin typeface="Book Antiqua" panose="02040602050305030304" pitchFamily="18" charset="0"/>
                <a:cs typeface="Times New Roman" pitchFamily="18" charset="0"/>
              </a:rPr>
              <a:t>, of a </a:t>
            </a:r>
            <a:r>
              <a:rPr lang="en-US" altLang="en-US" sz="2400" b="1" dirty="0">
                <a:latin typeface="Book Antiqua" panose="02040602050305030304" pitchFamily="18" charset="0"/>
                <a:cs typeface="Times New Roman" pitchFamily="18" charset="0"/>
              </a:rPr>
              <a:t>class-labeled training tuples into individual classes.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altLang="en-US" sz="2400" dirty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alt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Three Important  attribute </a:t>
            </a:r>
            <a:r>
              <a:rPr lang="en-US" alt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Selection measures </a:t>
            </a:r>
            <a:r>
              <a:rPr lang="en-US" altLang="en-US" sz="2400" dirty="0">
                <a:latin typeface="Book Antiqua" panose="02040602050305030304" pitchFamily="18" charset="0"/>
                <a:cs typeface="Times New Roman" pitchFamily="18" charset="0"/>
              </a:rPr>
              <a:t>are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alt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Information gain    </a:t>
            </a:r>
            <a:r>
              <a:rPr lang="en-US" alt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ID3/C4.5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alt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Gain Ratio        </a:t>
            </a:r>
            <a:r>
              <a:rPr lang="en-US" alt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C4.5</a:t>
            </a:r>
          </a:p>
          <a:p>
            <a:pPr algn="just" eaLnBrk="1" hangingPunct="1">
              <a:lnSpc>
                <a:spcPct val="150000"/>
              </a:lnSpc>
            </a:pPr>
            <a:r>
              <a:rPr lang="en-US" alt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Gini Index       </a:t>
            </a:r>
            <a:r>
              <a:rPr lang="en-US" alt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CART</a:t>
            </a: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54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76200"/>
            <a:ext cx="8654468" cy="533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52" y="990600"/>
            <a:ext cx="8608748" cy="533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682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1"/>
            <a:ext cx="8978899" cy="53339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(ID3 Algorithm)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685800"/>
            <a:ext cx="8679868" cy="6186309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(It is the most popular algorithms used to constructing trees.) ID3 stands for </a:t>
            </a:r>
            <a:r>
              <a:rPr lang="en-US" sz="2400" b="1" dirty="0">
                <a:solidFill>
                  <a:srgbClr val="FF0000"/>
                </a:solidFill>
                <a:latin typeface="Book Antiqua" pitchFamily="18" charset="0"/>
              </a:rPr>
              <a:t>Iterative Dichotomizer3 </a:t>
            </a:r>
            <a:r>
              <a:rPr lang="en-US" sz="2400" dirty="0">
                <a:latin typeface="Book Antiqua" pitchFamily="18" charset="0"/>
              </a:rPr>
              <a:t>and is named such because the algorithm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iteratively(repeatedly)</a:t>
            </a:r>
            <a:r>
              <a:rPr lang="en-US" sz="2400" dirty="0">
                <a:latin typeface="Book Antiqua" pitchFamily="18" charset="0"/>
              </a:rPr>
              <a:t> </a:t>
            </a:r>
            <a:r>
              <a:rPr lang="en-US" sz="2400" b="1" dirty="0">
                <a:solidFill>
                  <a:srgbClr val="FF0066"/>
                </a:solidFill>
                <a:latin typeface="Book Antiqua" pitchFamily="18" charset="0"/>
              </a:rPr>
              <a:t>dichotomizes(divides)</a:t>
            </a:r>
            <a:r>
              <a:rPr lang="en-US" sz="2400" dirty="0">
                <a:latin typeface="Book Antiqua" pitchFamily="18" charset="0"/>
              </a:rPr>
              <a:t> </a:t>
            </a:r>
            <a:r>
              <a:rPr lang="en-US" sz="2400" b="1" dirty="0">
                <a:solidFill>
                  <a:srgbClr val="009900"/>
                </a:solidFill>
                <a:latin typeface="Book Antiqua" pitchFamily="18" charset="0"/>
              </a:rPr>
              <a:t>features into two or more groups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at each step</a:t>
            </a:r>
            <a:r>
              <a:rPr lang="en-US" sz="2400" dirty="0" smtClean="0">
                <a:latin typeface="Book Antiqua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itchFamily="18" charset="0"/>
              </a:rPr>
              <a:t>ID3 is an algorithm invented by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Ross Quinlan </a:t>
            </a:r>
            <a:r>
              <a:rPr lang="en-US" sz="2400" dirty="0">
                <a:latin typeface="Book Antiqua" pitchFamily="18" charset="0"/>
              </a:rPr>
              <a:t>used to </a:t>
            </a:r>
            <a:r>
              <a:rPr lang="en-US" sz="2400" b="1" dirty="0">
                <a:solidFill>
                  <a:srgbClr val="009900"/>
                </a:solidFill>
                <a:latin typeface="Book Antiqua" pitchFamily="18" charset="0"/>
              </a:rPr>
              <a:t>generate a decision tree from a dataset </a:t>
            </a:r>
            <a:r>
              <a:rPr lang="en-US" sz="2400" b="1" dirty="0" smtClean="0">
                <a:solidFill>
                  <a:srgbClr val="009900"/>
                </a:solidFill>
                <a:latin typeface="Book Antiqua" pitchFamily="18" charset="0"/>
              </a:rPr>
              <a:t>. </a:t>
            </a:r>
            <a:r>
              <a:rPr lang="en-US" sz="2400" dirty="0" smtClean="0">
                <a:latin typeface="Book Antiqua" pitchFamily="18" charset="0"/>
              </a:rPr>
              <a:t>It </a:t>
            </a:r>
            <a:r>
              <a:rPr lang="en-US" sz="2400" dirty="0">
                <a:latin typeface="Book Antiqua" pitchFamily="18" charset="0"/>
              </a:rPr>
              <a:t>employs a </a:t>
            </a:r>
            <a:r>
              <a:rPr lang="en-US" sz="2400" b="1" dirty="0">
                <a:solidFill>
                  <a:srgbClr val="0000FF"/>
                </a:solidFill>
                <a:latin typeface="Book Antiqua" pitchFamily="18" charset="0"/>
              </a:rPr>
              <a:t>top-down greedy search </a:t>
            </a:r>
            <a:r>
              <a:rPr lang="en-US" sz="2400" dirty="0">
                <a:latin typeface="Book Antiqua" pitchFamily="18" charset="0"/>
              </a:rPr>
              <a:t>through the space of all possible branches with </a:t>
            </a:r>
            <a:r>
              <a:rPr lang="en-US" sz="2400" b="1" dirty="0">
                <a:solidFill>
                  <a:srgbClr val="990000"/>
                </a:solidFill>
                <a:latin typeface="Book Antiqua" pitchFamily="18" charset="0"/>
              </a:rPr>
              <a:t>no backtracking. </a:t>
            </a:r>
            <a:r>
              <a:rPr lang="en-US" sz="2400" dirty="0">
                <a:latin typeface="Book Antiqua" pitchFamily="18" charset="0"/>
              </a:rPr>
              <a:t>This algorithm uses </a:t>
            </a:r>
            <a:r>
              <a:rPr lang="en-US" sz="2400" b="1" dirty="0">
                <a:solidFill>
                  <a:srgbClr val="870581"/>
                </a:solidFill>
                <a:latin typeface="Book Antiqua" pitchFamily="18" charset="0"/>
              </a:rPr>
              <a:t>information gain and entropy </a:t>
            </a:r>
            <a:r>
              <a:rPr lang="en-US" sz="2400" dirty="0">
                <a:latin typeface="Book Antiqua" pitchFamily="18" charset="0"/>
              </a:rPr>
              <a:t>to construct </a:t>
            </a:r>
            <a:r>
              <a:rPr lang="en-US" sz="2400" b="1" dirty="0">
                <a:solidFill>
                  <a:srgbClr val="669900"/>
                </a:solidFill>
                <a:latin typeface="Book Antiqua" pitchFamily="18" charset="0"/>
              </a:rPr>
              <a:t>a classification decision tree.</a:t>
            </a:r>
          </a:p>
        </p:txBody>
      </p:sp>
    </p:spTree>
    <p:extLst>
      <p:ext uri="{BB962C8B-B14F-4D97-AF65-F5344CB8AC3E}">
        <p14:creationId xmlns:p14="http://schemas.microsoft.com/office/powerpoint/2010/main" val="222120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1"/>
            <a:ext cx="8978899" cy="609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3600" b="1" dirty="0" smtClean="0">
                <a:solidFill>
                  <a:srgbClr val="FF0000"/>
                </a:solidFill>
                <a:latin typeface="Book Antiqua" pitchFamily="18" charset="0"/>
                <a:cs typeface="Arial" pitchFamily="34" charset="0"/>
              </a:rPr>
              <a:t>ID3 Algorithm</a:t>
            </a:r>
            <a:endParaRPr lang="en-US" sz="3600" b="1" dirty="0" smtClean="0">
              <a:solidFill>
                <a:srgbClr val="FF0000"/>
              </a:solidFill>
              <a:latin typeface="Book Antiqua" pitchFamily="18" charset="0"/>
              <a:ea typeface="+mn-ea"/>
              <a:cs typeface="Arial" pitchFamily="34" charset="0"/>
            </a:endParaRP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0"/>
            <a:ext cx="8756068" cy="5632311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en-US" sz="2400" b="1" u="sng" dirty="0">
                <a:solidFill>
                  <a:schemeClr val="dk1"/>
                </a:solidFill>
                <a:latin typeface="+mn-lt"/>
              </a:rPr>
              <a:t>Steps in ID3 algorithm: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dk1"/>
                </a:solidFill>
                <a:latin typeface="+mn-lt"/>
              </a:rPr>
              <a:t>1. It </a:t>
            </a:r>
            <a:r>
              <a:rPr lang="en-US" sz="2400" b="1" dirty="0">
                <a:solidFill>
                  <a:srgbClr val="0000FF"/>
                </a:solidFill>
                <a:latin typeface="+mn-lt"/>
              </a:rPr>
              <a:t>begins with the original set S as the root node.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dk1"/>
                </a:solidFill>
                <a:latin typeface="+mn-lt"/>
              </a:rPr>
              <a:t>2. On </a:t>
            </a:r>
            <a:r>
              <a:rPr lang="en-US" sz="2400" b="1" dirty="0">
                <a:solidFill>
                  <a:schemeClr val="dk1"/>
                </a:solidFill>
                <a:latin typeface="+mn-lt"/>
              </a:rPr>
              <a:t>each iteration of the algorithm</a:t>
            </a:r>
            <a:r>
              <a:rPr lang="en-US" sz="2400" dirty="0">
                <a:solidFill>
                  <a:schemeClr val="dk1"/>
                </a:solidFill>
                <a:latin typeface="+mn-lt"/>
              </a:rPr>
              <a:t>, it iterates through the very unused attribute of the set S and </a:t>
            </a:r>
            <a:r>
              <a:rPr lang="en-US" sz="2400" b="1" dirty="0">
                <a:solidFill>
                  <a:srgbClr val="0000FF"/>
                </a:solidFill>
                <a:latin typeface="+mn-lt"/>
              </a:rPr>
              <a:t>calculates Entropy(H) and Information gain(IG)</a:t>
            </a:r>
            <a:r>
              <a:rPr lang="en-US" sz="2400" dirty="0">
                <a:solidFill>
                  <a:schemeClr val="dk1"/>
                </a:solidFill>
                <a:latin typeface="+mn-lt"/>
              </a:rPr>
              <a:t> of this attribute.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dk1"/>
                </a:solidFill>
                <a:latin typeface="+mn-lt"/>
              </a:rPr>
              <a:t>3. It </a:t>
            </a:r>
            <a:r>
              <a:rPr lang="en-US" sz="2400" dirty="0">
                <a:solidFill>
                  <a:schemeClr val="dk1"/>
                </a:solidFill>
                <a:latin typeface="+mn-lt"/>
              </a:rPr>
              <a:t>then selects the attribute which has the </a:t>
            </a:r>
            <a:r>
              <a:rPr lang="en-US" sz="2400" b="1" dirty="0">
                <a:solidFill>
                  <a:srgbClr val="0000FF"/>
                </a:solidFill>
                <a:latin typeface="+mn-lt"/>
              </a:rPr>
              <a:t>smallest Entropy or Largest Information gain.</a:t>
            </a:r>
          </a:p>
          <a:p>
            <a:pPr algn="just">
              <a:lnSpc>
                <a:spcPct val="150000"/>
              </a:lnSpc>
            </a:pPr>
            <a:r>
              <a:rPr lang="en-US" sz="2400" dirty="0" smtClean="0">
                <a:solidFill>
                  <a:schemeClr val="dk1"/>
                </a:solidFill>
                <a:latin typeface="+mn-lt"/>
              </a:rPr>
              <a:t>4. The </a:t>
            </a:r>
            <a:r>
              <a:rPr lang="en-US" sz="2400" b="1" dirty="0">
                <a:solidFill>
                  <a:srgbClr val="870581"/>
                </a:solidFill>
                <a:latin typeface="+mn-lt"/>
              </a:rPr>
              <a:t>set S is then split by the selected attribute </a:t>
            </a:r>
            <a:r>
              <a:rPr lang="en-US" sz="2400" dirty="0">
                <a:solidFill>
                  <a:schemeClr val="dk1"/>
                </a:solidFill>
                <a:latin typeface="+mn-lt"/>
              </a:rPr>
              <a:t>to produce a subset of the data</a:t>
            </a:r>
            <a:r>
              <a:rPr lang="en-US" sz="2400" dirty="0" smtClean="0">
                <a:solidFill>
                  <a:schemeClr val="dk1"/>
                </a:solidFill>
                <a:latin typeface="+mn-lt"/>
              </a:rPr>
              <a:t>.</a:t>
            </a:r>
            <a:endParaRPr lang="en-US" sz="2400" dirty="0">
              <a:solidFill>
                <a:schemeClr val="dk1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98007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Entropy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962085"/>
            <a:ext cx="8305800" cy="452431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870581"/>
                </a:solidFill>
              </a:rPr>
              <a:t>Entropy </a:t>
            </a:r>
            <a:r>
              <a:rPr lang="en-US" sz="2400" b="1" dirty="0">
                <a:solidFill>
                  <a:srgbClr val="870581"/>
                </a:solidFill>
              </a:rPr>
              <a:t>is a measure of randomness</a:t>
            </a:r>
            <a:r>
              <a:rPr lang="en-US" sz="2400" dirty="0"/>
              <a:t>. In other words, </a:t>
            </a:r>
            <a:r>
              <a:rPr lang="en-US" sz="2400" b="1" dirty="0">
                <a:solidFill>
                  <a:srgbClr val="005024"/>
                </a:solidFill>
              </a:rPr>
              <a:t>its a measure of unpredictability</a:t>
            </a:r>
            <a:r>
              <a:rPr lang="en-US" sz="2400" dirty="0"/>
              <a:t>. Let’s take an example </a:t>
            </a:r>
            <a:r>
              <a:rPr lang="en-US" sz="2400" b="1" dirty="0">
                <a:solidFill>
                  <a:srgbClr val="FF0066"/>
                </a:solidFill>
              </a:rPr>
              <a:t>of a coin toss. </a:t>
            </a:r>
            <a:endParaRPr lang="en-US" sz="2400" b="1" dirty="0" smtClean="0">
              <a:solidFill>
                <a:srgbClr val="FF0066"/>
              </a:solidFill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Suppose </a:t>
            </a:r>
            <a:r>
              <a:rPr lang="en-US" sz="2400" b="1" dirty="0">
                <a:solidFill>
                  <a:srgbClr val="0000FF"/>
                </a:solidFill>
              </a:rPr>
              <a:t>we tossed a coin 4 times</a:t>
            </a:r>
            <a:r>
              <a:rPr lang="en-US" sz="2400" dirty="0"/>
              <a:t>, and the output of the events came as </a:t>
            </a:r>
            <a:r>
              <a:rPr lang="en-US" sz="2400" b="1" dirty="0">
                <a:solidFill>
                  <a:srgbClr val="0000FF"/>
                </a:solidFill>
              </a:rPr>
              <a:t>{Head, Tail, Tail, Head}. </a:t>
            </a:r>
            <a:r>
              <a:rPr lang="en-US" sz="2400" dirty="0"/>
              <a:t>Based solely on this observation, if you have to guess what will be the output of the coin toss, </a:t>
            </a:r>
            <a:r>
              <a:rPr lang="en-US" sz="2400" b="1" dirty="0">
                <a:solidFill>
                  <a:srgbClr val="FF0066"/>
                </a:solidFill>
              </a:rPr>
              <a:t>what would be your guess</a:t>
            </a:r>
            <a:r>
              <a:rPr lang="en-US" sz="2400" b="1" dirty="0" smtClean="0">
                <a:solidFill>
                  <a:srgbClr val="FF0066"/>
                </a:solidFill>
              </a:rPr>
              <a:t>?</a:t>
            </a:r>
            <a:endParaRPr lang="en-US" sz="2400" b="1" dirty="0">
              <a:solidFill>
                <a:srgbClr val="FF00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5989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381000" y="152400"/>
            <a:ext cx="8293263" cy="533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" name="Rectangle 1"/>
          <p:cNvSpPr/>
          <p:nvPr/>
        </p:nvSpPr>
        <p:spPr>
          <a:xfrm>
            <a:off x="381000" y="704348"/>
            <a:ext cx="8305800" cy="341632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err="1" smtClean="0"/>
              <a:t>Umm</a:t>
            </a:r>
            <a:r>
              <a:rPr lang="en-US" sz="2400" dirty="0" err="1"/>
              <a:t>..two</a:t>
            </a:r>
            <a:r>
              <a:rPr lang="en-US" sz="2400" dirty="0"/>
              <a:t> </a:t>
            </a:r>
            <a:r>
              <a:rPr lang="en-US" sz="2400" b="1" dirty="0"/>
              <a:t>heads and two tails</a:t>
            </a:r>
            <a:r>
              <a:rPr lang="en-US" sz="2400" dirty="0"/>
              <a:t>. Fifty percent probability of having head and fifty percent probability of having a tail. You can not be sure. The output is a random event between head and tail</a:t>
            </a:r>
            <a:r>
              <a:rPr lang="en-US" sz="2400" dirty="0" smtClean="0"/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FF0066"/>
                </a:solidFill>
                <a:latin typeface="Book Antiqua" panose="02040602050305030304" pitchFamily="18" charset="0"/>
                <a:cs typeface="Times New Roman" pitchFamily="18" charset="0"/>
              </a:rPr>
              <a:t>ID3 follows the rule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— </a:t>
            </a:r>
            <a:endParaRPr lang="en-US" sz="2400" dirty="0"/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dirty="0"/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3900" y="2971800"/>
            <a:ext cx="2733675" cy="9864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4343400"/>
            <a:ext cx="7238999" cy="245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79939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2701" y="76201"/>
            <a:ext cx="8978899" cy="6096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>
              <a:defRPr/>
            </a:pPr>
            <a:r>
              <a:rPr lang="en-US" sz="3600" b="1" dirty="0" smtClean="0">
                <a:solidFill>
                  <a:srgbClr val="FF0000"/>
                </a:solidFill>
                <a:latin typeface="Book Antiqua" pitchFamily="18" charset="0"/>
                <a:ea typeface="+mn-ea"/>
                <a:cs typeface="Arial" pitchFamily="34" charset="0"/>
              </a:rPr>
              <a:t>Contd..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0"/>
            <a:ext cx="8756068" cy="3970318"/>
          </a:xfrm>
          <a:prstGeom prst="rect">
            <a:avLst/>
          </a:prstGeom>
          <a:ln/>
          <a:extLst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/>
              <a:t>Let’s </a:t>
            </a:r>
            <a:r>
              <a:rPr lang="en-US" sz="2400" dirty="0"/>
              <a:t>take an example to understand this better. Consider a dataset with 1 blue, 2 green, and 3 red balls then :</a:t>
            </a:r>
            <a:endParaRPr lang="en-US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en-US" sz="24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p’, denotes the probability of E(S),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which denotes </a:t>
            </a:r>
            <a:r>
              <a:rPr lang="en-US" sz="2400" b="1" dirty="0">
                <a:solidFill>
                  <a:srgbClr val="870581"/>
                </a:solidFill>
                <a:latin typeface="Times New Roman" pitchFamily="18" charset="0"/>
                <a:cs typeface="Times New Roman" pitchFamily="18" charset="0"/>
              </a:rPr>
              <a:t>the entropy.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The feature or attribute with the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highest ID3 gain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is used as the </a:t>
            </a:r>
            <a:r>
              <a:rPr lang="en-US" sz="24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root for the splitting.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6822" y="2166134"/>
            <a:ext cx="6619875" cy="805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71719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84732" y="76200"/>
            <a:ext cx="8654468" cy="533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40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Example</a:t>
            </a:r>
          </a:p>
        </p:txBody>
      </p:sp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762000"/>
            <a:ext cx="6019800" cy="5943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7363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184666"/>
            <a:ext cx="8451268" cy="618630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In this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Data Set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contains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14 instances and 4 Attributes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4 Attributes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are 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1981200"/>
            <a:ext cx="46482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073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740307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If we want to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draw ID3 Algorithm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 first we can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identify the which attribute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is having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Maximum Information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out of the available attributes.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In this case we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have 4 attributes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out of 4 attributes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need to calculate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Information Gain of every attribute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Here , the attribute is having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maximum information Gain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will be having the 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Root Node.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After that we will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start the Tree here.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So, here First consider the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First Attribute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: the Attribute is </a:t>
            </a:r>
            <a:r>
              <a:rPr lang="en-US" sz="2400" b="1" u="sng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Outlook.</a:t>
            </a: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4602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740307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And the possible values of the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outlook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is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                         {Sunny, Overcast, Rain}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If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we want to calculate the </a:t>
            </a:r>
            <a:r>
              <a:rPr lang="en-US" sz="2400" b="1" dirty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Information Gain of Every attribute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 , first we will calculate the  </a:t>
            </a:r>
            <a:r>
              <a:rPr lang="en-US" sz="2400" b="1" dirty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Entropy of the Whole Data set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and the </a:t>
            </a:r>
            <a:r>
              <a:rPr lang="en-US" sz="2400" b="1" dirty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Entropy of each and every attribute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  <a:endParaRPr lang="en-US" sz="2400" b="1" dirty="0">
              <a:solidFill>
                <a:srgbClr val="FF0066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1290310"/>
            <a:ext cx="4130040" cy="356679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1598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0" name="Title 2"/>
          <p:cNvSpPr>
            <a:spLocks noGrp="1"/>
          </p:cNvSpPr>
          <p:nvPr>
            <p:ph type="title"/>
          </p:nvPr>
        </p:nvSpPr>
        <p:spPr>
          <a:xfrm>
            <a:off x="12701" y="152400"/>
            <a:ext cx="8902699" cy="533400"/>
          </a:xfrm>
        </p:spPr>
        <p:txBody>
          <a:bodyPr>
            <a:noAutofit/>
          </a:bodyPr>
          <a:lstStyle/>
          <a:p>
            <a:pPr algn="ctr">
              <a:defRPr/>
            </a:pPr>
            <a:r>
              <a:rPr lang="en-US" sz="2800" b="1" dirty="0" smtClean="0">
                <a:solidFill>
                  <a:srgbClr val="0000CC"/>
                </a:solidFill>
                <a:latin typeface="Book Antiqua" pitchFamily="18" charset="0"/>
                <a:ea typeface="+mn-ea"/>
                <a:cs typeface="Arial" pitchFamily="34" charset="0"/>
              </a:rPr>
              <a:t>Step-1: Compute the Entropy of Entire Dataset.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1143000"/>
            <a:ext cx="46101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838200"/>
            <a:ext cx="3810000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5713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5078313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After that we need to calculate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Entropy of each and every attribute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  . So, the First Attribute is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Outlook</a:t>
            </a: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1192946"/>
            <a:ext cx="2639986" cy="229109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505200"/>
            <a:ext cx="7486650" cy="335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11328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18630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Next, we need to calculate the Information Gain of each and every attribute.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u="sng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Information Gain :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8515" y="1005274"/>
            <a:ext cx="5572125" cy="21488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32" y="3138874"/>
            <a:ext cx="8679868" cy="35667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21853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18630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Similarly we need to calculate the remaining 3 attributes.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attribute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{Temperature}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478666"/>
            <a:ext cx="8458200" cy="45411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4486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5078313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we calculate the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Information Gain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of </a:t>
            </a:r>
            <a:r>
              <a:rPr lang="en-US" sz="2400" b="1" u="sng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Temperature.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Gain(S, Temp) = 0.94 – 4/14(1.0) – 6/14(0.9183) – 4/14(0.8113)</a:t>
            </a:r>
          </a:p>
          <a:p>
            <a:pPr algn="just">
              <a:lnSpc>
                <a:spcPct val="150000"/>
              </a:lnSpc>
            </a:pP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		    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= 0.0289</a:t>
            </a: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14400"/>
            <a:ext cx="6638925" cy="2571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09305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5632311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attribute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{Humidity}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685800"/>
            <a:ext cx="7667625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6149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72" y="3985260"/>
            <a:ext cx="8359828" cy="264414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50771" y="3505200"/>
            <a:ext cx="7950253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Next, Calculate the Information Gain of  </a:t>
            </a:r>
            <a:r>
              <a:rPr lang="en-US" b="1" dirty="0" smtClean="0">
                <a:solidFill>
                  <a:srgbClr val="FF0000"/>
                </a:solidFill>
              </a:rPr>
              <a:t>Humidity</a:t>
            </a:r>
            <a:endParaRPr lang="en-US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0813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5632311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attribute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{Wind}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0771" y="3505200"/>
            <a:ext cx="7950253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Next, Calculate the Information Gain of  </a:t>
            </a:r>
            <a:r>
              <a:rPr lang="en-US" b="1" dirty="0" smtClean="0">
                <a:solidFill>
                  <a:srgbClr val="FF0000"/>
                </a:solidFill>
              </a:rPr>
              <a:t>Wind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61" y="685800"/>
            <a:ext cx="7334250" cy="26574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1146" y="4114799"/>
            <a:ext cx="7870853" cy="2505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2460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18630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we calculated all the Attributes. Next we need to check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Maximum Information Gain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of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these attributes.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SO, here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OUTLOOK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having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Maximum Information Gain .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 that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OUTLOOK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the 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Root Node.</a:t>
            </a:r>
            <a:endParaRPr lang="en-US" sz="2400" b="1" u="sng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5600" y="1410756"/>
            <a:ext cx="3733800" cy="351719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78926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4524315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that the Root Node is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OUTLOOK.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32" y="838200"/>
            <a:ext cx="3879268" cy="5562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2435" y="990600"/>
            <a:ext cx="4672965" cy="4038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2193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18630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Next, we need to take the Left Hand Side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“ SUNNY”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attributes to calculate the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Internal Nodes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So, here we can take only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           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{ D1, D2, D8, D9, D11}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762000"/>
            <a:ext cx="2076450" cy="21240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2667000"/>
            <a:ext cx="5715000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92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5632311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Again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same procedure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First We can calculate the 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Entropy of each attribute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So, here the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First Attribute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is        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“ TEMP”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0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1972" y="1219200"/>
            <a:ext cx="2888668" cy="24993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3749040"/>
            <a:ext cx="7924800" cy="29565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34676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4431983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we can calculate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Information Gain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of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Temp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0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838200"/>
            <a:ext cx="7924800" cy="33337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9552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5632311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attribute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{Humidity}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0771" y="3505200"/>
            <a:ext cx="7950253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Next, Calculate the Information Gain of  </a:t>
            </a:r>
            <a:r>
              <a:rPr lang="en-US" b="1" dirty="0" smtClean="0">
                <a:solidFill>
                  <a:srgbClr val="FF0000"/>
                </a:solidFill>
              </a:rPr>
              <a:t>Humidity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366" y="662821"/>
            <a:ext cx="8845205" cy="26765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70" y="4114800"/>
            <a:ext cx="8436029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4211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5632311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attribute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{Wind}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0771" y="3505200"/>
            <a:ext cx="7950253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Next, Calculate the Information Gain of  </a:t>
            </a:r>
            <a:r>
              <a:rPr lang="en-US" b="1" dirty="0" smtClean="0">
                <a:solidFill>
                  <a:srgbClr val="FF0000"/>
                </a:solidFill>
              </a:rPr>
              <a:t>Wind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71" y="685800"/>
            <a:ext cx="8664629" cy="26479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3943350"/>
            <a:ext cx="8670634" cy="25336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283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18630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we calculated all the Attributes. Next we need to check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Maximum Information Gain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of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these attributes.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SO, here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HUMIDITY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having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Maximum Information Gain .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 that </a:t>
            </a: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HUMIDITY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the 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Internal Node.</a:t>
            </a:r>
            <a:endParaRPr lang="en-US" sz="2400" b="1" u="sng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371600"/>
            <a:ext cx="6248400" cy="3200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4178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4524315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 that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updated Tree is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32" y="780990"/>
            <a:ext cx="8578268" cy="561981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47693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740307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we need to calculate the Right hand Side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“ Rain” 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attributes to calculate the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Internal Nodes</a:t>
            </a:r>
            <a:r>
              <a:rPr lang="en-US" sz="2400" dirty="0">
                <a:latin typeface="Book Antiqua" panose="02040602050305030304" pitchFamily="18" charset="0"/>
                <a:cs typeface="Times New Roman" pitchFamily="18" charset="0"/>
              </a:rPr>
              <a:t>.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So, here we can take only </a:t>
            </a:r>
          </a:p>
          <a:p>
            <a:pPr algn="just">
              <a:lnSpc>
                <a:spcPct val="150000"/>
              </a:lnSpc>
            </a:pPr>
            <a:r>
              <a:rPr lang="en-US" sz="2400" b="1" dirty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              </a:t>
            </a:r>
            <a:r>
              <a:rPr lang="en-US" sz="2400" b="1" dirty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{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D4, D5, D6, D10, D14}</a:t>
            </a:r>
            <a:endParaRPr lang="en-US" sz="2400" b="1" dirty="0">
              <a:solidFill>
                <a:srgbClr val="99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400" y="817245"/>
            <a:ext cx="2114550" cy="1771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741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2743200"/>
            <a:ext cx="5515663" cy="313066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6513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5632311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Again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same procedure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, First We can calculate the 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Entropy of each attribute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. So, here the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First Attribute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is        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“ TEMP”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0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843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766" y="1767840"/>
            <a:ext cx="8915399" cy="394067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1453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4431983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we can calculate the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Information Gain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of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Temp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0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72" y="914400"/>
            <a:ext cx="8229600" cy="4724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2245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5632311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attribute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{Humidity}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0771" y="3505200"/>
            <a:ext cx="7950253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Next, Calculate the Information Gain of  </a:t>
            </a:r>
            <a:r>
              <a:rPr lang="en-US" b="1" dirty="0" smtClean="0">
                <a:solidFill>
                  <a:srgbClr val="FF0000"/>
                </a:solidFill>
              </a:rPr>
              <a:t>Humidity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048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32" y="733425"/>
            <a:ext cx="8679868" cy="261937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771" y="4114800"/>
            <a:ext cx="8664629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34766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5632311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Next attribute is </a:t>
            </a:r>
            <a:r>
              <a:rPr lang="en-US" sz="2400" b="1" dirty="0" smtClean="0">
                <a:solidFill>
                  <a:srgbClr val="0000CC"/>
                </a:solidFill>
                <a:latin typeface="Book Antiqua" panose="02040602050305030304" pitchFamily="18" charset="0"/>
                <a:cs typeface="Times New Roman" pitchFamily="18" charset="0"/>
              </a:rPr>
              <a:t>{Wind}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0000CC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u="sng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algn="just">
              <a:lnSpc>
                <a:spcPct val="150000"/>
              </a:lnSpc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50771" y="3505200"/>
            <a:ext cx="7950253" cy="36933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Next, Calculate the Information Gain of  </a:t>
            </a:r>
            <a:r>
              <a:rPr lang="en-US" b="1" dirty="0" smtClean="0">
                <a:solidFill>
                  <a:srgbClr val="FF0000"/>
                </a:solidFill>
              </a:rPr>
              <a:t>Wind</a:t>
            </a:r>
            <a:endParaRPr lang="en-US" b="1" dirty="0">
              <a:solidFill>
                <a:srgbClr val="FF0000"/>
              </a:solidFill>
            </a:endParaRPr>
          </a:p>
        </p:txBody>
      </p:sp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66" y="609600"/>
            <a:ext cx="8534400" cy="263842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150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266" y="4114800"/>
            <a:ext cx="8226134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411634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186309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So, we calculated all the Attributes. Next we need to check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Maximum Information Gain </a:t>
            </a: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of </a:t>
            </a:r>
            <a:r>
              <a:rPr lang="en-US" sz="2400" b="1" dirty="0" smtClean="0">
                <a:solidFill>
                  <a:srgbClr val="870581"/>
                </a:solidFill>
                <a:latin typeface="Book Antiqua" panose="02040602050305030304" pitchFamily="18" charset="0"/>
                <a:cs typeface="Times New Roman" pitchFamily="18" charset="0"/>
              </a:rPr>
              <a:t>these attributes. 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SO, here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WIND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having </a:t>
            </a:r>
            <a:r>
              <a:rPr lang="en-US" sz="2400" b="1" dirty="0" smtClean="0">
                <a:solidFill>
                  <a:srgbClr val="990000"/>
                </a:solidFill>
                <a:latin typeface="Book Antiqua" panose="02040602050305030304" pitchFamily="18" charset="0"/>
                <a:cs typeface="Times New Roman" pitchFamily="18" charset="0"/>
              </a:rPr>
              <a:t>Maximum Information Gain . 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So that </a:t>
            </a:r>
            <a:r>
              <a:rPr lang="en-US" sz="2400" b="1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WIND</a:t>
            </a:r>
            <a:r>
              <a:rPr lang="en-US" sz="2400" b="1" dirty="0" smtClean="0">
                <a:latin typeface="Book Antiqua" panose="02040602050305030304" pitchFamily="18" charset="0"/>
                <a:cs typeface="Times New Roman" pitchFamily="18" charset="0"/>
              </a:rPr>
              <a:t> is the </a:t>
            </a:r>
            <a:r>
              <a:rPr lang="en-US" sz="2400" b="1" u="sng" dirty="0" smtClean="0">
                <a:solidFill>
                  <a:srgbClr val="0000FF"/>
                </a:solidFill>
                <a:latin typeface="Book Antiqua" panose="02040602050305030304" pitchFamily="18" charset="0"/>
                <a:cs typeface="Times New Roman" pitchFamily="18" charset="0"/>
              </a:rPr>
              <a:t>Internal Node(Right Side).</a:t>
            </a:r>
            <a:endParaRPr lang="en-US" sz="2400" b="1" u="sng" dirty="0">
              <a:solidFill>
                <a:srgbClr val="0000FF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447800"/>
            <a:ext cx="7772400" cy="3657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2114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4524315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 that the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updated Tree  is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532" y="838200"/>
            <a:ext cx="8527468" cy="5638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6717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1" name="Rectangle 5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2" name="Rectangle 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3" name="Rectangle 9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4" name="Rectangle 11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27655" name="Rectangle 27"/>
          <p:cNvSpPr>
            <a:spLocks noChangeArrowheads="1"/>
          </p:cNvSpPr>
          <p:nvPr/>
        </p:nvSpPr>
        <p:spPr bwMode="auto">
          <a:xfrm>
            <a:off x="1" y="-184666"/>
            <a:ext cx="18473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endParaRPr lang="en-US" altLang="en-US" dirty="0"/>
          </a:p>
        </p:txBody>
      </p:sp>
      <p:sp>
        <p:nvSpPr>
          <p:cNvPr id="15369" name="TextBox 11"/>
          <p:cNvSpPr txBox="1">
            <a:spLocks noChangeArrowheads="1"/>
          </p:cNvSpPr>
          <p:nvPr/>
        </p:nvSpPr>
        <p:spPr bwMode="auto">
          <a:xfrm>
            <a:off x="235532" y="76200"/>
            <a:ext cx="8679868" cy="6740307"/>
          </a:xfrm>
          <a:prstGeom prst="rect">
            <a:avLst/>
          </a:prstGeom>
          <a:ln/>
          <a:extLst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400" dirty="0" smtClean="0">
                <a:latin typeface="Book Antiqua" panose="02040602050305030304" pitchFamily="18" charset="0"/>
                <a:cs typeface="Times New Roman" pitchFamily="18" charset="0"/>
              </a:rPr>
              <a:t>So Finally </a:t>
            </a:r>
            <a:r>
              <a:rPr lang="en-US" sz="2400" b="1" dirty="0" smtClean="0">
                <a:solidFill>
                  <a:srgbClr val="FF0000"/>
                </a:solidFill>
                <a:latin typeface="Book Antiqua" panose="02040602050305030304" pitchFamily="18" charset="0"/>
                <a:cs typeface="Times New Roman" pitchFamily="18" charset="0"/>
              </a:rPr>
              <a:t>updated Tree  and Final Tree is</a:t>
            </a: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FF0000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 smtClean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  <a:p>
            <a:pPr marL="342900" indent="-342900" algn="just">
              <a:lnSpc>
                <a:spcPct val="150000"/>
              </a:lnSpc>
              <a:buFont typeface="Wingdings" pitchFamily="2" charset="2"/>
              <a:buChar char="Ø"/>
            </a:pPr>
            <a:endParaRPr lang="en-US" sz="2400" b="1" dirty="0">
              <a:solidFill>
                <a:srgbClr val="870581"/>
              </a:solidFill>
              <a:latin typeface="Book Antiqua" panose="02040602050305030304" pitchFamily="18" charset="0"/>
              <a:cs typeface="Times New Roman" pitchFamily="18" charset="0"/>
            </a:endParaRPr>
          </a:p>
        </p:txBody>
      </p:sp>
      <p:pic>
        <p:nvPicPr>
          <p:cNvPr id="1026" name="Picture 2" descr="Tre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966756"/>
            <a:ext cx="8077200" cy="5586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88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26179</TotalTime>
  <Words>1534</Words>
  <Application>Microsoft Office PowerPoint</Application>
  <PresentationFormat>On-screen Show (4:3)</PresentationFormat>
  <Paragraphs>407</Paragraphs>
  <Slides>61</Slides>
  <Notes>60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62" baseType="lpstr">
      <vt:lpstr>Oriel</vt:lpstr>
      <vt:lpstr>  UNIT-I (Supervised Learning)</vt:lpstr>
      <vt:lpstr>Supervised Learning</vt:lpstr>
      <vt:lpstr>Supervised Learning</vt:lpstr>
      <vt:lpstr>Contd.</vt:lpstr>
      <vt:lpstr>PowerPoint Presentation</vt:lpstr>
      <vt:lpstr>PowerPoint Presentation</vt:lpstr>
      <vt:lpstr>Types of Supervised Learning</vt:lpstr>
      <vt:lpstr>PowerPoint Presentation</vt:lpstr>
      <vt:lpstr>Contd..</vt:lpstr>
      <vt:lpstr>Contd..</vt:lpstr>
      <vt:lpstr>Example:</vt:lpstr>
      <vt:lpstr>Contd..</vt:lpstr>
      <vt:lpstr>Contd..</vt:lpstr>
      <vt:lpstr>Contd..</vt:lpstr>
      <vt:lpstr>Contd..</vt:lpstr>
      <vt:lpstr>Difference b/w Classification &amp; Regression</vt:lpstr>
      <vt:lpstr>PowerPoint Presentation</vt:lpstr>
      <vt:lpstr>Contd..</vt:lpstr>
      <vt:lpstr>PowerPoint Presentation</vt:lpstr>
      <vt:lpstr>DECISION TREE</vt:lpstr>
      <vt:lpstr>Contd..</vt:lpstr>
      <vt:lpstr> Contd..</vt:lpstr>
      <vt:lpstr>Example</vt:lpstr>
      <vt:lpstr>Example</vt:lpstr>
      <vt:lpstr>Types of Decision Trees</vt:lpstr>
      <vt:lpstr>How does it works?</vt:lpstr>
      <vt:lpstr>PowerPoint Presentation</vt:lpstr>
      <vt:lpstr>Contd..</vt:lpstr>
      <vt:lpstr>(ID3 Algorithm)</vt:lpstr>
      <vt:lpstr>ID3 Algorithm</vt:lpstr>
      <vt:lpstr>Entropy</vt:lpstr>
      <vt:lpstr>Contd..</vt:lpstr>
      <vt:lpstr>Contd..</vt:lpstr>
      <vt:lpstr>Example</vt:lpstr>
      <vt:lpstr>PowerPoint Presentation</vt:lpstr>
      <vt:lpstr>PowerPoint Presentation</vt:lpstr>
      <vt:lpstr>PowerPoint Presentation</vt:lpstr>
      <vt:lpstr>Step-1: Compute the Entropy of Entire Dataset.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Y.Surekha</cp:lastModifiedBy>
  <cp:revision>1937</cp:revision>
  <dcterms:created xsi:type="dcterms:W3CDTF">2013-11-07T06:07:38Z</dcterms:created>
  <dcterms:modified xsi:type="dcterms:W3CDTF">2025-08-08T06:14:48Z</dcterms:modified>
</cp:coreProperties>
</file>