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57" r:id="rId3"/>
    <p:sldId id="266" r:id="rId4"/>
    <p:sldId id="259" r:id="rId5"/>
    <p:sldId id="287" r:id="rId6"/>
    <p:sldId id="260" r:id="rId7"/>
    <p:sldId id="263" r:id="rId8"/>
    <p:sldId id="262" r:id="rId9"/>
    <p:sldId id="258" r:id="rId10"/>
    <p:sldId id="267" r:id="rId11"/>
    <p:sldId id="268" r:id="rId12"/>
    <p:sldId id="281" r:id="rId13"/>
    <p:sldId id="264" r:id="rId14"/>
    <p:sldId id="282" r:id="rId15"/>
    <p:sldId id="265" r:id="rId16"/>
    <p:sldId id="269" r:id="rId17"/>
    <p:sldId id="261" r:id="rId18"/>
    <p:sldId id="283" r:id="rId19"/>
    <p:sldId id="284" r:id="rId20"/>
    <p:sldId id="270" r:id="rId21"/>
    <p:sldId id="286" r:id="rId22"/>
    <p:sldId id="285" r:id="rId23"/>
    <p:sldId id="271" r:id="rId24"/>
    <p:sldId id="272" r:id="rId25"/>
    <p:sldId id="273" r:id="rId26"/>
    <p:sldId id="274" r:id="rId27"/>
    <p:sldId id="275" r:id="rId28"/>
    <p:sldId id="276" r:id="rId29"/>
    <p:sldId id="277" r:id="rId30"/>
    <p:sldId id="278" r:id="rId31"/>
    <p:sldId id="279" r:id="rId32"/>
    <p:sldId id="280"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6" d="100"/>
          <a:sy n="76" d="100"/>
        </p:scale>
        <p:origin x="-480" y="-72"/>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75F46E-5905-4AA7-92BD-355020921404}" type="datetimeFigureOut">
              <a:rPr lang="en-US" smtClean="0"/>
              <a:t>4/20/2024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10ED6E-4BBB-4C36-BF81-ACB6DD26AE5D}" type="slidenum">
              <a:rPr lang="en-US" smtClean="0"/>
              <a:t>‹#›</a:t>
            </a:fld>
            <a:endParaRPr lang="en-US"/>
          </a:p>
        </p:txBody>
      </p:sp>
    </p:spTree>
    <p:extLst>
      <p:ext uri="{BB962C8B-B14F-4D97-AF65-F5344CB8AC3E}">
        <p14:creationId xmlns:p14="http://schemas.microsoft.com/office/powerpoint/2010/main" val="2001361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10ED6E-4BBB-4C36-BF81-ACB6DD26AE5D}" type="slidenum">
              <a:rPr lang="en-US" smtClean="0"/>
              <a:t>4</a:t>
            </a:fld>
            <a:endParaRPr lang="en-US"/>
          </a:p>
        </p:txBody>
      </p:sp>
    </p:spTree>
    <p:extLst>
      <p:ext uri="{BB962C8B-B14F-4D97-AF65-F5344CB8AC3E}">
        <p14:creationId xmlns:p14="http://schemas.microsoft.com/office/powerpoint/2010/main" val="41727720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1865DFC-17BA-8AE0-4DB9-5C783F87617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2A25D198-56A4-7B5E-ADBD-E531970313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7678DA22-2DDB-C16B-9072-E2CFEBF442EA}"/>
              </a:ext>
            </a:extLst>
          </p:cNvPr>
          <p:cNvSpPr>
            <a:spLocks noGrp="1"/>
          </p:cNvSpPr>
          <p:nvPr>
            <p:ph type="dt" sz="half" idx="10"/>
          </p:nvPr>
        </p:nvSpPr>
        <p:spPr/>
        <p:txBody>
          <a:bodyPr/>
          <a:lstStyle/>
          <a:p>
            <a:fld id="{5232EBE2-E3AD-4726-A707-4A5C01367A0E}" type="datetimeFigureOut">
              <a:rPr lang="en-IN" smtClean="0"/>
              <a:t>20-04-2024</a:t>
            </a:fld>
            <a:endParaRPr lang="en-IN"/>
          </a:p>
        </p:txBody>
      </p:sp>
      <p:sp>
        <p:nvSpPr>
          <p:cNvPr id="5" name="Footer Placeholder 4">
            <a:extLst>
              <a:ext uri="{FF2B5EF4-FFF2-40B4-BE49-F238E27FC236}">
                <a16:creationId xmlns:a16="http://schemas.microsoft.com/office/drawing/2014/main" xmlns="" id="{3A62778D-DC3C-59F1-FE72-F80C816B65A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055E6F63-4CA8-7E92-0146-1687A54A0376}"/>
              </a:ext>
            </a:extLst>
          </p:cNvPr>
          <p:cNvSpPr>
            <a:spLocks noGrp="1"/>
          </p:cNvSpPr>
          <p:nvPr>
            <p:ph type="sldNum" sz="quarter" idx="12"/>
          </p:nvPr>
        </p:nvSpPr>
        <p:spPr/>
        <p:txBody>
          <a:bodyPr/>
          <a:lstStyle/>
          <a:p>
            <a:fld id="{FE80D310-2B5F-414D-815B-0E3F7B658518}" type="slidenum">
              <a:rPr lang="en-IN" smtClean="0"/>
              <a:t>‹#›</a:t>
            </a:fld>
            <a:endParaRPr lang="en-IN"/>
          </a:p>
        </p:txBody>
      </p:sp>
    </p:spTree>
    <p:extLst>
      <p:ext uri="{BB962C8B-B14F-4D97-AF65-F5344CB8AC3E}">
        <p14:creationId xmlns:p14="http://schemas.microsoft.com/office/powerpoint/2010/main" val="464243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5AFA152-EEE1-115B-0E67-E2DD394ADBD0}"/>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BB6B0D64-FCFE-8C8C-8480-A9B2CF90782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3C794DE9-FD24-3F39-4146-6FA5396D1A77}"/>
              </a:ext>
            </a:extLst>
          </p:cNvPr>
          <p:cNvSpPr>
            <a:spLocks noGrp="1"/>
          </p:cNvSpPr>
          <p:nvPr>
            <p:ph type="dt" sz="half" idx="10"/>
          </p:nvPr>
        </p:nvSpPr>
        <p:spPr/>
        <p:txBody>
          <a:bodyPr/>
          <a:lstStyle/>
          <a:p>
            <a:fld id="{5232EBE2-E3AD-4726-A707-4A5C01367A0E}" type="datetimeFigureOut">
              <a:rPr lang="en-IN" smtClean="0"/>
              <a:t>20-04-2024</a:t>
            </a:fld>
            <a:endParaRPr lang="en-IN"/>
          </a:p>
        </p:txBody>
      </p:sp>
      <p:sp>
        <p:nvSpPr>
          <p:cNvPr id="5" name="Footer Placeholder 4">
            <a:extLst>
              <a:ext uri="{FF2B5EF4-FFF2-40B4-BE49-F238E27FC236}">
                <a16:creationId xmlns:a16="http://schemas.microsoft.com/office/drawing/2014/main" xmlns="" id="{43AE9FF6-A675-3F0A-F13C-43639652F7E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608B459D-8EE7-9D1D-DEB9-4A054EEE8979}"/>
              </a:ext>
            </a:extLst>
          </p:cNvPr>
          <p:cNvSpPr>
            <a:spLocks noGrp="1"/>
          </p:cNvSpPr>
          <p:nvPr>
            <p:ph type="sldNum" sz="quarter" idx="12"/>
          </p:nvPr>
        </p:nvSpPr>
        <p:spPr/>
        <p:txBody>
          <a:bodyPr/>
          <a:lstStyle/>
          <a:p>
            <a:fld id="{FE80D310-2B5F-414D-815B-0E3F7B658518}" type="slidenum">
              <a:rPr lang="en-IN" smtClean="0"/>
              <a:t>‹#›</a:t>
            </a:fld>
            <a:endParaRPr lang="en-IN"/>
          </a:p>
        </p:txBody>
      </p:sp>
    </p:spTree>
    <p:extLst>
      <p:ext uri="{BB962C8B-B14F-4D97-AF65-F5344CB8AC3E}">
        <p14:creationId xmlns:p14="http://schemas.microsoft.com/office/powerpoint/2010/main" val="2207052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198A6E06-3787-4ABE-B44E-2F5053853DD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1816E6CD-2B2F-D544-8D04-B4CCFAB2708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95546901-A54C-4673-7A78-7498660EAC9B}"/>
              </a:ext>
            </a:extLst>
          </p:cNvPr>
          <p:cNvSpPr>
            <a:spLocks noGrp="1"/>
          </p:cNvSpPr>
          <p:nvPr>
            <p:ph type="dt" sz="half" idx="10"/>
          </p:nvPr>
        </p:nvSpPr>
        <p:spPr/>
        <p:txBody>
          <a:bodyPr/>
          <a:lstStyle/>
          <a:p>
            <a:fld id="{5232EBE2-E3AD-4726-A707-4A5C01367A0E}" type="datetimeFigureOut">
              <a:rPr lang="en-IN" smtClean="0"/>
              <a:t>20-04-2024</a:t>
            </a:fld>
            <a:endParaRPr lang="en-IN"/>
          </a:p>
        </p:txBody>
      </p:sp>
      <p:sp>
        <p:nvSpPr>
          <p:cNvPr id="5" name="Footer Placeholder 4">
            <a:extLst>
              <a:ext uri="{FF2B5EF4-FFF2-40B4-BE49-F238E27FC236}">
                <a16:creationId xmlns:a16="http://schemas.microsoft.com/office/drawing/2014/main" xmlns="" id="{382DEDC3-3F82-BF14-3EC5-DB964F11CA4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793225F4-F997-F5C4-B922-EECF9C8D837E}"/>
              </a:ext>
            </a:extLst>
          </p:cNvPr>
          <p:cNvSpPr>
            <a:spLocks noGrp="1"/>
          </p:cNvSpPr>
          <p:nvPr>
            <p:ph type="sldNum" sz="quarter" idx="12"/>
          </p:nvPr>
        </p:nvSpPr>
        <p:spPr/>
        <p:txBody>
          <a:bodyPr/>
          <a:lstStyle/>
          <a:p>
            <a:fld id="{FE80D310-2B5F-414D-815B-0E3F7B658518}" type="slidenum">
              <a:rPr lang="en-IN" smtClean="0"/>
              <a:t>‹#›</a:t>
            </a:fld>
            <a:endParaRPr lang="en-IN"/>
          </a:p>
        </p:txBody>
      </p:sp>
    </p:spTree>
    <p:extLst>
      <p:ext uri="{BB962C8B-B14F-4D97-AF65-F5344CB8AC3E}">
        <p14:creationId xmlns:p14="http://schemas.microsoft.com/office/powerpoint/2010/main" val="1768120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B31FD6-B9F8-AB9F-C3CB-C136DCDEA5A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CC5EA800-40B4-2B61-CEEF-F7DE773C81B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036DE98D-2BCD-4A1A-F20E-AFD359F4073F}"/>
              </a:ext>
            </a:extLst>
          </p:cNvPr>
          <p:cNvSpPr>
            <a:spLocks noGrp="1"/>
          </p:cNvSpPr>
          <p:nvPr>
            <p:ph type="dt" sz="half" idx="10"/>
          </p:nvPr>
        </p:nvSpPr>
        <p:spPr/>
        <p:txBody>
          <a:bodyPr/>
          <a:lstStyle/>
          <a:p>
            <a:fld id="{5232EBE2-E3AD-4726-A707-4A5C01367A0E}" type="datetimeFigureOut">
              <a:rPr lang="en-IN" smtClean="0"/>
              <a:t>20-04-2024</a:t>
            </a:fld>
            <a:endParaRPr lang="en-IN"/>
          </a:p>
        </p:txBody>
      </p:sp>
      <p:sp>
        <p:nvSpPr>
          <p:cNvPr id="5" name="Footer Placeholder 4">
            <a:extLst>
              <a:ext uri="{FF2B5EF4-FFF2-40B4-BE49-F238E27FC236}">
                <a16:creationId xmlns:a16="http://schemas.microsoft.com/office/drawing/2014/main" xmlns="" id="{304883F0-1028-6BD3-6B5A-0513568C291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25700689-3BDF-EE24-C553-E48E1F2C3969}"/>
              </a:ext>
            </a:extLst>
          </p:cNvPr>
          <p:cNvSpPr>
            <a:spLocks noGrp="1"/>
          </p:cNvSpPr>
          <p:nvPr>
            <p:ph type="sldNum" sz="quarter" idx="12"/>
          </p:nvPr>
        </p:nvSpPr>
        <p:spPr/>
        <p:txBody>
          <a:bodyPr/>
          <a:lstStyle/>
          <a:p>
            <a:fld id="{FE80D310-2B5F-414D-815B-0E3F7B658518}" type="slidenum">
              <a:rPr lang="en-IN" smtClean="0"/>
              <a:t>‹#›</a:t>
            </a:fld>
            <a:endParaRPr lang="en-IN"/>
          </a:p>
        </p:txBody>
      </p:sp>
    </p:spTree>
    <p:extLst>
      <p:ext uri="{BB962C8B-B14F-4D97-AF65-F5344CB8AC3E}">
        <p14:creationId xmlns:p14="http://schemas.microsoft.com/office/powerpoint/2010/main" val="3511068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5F6380D-6E25-BDAE-470E-D805489D4CC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027F10D8-26CC-F843-4D4A-FAADE573B88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1F93A3E2-9924-328A-4539-7DA2F719CD77}"/>
              </a:ext>
            </a:extLst>
          </p:cNvPr>
          <p:cNvSpPr>
            <a:spLocks noGrp="1"/>
          </p:cNvSpPr>
          <p:nvPr>
            <p:ph type="dt" sz="half" idx="10"/>
          </p:nvPr>
        </p:nvSpPr>
        <p:spPr/>
        <p:txBody>
          <a:bodyPr/>
          <a:lstStyle/>
          <a:p>
            <a:fld id="{5232EBE2-E3AD-4726-A707-4A5C01367A0E}" type="datetimeFigureOut">
              <a:rPr lang="en-IN" smtClean="0"/>
              <a:t>20-04-2024</a:t>
            </a:fld>
            <a:endParaRPr lang="en-IN"/>
          </a:p>
        </p:txBody>
      </p:sp>
      <p:sp>
        <p:nvSpPr>
          <p:cNvPr id="5" name="Footer Placeholder 4">
            <a:extLst>
              <a:ext uri="{FF2B5EF4-FFF2-40B4-BE49-F238E27FC236}">
                <a16:creationId xmlns:a16="http://schemas.microsoft.com/office/drawing/2014/main" xmlns="" id="{282BCE80-DA2D-B3FF-7E78-624E7C1CC97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5681376D-7399-F855-CC8A-534106D9CB5A}"/>
              </a:ext>
            </a:extLst>
          </p:cNvPr>
          <p:cNvSpPr>
            <a:spLocks noGrp="1"/>
          </p:cNvSpPr>
          <p:nvPr>
            <p:ph type="sldNum" sz="quarter" idx="12"/>
          </p:nvPr>
        </p:nvSpPr>
        <p:spPr/>
        <p:txBody>
          <a:bodyPr/>
          <a:lstStyle/>
          <a:p>
            <a:fld id="{FE80D310-2B5F-414D-815B-0E3F7B658518}" type="slidenum">
              <a:rPr lang="en-IN" smtClean="0"/>
              <a:t>‹#›</a:t>
            </a:fld>
            <a:endParaRPr lang="en-IN"/>
          </a:p>
        </p:txBody>
      </p:sp>
    </p:spTree>
    <p:extLst>
      <p:ext uri="{BB962C8B-B14F-4D97-AF65-F5344CB8AC3E}">
        <p14:creationId xmlns:p14="http://schemas.microsoft.com/office/powerpoint/2010/main" val="3068422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52C67BF-241E-F2D2-11AA-37629FE2A52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22E20A1A-6B48-9CC3-F74C-16CC1B47102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CF04F8A6-472F-83CC-CBE7-58AA0A48443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C7F1C996-4B77-06E6-A2A8-E74D9B600C7B}"/>
              </a:ext>
            </a:extLst>
          </p:cNvPr>
          <p:cNvSpPr>
            <a:spLocks noGrp="1"/>
          </p:cNvSpPr>
          <p:nvPr>
            <p:ph type="dt" sz="half" idx="10"/>
          </p:nvPr>
        </p:nvSpPr>
        <p:spPr/>
        <p:txBody>
          <a:bodyPr/>
          <a:lstStyle/>
          <a:p>
            <a:fld id="{5232EBE2-E3AD-4726-A707-4A5C01367A0E}" type="datetimeFigureOut">
              <a:rPr lang="en-IN" smtClean="0"/>
              <a:t>20-04-2024</a:t>
            </a:fld>
            <a:endParaRPr lang="en-IN"/>
          </a:p>
        </p:txBody>
      </p:sp>
      <p:sp>
        <p:nvSpPr>
          <p:cNvPr id="6" name="Footer Placeholder 5">
            <a:extLst>
              <a:ext uri="{FF2B5EF4-FFF2-40B4-BE49-F238E27FC236}">
                <a16:creationId xmlns:a16="http://schemas.microsoft.com/office/drawing/2014/main" xmlns="" id="{A4EBD851-1417-2DB9-EE21-C545403D1C6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71D1F530-41E5-D555-BA06-D03DB07790D3}"/>
              </a:ext>
            </a:extLst>
          </p:cNvPr>
          <p:cNvSpPr>
            <a:spLocks noGrp="1"/>
          </p:cNvSpPr>
          <p:nvPr>
            <p:ph type="sldNum" sz="quarter" idx="12"/>
          </p:nvPr>
        </p:nvSpPr>
        <p:spPr/>
        <p:txBody>
          <a:bodyPr/>
          <a:lstStyle/>
          <a:p>
            <a:fld id="{FE80D310-2B5F-414D-815B-0E3F7B658518}" type="slidenum">
              <a:rPr lang="en-IN" smtClean="0"/>
              <a:t>‹#›</a:t>
            </a:fld>
            <a:endParaRPr lang="en-IN"/>
          </a:p>
        </p:txBody>
      </p:sp>
    </p:spTree>
    <p:extLst>
      <p:ext uri="{BB962C8B-B14F-4D97-AF65-F5344CB8AC3E}">
        <p14:creationId xmlns:p14="http://schemas.microsoft.com/office/powerpoint/2010/main" val="2286099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EF8EFB2-34FF-0982-3400-B39A98DB6614}"/>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161BCEF9-8BEC-AA2D-76A7-A5A316D41F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088C9030-17EA-7F02-C625-B0F77AB2F05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CB517E17-7EAD-37E2-EF84-AF1B2DA8B8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649B5727-3AF4-E03C-B26B-26C45F90E18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DA184B62-8865-0433-B16F-9F807CCD38EA}"/>
              </a:ext>
            </a:extLst>
          </p:cNvPr>
          <p:cNvSpPr>
            <a:spLocks noGrp="1"/>
          </p:cNvSpPr>
          <p:nvPr>
            <p:ph type="dt" sz="half" idx="10"/>
          </p:nvPr>
        </p:nvSpPr>
        <p:spPr/>
        <p:txBody>
          <a:bodyPr/>
          <a:lstStyle/>
          <a:p>
            <a:fld id="{5232EBE2-E3AD-4726-A707-4A5C01367A0E}" type="datetimeFigureOut">
              <a:rPr lang="en-IN" smtClean="0"/>
              <a:t>20-04-2024</a:t>
            </a:fld>
            <a:endParaRPr lang="en-IN"/>
          </a:p>
        </p:txBody>
      </p:sp>
      <p:sp>
        <p:nvSpPr>
          <p:cNvPr id="8" name="Footer Placeholder 7">
            <a:extLst>
              <a:ext uri="{FF2B5EF4-FFF2-40B4-BE49-F238E27FC236}">
                <a16:creationId xmlns:a16="http://schemas.microsoft.com/office/drawing/2014/main" xmlns="" id="{504FA148-0003-0A72-0AA9-D548D071ED08}"/>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xmlns="" id="{FD55DB0D-5D3D-11AB-391E-6A2C79333391}"/>
              </a:ext>
            </a:extLst>
          </p:cNvPr>
          <p:cNvSpPr>
            <a:spLocks noGrp="1"/>
          </p:cNvSpPr>
          <p:nvPr>
            <p:ph type="sldNum" sz="quarter" idx="12"/>
          </p:nvPr>
        </p:nvSpPr>
        <p:spPr/>
        <p:txBody>
          <a:bodyPr/>
          <a:lstStyle/>
          <a:p>
            <a:fld id="{FE80D310-2B5F-414D-815B-0E3F7B658518}" type="slidenum">
              <a:rPr lang="en-IN" smtClean="0"/>
              <a:t>‹#›</a:t>
            </a:fld>
            <a:endParaRPr lang="en-IN"/>
          </a:p>
        </p:txBody>
      </p:sp>
    </p:spTree>
    <p:extLst>
      <p:ext uri="{BB962C8B-B14F-4D97-AF65-F5344CB8AC3E}">
        <p14:creationId xmlns:p14="http://schemas.microsoft.com/office/powerpoint/2010/main" val="405980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0970214-A847-3963-6457-FBE57F405F9F}"/>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852C6B87-7EFF-259B-5624-8008808B3457}"/>
              </a:ext>
            </a:extLst>
          </p:cNvPr>
          <p:cNvSpPr>
            <a:spLocks noGrp="1"/>
          </p:cNvSpPr>
          <p:nvPr>
            <p:ph type="dt" sz="half" idx="10"/>
          </p:nvPr>
        </p:nvSpPr>
        <p:spPr/>
        <p:txBody>
          <a:bodyPr/>
          <a:lstStyle/>
          <a:p>
            <a:fld id="{5232EBE2-E3AD-4726-A707-4A5C01367A0E}" type="datetimeFigureOut">
              <a:rPr lang="en-IN" smtClean="0"/>
              <a:t>20-04-2024</a:t>
            </a:fld>
            <a:endParaRPr lang="en-IN"/>
          </a:p>
        </p:txBody>
      </p:sp>
      <p:sp>
        <p:nvSpPr>
          <p:cNvPr id="4" name="Footer Placeholder 3">
            <a:extLst>
              <a:ext uri="{FF2B5EF4-FFF2-40B4-BE49-F238E27FC236}">
                <a16:creationId xmlns:a16="http://schemas.microsoft.com/office/drawing/2014/main" xmlns="" id="{33B8D0F0-AE9B-3CCF-41FB-23A489FC9413}"/>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xmlns="" id="{BCED9093-C098-459B-9F87-E9E8DDE4C685}"/>
              </a:ext>
            </a:extLst>
          </p:cNvPr>
          <p:cNvSpPr>
            <a:spLocks noGrp="1"/>
          </p:cNvSpPr>
          <p:nvPr>
            <p:ph type="sldNum" sz="quarter" idx="12"/>
          </p:nvPr>
        </p:nvSpPr>
        <p:spPr/>
        <p:txBody>
          <a:bodyPr/>
          <a:lstStyle/>
          <a:p>
            <a:fld id="{FE80D310-2B5F-414D-815B-0E3F7B658518}" type="slidenum">
              <a:rPr lang="en-IN" smtClean="0"/>
              <a:t>‹#›</a:t>
            </a:fld>
            <a:endParaRPr lang="en-IN"/>
          </a:p>
        </p:txBody>
      </p:sp>
    </p:spTree>
    <p:extLst>
      <p:ext uri="{BB962C8B-B14F-4D97-AF65-F5344CB8AC3E}">
        <p14:creationId xmlns:p14="http://schemas.microsoft.com/office/powerpoint/2010/main" val="3992066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15A8A4A0-CB05-519C-2504-51D695C55E29}"/>
              </a:ext>
            </a:extLst>
          </p:cNvPr>
          <p:cNvSpPr>
            <a:spLocks noGrp="1"/>
          </p:cNvSpPr>
          <p:nvPr>
            <p:ph type="dt" sz="half" idx="10"/>
          </p:nvPr>
        </p:nvSpPr>
        <p:spPr/>
        <p:txBody>
          <a:bodyPr/>
          <a:lstStyle/>
          <a:p>
            <a:fld id="{5232EBE2-E3AD-4726-A707-4A5C01367A0E}" type="datetimeFigureOut">
              <a:rPr lang="en-IN" smtClean="0"/>
              <a:t>20-04-2024</a:t>
            </a:fld>
            <a:endParaRPr lang="en-IN"/>
          </a:p>
        </p:txBody>
      </p:sp>
      <p:sp>
        <p:nvSpPr>
          <p:cNvPr id="3" name="Footer Placeholder 2">
            <a:extLst>
              <a:ext uri="{FF2B5EF4-FFF2-40B4-BE49-F238E27FC236}">
                <a16:creationId xmlns:a16="http://schemas.microsoft.com/office/drawing/2014/main" xmlns="" id="{DE15AC38-8A78-0CD9-C1DF-7C5EE5664649}"/>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xmlns="" id="{21185AE5-BC33-AA3A-D58A-927709DCE1A8}"/>
              </a:ext>
            </a:extLst>
          </p:cNvPr>
          <p:cNvSpPr>
            <a:spLocks noGrp="1"/>
          </p:cNvSpPr>
          <p:nvPr>
            <p:ph type="sldNum" sz="quarter" idx="12"/>
          </p:nvPr>
        </p:nvSpPr>
        <p:spPr/>
        <p:txBody>
          <a:bodyPr/>
          <a:lstStyle/>
          <a:p>
            <a:fld id="{FE80D310-2B5F-414D-815B-0E3F7B658518}" type="slidenum">
              <a:rPr lang="en-IN" smtClean="0"/>
              <a:t>‹#›</a:t>
            </a:fld>
            <a:endParaRPr lang="en-IN"/>
          </a:p>
        </p:txBody>
      </p:sp>
    </p:spTree>
    <p:extLst>
      <p:ext uri="{BB962C8B-B14F-4D97-AF65-F5344CB8AC3E}">
        <p14:creationId xmlns:p14="http://schemas.microsoft.com/office/powerpoint/2010/main" val="294700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DBF171B-C5ED-3AF4-713F-9F5C5868E9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E3B31062-72D0-4405-9EB8-A23C62EC25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935363D7-8F21-4D27-ACD5-1E885E9BAB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B4DF8926-9D6A-8BB6-E217-8CF659C106FA}"/>
              </a:ext>
            </a:extLst>
          </p:cNvPr>
          <p:cNvSpPr>
            <a:spLocks noGrp="1"/>
          </p:cNvSpPr>
          <p:nvPr>
            <p:ph type="dt" sz="half" idx="10"/>
          </p:nvPr>
        </p:nvSpPr>
        <p:spPr/>
        <p:txBody>
          <a:bodyPr/>
          <a:lstStyle/>
          <a:p>
            <a:fld id="{5232EBE2-E3AD-4726-A707-4A5C01367A0E}" type="datetimeFigureOut">
              <a:rPr lang="en-IN" smtClean="0"/>
              <a:t>20-04-2024</a:t>
            </a:fld>
            <a:endParaRPr lang="en-IN"/>
          </a:p>
        </p:txBody>
      </p:sp>
      <p:sp>
        <p:nvSpPr>
          <p:cNvPr id="6" name="Footer Placeholder 5">
            <a:extLst>
              <a:ext uri="{FF2B5EF4-FFF2-40B4-BE49-F238E27FC236}">
                <a16:creationId xmlns:a16="http://schemas.microsoft.com/office/drawing/2014/main" xmlns="" id="{32B55379-669A-2B55-96D8-D90D67469C7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726D6EE4-83F6-02D1-7194-98953F41F6EF}"/>
              </a:ext>
            </a:extLst>
          </p:cNvPr>
          <p:cNvSpPr>
            <a:spLocks noGrp="1"/>
          </p:cNvSpPr>
          <p:nvPr>
            <p:ph type="sldNum" sz="quarter" idx="12"/>
          </p:nvPr>
        </p:nvSpPr>
        <p:spPr/>
        <p:txBody>
          <a:bodyPr/>
          <a:lstStyle/>
          <a:p>
            <a:fld id="{FE80D310-2B5F-414D-815B-0E3F7B658518}" type="slidenum">
              <a:rPr lang="en-IN" smtClean="0"/>
              <a:t>‹#›</a:t>
            </a:fld>
            <a:endParaRPr lang="en-IN"/>
          </a:p>
        </p:txBody>
      </p:sp>
    </p:spTree>
    <p:extLst>
      <p:ext uri="{BB962C8B-B14F-4D97-AF65-F5344CB8AC3E}">
        <p14:creationId xmlns:p14="http://schemas.microsoft.com/office/powerpoint/2010/main" val="678317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1869A78-272A-4B0B-B1B9-55D098C535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13749E67-017A-185F-CEB0-1532369FD3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A78833AD-0D1A-207E-D314-92783EB47D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E8E0245A-7221-D0A4-2920-2C345888F411}"/>
              </a:ext>
            </a:extLst>
          </p:cNvPr>
          <p:cNvSpPr>
            <a:spLocks noGrp="1"/>
          </p:cNvSpPr>
          <p:nvPr>
            <p:ph type="dt" sz="half" idx="10"/>
          </p:nvPr>
        </p:nvSpPr>
        <p:spPr/>
        <p:txBody>
          <a:bodyPr/>
          <a:lstStyle/>
          <a:p>
            <a:fld id="{5232EBE2-E3AD-4726-A707-4A5C01367A0E}" type="datetimeFigureOut">
              <a:rPr lang="en-IN" smtClean="0"/>
              <a:t>20-04-2024</a:t>
            </a:fld>
            <a:endParaRPr lang="en-IN"/>
          </a:p>
        </p:txBody>
      </p:sp>
      <p:sp>
        <p:nvSpPr>
          <p:cNvPr id="6" name="Footer Placeholder 5">
            <a:extLst>
              <a:ext uri="{FF2B5EF4-FFF2-40B4-BE49-F238E27FC236}">
                <a16:creationId xmlns:a16="http://schemas.microsoft.com/office/drawing/2014/main" xmlns="" id="{8BE1B1A4-5797-EB7A-961D-1A5B7120844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1F2072DA-B332-E289-7E03-07480C68FC2F}"/>
              </a:ext>
            </a:extLst>
          </p:cNvPr>
          <p:cNvSpPr>
            <a:spLocks noGrp="1"/>
          </p:cNvSpPr>
          <p:nvPr>
            <p:ph type="sldNum" sz="quarter" idx="12"/>
          </p:nvPr>
        </p:nvSpPr>
        <p:spPr/>
        <p:txBody>
          <a:bodyPr/>
          <a:lstStyle/>
          <a:p>
            <a:fld id="{FE80D310-2B5F-414D-815B-0E3F7B658518}" type="slidenum">
              <a:rPr lang="en-IN" smtClean="0"/>
              <a:t>‹#›</a:t>
            </a:fld>
            <a:endParaRPr lang="en-IN"/>
          </a:p>
        </p:txBody>
      </p:sp>
    </p:spTree>
    <p:extLst>
      <p:ext uri="{BB962C8B-B14F-4D97-AF65-F5344CB8AC3E}">
        <p14:creationId xmlns:p14="http://schemas.microsoft.com/office/powerpoint/2010/main" val="3146588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DE410781-8B4C-C247-009F-38D9D2E7F1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B3174BE9-DCC8-0A1C-1283-49F952D004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31C10A88-1107-253F-4ACB-DD69E33659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32EBE2-E3AD-4726-A707-4A5C01367A0E}" type="datetimeFigureOut">
              <a:rPr lang="en-IN" smtClean="0"/>
              <a:t>20-04-2024</a:t>
            </a:fld>
            <a:endParaRPr lang="en-IN"/>
          </a:p>
        </p:txBody>
      </p:sp>
      <p:sp>
        <p:nvSpPr>
          <p:cNvPr id="5" name="Footer Placeholder 4">
            <a:extLst>
              <a:ext uri="{FF2B5EF4-FFF2-40B4-BE49-F238E27FC236}">
                <a16:creationId xmlns:a16="http://schemas.microsoft.com/office/drawing/2014/main" xmlns="" id="{B0D9CDA8-8009-FDFC-D91F-72D983867D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xmlns="" id="{29B44868-FF3A-8BC2-3D33-77934D646A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80D310-2B5F-414D-815B-0E3F7B658518}" type="slidenum">
              <a:rPr lang="en-IN" smtClean="0"/>
              <a:t>‹#›</a:t>
            </a:fld>
            <a:endParaRPr lang="en-IN"/>
          </a:p>
        </p:txBody>
      </p:sp>
    </p:spTree>
    <p:extLst>
      <p:ext uri="{BB962C8B-B14F-4D97-AF65-F5344CB8AC3E}">
        <p14:creationId xmlns:p14="http://schemas.microsoft.com/office/powerpoint/2010/main" val="11616751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4C208FC-F95C-497A-F840-53F965D7CC2B}"/>
              </a:ext>
            </a:extLst>
          </p:cNvPr>
          <p:cNvSpPr>
            <a:spLocks noGrp="1"/>
          </p:cNvSpPr>
          <p:nvPr>
            <p:ph type="ctrTitle"/>
          </p:nvPr>
        </p:nvSpPr>
        <p:spPr/>
        <p:txBody>
          <a:bodyPr/>
          <a:lstStyle/>
          <a:p>
            <a:r>
              <a:rPr lang="en-US" dirty="0"/>
              <a:t>UNIT- </a:t>
            </a:r>
            <a:r>
              <a:rPr lang="en-IN" dirty="0"/>
              <a:t>III</a:t>
            </a:r>
          </a:p>
        </p:txBody>
      </p:sp>
      <p:sp>
        <p:nvSpPr>
          <p:cNvPr id="3" name="Subtitle 2">
            <a:extLst>
              <a:ext uri="{FF2B5EF4-FFF2-40B4-BE49-F238E27FC236}">
                <a16:creationId xmlns:a16="http://schemas.microsoft.com/office/drawing/2014/main" xmlns="" id="{AAD2EC16-B948-59AE-00FD-0DD7541DD5BA}"/>
              </a:ext>
            </a:extLst>
          </p:cNvPr>
          <p:cNvSpPr>
            <a:spLocks noGrp="1"/>
          </p:cNvSpPr>
          <p:nvPr>
            <p:ph type="subTitle" idx="1"/>
          </p:nvPr>
        </p:nvSpPr>
        <p:spPr/>
        <p:txBody>
          <a:bodyPr>
            <a:normAutofit/>
          </a:bodyPr>
          <a:lstStyle/>
          <a:p>
            <a:r>
              <a:rPr lang="en-US" sz="3000" b="1" dirty="0"/>
              <a:t>VALUE ENGINEERING TECHNIQUES</a:t>
            </a:r>
            <a:endParaRPr lang="en-IN" sz="3000" b="1" dirty="0"/>
          </a:p>
        </p:txBody>
      </p:sp>
    </p:spTree>
    <p:extLst>
      <p:ext uri="{BB962C8B-B14F-4D97-AF65-F5344CB8AC3E}">
        <p14:creationId xmlns:p14="http://schemas.microsoft.com/office/powerpoint/2010/main" val="40780203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xmlns="" id="{ACF43E47-9FB9-5007-C85D-AADECA1D312F}"/>
              </a:ext>
            </a:extLst>
          </p:cNvPr>
          <p:cNvPicPr>
            <a:picLocks noChangeAspect="1"/>
          </p:cNvPicPr>
          <p:nvPr/>
        </p:nvPicPr>
        <p:blipFill>
          <a:blip r:embed="rId2"/>
          <a:stretch>
            <a:fillRect/>
          </a:stretch>
        </p:blipFill>
        <p:spPr>
          <a:xfrm>
            <a:off x="81574" y="1811015"/>
            <a:ext cx="12028852" cy="4168535"/>
          </a:xfrm>
          <a:prstGeom prst="rect">
            <a:avLst/>
          </a:prstGeom>
        </p:spPr>
      </p:pic>
      <p:sp>
        <p:nvSpPr>
          <p:cNvPr id="8" name="TextBox 7">
            <a:extLst>
              <a:ext uri="{FF2B5EF4-FFF2-40B4-BE49-F238E27FC236}">
                <a16:creationId xmlns:a16="http://schemas.microsoft.com/office/drawing/2014/main" xmlns="" id="{50EB1400-A7A3-9EAB-EED5-C1E8A9D6A561}"/>
              </a:ext>
            </a:extLst>
          </p:cNvPr>
          <p:cNvSpPr txBox="1"/>
          <p:nvPr/>
        </p:nvSpPr>
        <p:spPr>
          <a:xfrm>
            <a:off x="708285" y="272534"/>
            <a:ext cx="6093500" cy="538609"/>
          </a:xfrm>
          <a:prstGeom prst="rect">
            <a:avLst/>
          </a:prstGeom>
          <a:noFill/>
        </p:spPr>
        <p:txBody>
          <a:bodyPr wrap="square">
            <a:spAutoFit/>
          </a:bodyPr>
          <a:lstStyle/>
          <a:p>
            <a:r>
              <a:rPr lang="en-US" sz="2900" b="1" dirty="0">
                <a:effectLst/>
                <a:latin typeface="Times New Roman" panose="02020603050405020304" pitchFamily="18" charset="0"/>
                <a:ea typeface="Times New Roman" panose="02020603050405020304" pitchFamily="18" charset="0"/>
              </a:rPr>
              <a:t>USE OF DECISION MATRIX</a:t>
            </a:r>
            <a:endParaRPr lang="en-IN" sz="2900" b="1" dirty="0"/>
          </a:p>
        </p:txBody>
      </p:sp>
    </p:spTree>
    <p:extLst>
      <p:ext uri="{BB962C8B-B14F-4D97-AF65-F5344CB8AC3E}">
        <p14:creationId xmlns:p14="http://schemas.microsoft.com/office/powerpoint/2010/main" val="2911841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F40392-B9A8-38EA-D068-0CBD3813796F}"/>
              </a:ext>
            </a:extLst>
          </p:cNvPr>
          <p:cNvSpPr>
            <a:spLocks noGrp="1"/>
          </p:cNvSpPr>
          <p:nvPr>
            <p:ph type="title"/>
          </p:nvPr>
        </p:nvSpPr>
        <p:spPr>
          <a:xfrm>
            <a:off x="838200" y="365125"/>
            <a:ext cx="10515600" cy="594245"/>
          </a:xfrm>
        </p:spPr>
        <p:txBody>
          <a:bodyPr>
            <a:normAutofit/>
          </a:bodyPr>
          <a:lstStyle/>
          <a:p>
            <a:r>
              <a:rPr lang="en-US" sz="2900" b="1" dirty="0">
                <a:effectLst/>
                <a:latin typeface="Times New Roman" panose="02020603050405020304" pitchFamily="18" charset="0"/>
                <a:ea typeface="Times New Roman" panose="02020603050405020304" pitchFamily="18" charset="0"/>
              </a:rPr>
              <a:t>QUEUING THEORY FOR DECISION MAKING</a:t>
            </a:r>
            <a:endParaRPr lang="en-IN" sz="2900" b="1" dirty="0"/>
          </a:p>
        </p:txBody>
      </p:sp>
      <p:sp>
        <p:nvSpPr>
          <p:cNvPr id="3" name="Content Placeholder 2">
            <a:extLst>
              <a:ext uri="{FF2B5EF4-FFF2-40B4-BE49-F238E27FC236}">
                <a16:creationId xmlns:a16="http://schemas.microsoft.com/office/drawing/2014/main" xmlns="" id="{925C41A5-7BD6-A6BC-91CC-1E81792230C6}"/>
              </a:ext>
            </a:extLst>
          </p:cNvPr>
          <p:cNvSpPr>
            <a:spLocks noGrp="1"/>
          </p:cNvSpPr>
          <p:nvPr>
            <p:ph idx="1"/>
          </p:nvPr>
        </p:nvSpPr>
        <p:spPr>
          <a:xfrm>
            <a:off x="539647" y="959370"/>
            <a:ext cx="11028388" cy="5492243"/>
          </a:xfrm>
        </p:spPr>
        <p:txBody>
          <a:bodyPr>
            <a:noAutofit/>
          </a:bodyPr>
          <a:lstStyle/>
          <a:p>
            <a:pPr algn="just">
              <a:lnSpc>
                <a:spcPct val="134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Queuing theory is an O.R. technique which aids the manager in making decisions involving the establishment of service facilities to meet irregular demands.</a:t>
            </a:r>
          </a:p>
          <a:p>
            <a:pPr algn="just">
              <a:lnSpc>
                <a:spcPct val="134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Cost problems arise when there are more service facilities available than are needed, or when too few facilities are available and consequently, long waiting lines form.</a:t>
            </a:r>
          </a:p>
          <a:p>
            <a:pPr algn="just">
              <a:lnSpc>
                <a:spcPct val="134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For example, in a battery of machines, breakdowns will occur randomly, and whenever the maintenance service falls below that demanded by the breakdowns, a waiting line of unrepaired machines forms. This idle capacity is a cost that has to be balanced against the costs of keeping maintenance services available.</a:t>
            </a:r>
          </a:p>
          <a:p>
            <a:pPr algn="just">
              <a:lnSpc>
                <a:spcPct val="134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Queuing theory is applied to any situation producing a need to balance the cost of increasing available service against the cost of letting units wait. </a:t>
            </a:r>
          </a:p>
          <a:p>
            <a:pPr algn="just">
              <a:lnSpc>
                <a:spcPct val="134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To arrive at the best number of service facilities, the manager and the O.R. team must determine (in the example above) the breakdown rate and the time required to service or machine. </a:t>
            </a:r>
          </a:p>
        </p:txBody>
      </p:sp>
    </p:spTree>
    <p:extLst>
      <p:ext uri="{BB962C8B-B14F-4D97-AF65-F5344CB8AC3E}">
        <p14:creationId xmlns:p14="http://schemas.microsoft.com/office/powerpoint/2010/main" val="697735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E377C6D-7ACE-F4F8-8DA6-CACC5946E061}"/>
              </a:ext>
            </a:extLst>
          </p:cNvPr>
          <p:cNvSpPr>
            <a:spLocks noGrp="1"/>
          </p:cNvSpPr>
          <p:nvPr>
            <p:ph idx="1"/>
          </p:nvPr>
        </p:nvSpPr>
        <p:spPr>
          <a:xfrm>
            <a:off x="658316" y="549301"/>
            <a:ext cx="10854129" cy="6091342"/>
          </a:xfrm>
        </p:spPr>
        <p:txBody>
          <a:bodyPr>
            <a:normAutofit fontScale="92500" lnSpcReduction="20000"/>
          </a:bodyPr>
          <a:lstStyle/>
          <a:p>
            <a:pPr algn="just">
              <a:lnSpc>
                <a:spcPct val="150000"/>
              </a:lnSpc>
              <a:spcBef>
                <a:spcPts val="600"/>
              </a:spcBef>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These data can then be used to construct a mathematical model of the problem, which Simulation methods are widely used to solve waiting line problems. </a:t>
            </a:r>
          </a:p>
          <a:p>
            <a:pPr algn="just">
              <a:lnSpc>
                <a:spcPct val="150000"/>
              </a:lnSpc>
              <a:spcBef>
                <a:spcPts val="600"/>
              </a:spcBef>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Simulation is a systematic, trial and error procedure for solving waiting line problems that are too complex for easy mathematical analysis. </a:t>
            </a:r>
          </a:p>
          <a:p>
            <a:pPr algn="just">
              <a:lnSpc>
                <a:spcPct val="150000"/>
              </a:lnSpc>
              <a:spcBef>
                <a:spcPts val="600"/>
              </a:spcBef>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Reasonably good solutions may often be obtained by simulating important elements of the problem.</a:t>
            </a:r>
          </a:p>
          <a:p>
            <a:pPr algn="just">
              <a:lnSpc>
                <a:spcPct val="150000"/>
              </a:lnSpc>
              <a:spcBef>
                <a:spcPts val="600"/>
              </a:spcBef>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Monte Carlo Simulation is a mathematical technique used to estimate all possible outcomes when dealing with uncertainty in said outcomes.</a:t>
            </a:r>
          </a:p>
          <a:p>
            <a:pPr algn="just">
              <a:lnSpc>
                <a:spcPct val="150000"/>
              </a:lnSpc>
              <a:spcBef>
                <a:spcPts val="600"/>
              </a:spcBef>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Monte Carlo Simulation builds a model of possible results by leveraging a probability distribution. </a:t>
            </a:r>
          </a:p>
          <a:p>
            <a:pPr algn="just">
              <a:lnSpc>
                <a:spcPct val="150000"/>
              </a:lnSpc>
              <a:spcBef>
                <a:spcPts val="600"/>
              </a:spcBef>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By simulating the experiment say 10,000 times, one can get a good idea of how risky the various options are. one can then decide which road works better.</a:t>
            </a:r>
          </a:p>
          <a:p>
            <a:pPr algn="just">
              <a:buFont typeface="Wingdings" panose="05000000000000000000" pitchFamily="2" charset="2"/>
              <a:buChar char="Ø"/>
            </a:pPr>
            <a:endParaRPr lang="en-IN" sz="28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en-IN" dirty="0"/>
          </a:p>
        </p:txBody>
      </p:sp>
    </p:spTree>
    <p:extLst>
      <p:ext uri="{BB962C8B-B14F-4D97-AF65-F5344CB8AC3E}">
        <p14:creationId xmlns:p14="http://schemas.microsoft.com/office/powerpoint/2010/main" val="673089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AA75609-9304-0D69-A4A6-E94269F36AC3}"/>
              </a:ext>
            </a:extLst>
          </p:cNvPr>
          <p:cNvSpPr>
            <a:spLocks noGrp="1"/>
          </p:cNvSpPr>
          <p:nvPr>
            <p:ph type="title"/>
          </p:nvPr>
        </p:nvSpPr>
        <p:spPr>
          <a:xfrm>
            <a:off x="838200" y="365125"/>
            <a:ext cx="10515600" cy="549275"/>
          </a:xfrm>
        </p:spPr>
        <p:txBody>
          <a:bodyPr>
            <a:normAutofit/>
          </a:bodyPr>
          <a:lstStyle/>
          <a:p>
            <a:r>
              <a:rPr lang="en-US" sz="3000" b="1" dirty="0">
                <a:effectLst/>
                <a:latin typeface="Times New Roman" panose="02020603050405020304" pitchFamily="18" charset="0"/>
                <a:ea typeface="Times New Roman" panose="02020603050405020304" pitchFamily="18" charset="0"/>
                <a:cs typeface="Times New Roman" panose="02020603050405020304" pitchFamily="18" charset="0"/>
              </a:rPr>
              <a:t>MONTE CARLO METHOD</a:t>
            </a:r>
            <a:endParaRPr lang="en-IN" sz="3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245F14EC-4D9C-C55D-6C99-AFB778A52663}"/>
              </a:ext>
            </a:extLst>
          </p:cNvPr>
          <p:cNvSpPr>
            <a:spLocks noGrp="1"/>
          </p:cNvSpPr>
          <p:nvPr>
            <p:ph idx="1"/>
          </p:nvPr>
        </p:nvSpPr>
        <p:spPr>
          <a:xfrm>
            <a:off x="668936" y="914400"/>
            <a:ext cx="10854128" cy="5943600"/>
          </a:xfrm>
        </p:spPr>
        <p:txBody>
          <a:bodyPr>
            <a:noAutofit/>
          </a:bodyPr>
          <a:lstStyle/>
          <a:p>
            <a:pPr algn="just">
              <a:lnSpc>
                <a:spcPct val="114000"/>
              </a:lnSpc>
              <a:spcBef>
                <a:spcPts val="0"/>
              </a:spcBef>
              <a:buFont typeface="Wingdings" panose="05000000000000000000" pitchFamily="2" charset="2"/>
              <a:buChar char="Ø"/>
            </a:pPr>
            <a:r>
              <a:rPr lang="en-US" sz="2400" dirty="0">
                <a:solidFill>
                  <a:srgbClr val="292929"/>
                </a:solidFill>
                <a:latin typeface="Times New Roman" panose="02020603050405020304" pitchFamily="18" charset="0"/>
                <a:cs typeface="Times New Roman" panose="02020603050405020304" pitchFamily="18" charset="0"/>
              </a:rPr>
              <a:t>Monte-Carlo method is a simulation technique which is generally employed when the mathematical formulae become complex or the problem is such that it cannot be shaped reliably into mathematical form. </a:t>
            </a:r>
          </a:p>
          <a:p>
            <a:pPr algn="just">
              <a:lnSpc>
                <a:spcPct val="114000"/>
              </a:lnSpc>
              <a:spcBef>
                <a:spcPts val="0"/>
              </a:spcBef>
              <a:buFont typeface="Wingdings" panose="05000000000000000000" pitchFamily="2" charset="2"/>
              <a:buChar char="Ø"/>
            </a:pPr>
            <a:r>
              <a:rPr lang="en-US" sz="2400" dirty="0">
                <a:solidFill>
                  <a:srgbClr val="292929"/>
                </a:solidFill>
                <a:latin typeface="Times New Roman" panose="02020603050405020304" pitchFamily="18" charset="0"/>
                <a:cs typeface="Times New Roman" panose="02020603050405020304" pitchFamily="18" charset="0"/>
              </a:rPr>
              <a:t>Monte-Carlo method is not a sophisticated technique, rather it has empirical approach and bases itself on the rules of probability. </a:t>
            </a:r>
          </a:p>
          <a:p>
            <a:pPr algn="just">
              <a:lnSpc>
                <a:spcPct val="114000"/>
              </a:lnSpc>
              <a:spcBef>
                <a:spcPts val="0"/>
              </a:spcBef>
              <a:buFont typeface="Wingdings" panose="05000000000000000000" pitchFamily="2" charset="2"/>
              <a:buChar char="Ø"/>
            </a:pPr>
            <a:r>
              <a:rPr lang="en-US" sz="2400" dirty="0">
                <a:solidFill>
                  <a:srgbClr val="292929"/>
                </a:solidFill>
                <a:latin typeface="Times New Roman" panose="02020603050405020304" pitchFamily="18" charset="0"/>
                <a:cs typeface="Times New Roman" panose="02020603050405020304" pitchFamily="18" charset="0"/>
              </a:rPr>
              <a:t>Monte-Carlo method tries to simulate the real situation with reasonably predictable variations. </a:t>
            </a:r>
          </a:p>
          <a:p>
            <a:pPr algn="just">
              <a:lnSpc>
                <a:spcPct val="114000"/>
              </a:lnSpc>
              <a:spcBef>
                <a:spcPts val="0"/>
              </a:spcBef>
              <a:buFont typeface="Wingdings" panose="05000000000000000000" pitchFamily="2" charset="2"/>
              <a:buChar char="Ø"/>
            </a:pPr>
            <a:r>
              <a:rPr lang="en-US" sz="2400" dirty="0">
                <a:solidFill>
                  <a:srgbClr val="292929"/>
                </a:solidFill>
                <a:latin typeface="Times New Roman" panose="02020603050405020304" pitchFamily="18" charset="0"/>
                <a:cs typeface="Times New Roman" panose="02020603050405020304" pitchFamily="18" charset="0"/>
              </a:rPr>
              <a:t>The method makes use of cardboard tabs, random tables, etc. </a:t>
            </a:r>
          </a:p>
          <a:p>
            <a:pPr algn="just">
              <a:lnSpc>
                <a:spcPct val="114000"/>
              </a:lnSpc>
              <a:spcBef>
                <a:spcPts val="0"/>
              </a:spcBef>
              <a:buFont typeface="Wingdings" panose="05000000000000000000" pitchFamily="2" charset="2"/>
              <a:buChar char="Ø"/>
            </a:pPr>
            <a:r>
              <a:rPr lang="en-US" sz="2400" dirty="0">
                <a:solidFill>
                  <a:srgbClr val="292929"/>
                </a:solidFill>
                <a:latin typeface="Times New Roman" panose="02020603050405020304" pitchFamily="18" charset="0"/>
                <a:cs typeface="Times New Roman" panose="02020603050405020304" pitchFamily="18" charset="0"/>
              </a:rPr>
              <a:t>The tabs bear some relevant numbers on them, one tab at a time is drawn, its number is noted and then it is replaced before once again a tab is drawn from the bag or box (containing the tabs). </a:t>
            </a:r>
          </a:p>
          <a:p>
            <a:pPr algn="just">
              <a:lnSpc>
                <a:spcPct val="114000"/>
              </a:lnSpc>
              <a:spcBef>
                <a:spcPts val="0"/>
              </a:spcBef>
              <a:buFont typeface="Wingdings" panose="05000000000000000000" pitchFamily="2" charset="2"/>
              <a:buChar char="Ø"/>
            </a:pPr>
            <a:r>
              <a:rPr lang="en-US" sz="2400" dirty="0">
                <a:solidFill>
                  <a:srgbClr val="292929"/>
                </a:solidFill>
                <a:latin typeface="Times New Roman" panose="02020603050405020304" pitchFamily="18" charset="0"/>
                <a:cs typeface="Times New Roman" panose="02020603050405020304" pitchFamily="18" charset="0"/>
              </a:rPr>
              <a:t>This procedure is repeated until the desired solution for the problem is reached. </a:t>
            </a:r>
          </a:p>
          <a:p>
            <a:pPr algn="just">
              <a:lnSpc>
                <a:spcPct val="114000"/>
              </a:lnSpc>
              <a:spcBef>
                <a:spcPts val="0"/>
              </a:spcBef>
              <a:buFont typeface="Wingdings" panose="05000000000000000000" pitchFamily="2" charset="2"/>
              <a:buChar char="Ø"/>
            </a:pPr>
            <a:r>
              <a:rPr lang="en-US" sz="2400" dirty="0">
                <a:solidFill>
                  <a:srgbClr val="292929"/>
                </a:solidFill>
                <a:latin typeface="Times New Roman" panose="02020603050405020304" pitchFamily="18" charset="0"/>
                <a:cs typeface="Times New Roman" panose="02020603050405020304" pitchFamily="18" charset="0"/>
              </a:rPr>
              <a:t>The method can analyze business and other problems in which events occur with assigned probabilities.</a:t>
            </a:r>
            <a:endParaRPr lang="en-IN" sz="2400" dirty="0">
              <a:solidFill>
                <a:srgbClr val="292929"/>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8990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DCD1907-A298-DAC7-FBAC-13E05436B249}"/>
              </a:ext>
            </a:extLst>
          </p:cNvPr>
          <p:cNvSpPr>
            <a:spLocks noGrp="1"/>
          </p:cNvSpPr>
          <p:nvPr>
            <p:ph idx="1"/>
          </p:nvPr>
        </p:nvSpPr>
        <p:spPr>
          <a:xfrm>
            <a:off x="598357" y="646737"/>
            <a:ext cx="10515600" cy="5829014"/>
          </a:xfrm>
        </p:spPr>
        <p:txBody>
          <a:bodyPr>
            <a:normAutofit/>
          </a:bodyPr>
          <a:lstStyle/>
          <a:p>
            <a:pPr marL="0" indent="0" algn="just">
              <a:lnSpc>
                <a:spcPct val="100000"/>
              </a:lnSpc>
              <a:spcBef>
                <a:spcPts val="0"/>
              </a:spcBef>
              <a:spcAft>
                <a:spcPts val="1200"/>
              </a:spcAft>
              <a:buNone/>
            </a:pPr>
            <a:r>
              <a:rPr lang="en-IN" sz="2400" b="1" i="0" dirty="0">
                <a:solidFill>
                  <a:srgbClr val="292929"/>
                </a:solidFill>
                <a:effectLst/>
                <a:latin typeface="Times New Roman" panose="02020603050405020304" pitchFamily="18" charset="0"/>
                <a:cs typeface="Times New Roman" panose="02020603050405020304" pitchFamily="18" charset="0"/>
              </a:rPr>
              <a:t>Setting Up the Simulation</a:t>
            </a:r>
          </a:p>
          <a:p>
            <a:pPr algn="just">
              <a:lnSpc>
                <a:spcPct val="100000"/>
              </a:lnSpc>
              <a:spcBef>
                <a:spcPts val="0"/>
              </a:spcBef>
              <a:spcAft>
                <a:spcPts val="600"/>
              </a:spcAft>
              <a:buFont typeface="Wingdings" panose="05000000000000000000" pitchFamily="2" charset="2"/>
              <a:buChar char="Ø"/>
            </a:pPr>
            <a:r>
              <a:rPr lang="en-US" sz="2400" dirty="0">
                <a:solidFill>
                  <a:srgbClr val="292929"/>
                </a:solidFill>
                <a:latin typeface="Times New Roman" panose="02020603050405020304" pitchFamily="18" charset="0"/>
                <a:cs typeface="Times New Roman" panose="02020603050405020304" pitchFamily="18" charset="0"/>
              </a:rPr>
              <a:t>Define all the variables that go into making a decision.</a:t>
            </a:r>
          </a:p>
          <a:p>
            <a:pPr algn="just">
              <a:lnSpc>
                <a:spcPct val="100000"/>
              </a:lnSpc>
              <a:spcBef>
                <a:spcPts val="0"/>
              </a:spcBef>
              <a:spcAft>
                <a:spcPts val="600"/>
              </a:spcAft>
              <a:buFont typeface="Wingdings" panose="05000000000000000000" pitchFamily="2" charset="2"/>
              <a:buChar char="Ø"/>
            </a:pPr>
            <a:r>
              <a:rPr lang="en-US" sz="2400" dirty="0">
                <a:solidFill>
                  <a:srgbClr val="292929"/>
                </a:solidFill>
                <a:latin typeface="Times New Roman" panose="02020603050405020304" pitchFamily="18" charset="0"/>
                <a:cs typeface="Times New Roman" panose="02020603050405020304" pitchFamily="18" charset="0"/>
              </a:rPr>
              <a:t>Define the importance (weight) of each variable. In other words, what is most important?</a:t>
            </a:r>
          </a:p>
          <a:p>
            <a:pPr algn="just">
              <a:lnSpc>
                <a:spcPct val="100000"/>
              </a:lnSpc>
              <a:spcBef>
                <a:spcPts val="0"/>
              </a:spcBef>
              <a:spcAft>
                <a:spcPts val="600"/>
              </a:spcAft>
              <a:buFont typeface="Wingdings" panose="05000000000000000000" pitchFamily="2" charset="2"/>
              <a:buChar char="Ø"/>
            </a:pPr>
            <a:r>
              <a:rPr lang="en-US" sz="2400" dirty="0">
                <a:solidFill>
                  <a:srgbClr val="292929"/>
                </a:solidFill>
                <a:latin typeface="Times New Roman" panose="02020603050405020304" pitchFamily="18" charset="0"/>
                <a:cs typeface="Times New Roman" panose="02020603050405020304" pitchFamily="18" charset="0"/>
              </a:rPr>
              <a:t>For each option, define, for every variable, a range of possibility on whatever scale  is appropriate (out of 10 for example). </a:t>
            </a:r>
          </a:p>
          <a:p>
            <a:pPr algn="just">
              <a:lnSpc>
                <a:spcPct val="100000"/>
              </a:lnSpc>
              <a:spcBef>
                <a:spcPts val="0"/>
              </a:spcBef>
              <a:spcAft>
                <a:spcPts val="600"/>
              </a:spcAft>
              <a:buFont typeface="Wingdings" panose="05000000000000000000" pitchFamily="2" charset="2"/>
              <a:buChar char="Ø"/>
            </a:pPr>
            <a:r>
              <a:rPr lang="en-US" sz="2400" dirty="0">
                <a:solidFill>
                  <a:srgbClr val="292929"/>
                </a:solidFill>
                <a:latin typeface="Times New Roman" panose="02020603050405020304" pitchFamily="18" charset="0"/>
                <a:cs typeface="Times New Roman" panose="02020603050405020304" pitchFamily="18" charset="0"/>
              </a:rPr>
              <a:t>Of course, the wider the range, the more uncertain it means the grade that is given to this variable! The range represents the probability distribution of the variable.</a:t>
            </a:r>
          </a:p>
          <a:p>
            <a:pPr algn="just">
              <a:lnSpc>
                <a:spcPct val="100000"/>
              </a:lnSpc>
              <a:spcBef>
                <a:spcPts val="0"/>
              </a:spcBef>
              <a:spcAft>
                <a:spcPts val="600"/>
              </a:spcAft>
              <a:buFont typeface="Wingdings" panose="05000000000000000000" pitchFamily="2" charset="2"/>
              <a:buChar char="Ø"/>
            </a:pPr>
            <a:r>
              <a:rPr lang="en-US" sz="2400" dirty="0">
                <a:solidFill>
                  <a:srgbClr val="292929"/>
                </a:solidFill>
                <a:latin typeface="Times New Roman" panose="02020603050405020304" pitchFamily="18" charset="0"/>
                <a:cs typeface="Times New Roman" panose="02020603050405020304" pitchFamily="18" charset="0"/>
              </a:rPr>
              <a:t>part 2 and 3 require a more qualitative approach. Grades are given based on VE expert perception of things. </a:t>
            </a:r>
          </a:p>
          <a:p>
            <a:pPr algn="just">
              <a:lnSpc>
                <a:spcPct val="100000"/>
              </a:lnSpc>
              <a:spcBef>
                <a:spcPts val="0"/>
              </a:spcBef>
              <a:spcAft>
                <a:spcPts val="600"/>
              </a:spcAft>
              <a:buFont typeface="Wingdings" panose="05000000000000000000" pitchFamily="2" charset="2"/>
              <a:buChar char="Ø"/>
            </a:pPr>
            <a:r>
              <a:rPr lang="en-US" sz="2400" dirty="0">
                <a:solidFill>
                  <a:srgbClr val="292929"/>
                </a:solidFill>
                <a:latin typeface="Times New Roman" panose="02020603050405020304" pitchFamily="18" charset="0"/>
                <a:cs typeface="Times New Roman" panose="02020603050405020304" pitchFamily="18" charset="0"/>
              </a:rPr>
              <a:t>What someone defines as a 10/10 working environment is different for everybody and there is no easy universal way to quantify this.</a:t>
            </a:r>
          </a:p>
        </p:txBody>
      </p:sp>
    </p:spTree>
    <p:extLst>
      <p:ext uri="{BB962C8B-B14F-4D97-AF65-F5344CB8AC3E}">
        <p14:creationId xmlns:p14="http://schemas.microsoft.com/office/powerpoint/2010/main" val="763583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E22A639-3FCA-AC2F-09D3-42F506F8E191}"/>
              </a:ext>
            </a:extLst>
          </p:cNvPr>
          <p:cNvSpPr>
            <a:spLocks noGrp="1"/>
          </p:cNvSpPr>
          <p:nvPr>
            <p:ph idx="1"/>
          </p:nvPr>
        </p:nvSpPr>
        <p:spPr>
          <a:xfrm>
            <a:off x="493427" y="744172"/>
            <a:ext cx="11288842" cy="5836509"/>
          </a:xfrm>
        </p:spPr>
        <p:txBody>
          <a:bodyPr>
            <a:normAutofit fontScale="47500" lnSpcReduction="20000"/>
          </a:bodyPr>
          <a:lstStyle/>
          <a:p>
            <a:pPr marL="0" indent="0" algn="just">
              <a:lnSpc>
                <a:spcPct val="134000"/>
              </a:lnSpc>
              <a:spcBef>
                <a:spcPts val="0"/>
              </a:spcBef>
              <a:buNone/>
            </a:pPr>
            <a:r>
              <a:rPr lang="en-US" sz="5500" b="1" i="0" dirty="0">
                <a:effectLst/>
                <a:latin typeface="Times New Roman" panose="02020603050405020304" pitchFamily="18" charset="0"/>
                <a:cs typeface="Times New Roman" panose="02020603050405020304" pitchFamily="18" charset="0"/>
              </a:rPr>
              <a:t>Monte Carlo Simulation ─ Advantages</a:t>
            </a:r>
            <a:endParaRPr lang="en-US" sz="5500" b="0" i="0" dirty="0">
              <a:effectLst/>
              <a:latin typeface="Times New Roman" panose="02020603050405020304" pitchFamily="18" charset="0"/>
              <a:cs typeface="Times New Roman" panose="02020603050405020304" pitchFamily="18" charset="0"/>
            </a:endParaRPr>
          </a:p>
          <a:p>
            <a:pPr marL="252000" indent="-360000" algn="just">
              <a:lnSpc>
                <a:spcPct val="134000"/>
              </a:lnSpc>
              <a:spcBef>
                <a:spcPts val="0"/>
              </a:spcBef>
              <a:buFont typeface="Wingdings" panose="05000000000000000000" pitchFamily="2" charset="2"/>
              <a:buChar char="ü"/>
            </a:pPr>
            <a:r>
              <a:rPr lang="en-US" sz="5500" b="0" i="0" dirty="0">
                <a:effectLst/>
                <a:latin typeface="Times New Roman" panose="02020603050405020304" pitchFamily="18" charset="0"/>
                <a:cs typeface="Times New Roman" panose="02020603050405020304" pitchFamily="18" charset="0"/>
              </a:rPr>
              <a:t>Easy to implement.</a:t>
            </a:r>
          </a:p>
          <a:p>
            <a:pPr marL="252000" indent="-360000" algn="just">
              <a:lnSpc>
                <a:spcPct val="134000"/>
              </a:lnSpc>
              <a:spcBef>
                <a:spcPts val="0"/>
              </a:spcBef>
              <a:buFont typeface="Wingdings" panose="05000000000000000000" pitchFamily="2" charset="2"/>
              <a:buChar char="ü"/>
            </a:pPr>
            <a:r>
              <a:rPr lang="en-US" sz="5500" b="0" i="0" dirty="0">
                <a:effectLst/>
                <a:latin typeface="Times New Roman" panose="02020603050405020304" pitchFamily="18" charset="0"/>
                <a:cs typeface="Times New Roman" panose="02020603050405020304" pitchFamily="18" charset="0"/>
              </a:rPr>
              <a:t>Provides statistical sampling for numerical experiments using the computer.</a:t>
            </a:r>
          </a:p>
          <a:p>
            <a:pPr marL="252000" indent="-360000" algn="just">
              <a:lnSpc>
                <a:spcPct val="134000"/>
              </a:lnSpc>
              <a:spcBef>
                <a:spcPts val="0"/>
              </a:spcBef>
              <a:buFont typeface="Wingdings" panose="05000000000000000000" pitchFamily="2" charset="2"/>
              <a:buChar char="ü"/>
            </a:pPr>
            <a:r>
              <a:rPr lang="en-US" sz="5500" b="0" i="0" dirty="0">
                <a:effectLst/>
                <a:latin typeface="Times New Roman" panose="02020603050405020304" pitchFamily="18" charset="0"/>
                <a:cs typeface="Times New Roman" panose="02020603050405020304" pitchFamily="18" charset="0"/>
              </a:rPr>
              <a:t>Provides approximate solution to mathematical problems.</a:t>
            </a:r>
          </a:p>
          <a:p>
            <a:pPr marL="252000" indent="-360000" algn="just">
              <a:lnSpc>
                <a:spcPct val="134000"/>
              </a:lnSpc>
              <a:spcBef>
                <a:spcPts val="0"/>
              </a:spcBef>
              <a:buFont typeface="Wingdings" panose="05000000000000000000" pitchFamily="2" charset="2"/>
              <a:buChar char="ü"/>
            </a:pPr>
            <a:r>
              <a:rPr lang="en-US" sz="5500" b="0" i="0" dirty="0">
                <a:effectLst/>
                <a:latin typeface="Times New Roman" panose="02020603050405020304" pitchFamily="18" charset="0"/>
                <a:cs typeface="Times New Roman" panose="02020603050405020304" pitchFamily="18" charset="0"/>
              </a:rPr>
              <a:t>Can be used for both stochastic and deterministic problems.</a:t>
            </a:r>
          </a:p>
          <a:p>
            <a:pPr marL="0" indent="0" algn="just">
              <a:lnSpc>
                <a:spcPct val="134000"/>
              </a:lnSpc>
              <a:spcBef>
                <a:spcPts val="0"/>
              </a:spcBef>
              <a:buNone/>
            </a:pPr>
            <a:r>
              <a:rPr lang="en-US" sz="5500" b="1" dirty="0">
                <a:latin typeface="Times New Roman" panose="02020603050405020304" pitchFamily="18" charset="0"/>
                <a:cs typeface="Times New Roman" panose="02020603050405020304" pitchFamily="18" charset="0"/>
              </a:rPr>
              <a:t>Limitations of Monte Carlo Simulations</a:t>
            </a:r>
          </a:p>
          <a:p>
            <a:pPr marL="252000" indent="-360000" algn="just">
              <a:lnSpc>
                <a:spcPct val="134000"/>
              </a:lnSpc>
              <a:spcBef>
                <a:spcPts val="0"/>
              </a:spcBef>
              <a:buFont typeface="Times New Roman" panose="02020603050405020304" pitchFamily="18" charset="0"/>
              <a:buChar char="X"/>
            </a:pPr>
            <a:r>
              <a:rPr lang="en-US" sz="5500" dirty="0">
                <a:latin typeface="Times New Roman" panose="02020603050405020304" pitchFamily="18" charset="0"/>
                <a:cs typeface="Times New Roman" panose="02020603050405020304" pitchFamily="18" charset="0"/>
              </a:rPr>
              <a:t>It only provides us with statistical estimates of results, not exact figures.</a:t>
            </a:r>
          </a:p>
          <a:p>
            <a:pPr marL="252000" indent="-360000" algn="just">
              <a:lnSpc>
                <a:spcPct val="134000"/>
              </a:lnSpc>
              <a:spcBef>
                <a:spcPts val="0"/>
              </a:spcBef>
              <a:buFont typeface="Times New Roman" panose="02020603050405020304" pitchFamily="18" charset="0"/>
              <a:buChar char="X"/>
            </a:pPr>
            <a:r>
              <a:rPr lang="en-US" sz="5500" dirty="0">
                <a:latin typeface="Times New Roman" panose="02020603050405020304" pitchFamily="18" charset="0"/>
                <a:cs typeface="Times New Roman" panose="02020603050405020304" pitchFamily="18" charset="0"/>
              </a:rPr>
              <a:t>It is fairly complex and can only be carried out using specially designed software that may be expensive.</a:t>
            </a:r>
          </a:p>
          <a:p>
            <a:pPr marL="252000" indent="-360000" algn="just">
              <a:lnSpc>
                <a:spcPct val="134000"/>
              </a:lnSpc>
              <a:spcBef>
                <a:spcPts val="0"/>
              </a:spcBef>
              <a:buFont typeface="Times New Roman" panose="02020603050405020304" pitchFamily="18" charset="0"/>
              <a:buChar char="X"/>
            </a:pPr>
            <a:r>
              <a:rPr lang="en-US" sz="5500" dirty="0">
                <a:latin typeface="Times New Roman" panose="02020603050405020304" pitchFamily="18" charset="0"/>
                <a:cs typeface="Times New Roman" panose="02020603050405020304" pitchFamily="18" charset="0"/>
              </a:rPr>
              <a:t>The complexity of the process may cause errors leading to wrong results that can be potentially misleading.</a:t>
            </a:r>
          </a:p>
          <a:p>
            <a:pPr marL="0" indent="0">
              <a:buNone/>
            </a:pPr>
            <a:endParaRPr lang="en-IN" dirty="0"/>
          </a:p>
        </p:txBody>
      </p:sp>
    </p:spTree>
    <p:extLst>
      <p:ext uri="{BB962C8B-B14F-4D97-AF65-F5344CB8AC3E}">
        <p14:creationId xmlns:p14="http://schemas.microsoft.com/office/powerpoint/2010/main" val="2020726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F28BEBC-1E0D-5DFF-B805-8B5DEE16B086}"/>
              </a:ext>
            </a:extLst>
          </p:cNvPr>
          <p:cNvSpPr>
            <a:spLocks noGrp="1"/>
          </p:cNvSpPr>
          <p:nvPr>
            <p:ph idx="1"/>
          </p:nvPr>
        </p:nvSpPr>
        <p:spPr>
          <a:xfrm>
            <a:off x="643328" y="746333"/>
            <a:ext cx="11049000" cy="4351338"/>
          </a:xfrm>
        </p:spPr>
        <p:txBody>
          <a:bodyPr>
            <a:normAutofit/>
          </a:bodyPr>
          <a:lstStyle/>
          <a:p>
            <a:pPr marL="0" indent="0">
              <a:buNone/>
            </a:pPr>
            <a:r>
              <a:rPr lang="en-US" dirty="0">
                <a:latin typeface="Times New Roman" panose="02020603050405020304" pitchFamily="18" charset="0"/>
                <a:cs typeface="Times New Roman" panose="02020603050405020304" pitchFamily="18" charset="0"/>
              </a:rPr>
              <a:t>The Monte-Carlo method may find applications us follows:</a:t>
            </a:r>
          </a:p>
          <a:p>
            <a:pPr marL="288000" indent="-360000">
              <a:buFont typeface="Wingdings 3" panose="05040102010807070707" pitchFamily="18" charset="2"/>
              <a:buChar char=""/>
            </a:pPr>
            <a:r>
              <a:rPr lang="en-US" dirty="0">
                <a:latin typeface="Times New Roman" panose="02020603050405020304" pitchFamily="18" charset="0"/>
                <a:cs typeface="Times New Roman" panose="02020603050405020304" pitchFamily="18" charset="0"/>
              </a:rPr>
              <a:t>To simulate the functioning of the complaint counter,</a:t>
            </a:r>
          </a:p>
          <a:p>
            <a:pPr marL="288000" indent="-360000">
              <a:buFont typeface="Wingdings 3" panose="05040102010807070707" pitchFamily="18" charset="2"/>
              <a:buChar char=""/>
            </a:pPr>
            <a:r>
              <a:rPr lang="en-US" dirty="0">
                <a:latin typeface="Times New Roman" panose="02020603050405020304" pitchFamily="18" charset="0"/>
                <a:cs typeface="Times New Roman" panose="02020603050405020304" pitchFamily="18" charset="0"/>
              </a:rPr>
              <a:t>Queuing problem,</a:t>
            </a:r>
          </a:p>
          <a:p>
            <a:pPr marL="288000" indent="-360000">
              <a:buFont typeface="Wingdings 3" panose="05040102010807070707" pitchFamily="18" charset="2"/>
              <a:buChar char=""/>
            </a:pPr>
            <a:r>
              <a:rPr lang="en-US" dirty="0">
                <a:latin typeface="Times New Roman" panose="02020603050405020304" pitchFamily="18" charset="0"/>
                <a:cs typeface="Times New Roman" panose="02020603050405020304" pitchFamily="18" charset="0"/>
              </a:rPr>
              <a:t>To estimate optimum spare parts for storage purposes,</a:t>
            </a:r>
          </a:p>
          <a:p>
            <a:pPr marL="288000" indent="-360000">
              <a:buFont typeface="Wingdings 3" panose="05040102010807070707" pitchFamily="18" charset="2"/>
              <a:buChar char=""/>
            </a:pPr>
            <a:r>
              <a:rPr lang="en-US" dirty="0">
                <a:latin typeface="Times New Roman" panose="02020603050405020304" pitchFamily="18" charset="0"/>
                <a:cs typeface="Times New Roman" panose="02020603050405020304" pitchFamily="18" charset="0"/>
              </a:rPr>
              <a:t>To find the best sequence for scheduling job batch orders,</a:t>
            </a:r>
          </a:p>
          <a:p>
            <a:pPr marL="288000" indent="-432000">
              <a:buFont typeface="Wingdings 3" panose="05040102010807070707" pitchFamily="18" charset="2"/>
              <a:buChar char=""/>
            </a:pPr>
            <a:r>
              <a:rPr lang="en-US" dirty="0">
                <a:latin typeface="Times New Roman" panose="02020603050405020304" pitchFamily="18" charset="0"/>
                <a:cs typeface="Times New Roman" panose="02020603050405020304" pitchFamily="18" charset="0"/>
              </a:rPr>
              <a:t>To estimate equipment and other machinery to take care of peak loads, and Replacement problems.</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4330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F9C30D7-7F1A-B2E3-369E-27FE89C17F42}"/>
              </a:ext>
            </a:extLst>
          </p:cNvPr>
          <p:cNvSpPr>
            <a:spLocks noGrp="1"/>
          </p:cNvSpPr>
          <p:nvPr>
            <p:ph type="title"/>
          </p:nvPr>
        </p:nvSpPr>
        <p:spPr>
          <a:xfrm>
            <a:off x="538397" y="293974"/>
            <a:ext cx="10515600" cy="500506"/>
          </a:xfrm>
        </p:spPr>
        <p:txBody>
          <a:bodyPr>
            <a:normAutofit fontScale="90000"/>
          </a:bodyPr>
          <a:lstStyle/>
          <a:p>
            <a:pPr algn="just"/>
            <a:r>
              <a:rPr lang="en-IN" sz="3000" b="1" dirty="0">
                <a:latin typeface="Times New Roman" panose="02020603050405020304" pitchFamily="18" charset="0"/>
                <a:cs typeface="Times New Roman" panose="02020603050405020304" pitchFamily="18" charset="0"/>
              </a:rPr>
              <a:t>ASSIGNING RUPEE EQUIVALENTS</a:t>
            </a:r>
          </a:p>
        </p:txBody>
      </p:sp>
      <p:sp>
        <p:nvSpPr>
          <p:cNvPr id="3" name="Content Placeholder 2">
            <a:extLst>
              <a:ext uri="{FF2B5EF4-FFF2-40B4-BE49-F238E27FC236}">
                <a16:creationId xmlns:a16="http://schemas.microsoft.com/office/drawing/2014/main" xmlns="" id="{AF95835C-0A87-88EE-819F-830FF91DBAD5}"/>
              </a:ext>
            </a:extLst>
          </p:cNvPr>
          <p:cNvSpPr>
            <a:spLocks noGrp="1"/>
          </p:cNvSpPr>
          <p:nvPr>
            <p:ph idx="1"/>
          </p:nvPr>
        </p:nvSpPr>
        <p:spPr>
          <a:xfrm>
            <a:off x="354143" y="794480"/>
            <a:ext cx="11483714" cy="5684447"/>
          </a:xfrm>
        </p:spPr>
        <p:txBody>
          <a:bodyPr>
            <a:normAutofit lnSpcReduction="10000"/>
          </a:bodyPr>
          <a:lstStyle/>
          <a:p>
            <a:pPr marL="0" indent="0" algn="just">
              <a:lnSpc>
                <a:spcPct val="150000"/>
              </a:lnSpc>
              <a:spcBef>
                <a:spcPts val="13"/>
              </a:spcBef>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2800" dirty="0">
                <a:latin typeface="Times New Roman" panose="02020603050405020304" pitchFamily="18" charset="0"/>
              </a:rPr>
              <a:t>The product considered for VE study is divided into different phases of its life cycle and costs are assigned to each stage.</a:t>
            </a:r>
          </a:p>
          <a:p>
            <a:pPr marL="0" indent="0" algn="just">
              <a:lnSpc>
                <a:spcPct val="150000"/>
              </a:lnSpc>
              <a:spcBef>
                <a:spcPts val="13"/>
              </a:spcBef>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2800" dirty="0">
                <a:latin typeface="Times New Roman" panose="02020603050405020304" pitchFamily="18" charset="0"/>
              </a:rPr>
              <a:t>These costs can be narrated as:</a:t>
            </a:r>
          </a:p>
          <a:p>
            <a:pPr marL="0" indent="0" algn="just">
              <a:lnSpc>
                <a:spcPct val="150000"/>
              </a:lnSpc>
              <a:spcBef>
                <a:spcPts val="13"/>
              </a:spcBef>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2800" dirty="0">
                <a:latin typeface="Times New Roman" panose="02020603050405020304" pitchFamily="18" charset="0"/>
              </a:rPr>
              <a:t>1. Acquisition cost</a:t>
            </a:r>
          </a:p>
          <a:p>
            <a:pPr marL="0" indent="0" algn="just">
              <a:lnSpc>
                <a:spcPct val="150000"/>
              </a:lnSpc>
              <a:spcBef>
                <a:spcPts val="13"/>
              </a:spcBef>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2800" dirty="0">
                <a:latin typeface="Times New Roman" panose="02020603050405020304" pitchFamily="18" charset="0"/>
              </a:rPr>
              <a:t>2. Operational cost</a:t>
            </a:r>
          </a:p>
          <a:p>
            <a:pPr marL="0" indent="0" algn="just">
              <a:lnSpc>
                <a:spcPct val="150000"/>
              </a:lnSpc>
              <a:spcBef>
                <a:spcPts val="13"/>
              </a:spcBef>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2800" dirty="0">
                <a:latin typeface="Times New Roman" panose="02020603050405020304" pitchFamily="18" charset="0"/>
              </a:rPr>
              <a:t>3. Maintenance cost</a:t>
            </a:r>
          </a:p>
          <a:p>
            <a:pPr marL="0" indent="0" algn="just">
              <a:lnSpc>
                <a:spcPct val="150000"/>
              </a:lnSpc>
              <a:spcBef>
                <a:spcPts val="13"/>
              </a:spcBef>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2800" dirty="0">
                <a:latin typeface="Times New Roman" panose="02020603050405020304" pitchFamily="18" charset="0"/>
              </a:rPr>
              <a:t>4. Repair and replacement cost</a:t>
            </a:r>
          </a:p>
          <a:p>
            <a:pPr marL="0" indent="0" algn="just">
              <a:lnSpc>
                <a:spcPct val="150000"/>
              </a:lnSpc>
              <a:spcBef>
                <a:spcPts val="13"/>
              </a:spcBef>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2800" dirty="0">
                <a:latin typeface="Times New Roman" panose="02020603050405020304" pitchFamily="18" charset="0"/>
              </a:rPr>
              <a:t>5. Salvage cost</a:t>
            </a:r>
          </a:p>
          <a:p>
            <a:pPr marL="0" indent="0" algn="just">
              <a:lnSpc>
                <a:spcPct val="150000"/>
              </a:lnSpc>
              <a:spcBef>
                <a:spcPts val="13"/>
              </a:spcBef>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2800" dirty="0">
                <a:latin typeface="Times New Roman" panose="02020603050405020304" pitchFamily="18" charset="0"/>
              </a:rPr>
              <a:t>These costs arise at different times of the product cycle </a:t>
            </a:r>
          </a:p>
          <a:p>
            <a:endParaRPr lang="en-IN" dirty="0"/>
          </a:p>
        </p:txBody>
      </p:sp>
    </p:spTree>
    <p:extLst>
      <p:ext uri="{BB962C8B-B14F-4D97-AF65-F5344CB8AC3E}">
        <p14:creationId xmlns:p14="http://schemas.microsoft.com/office/powerpoint/2010/main" val="2174285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2601486-469E-648D-F611-D6B105F65C86}"/>
              </a:ext>
            </a:extLst>
          </p:cNvPr>
          <p:cNvSpPr>
            <a:spLocks noGrp="1"/>
          </p:cNvSpPr>
          <p:nvPr>
            <p:ph idx="1"/>
          </p:nvPr>
        </p:nvSpPr>
        <p:spPr>
          <a:xfrm>
            <a:off x="508416" y="371578"/>
            <a:ext cx="11228881" cy="6209103"/>
          </a:xfrm>
        </p:spPr>
        <p:txBody>
          <a:bodyPr>
            <a:normAutofit fontScale="92500"/>
          </a:bodyPr>
          <a:lstStyle/>
          <a:p>
            <a:pPr marL="107950" indent="0" algn="just">
              <a:spcBef>
                <a:spcPts val="1425"/>
              </a:spcBef>
              <a:buSzPct val="4500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2800" b="1" dirty="0">
                <a:latin typeface="Times New Roman" panose="02020603050405020304" pitchFamily="18" charset="0"/>
              </a:rPr>
              <a:t>Acquisition cost</a:t>
            </a:r>
          </a:p>
          <a:p>
            <a:pPr marL="565150" indent="-457200" algn="just">
              <a:spcBef>
                <a:spcPts val="1425"/>
              </a:spcBef>
              <a:buSzPct val="100000"/>
              <a:buFont typeface="Wingdings" panose="05000000000000000000"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2800" dirty="0">
                <a:latin typeface="Times New Roman" panose="02020603050405020304" pitchFamily="18" charset="0"/>
              </a:rPr>
              <a:t>It is not only the raw material cost for manufacturing of the item</a:t>
            </a:r>
          </a:p>
          <a:p>
            <a:pPr marL="565150" indent="-457200" algn="just">
              <a:spcBef>
                <a:spcPts val="1425"/>
              </a:spcBef>
              <a:buSzPct val="100000"/>
              <a:buFont typeface="Wingdings" panose="05000000000000000000"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2800" dirty="0">
                <a:latin typeface="Times New Roman" panose="02020603050405020304" pitchFamily="18" charset="0"/>
              </a:rPr>
              <a:t>It also includes the drawing and design cost as well as development cost.</a:t>
            </a:r>
          </a:p>
          <a:p>
            <a:pPr marL="107950" indent="0" algn="just">
              <a:spcBef>
                <a:spcPts val="1425"/>
              </a:spcBef>
              <a:buSzPct val="10000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2800" b="1" dirty="0">
                <a:latin typeface="Times New Roman" panose="02020603050405020304" pitchFamily="18" charset="0"/>
              </a:rPr>
              <a:t>Operational cost</a:t>
            </a:r>
          </a:p>
          <a:p>
            <a:pPr marL="565150" indent="-457200" algn="just">
              <a:spcBef>
                <a:spcPts val="1425"/>
              </a:spcBef>
              <a:buSzPct val="100000"/>
              <a:buFont typeface="Wingdings" panose="05000000000000000000"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2800" dirty="0">
                <a:latin typeface="Times New Roman" panose="02020603050405020304" pitchFamily="18" charset="0"/>
              </a:rPr>
              <a:t>Customer, after purchasing the item, may have to spend a certain amount of money to use the item. </a:t>
            </a:r>
          </a:p>
          <a:p>
            <a:pPr marL="565150" indent="-457200" algn="just">
              <a:spcBef>
                <a:spcPts val="1425"/>
              </a:spcBef>
              <a:buSzPct val="100000"/>
              <a:buFont typeface="Wingdings" panose="05000000000000000000"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2800" dirty="0">
                <a:latin typeface="Times New Roman" panose="02020603050405020304" pitchFamily="18" charset="0"/>
              </a:rPr>
              <a:t>It is like petrol/diesel cost for running a car. </a:t>
            </a:r>
          </a:p>
          <a:p>
            <a:pPr marL="565150" indent="-457200" algn="just">
              <a:spcBef>
                <a:spcPts val="1425"/>
              </a:spcBef>
              <a:buSzPct val="100000"/>
              <a:buFont typeface="Wingdings" panose="05000000000000000000"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2800" dirty="0">
                <a:latin typeface="Times New Roman" panose="02020603050405020304" pitchFamily="18" charset="0"/>
              </a:rPr>
              <a:t>Such type of costs will fall in this category.</a:t>
            </a:r>
          </a:p>
          <a:p>
            <a:pPr marL="107950" indent="0" algn="just">
              <a:spcBef>
                <a:spcPts val="1425"/>
              </a:spcBef>
              <a:buSzPct val="4500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2800" b="1" dirty="0">
                <a:latin typeface="Times New Roman" panose="02020603050405020304" pitchFamily="18" charset="0"/>
              </a:rPr>
              <a:t>Maintenance cost</a:t>
            </a:r>
          </a:p>
          <a:p>
            <a:pPr marL="565150" indent="-457200" algn="just">
              <a:spcBef>
                <a:spcPts val="1425"/>
              </a:spcBef>
              <a:buSzPct val="100000"/>
              <a:buFont typeface="Wingdings" panose="05000000000000000000"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2800" dirty="0">
                <a:latin typeface="Times New Roman" panose="02020603050405020304" pitchFamily="18" charset="0"/>
              </a:rPr>
              <a:t>There is always a cost of involvement for the maintenance of the item.</a:t>
            </a:r>
          </a:p>
          <a:p>
            <a:pPr marL="565150" indent="-457200" algn="just">
              <a:spcBef>
                <a:spcPts val="1425"/>
              </a:spcBef>
              <a:buSzPct val="100000"/>
              <a:buFont typeface="Wingdings" panose="05000000000000000000"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2800" dirty="0">
                <a:latin typeface="Times New Roman" panose="02020603050405020304" pitchFamily="18" charset="0"/>
              </a:rPr>
              <a:t>This is because there may be some need to keep the item in good condition. </a:t>
            </a:r>
          </a:p>
          <a:p>
            <a:pPr marL="565150" indent="-457200" algn="just">
              <a:spcBef>
                <a:spcPts val="1425"/>
              </a:spcBef>
              <a:buSzPct val="100000"/>
              <a:buFont typeface="Wingdings" panose="05000000000000000000"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2800" dirty="0">
                <a:latin typeface="Times New Roman" panose="02020603050405020304" pitchFamily="18" charset="0"/>
              </a:rPr>
              <a:t>It is like the change of engine oil for the engine of a car.</a:t>
            </a:r>
          </a:p>
          <a:p>
            <a:endParaRPr lang="en-IN" dirty="0"/>
          </a:p>
        </p:txBody>
      </p:sp>
    </p:spTree>
    <p:extLst>
      <p:ext uri="{BB962C8B-B14F-4D97-AF65-F5344CB8AC3E}">
        <p14:creationId xmlns:p14="http://schemas.microsoft.com/office/powerpoint/2010/main" val="351027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Effect transition="in" filter="fade">
                                      <p:cBhvr>
                                        <p:cTn id="77" dur="1000"/>
                                        <p:tgtEl>
                                          <p:spTgt spid="3">
                                            <p:txEl>
                                              <p:pRg st="10" end="10"/>
                                            </p:txEl>
                                          </p:spTgt>
                                        </p:tgtEl>
                                      </p:cBhvr>
                                    </p:animEffect>
                                    <p:anim calcmode="lin" valueType="num">
                                      <p:cBhvr>
                                        <p:cTn id="7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01B329A-E11A-0BFF-0F01-2D2BECF9F931}"/>
              </a:ext>
            </a:extLst>
          </p:cNvPr>
          <p:cNvSpPr>
            <a:spLocks noGrp="1"/>
          </p:cNvSpPr>
          <p:nvPr>
            <p:ph idx="1"/>
          </p:nvPr>
        </p:nvSpPr>
        <p:spPr>
          <a:xfrm>
            <a:off x="493425" y="414389"/>
            <a:ext cx="11258863" cy="6029221"/>
          </a:xfrm>
        </p:spPr>
        <p:txBody>
          <a:bodyPr>
            <a:normAutofit/>
          </a:bodyPr>
          <a:lstStyle/>
          <a:p>
            <a:pPr marL="107950" indent="0" algn="just">
              <a:spcBef>
                <a:spcPts val="1425"/>
              </a:spcBef>
              <a:buSzPct val="4500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2800" b="1" dirty="0">
                <a:latin typeface="Times New Roman" panose="02020603050405020304" pitchFamily="18" charset="0"/>
                <a:cs typeface="Times New Roman" panose="02020603050405020304" pitchFamily="18" charset="0"/>
              </a:rPr>
              <a:t>Repair and Replacement Cost</a:t>
            </a:r>
          </a:p>
          <a:p>
            <a:pPr marL="565150" indent="-457200" algn="just">
              <a:spcBef>
                <a:spcPts val="1425"/>
              </a:spcBef>
              <a:buSzPct val="100000"/>
              <a:buFont typeface="Wingdings" panose="05000000000000000000"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2800" dirty="0">
                <a:latin typeface="Times New Roman" panose="02020603050405020304" pitchFamily="18" charset="0"/>
                <a:cs typeface="Times New Roman" panose="02020603050405020304" pitchFamily="18" charset="0"/>
              </a:rPr>
              <a:t>The item may have wear and tear, and may need repair after certain period of time. </a:t>
            </a:r>
          </a:p>
          <a:p>
            <a:pPr marL="565150" indent="-457200" algn="just">
              <a:spcBef>
                <a:spcPts val="1425"/>
              </a:spcBef>
              <a:buSzPct val="100000"/>
              <a:buFont typeface="Wingdings" panose="05000000000000000000"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2800" dirty="0">
                <a:latin typeface="Times New Roman" panose="02020603050405020304" pitchFamily="18" charset="0"/>
                <a:cs typeface="Times New Roman" panose="02020603050405020304" pitchFamily="18" charset="0"/>
              </a:rPr>
              <a:t>There may be some components in the item which have a limited life and need to be replaced. </a:t>
            </a:r>
          </a:p>
          <a:p>
            <a:pPr marL="565150" indent="-457200" algn="just">
              <a:spcBef>
                <a:spcPts val="1425"/>
              </a:spcBef>
              <a:buSzPct val="100000"/>
              <a:buFont typeface="Wingdings" panose="05000000000000000000"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2800" dirty="0">
                <a:latin typeface="Times New Roman" panose="02020603050405020304" pitchFamily="18" charset="0"/>
                <a:cs typeface="Times New Roman" panose="02020603050405020304" pitchFamily="18" charset="0"/>
              </a:rPr>
              <a:t>These costs will come under this category. </a:t>
            </a:r>
          </a:p>
          <a:p>
            <a:pPr marL="565150" indent="-457200" algn="just">
              <a:spcBef>
                <a:spcPts val="1425"/>
              </a:spcBef>
              <a:buSzPct val="100000"/>
              <a:buFont typeface="Wingdings" panose="05000000000000000000"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altLang="en-US" sz="2800" dirty="0">
                <a:latin typeface="Times New Roman" panose="02020603050405020304" pitchFamily="18" charset="0"/>
                <a:cs typeface="Times New Roman" panose="02020603050405020304" pitchFamily="18" charset="0"/>
              </a:rPr>
              <a:t>Re-treading a car Tyre is a repair cost and providing a new Tyre is a replacement cost.</a:t>
            </a:r>
          </a:p>
          <a:p>
            <a:pPr marL="107950" indent="0" algn="just">
              <a:spcBef>
                <a:spcPts val="1425"/>
              </a:spcBef>
              <a:buSzPct val="4500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b="1" dirty="0">
                <a:latin typeface="Times New Roman" panose="02020603050405020304" pitchFamily="18" charset="0"/>
                <a:cs typeface="Times New Roman" panose="02020603050405020304" pitchFamily="18" charset="0"/>
              </a:rPr>
              <a:t>Salvage cost</a:t>
            </a:r>
          </a:p>
          <a:p>
            <a:pPr marL="565150" indent="-457200" algn="just">
              <a:spcBef>
                <a:spcPts val="1425"/>
              </a:spcBef>
              <a:buSzPct val="100000"/>
              <a:buFont typeface="Wingdings" panose="05000000000000000000"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sz="2800" dirty="0">
                <a:latin typeface="Times New Roman" panose="02020603050405020304" pitchFamily="18" charset="0"/>
                <a:cs typeface="Times New Roman" panose="02020603050405020304" pitchFamily="18" charset="0"/>
              </a:rPr>
              <a:t>The customer may sell the product and receive some amount in return. </a:t>
            </a:r>
          </a:p>
          <a:p>
            <a:pPr marL="565150" indent="-457200" algn="just">
              <a:spcBef>
                <a:spcPts val="1425"/>
              </a:spcBef>
              <a:buSzPct val="100000"/>
              <a:buFont typeface="Wingdings" panose="05000000000000000000"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sz="2800" dirty="0">
                <a:latin typeface="Times New Roman" panose="02020603050405020304" pitchFamily="18" charset="0"/>
                <a:cs typeface="Times New Roman" panose="02020603050405020304" pitchFamily="18" charset="0"/>
              </a:rPr>
              <a:t>This amount is called the salvage cost.</a:t>
            </a:r>
          </a:p>
          <a:p>
            <a:pPr marL="431800" indent="-323850" algn="l">
              <a:spcBef>
                <a:spcPts val="1425"/>
              </a:spcBef>
              <a:buSzPct val="45000"/>
              <a:buFont typeface="Wingdings" panose="05000000000000000000" pitchFamily="2"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endParaRPr lang="en-US" altLang="en-US" sz="2800" dirty="0">
              <a:latin typeface="Times New Roman" panose="02020603050405020304" pitchFamily="18" charset="0"/>
              <a:cs typeface="Times New Roman" panose="02020603050405020304" pitchFamily="18" charset="0"/>
            </a:endParaRP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1074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52DF5E3-6117-113B-716C-A9C8766D92F9}"/>
              </a:ext>
            </a:extLst>
          </p:cNvPr>
          <p:cNvSpPr>
            <a:spLocks noGrp="1"/>
          </p:cNvSpPr>
          <p:nvPr>
            <p:ph type="title"/>
          </p:nvPr>
        </p:nvSpPr>
        <p:spPr>
          <a:xfrm>
            <a:off x="583367" y="151567"/>
            <a:ext cx="10515600" cy="642912"/>
          </a:xfrm>
        </p:spPr>
        <p:txBody>
          <a:bodyPr>
            <a:normAutofit fontScale="90000"/>
          </a:bodyPr>
          <a:lstStyle/>
          <a:p>
            <a:r>
              <a:rPr lang="en-US" sz="3200" b="1" dirty="0">
                <a:latin typeface="Times New Roman" panose="02020603050405020304" pitchFamily="18" charset="0"/>
                <a:cs typeface="Times New Roman" panose="02020603050405020304" pitchFamily="18" charset="0"/>
              </a:rPr>
              <a:t>Selecting Products and Operation for Value Engineering Action</a:t>
            </a:r>
            <a:endParaRPr lang="en-IN"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C474E91A-CF81-7270-33F5-C87A2C8E7434}"/>
              </a:ext>
            </a:extLst>
          </p:cNvPr>
          <p:cNvSpPr>
            <a:spLocks noGrp="1"/>
          </p:cNvSpPr>
          <p:nvPr>
            <p:ph idx="1"/>
          </p:nvPr>
        </p:nvSpPr>
        <p:spPr>
          <a:xfrm>
            <a:off x="583367" y="1253330"/>
            <a:ext cx="10515600" cy="5117489"/>
          </a:xfrm>
        </p:spPr>
        <p:txBody>
          <a:bodyPr>
            <a:normAutofit/>
          </a:bodyPr>
          <a:lstStyle/>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 product, service, an assembly or a component can be taken up for value engineering study.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 single most important factor to be considered for the item to study is the cost of item.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highest cost item would have maximum space for cost reduction and hence the best results can be achieved from value engineering study.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value engineering/Analysis is advisable for a product which has not reached maturity phase of its life cycle.</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returns of value engineering study can not be recovered once the product has reached near the end of maturity phase.</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1619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FF1ACCE-F547-8B22-1CA3-AACB42254AD9}"/>
              </a:ext>
            </a:extLst>
          </p:cNvPr>
          <p:cNvSpPr>
            <a:spLocks noGrp="1"/>
          </p:cNvSpPr>
          <p:nvPr>
            <p:ph type="title"/>
          </p:nvPr>
        </p:nvSpPr>
        <p:spPr>
          <a:xfrm>
            <a:off x="838200" y="365126"/>
            <a:ext cx="10515600" cy="459334"/>
          </a:xfrm>
        </p:spPr>
        <p:txBody>
          <a:bodyPr>
            <a:normAutofit fontScale="90000"/>
          </a:bodyPr>
          <a:lstStyle/>
          <a:p>
            <a:r>
              <a:rPr lang="en-US" sz="2900" b="1" dirty="0">
                <a:effectLst/>
                <a:latin typeface="Times New Roman" panose="02020603050405020304" pitchFamily="18" charset="0"/>
                <a:ea typeface="Times New Roman" panose="02020603050405020304" pitchFamily="18" charset="0"/>
              </a:rPr>
              <a:t>MEASURING PROFITS</a:t>
            </a:r>
            <a:endParaRPr lang="en-IN" sz="2900" b="1" dirty="0"/>
          </a:p>
        </p:txBody>
      </p:sp>
      <p:sp>
        <p:nvSpPr>
          <p:cNvPr id="3" name="Content Placeholder 2">
            <a:extLst>
              <a:ext uri="{FF2B5EF4-FFF2-40B4-BE49-F238E27FC236}">
                <a16:creationId xmlns:a16="http://schemas.microsoft.com/office/drawing/2014/main" xmlns="" id="{8C9862FE-DA3D-D06F-EC4F-E80F6982B9C9}"/>
              </a:ext>
            </a:extLst>
          </p:cNvPr>
          <p:cNvSpPr>
            <a:spLocks noGrp="1"/>
          </p:cNvSpPr>
          <p:nvPr>
            <p:ph idx="1"/>
          </p:nvPr>
        </p:nvSpPr>
        <p:spPr>
          <a:xfrm>
            <a:off x="359764" y="824460"/>
            <a:ext cx="11167672" cy="5506699"/>
          </a:xfrm>
        </p:spPr>
        <p:txBody>
          <a:bodyPr>
            <a:normAutofit fontScale="70000" lnSpcReduction="20000"/>
          </a:bodyPr>
          <a:lstStyle/>
          <a:p>
            <a:pPr marL="107950" indent="0" algn="just">
              <a:buSzPct val="4500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b="1" dirty="0">
                <a:latin typeface="Times New Roman" panose="02020603050405020304" pitchFamily="18" charset="0"/>
                <a:cs typeface="Times New Roman" panose="02020603050405020304" pitchFamily="18" charset="0"/>
              </a:rPr>
              <a:t>1. PAYBACK PERIOD:</a:t>
            </a:r>
          </a:p>
          <a:p>
            <a:pPr marL="107950" indent="0" algn="just">
              <a:lnSpc>
                <a:spcPct val="120000"/>
              </a:lnSpc>
              <a:spcBef>
                <a:spcPts val="0"/>
              </a:spcBef>
              <a:spcAft>
                <a:spcPts val="600"/>
              </a:spcAft>
              <a:buSzPct val="4500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dirty="0">
                <a:latin typeface="Times New Roman" panose="02020603050405020304" pitchFamily="18" charset="0"/>
                <a:cs typeface="Times New Roman" panose="02020603050405020304" pitchFamily="18" charset="0"/>
              </a:rPr>
              <a:t>In order to choose alternative, this method can be employed. This is an easy method, and can be easily assimilated</a:t>
            </a:r>
          </a:p>
          <a:p>
            <a:pPr marL="107950" indent="0" algn="just">
              <a:lnSpc>
                <a:spcPct val="120000"/>
              </a:lnSpc>
              <a:spcBef>
                <a:spcPts val="0"/>
              </a:spcBef>
              <a:spcAft>
                <a:spcPts val="600"/>
              </a:spcAft>
              <a:buSzPct val="4500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b="1" dirty="0">
                <a:latin typeface="Times New Roman" panose="02020603050405020304" pitchFamily="18" charset="0"/>
                <a:cs typeface="Times New Roman" panose="02020603050405020304" pitchFamily="18" charset="0"/>
              </a:rPr>
              <a:t>Procedure:</a:t>
            </a:r>
          </a:p>
          <a:p>
            <a:pPr marL="107950" indent="0" algn="just">
              <a:lnSpc>
                <a:spcPct val="120000"/>
              </a:lnSpc>
              <a:spcBef>
                <a:spcPts val="0"/>
              </a:spcBef>
              <a:spcAft>
                <a:spcPts val="600"/>
              </a:spcAft>
              <a:buSzPct val="4500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dirty="0">
                <a:latin typeface="Times New Roman" panose="02020603050405020304" pitchFamily="18" charset="0"/>
                <a:cs typeface="Times New Roman" panose="02020603050405020304" pitchFamily="18" charset="0"/>
              </a:rPr>
              <a:t>1. For each alternative, the increase of cost of items like raw material cost, labour cost or any other expenses per year should be noted. </a:t>
            </a:r>
          </a:p>
          <a:p>
            <a:pPr marL="107950" indent="0" algn="just">
              <a:lnSpc>
                <a:spcPct val="120000"/>
              </a:lnSpc>
              <a:spcBef>
                <a:spcPts val="0"/>
              </a:spcBef>
              <a:spcAft>
                <a:spcPts val="600"/>
              </a:spcAft>
              <a:buSzPct val="4500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dirty="0">
                <a:latin typeface="Times New Roman" panose="02020603050405020304" pitchFamily="18" charset="0"/>
                <a:cs typeface="Times New Roman" panose="02020603050405020304" pitchFamily="18" charset="0"/>
              </a:rPr>
              <a:t>2. Similarly, for each alternative, a decrease in the cost of items like raw material cost, labour cost or any other expenses per year are to be noted. </a:t>
            </a:r>
          </a:p>
          <a:p>
            <a:pPr marL="107950" indent="0" algn="just">
              <a:lnSpc>
                <a:spcPct val="120000"/>
              </a:lnSpc>
              <a:spcBef>
                <a:spcPts val="0"/>
              </a:spcBef>
              <a:spcAft>
                <a:spcPts val="600"/>
              </a:spcAft>
              <a:buSzPct val="4500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dirty="0">
                <a:latin typeface="Times New Roman" panose="02020603050405020304" pitchFamily="18" charset="0"/>
                <a:cs typeface="Times New Roman" panose="02020603050405020304" pitchFamily="18" charset="0"/>
              </a:rPr>
              <a:t>3. Initial expenditure of the alternatives to be noted.</a:t>
            </a:r>
          </a:p>
          <a:p>
            <a:pPr marL="107950" indent="0" algn="just">
              <a:lnSpc>
                <a:spcPct val="120000"/>
              </a:lnSpc>
              <a:spcBef>
                <a:spcPts val="0"/>
              </a:spcBef>
              <a:spcAft>
                <a:spcPts val="600"/>
              </a:spcAft>
              <a:buSzPct val="4500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dirty="0">
                <a:latin typeface="Times New Roman" panose="02020603050405020304" pitchFamily="18" charset="0"/>
                <a:cs typeface="Times New Roman" panose="02020603050405020304" pitchFamily="18" charset="0"/>
              </a:rPr>
              <a:t>4. Difference of item 2 and item will give the benefit per year for that alternative.</a:t>
            </a:r>
          </a:p>
          <a:p>
            <a:pPr marL="107950" indent="0" algn="just">
              <a:lnSpc>
                <a:spcPct val="120000"/>
              </a:lnSpc>
              <a:spcBef>
                <a:spcPts val="0"/>
              </a:spcBef>
              <a:spcAft>
                <a:spcPts val="600"/>
              </a:spcAft>
              <a:buSzPct val="4500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dirty="0">
                <a:latin typeface="Times New Roman" panose="02020603050405020304" pitchFamily="18" charset="0"/>
                <a:cs typeface="Times New Roman" panose="02020603050405020304" pitchFamily="18" charset="0"/>
              </a:rPr>
              <a:t>5. Division of item 3 by item 4 will give the number of years to back the invested amount. </a:t>
            </a:r>
          </a:p>
          <a:p>
            <a:pPr marL="107950" indent="0" algn="just">
              <a:lnSpc>
                <a:spcPct val="120000"/>
              </a:lnSpc>
              <a:spcBef>
                <a:spcPts val="0"/>
              </a:spcBef>
              <a:spcAft>
                <a:spcPts val="600"/>
              </a:spcAft>
              <a:buSzPct val="4500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dirty="0">
                <a:latin typeface="Times New Roman" panose="02020603050405020304" pitchFamily="18" charset="0"/>
                <a:cs typeface="Times New Roman" panose="02020603050405020304" pitchFamily="18" charset="0"/>
              </a:rPr>
              <a:t>6. The alternative which will take less time will be the best</a:t>
            </a:r>
          </a:p>
          <a:p>
            <a:pPr marL="107950" indent="0" algn="just">
              <a:lnSpc>
                <a:spcPct val="120000"/>
              </a:lnSpc>
              <a:spcBef>
                <a:spcPts val="0"/>
              </a:spcBef>
              <a:spcAft>
                <a:spcPts val="600"/>
              </a:spcAft>
              <a:buSzPct val="4500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b="1" dirty="0">
                <a:latin typeface="Times New Roman" panose="02020603050405020304" pitchFamily="18" charset="0"/>
                <a:cs typeface="Times New Roman" panose="02020603050405020304" pitchFamily="18" charset="0"/>
              </a:rPr>
              <a:t>Limitations</a:t>
            </a:r>
          </a:p>
          <a:p>
            <a:pPr marL="107950" indent="0" algn="just">
              <a:lnSpc>
                <a:spcPct val="120000"/>
              </a:lnSpc>
              <a:spcBef>
                <a:spcPts val="0"/>
              </a:spcBef>
              <a:spcAft>
                <a:spcPts val="600"/>
              </a:spcAft>
              <a:buSzPct val="4500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dirty="0">
                <a:latin typeface="Times New Roman" panose="02020603050405020304" pitchFamily="18" charset="0"/>
                <a:cs typeface="Times New Roman" panose="02020603050405020304" pitchFamily="18" charset="0"/>
              </a:rPr>
              <a:t>1. In this method, lives of the alternatives are not considered. </a:t>
            </a:r>
          </a:p>
          <a:p>
            <a:pPr marL="107950" indent="0" algn="just">
              <a:lnSpc>
                <a:spcPct val="120000"/>
              </a:lnSpc>
              <a:spcBef>
                <a:spcPts val="0"/>
              </a:spcBef>
              <a:spcAft>
                <a:spcPts val="600"/>
              </a:spcAft>
              <a:buSzPct val="4500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dirty="0">
                <a:latin typeface="Times New Roman" panose="02020603050405020304" pitchFamily="18" charset="0"/>
                <a:cs typeface="Times New Roman" panose="02020603050405020304" pitchFamily="18" charset="0"/>
              </a:rPr>
              <a:t>2. Time value of money is ignored.</a:t>
            </a:r>
          </a:p>
          <a:p>
            <a:pPr algn="just"/>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0433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Effect transition="in" filter="fade">
                                      <p:cBhvr>
                                        <p:cTn id="63" dur="1000"/>
                                        <p:tgtEl>
                                          <p:spTgt spid="3">
                                            <p:txEl>
                                              <p:pRg st="9" end="9"/>
                                            </p:txEl>
                                          </p:spTgt>
                                        </p:tgtEl>
                                      </p:cBhvr>
                                    </p:animEffect>
                                    <p:anim calcmode="lin" valueType="num">
                                      <p:cBhvr>
                                        <p:cTn id="6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3">
                                            <p:txEl>
                                              <p:pRg st="10" end="10"/>
                                            </p:txEl>
                                          </p:spTgt>
                                        </p:tgtEl>
                                        <p:attrNameLst>
                                          <p:attrName>style.visibility</p:attrName>
                                        </p:attrNameLst>
                                      </p:cBhvr>
                                      <p:to>
                                        <p:strVal val="visible"/>
                                      </p:to>
                                    </p:set>
                                    <p:animEffect transition="in" filter="fade">
                                      <p:cBhvr>
                                        <p:cTn id="70" dur="1000"/>
                                        <p:tgtEl>
                                          <p:spTgt spid="3">
                                            <p:txEl>
                                              <p:pRg st="10" end="10"/>
                                            </p:txEl>
                                          </p:spTgt>
                                        </p:tgtEl>
                                      </p:cBhvr>
                                    </p:animEffect>
                                    <p:anim calcmode="lin" valueType="num">
                                      <p:cBhvr>
                                        <p:cTn id="71"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3">
                                            <p:txEl>
                                              <p:pRg st="11" end="11"/>
                                            </p:txEl>
                                          </p:spTgt>
                                        </p:tgtEl>
                                        <p:attrNameLst>
                                          <p:attrName>style.visibility</p:attrName>
                                        </p:attrNameLst>
                                      </p:cBhvr>
                                      <p:to>
                                        <p:strVal val="visible"/>
                                      </p:to>
                                    </p:set>
                                    <p:animEffect transition="in" filter="fade">
                                      <p:cBhvr>
                                        <p:cTn id="77" dur="1000"/>
                                        <p:tgtEl>
                                          <p:spTgt spid="3">
                                            <p:txEl>
                                              <p:pRg st="11" end="11"/>
                                            </p:txEl>
                                          </p:spTgt>
                                        </p:tgtEl>
                                      </p:cBhvr>
                                    </p:animEffect>
                                    <p:anim calcmode="lin" valueType="num">
                                      <p:cBhvr>
                                        <p:cTn id="78"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xmlns="" id="{2DB8D41D-1509-64FA-64D6-A96BA12F033C}"/>
                  </a:ext>
                </a:extLst>
              </p:cNvPr>
              <p:cNvSpPr>
                <a:spLocks noGrp="1"/>
              </p:cNvSpPr>
              <p:nvPr>
                <p:ph idx="1"/>
              </p:nvPr>
            </p:nvSpPr>
            <p:spPr>
              <a:xfrm>
                <a:off x="583366" y="356588"/>
                <a:ext cx="10959059" cy="6029221"/>
              </a:xfrm>
            </p:spPr>
            <p:txBody>
              <a:bodyPr>
                <a:normAutofit fontScale="92500" lnSpcReduction="10000"/>
              </a:bodyPr>
              <a:lstStyle/>
              <a:p>
                <a:pPr marL="107950" indent="0" algn="l">
                  <a:spcBef>
                    <a:spcPts val="1425"/>
                  </a:spcBef>
                  <a:buSzPct val="4500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sz="2800" b="1" dirty="0"/>
                  <a:t>2. RETURN ON INVESTMENT (ROI Method):</a:t>
                </a:r>
              </a:p>
              <a:p>
                <a:pPr marL="565150" indent="-457200" algn="just">
                  <a:lnSpc>
                    <a:spcPct val="124000"/>
                  </a:lnSpc>
                  <a:spcBef>
                    <a:spcPts val="0"/>
                  </a:spcBef>
                  <a:spcAft>
                    <a:spcPts val="600"/>
                  </a:spcAft>
                  <a:buSzPct val="100000"/>
                  <a:buFont typeface="Wingdings" panose="05000000000000000000"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sz="2800" dirty="0">
                    <a:latin typeface="Times New Roman" panose="02020603050405020304" pitchFamily="18" charset="0"/>
                    <a:cs typeface="Times New Roman" panose="02020603050405020304" pitchFamily="18" charset="0"/>
                  </a:rPr>
                  <a:t>This index in a useful index to convince the approval authority that the alternative proposed by the value engineering team is feasible from the financial point of view. </a:t>
                </a:r>
              </a:p>
              <a:p>
                <a:pPr marL="565150" indent="-457200" algn="just">
                  <a:lnSpc>
                    <a:spcPct val="124000"/>
                  </a:lnSpc>
                  <a:spcBef>
                    <a:spcPts val="0"/>
                  </a:spcBef>
                  <a:spcAft>
                    <a:spcPts val="600"/>
                  </a:spcAft>
                  <a:buSzPct val="100000"/>
                  <a:buFont typeface="Wingdings" panose="05000000000000000000"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sz="2800" dirty="0">
                    <a:latin typeface="Times New Roman" panose="02020603050405020304" pitchFamily="18" charset="0"/>
                    <a:cs typeface="Times New Roman" panose="02020603050405020304" pitchFamily="18" charset="0"/>
                  </a:rPr>
                  <a:t>This indicates the return expected from the investment is at par or exceeding the present financial norms of choosing the proposal.</a:t>
                </a:r>
              </a:p>
              <a:p>
                <a:pPr marL="565150" indent="-457200" algn="just">
                  <a:lnSpc>
                    <a:spcPct val="124000"/>
                  </a:lnSpc>
                  <a:spcBef>
                    <a:spcPts val="0"/>
                  </a:spcBef>
                  <a:spcAft>
                    <a:spcPts val="600"/>
                  </a:spcAft>
                  <a:buSzPct val="100000"/>
                  <a:buFont typeface="Wingdings" panose="05000000000000000000"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sz="2800" dirty="0">
                    <a:latin typeface="Times New Roman" panose="02020603050405020304" pitchFamily="18" charset="0"/>
                    <a:cs typeface="Times New Roman" panose="02020603050405020304" pitchFamily="18" charset="0"/>
                  </a:rPr>
                  <a:t>The mathematical formula for the return on investment can be expressed as:</a:t>
                </a:r>
              </a:p>
              <a:p>
                <a:pPr marL="107950" indent="0" algn="l">
                  <a:lnSpc>
                    <a:spcPct val="124000"/>
                  </a:lnSpc>
                  <a:spcBef>
                    <a:spcPts val="0"/>
                  </a:spcBef>
                  <a:spcAft>
                    <a:spcPts val="600"/>
                  </a:spcAft>
                  <a:buSzPct val="4500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14:m>
                  <m:oMathPara xmlns:m="http://schemas.openxmlformats.org/officeDocument/2006/math">
                    <m:oMathParaPr>
                      <m:jc m:val="centerGroup"/>
                    </m:oMathParaPr>
                    <m:oMath xmlns:m="http://schemas.openxmlformats.org/officeDocument/2006/math">
                      <m:r>
                        <a:rPr lang="en-US" altLang="en-US" sz="2800" b="0" i="1" smtClean="0">
                          <a:latin typeface="Cambria Math" panose="02040503050406030204" pitchFamily="18" charset="0"/>
                          <a:ea typeface="Cambria Math" panose="02040503050406030204" pitchFamily="18" charset="0"/>
                        </a:rPr>
                        <m:t>𝑅𝑒𝑡𝑢𝑟𝑛</m:t>
                      </m:r>
                      <m:r>
                        <a:rPr lang="en-US" altLang="en-US" sz="2800" b="0" i="1" smtClean="0">
                          <a:latin typeface="Cambria Math" panose="02040503050406030204" pitchFamily="18" charset="0"/>
                          <a:ea typeface="Cambria Math" panose="02040503050406030204" pitchFamily="18" charset="0"/>
                        </a:rPr>
                        <m:t> </m:t>
                      </m:r>
                      <m:r>
                        <a:rPr lang="en-US" altLang="en-US" sz="2800" b="0" i="1" smtClean="0">
                          <a:latin typeface="Cambria Math" panose="02040503050406030204" pitchFamily="18" charset="0"/>
                          <a:ea typeface="Cambria Math" panose="02040503050406030204" pitchFamily="18" charset="0"/>
                        </a:rPr>
                        <m:t>𝑜𝑛</m:t>
                      </m:r>
                      <m:r>
                        <a:rPr lang="en-US" altLang="en-US" sz="2800" b="0" i="1" smtClean="0">
                          <a:latin typeface="Cambria Math" panose="02040503050406030204" pitchFamily="18" charset="0"/>
                          <a:ea typeface="Cambria Math" panose="02040503050406030204" pitchFamily="18" charset="0"/>
                        </a:rPr>
                        <m:t> </m:t>
                      </m:r>
                      <m:r>
                        <a:rPr lang="en-US" altLang="en-US" sz="2800" b="0" i="1" smtClean="0">
                          <a:latin typeface="Cambria Math" panose="02040503050406030204" pitchFamily="18" charset="0"/>
                          <a:ea typeface="Cambria Math" panose="02040503050406030204" pitchFamily="18" charset="0"/>
                        </a:rPr>
                        <m:t>𝐼𝑛𝑣𝑒𝑠𝑡𝑚𝑒𝑛𝑡</m:t>
                      </m:r>
                      <m:r>
                        <a:rPr lang="en-US" altLang="en-US" sz="2800" b="0" i="1" smtClean="0">
                          <a:latin typeface="Cambria Math" panose="02040503050406030204" pitchFamily="18" charset="0"/>
                          <a:ea typeface="Cambria Math" panose="02040503050406030204" pitchFamily="18" charset="0"/>
                        </a:rPr>
                        <m:t>=</m:t>
                      </m:r>
                      <m:f>
                        <m:fPr>
                          <m:ctrlPr>
                            <a:rPr lang="en-US" altLang="en-US" sz="2800" b="0" i="1" smtClean="0">
                              <a:latin typeface="Cambria Math"/>
                              <a:ea typeface="Cambria Math" panose="02040503050406030204" pitchFamily="18" charset="0"/>
                            </a:rPr>
                          </m:ctrlPr>
                        </m:fPr>
                        <m:num>
                          <m:r>
                            <a:rPr lang="en-US" altLang="en-US" sz="2800" b="0" i="1" smtClean="0">
                              <a:latin typeface="Cambria Math" panose="02040503050406030204" pitchFamily="18" charset="0"/>
                              <a:ea typeface="Cambria Math" panose="02040503050406030204" pitchFamily="18" charset="0"/>
                            </a:rPr>
                            <m:t>𝐴𝑛𝑛𝑢𝑎𝑙</m:t>
                          </m:r>
                          <m:r>
                            <a:rPr lang="en-US" altLang="en-US" sz="2800" b="0" i="1" smtClean="0">
                              <a:latin typeface="Cambria Math" panose="02040503050406030204" pitchFamily="18" charset="0"/>
                              <a:ea typeface="Cambria Math" panose="02040503050406030204" pitchFamily="18" charset="0"/>
                            </a:rPr>
                            <m:t> </m:t>
                          </m:r>
                          <m:r>
                            <a:rPr lang="en-US" altLang="en-US" sz="2800" b="0" i="1" smtClean="0">
                              <a:latin typeface="Cambria Math" panose="02040503050406030204" pitchFamily="18" charset="0"/>
                              <a:ea typeface="Cambria Math" panose="02040503050406030204" pitchFamily="18" charset="0"/>
                            </a:rPr>
                            <m:t>𝐶𝑎𝑠h</m:t>
                          </m:r>
                          <m:r>
                            <a:rPr lang="en-US" altLang="en-US" sz="2800" b="0" i="1" smtClean="0">
                              <a:latin typeface="Cambria Math" panose="02040503050406030204" pitchFamily="18" charset="0"/>
                              <a:ea typeface="Cambria Math" panose="02040503050406030204" pitchFamily="18" charset="0"/>
                            </a:rPr>
                            <m:t> </m:t>
                          </m:r>
                          <m:r>
                            <a:rPr lang="en-US" altLang="en-US" sz="2800" b="0" i="1" smtClean="0">
                              <a:latin typeface="Cambria Math" panose="02040503050406030204" pitchFamily="18" charset="0"/>
                              <a:ea typeface="Cambria Math" panose="02040503050406030204" pitchFamily="18" charset="0"/>
                            </a:rPr>
                            <m:t>𝐼𝑛𝑓𝑙𝑜𝑤𝑠</m:t>
                          </m:r>
                        </m:num>
                        <m:den>
                          <m:r>
                            <a:rPr lang="en-US" altLang="en-US" sz="2800" b="0" i="1" smtClean="0">
                              <a:latin typeface="Cambria Math" panose="02040503050406030204" pitchFamily="18" charset="0"/>
                              <a:ea typeface="Cambria Math" panose="02040503050406030204" pitchFamily="18" charset="0"/>
                            </a:rPr>
                            <m:t>𝐼𝑛𝑣𝑒𝑠𝑡𝑚𝑒𝑛𝑡</m:t>
                          </m:r>
                          <m:r>
                            <a:rPr lang="en-US" altLang="en-US" sz="2800" b="0" i="1" smtClean="0">
                              <a:latin typeface="Cambria Math" panose="02040503050406030204" pitchFamily="18" charset="0"/>
                              <a:ea typeface="Cambria Math" panose="02040503050406030204" pitchFamily="18" charset="0"/>
                            </a:rPr>
                            <m:t> </m:t>
                          </m:r>
                          <m:r>
                            <a:rPr lang="en-US" altLang="en-US" sz="2800" b="0" i="1" smtClean="0">
                              <a:latin typeface="Cambria Math" panose="02040503050406030204" pitchFamily="18" charset="0"/>
                              <a:ea typeface="Cambria Math" panose="02040503050406030204" pitchFamily="18" charset="0"/>
                            </a:rPr>
                            <m:t>𝑐𝑎𝑠h</m:t>
                          </m:r>
                          <m:r>
                            <a:rPr lang="en-US" altLang="en-US" sz="2800" b="0" i="1" smtClean="0">
                              <a:latin typeface="Cambria Math" panose="02040503050406030204" pitchFamily="18" charset="0"/>
                              <a:ea typeface="Cambria Math" panose="02040503050406030204" pitchFamily="18" charset="0"/>
                            </a:rPr>
                            <m:t> </m:t>
                          </m:r>
                          <m:r>
                            <a:rPr lang="en-US" altLang="en-US" sz="2800" b="0" i="1" smtClean="0">
                              <a:latin typeface="Cambria Math" panose="02040503050406030204" pitchFamily="18" charset="0"/>
                              <a:ea typeface="Cambria Math" panose="02040503050406030204" pitchFamily="18" charset="0"/>
                            </a:rPr>
                            <m:t>𝑂𝑢𝑡𝑓𝑙𝑜𝑤𝑠</m:t>
                          </m:r>
                        </m:den>
                      </m:f>
                    </m:oMath>
                  </m:oMathPara>
                </a14:m>
                <a:endParaRPr lang="en-US" altLang="en-US" sz="2800" dirty="0">
                  <a:latin typeface="Times New Roman" panose="02020603050405020304" pitchFamily="18" charset="0"/>
                  <a:cs typeface="Times New Roman" panose="02020603050405020304" pitchFamily="18" charset="0"/>
                </a:endParaRPr>
              </a:p>
              <a:p>
                <a:pPr marL="107950" indent="0" algn="l">
                  <a:lnSpc>
                    <a:spcPct val="124000"/>
                  </a:lnSpc>
                  <a:spcBef>
                    <a:spcPts val="0"/>
                  </a:spcBef>
                  <a:spcAft>
                    <a:spcPts val="600"/>
                  </a:spcAft>
                  <a:buSzPct val="4500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sz="2800" b="1" dirty="0">
                    <a:latin typeface="Times New Roman" panose="02020603050405020304" pitchFamily="18" charset="0"/>
                    <a:cs typeface="Times New Roman" panose="02020603050405020304" pitchFamily="18" charset="0"/>
                  </a:rPr>
                  <a:t>Limitations</a:t>
                </a:r>
              </a:p>
              <a:p>
                <a:pPr marL="565150" indent="-457200" algn="l">
                  <a:lnSpc>
                    <a:spcPct val="124000"/>
                  </a:lnSpc>
                  <a:spcBef>
                    <a:spcPts val="0"/>
                  </a:spcBef>
                  <a:spcAft>
                    <a:spcPts val="600"/>
                  </a:spcAft>
                  <a:buSzPct val="100000"/>
                  <a:buFont typeface="Wingdings" panose="05000000000000000000" pitchFamily="2" charset="2"/>
                  <a:buChar char="v"/>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sz="2800" dirty="0">
                    <a:latin typeface="Times New Roman" panose="02020603050405020304" pitchFamily="18" charset="0"/>
                    <a:cs typeface="Times New Roman" panose="02020603050405020304" pitchFamily="18" charset="0"/>
                  </a:rPr>
                  <a:t>Though it is to be understood by the managers, the estimating future cash inflow may create problems.</a:t>
                </a:r>
              </a:p>
              <a:p>
                <a:pPr marL="0" indent="0">
                  <a:buNone/>
                </a:pPr>
                <a:endParaRPr lang="en-IN" dirty="0"/>
              </a:p>
            </p:txBody>
          </p:sp>
        </mc:Choice>
        <mc:Fallback xmlns="">
          <p:sp>
            <p:nvSpPr>
              <p:cNvPr id="3" name="Content Placeholder 2">
                <a:extLst>
                  <a:ext uri="{FF2B5EF4-FFF2-40B4-BE49-F238E27FC236}">
                    <a16:creationId xmlns:a16="http://schemas.microsoft.com/office/drawing/2014/main" id="{2DB8D41D-1509-64FA-64D6-A96BA12F033C}"/>
                  </a:ext>
                </a:extLst>
              </p:cNvPr>
              <p:cNvSpPr>
                <a:spLocks noGrp="1" noRot="1" noChangeAspect="1" noMove="1" noResize="1" noEditPoints="1" noAdjustHandles="1" noChangeArrowheads="1" noChangeShapeType="1" noTextEdit="1"/>
              </p:cNvSpPr>
              <p:nvPr>
                <p:ph idx="1"/>
              </p:nvPr>
            </p:nvSpPr>
            <p:spPr>
              <a:xfrm>
                <a:off x="583366" y="356588"/>
                <a:ext cx="10959059" cy="6029221"/>
              </a:xfrm>
              <a:blipFill>
                <a:blip r:embed="rId2"/>
                <a:stretch>
                  <a:fillRect t="-2020" r="-1057"/>
                </a:stretch>
              </a:blipFill>
            </p:spPr>
            <p:txBody>
              <a:bodyPr/>
              <a:lstStyle/>
              <a:p>
                <a:r>
                  <a:rPr lang="en-IN">
                    <a:noFill/>
                  </a:rPr>
                  <a:t> </a:t>
                </a:r>
              </a:p>
            </p:txBody>
          </p:sp>
        </mc:Fallback>
      </mc:AlternateContent>
    </p:spTree>
    <p:extLst>
      <p:ext uri="{BB962C8B-B14F-4D97-AF65-F5344CB8AC3E}">
        <p14:creationId xmlns:p14="http://schemas.microsoft.com/office/powerpoint/2010/main" val="1170284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1FCB290-93CD-5FC2-5FFE-A15E37E96C71}"/>
              </a:ext>
            </a:extLst>
          </p:cNvPr>
          <p:cNvSpPr>
            <a:spLocks noGrp="1"/>
          </p:cNvSpPr>
          <p:nvPr>
            <p:ph idx="1"/>
          </p:nvPr>
        </p:nvSpPr>
        <p:spPr>
          <a:xfrm>
            <a:off x="523406" y="581441"/>
            <a:ext cx="11318824" cy="5909299"/>
          </a:xfrm>
        </p:spPr>
        <p:txBody>
          <a:bodyPr>
            <a:normAutofit lnSpcReduction="10000"/>
          </a:bodyPr>
          <a:lstStyle/>
          <a:p>
            <a:pPr marL="107950" indent="0" algn="l">
              <a:spcBef>
                <a:spcPts val="1425"/>
              </a:spcBef>
              <a:buSzPct val="4500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sz="3300" b="1" dirty="0">
                <a:latin typeface="Times New Roman" panose="02020603050405020304" pitchFamily="18" charset="0"/>
                <a:cs typeface="Times New Roman" panose="02020603050405020304" pitchFamily="18" charset="0"/>
              </a:rPr>
              <a:t>DISCOUNTED CASH FLOWS (DCF)</a:t>
            </a:r>
          </a:p>
          <a:p>
            <a:pPr marL="565150" indent="-457200" algn="just">
              <a:lnSpc>
                <a:spcPct val="124000"/>
              </a:lnSpc>
              <a:spcBef>
                <a:spcPts val="0"/>
              </a:spcBef>
              <a:buSzPct val="100000"/>
              <a:buFont typeface="Wingdings" panose="05000000000000000000"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sz="2800" dirty="0">
                <a:latin typeface="Times New Roman" panose="02020603050405020304" pitchFamily="18" charset="0"/>
                <a:cs typeface="Times New Roman" panose="02020603050405020304" pitchFamily="18" charset="0"/>
              </a:rPr>
              <a:t>At the interest rate of 10 per cent, Rs 100 of today will be  Rs 110 at the end of the year. </a:t>
            </a:r>
          </a:p>
          <a:p>
            <a:pPr marL="565150" indent="-457200" algn="just">
              <a:lnSpc>
                <a:spcPct val="124000"/>
              </a:lnSpc>
              <a:spcBef>
                <a:spcPts val="0"/>
              </a:spcBef>
              <a:buSzPct val="100000"/>
              <a:buFont typeface="Wingdings" panose="05000000000000000000"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sz="2800" dirty="0">
                <a:latin typeface="Times New Roman" panose="02020603050405020304" pitchFamily="18" charset="0"/>
                <a:cs typeface="Times New Roman" panose="02020603050405020304" pitchFamily="18" charset="0"/>
              </a:rPr>
              <a:t>In other words, Rs 110 at the end of the year, if discounted at the rate of 10 per cent, will become value of today, that is, Rs 100. </a:t>
            </a:r>
          </a:p>
          <a:p>
            <a:pPr marL="565150" indent="-457200" algn="just">
              <a:lnSpc>
                <a:spcPct val="124000"/>
              </a:lnSpc>
              <a:spcBef>
                <a:spcPts val="0"/>
              </a:spcBef>
              <a:buSzPct val="100000"/>
              <a:buFont typeface="Wingdings" panose="05000000000000000000"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sz="2800" dirty="0">
                <a:latin typeface="Times New Roman" panose="02020603050405020304" pitchFamily="18" charset="0"/>
                <a:cs typeface="Times New Roman" panose="02020603050405020304" pitchFamily="18" charset="0"/>
              </a:rPr>
              <a:t>The discounted means is the reduction in value. </a:t>
            </a:r>
          </a:p>
          <a:p>
            <a:pPr marL="565150" indent="-457200" algn="just">
              <a:lnSpc>
                <a:spcPct val="124000"/>
              </a:lnSpc>
              <a:spcBef>
                <a:spcPts val="0"/>
              </a:spcBef>
              <a:buSzPct val="100000"/>
              <a:buFont typeface="Wingdings" panose="05000000000000000000"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sz="2800" dirty="0">
                <a:latin typeface="Times New Roman" panose="02020603050405020304" pitchFamily="18" charset="0"/>
                <a:cs typeface="Times New Roman" panose="02020603050405020304" pitchFamily="18" charset="0"/>
              </a:rPr>
              <a:t>Using this mechanism any future value can be brought the present value.</a:t>
            </a:r>
          </a:p>
          <a:p>
            <a:pPr marL="565150" indent="-457200" algn="just">
              <a:lnSpc>
                <a:spcPct val="124000"/>
              </a:lnSpc>
              <a:spcBef>
                <a:spcPts val="0"/>
              </a:spcBef>
              <a:buSzPct val="100000"/>
              <a:buFont typeface="Wingdings" panose="05000000000000000000"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sz="2800" dirty="0">
                <a:latin typeface="Times New Roman" panose="02020603050405020304" pitchFamily="18" charset="0"/>
                <a:cs typeface="Times New Roman" panose="02020603050405020304" pitchFamily="18" charset="0"/>
              </a:rPr>
              <a:t>In the DCF method, all the monetary values of all the alternative are brought back to the present value. </a:t>
            </a:r>
          </a:p>
          <a:p>
            <a:pPr marL="565150" indent="-457200" algn="just">
              <a:lnSpc>
                <a:spcPct val="124000"/>
              </a:lnSpc>
              <a:spcBef>
                <a:spcPts val="0"/>
              </a:spcBef>
              <a:buSzPct val="100000"/>
              <a:buFont typeface="Wingdings" panose="05000000000000000000"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sz="2800" dirty="0">
                <a:latin typeface="Times New Roman" panose="02020603050405020304" pitchFamily="18" charset="0"/>
                <a:cs typeface="Times New Roman" panose="02020603050405020304" pitchFamily="18" charset="0"/>
              </a:rPr>
              <a:t>Then, the difference money inflow and money outflow is calculated. </a:t>
            </a:r>
          </a:p>
          <a:p>
            <a:pPr marL="565150" indent="-457200" algn="just">
              <a:lnSpc>
                <a:spcPct val="124000"/>
              </a:lnSpc>
              <a:spcBef>
                <a:spcPts val="0"/>
              </a:spcBef>
              <a:buSzPct val="100000"/>
              <a:buFont typeface="Wingdings" panose="05000000000000000000" pitchFamily="2" charset="2"/>
              <a:buChar char="Ø"/>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pPr>
            <a:r>
              <a:rPr lang="en-US" altLang="en-US" sz="2800" dirty="0">
                <a:latin typeface="Times New Roman" panose="02020603050405020304" pitchFamily="18" charset="0"/>
                <a:cs typeface="Times New Roman" panose="02020603050405020304" pitchFamily="18" charset="0"/>
              </a:rPr>
              <a:t>The proposal whose money value thus arrived at is the highest is the choice selection.</a:t>
            </a:r>
          </a:p>
        </p:txBody>
      </p:sp>
    </p:spTree>
    <p:extLst>
      <p:ext uri="{BB962C8B-B14F-4D97-AF65-F5344CB8AC3E}">
        <p14:creationId xmlns:p14="http://schemas.microsoft.com/office/powerpoint/2010/main" val="3582511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990B65-47FF-BEE6-AE01-7BE6667635A2}"/>
              </a:ext>
            </a:extLst>
          </p:cNvPr>
          <p:cNvSpPr>
            <a:spLocks noGrp="1"/>
          </p:cNvSpPr>
          <p:nvPr>
            <p:ph type="title"/>
          </p:nvPr>
        </p:nvSpPr>
        <p:spPr>
          <a:xfrm>
            <a:off x="838200" y="200233"/>
            <a:ext cx="10515600" cy="714167"/>
          </a:xfrm>
        </p:spPr>
        <p:txBody>
          <a:bodyPr>
            <a:normAutofit/>
          </a:bodyPr>
          <a:lstStyle/>
          <a:p>
            <a:r>
              <a:rPr lang="en-US" sz="2900" b="1" dirty="0">
                <a:effectLst/>
                <a:latin typeface="Times New Roman" panose="02020603050405020304" pitchFamily="18" charset="0"/>
                <a:ea typeface="Times New Roman" panose="02020603050405020304" pitchFamily="18" charset="0"/>
              </a:rPr>
              <a:t>REPORTING RESULTS, FOLLOW UP</a:t>
            </a:r>
            <a:endParaRPr lang="en-IN" sz="2900" b="1" dirty="0"/>
          </a:p>
        </p:txBody>
      </p:sp>
      <p:sp>
        <p:nvSpPr>
          <p:cNvPr id="3" name="Content Placeholder 2">
            <a:extLst>
              <a:ext uri="{FF2B5EF4-FFF2-40B4-BE49-F238E27FC236}">
                <a16:creationId xmlns:a16="http://schemas.microsoft.com/office/drawing/2014/main" xmlns="" id="{4E17789F-EC42-AF69-E157-4FF3117D43BE}"/>
              </a:ext>
            </a:extLst>
          </p:cNvPr>
          <p:cNvSpPr>
            <a:spLocks noGrp="1"/>
          </p:cNvSpPr>
          <p:nvPr>
            <p:ph idx="1"/>
          </p:nvPr>
        </p:nvSpPr>
        <p:spPr/>
        <p:txBody>
          <a:bodyPr/>
          <a:lstStyle/>
          <a:p>
            <a:endParaRPr lang="en-IN" dirty="0"/>
          </a:p>
        </p:txBody>
      </p:sp>
    </p:spTree>
    <p:extLst>
      <p:ext uri="{BB962C8B-B14F-4D97-AF65-F5344CB8AC3E}">
        <p14:creationId xmlns:p14="http://schemas.microsoft.com/office/powerpoint/2010/main" val="3393638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7162E66-6CE7-0EAA-871B-0BAA9EA0B7A9}"/>
              </a:ext>
            </a:extLst>
          </p:cNvPr>
          <p:cNvSpPr>
            <a:spLocks noGrp="1"/>
          </p:cNvSpPr>
          <p:nvPr>
            <p:ph type="title"/>
          </p:nvPr>
        </p:nvSpPr>
        <p:spPr>
          <a:xfrm>
            <a:off x="703288" y="245205"/>
            <a:ext cx="10515600" cy="660686"/>
          </a:xfrm>
        </p:spPr>
        <p:txBody>
          <a:bodyPr>
            <a:normAutofit/>
          </a:bodyPr>
          <a:lstStyle/>
          <a:p>
            <a:r>
              <a:rPr lang="en-US" sz="3000" b="1" dirty="0">
                <a:effectLst/>
                <a:latin typeface="Times New Roman" panose="02020603050405020304" pitchFamily="18" charset="0"/>
                <a:ea typeface="Times New Roman" panose="02020603050405020304" pitchFamily="18" charset="0"/>
              </a:rPr>
              <a:t>FAST-Function Analysis System Technique</a:t>
            </a:r>
            <a:endParaRPr lang="en-IN" sz="3000" b="1" dirty="0"/>
          </a:p>
        </p:txBody>
      </p:sp>
      <p:sp>
        <p:nvSpPr>
          <p:cNvPr id="3" name="Content Placeholder 2">
            <a:extLst>
              <a:ext uri="{FF2B5EF4-FFF2-40B4-BE49-F238E27FC236}">
                <a16:creationId xmlns:a16="http://schemas.microsoft.com/office/drawing/2014/main" xmlns="" id="{91C1DF97-6D7C-3253-6068-1EDDEFE2A554}"/>
              </a:ext>
            </a:extLst>
          </p:cNvPr>
          <p:cNvSpPr>
            <a:spLocks noGrp="1"/>
          </p:cNvSpPr>
          <p:nvPr>
            <p:ph idx="1"/>
          </p:nvPr>
        </p:nvSpPr>
        <p:spPr>
          <a:xfrm>
            <a:off x="703287" y="897197"/>
            <a:ext cx="10944069" cy="2367874"/>
          </a:xfrm>
        </p:spPr>
        <p:txBody>
          <a:bodyPr>
            <a:normAutofit/>
          </a:bodyPr>
          <a:lstStyle/>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Functional Analysis System Technique (FAST) is a systematic technique to analyze the basic function of a product/project, based on How and Why logic to workout the major components/hardware required to achieve the basic function.</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 A FAST diagram is represented as block diagram where the logical relational flow is from left to right (How logic) and back right to left (Why logic). </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Each block represents a function </a:t>
            </a:r>
            <a:endParaRPr lang="en-IN" sz="2400" dirty="0">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xmlns="" id="{1750EC21-ED2C-1667-6EC4-3CF3D3A32A97}"/>
              </a:ext>
            </a:extLst>
          </p:cNvPr>
          <p:cNvSpPr/>
          <p:nvPr/>
        </p:nvSpPr>
        <p:spPr>
          <a:xfrm>
            <a:off x="1078042" y="4452079"/>
            <a:ext cx="1798820" cy="869430"/>
          </a:xfrm>
          <a:prstGeom prst="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Basic Function</a:t>
            </a:r>
          </a:p>
        </p:txBody>
      </p:sp>
      <p:sp>
        <p:nvSpPr>
          <p:cNvPr id="5" name="Rectangle 4">
            <a:extLst>
              <a:ext uri="{FF2B5EF4-FFF2-40B4-BE49-F238E27FC236}">
                <a16:creationId xmlns:a16="http://schemas.microsoft.com/office/drawing/2014/main" xmlns="" id="{A377C597-6B7F-63AA-1D73-DF5A81D293AD}"/>
              </a:ext>
            </a:extLst>
          </p:cNvPr>
          <p:cNvSpPr/>
          <p:nvPr/>
        </p:nvSpPr>
        <p:spPr>
          <a:xfrm>
            <a:off x="4162267" y="5321509"/>
            <a:ext cx="2363447" cy="869430"/>
          </a:xfrm>
          <a:prstGeom prst="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endParaRPr lang="en-IN" sz="2000" dirty="0">
              <a:latin typeface="Times New Roman" panose="02020603050405020304" pitchFamily="18" charset="0"/>
              <a:cs typeface="Times New Roman" panose="02020603050405020304" pitchFamily="18" charset="0"/>
            </a:endParaRPr>
          </a:p>
          <a:p>
            <a:pPr algn="ctr"/>
            <a:r>
              <a:rPr lang="en-IN" sz="2000" dirty="0">
                <a:latin typeface="Times New Roman" panose="02020603050405020304" pitchFamily="18" charset="0"/>
                <a:cs typeface="Times New Roman" panose="02020603050405020304" pitchFamily="18" charset="0"/>
              </a:rPr>
              <a:t>Required Secondary Function</a:t>
            </a:r>
          </a:p>
          <a:p>
            <a:pPr algn="ctr"/>
            <a:endParaRPr lang="en-IN" dirty="0"/>
          </a:p>
        </p:txBody>
      </p:sp>
      <p:sp>
        <p:nvSpPr>
          <p:cNvPr id="6" name="Rectangle 5">
            <a:extLst>
              <a:ext uri="{FF2B5EF4-FFF2-40B4-BE49-F238E27FC236}">
                <a16:creationId xmlns:a16="http://schemas.microsoft.com/office/drawing/2014/main" xmlns="" id="{B2AC413E-39E2-5BF9-EB13-D59A29A46DBF}"/>
              </a:ext>
            </a:extLst>
          </p:cNvPr>
          <p:cNvSpPr/>
          <p:nvPr/>
        </p:nvSpPr>
        <p:spPr>
          <a:xfrm>
            <a:off x="4162267" y="3584523"/>
            <a:ext cx="2363448" cy="869430"/>
          </a:xfrm>
          <a:prstGeom prst="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endParaRPr lang="en-IN" sz="2000" dirty="0">
              <a:latin typeface="Times New Roman" panose="02020603050405020304" pitchFamily="18" charset="0"/>
              <a:cs typeface="Times New Roman" panose="02020603050405020304" pitchFamily="18" charset="0"/>
            </a:endParaRPr>
          </a:p>
          <a:p>
            <a:pPr algn="ctr"/>
            <a:r>
              <a:rPr lang="en-IN" sz="2000" dirty="0">
                <a:latin typeface="Times New Roman" panose="02020603050405020304" pitchFamily="18" charset="0"/>
                <a:cs typeface="Times New Roman" panose="02020603050405020304" pitchFamily="18" charset="0"/>
              </a:rPr>
              <a:t>Required Secondary Function</a:t>
            </a:r>
          </a:p>
          <a:p>
            <a:pPr algn="ctr"/>
            <a:endParaRPr lang="en-IN" dirty="0"/>
          </a:p>
        </p:txBody>
      </p:sp>
      <p:sp>
        <p:nvSpPr>
          <p:cNvPr id="7" name="Rectangle 6">
            <a:extLst>
              <a:ext uri="{FF2B5EF4-FFF2-40B4-BE49-F238E27FC236}">
                <a16:creationId xmlns:a16="http://schemas.microsoft.com/office/drawing/2014/main" xmlns="" id="{C8152750-2E5E-E0B2-EA36-DA98D571EDB4}"/>
              </a:ext>
            </a:extLst>
          </p:cNvPr>
          <p:cNvSpPr/>
          <p:nvPr/>
        </p:nvSpPr>
        <p:spPr>
          <a:xfrm>
            <a:off x="7932293" y="5321509"/>
            <a:ext cx="2965555" cy="869430"/>
          </a:xfrm>
          <a:prstGeom prst="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endParaRPr lang="en-IN" sz="2400" dirty="0">
              <a:latin typeface="Times New Roman" panose="02020603050405020304" pitchFamily="18" charset="0"/>
              <a:cs typeface="Times New Roman" panose="02020603050405020304" pitchFamily="18" charset="0"/>
            </a:endParaRPr>
          </a:p>
          <a:p>
            <a:pPr algn="ctr"/>
            <a:r>
              <a:rPr lang="en-IN" sz="2400" dirty="0">
                <a:latin typeface="Times New Roman" panose="02020603050405020304" pitchFamily="18" charset="0"/>
                <a:cs typeface="Times New Roman" panose="02020603050405020304" pitchFamily="18" charset="0"/>
              </a:rPr>
              <a:t>Required Secondary Function</a:t>
            </a:r>
          </a:p>
          <a:p>
            <a:pPr algn="ctr"/>
            <a:endParaRPr lang="en-IN" dirty="0"/>
          </a:p>
        </p:txBody>
      </p:sp>
      <p:sp>
        <p:nvSpPr>
          <p:cNvPr id="8" name="Rectangle 7">
            <a:extLst>
              <a:ext uri="{FF2B5EF4-FFF2-40B4-BE49-F238E27FC236}">
                <a16:creationId xmlns:a16="http://schemas.microsoft.com/office/drawing/2014/main" xmlns="" id="{41615FC8-221F-CAF5-93C9-787021EAA547}"/>
              </a:ext>
            </a:extLst>
          </p:cNvPr>
          <p:cNvSpPr/>
          <p:nvPr/>
        </p:nvSpPr>
        <p:spPr>
          <a:xfrm>
            <a:off x="7932294" y="3584523"/>
            <a:ext cx="2680742" cy="869430"/>
          </a:xfrm>
          <a:prstGeom prst="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IN" sz="2400" dirty="0">
                <a:latin typeface="Times New Roman" panose="02020603050405020304" pitchFamily="18" charset="0"/>
                <a:cs typeface="Times New Roman" panose="02020603050405020304" pitchFamily="18" charset="0"/>
              </a:rPr>
              <a:t>Required Secondary Function</a:t>
            </a:r>
          </a:p>
        </p:txBody>
      </p:sp>
      <p:cxnSp>
        <p:nvCxnSpPr>
          <p:cNvPr id="10" name="Straight Arrow Connector 9">
            <a:extLst>
              <a:ext uri="{FF2B5EF4-FFF2-40B4-BE49-F238E27FC236}">
                <a16:creationId xmlns:a16="http://schemas.microsoft.com/office/drawing/2014/main" xmlns="" id="{9379B0F3-F08E-C799-C155-4E5335D32D04}"/>
              </a:ext>
            </a:extLst>
          </p:cNvPr>
          <p:cNvCxnSpPr>
            <a:cxnSpLocks/>
            <a:stCxn id="4" idx="3"/>
          </p:cNvCxnSpPr>
          <p:nvPr/>
        </p:nvCxnSpPr>
        <p:spPr>
          <a:xfrm>
            <a:off x="2876862" y="4886794"/>
            <a:ext cx="720777" cy="0"/>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cxnSp>
        <p:nvCxnSpPr>
          <p:cNvPr id="13" name="Straight Connector 12">
            <a:extLst>
              <a:ext uri="{FF2B5EF4-FFF2-40B4-BE49-F238E27FC236}">
                <a16:creationId xmlns:a16="http://schemas.microsoft.com/office/drawing/2014/main" xmlns="" id="{9D27E1D0-A7A9-2F24-008A-1154ECC09789}"/>
              </a:ext>
            </a:extLst>
          </p:cNvPr>
          <p:cNvCxnSpPr>
            <a:cxnSpLocks/>
          </p:cNvCxnSpPr>
          <p:nvPr/>
        </p:nvCxnSpPr>
        <p:spPr>
          <a:xfrm>
            <a:off x="3597639" y="4019238"/>
            <a:ext cx="0" cy="1736986"/>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xmlns="" id="{60F13DF5-8CE2-53F5-D8CB-71ED39F67631}"/>
              </a:ext>
            </a:extLst>
          </p:cNvPr>
          <p:cNvCxnSpPr>
            <a:cxnSpLocks/>
            <a:stCxn id="6" idx="3"/>
            <a:endCxn id="8" idx="1"/>
          </p:cNvCxnSpPr>
          <p:nvPr/>
        </p:nvCxnSpPr>
        <p:spPr>
          <a:xfrm>
            <a:off x="6525715" y="4019238"/>
            <a:ext cx="1406579" cy="0"/>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cxnSp>
        <p:nvCxnSpPr>
          <p:cNvPr id="15" name="Straight Arrow Connector 14">
            <a:extLst>
              <a:ext uri="{FF2B5EF4-FFF2-40B4-BE49-F238E27FC236}">
                <a16:creationId xmlns:a16="http://schemas.microsoft.com/office/drawing/2014/main" xmlns="" id="{A8F0C116-EC46-3593-07C9-F8469251EB4E}"/>
              </a:ext>
            </a:extLst>
          </p:cNvPr>
          <p:cNvCxnSpPr>
            <a:cxnSpLocks/>
            <a:stCxn id="5" idx="3"/>
            <a:endCxn id="7" idx="1"/>
          </p:cNvCxnSpPr>
          <p:nvPr/>
        </p:nvCxnSpPr>
        <p:spPr>
          <a:xfrm>
            <a:off x="6525714" y="5756224"/>
            <a:ext cx="1406579" cy="0"/>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cxnSp>
        <p:nvCxnSpPr>
          <p:cNvPr id="16" name="Straight Arrow Connector 15">
            <a:extLst>
              <a:ext uri="{FF2B5EF4-FFF2-40B4-BE49-F238E27FC236}">
                <a16:creationId xmlns:a16="http://schemas.microsoft.com/office/drawing/2014/main" xmlns="" id="{155EC4E3-8B52-8500-E84C-223D200B00F8}"/>
              </a:ext>
            </a:extLst>
          </p:cNvPr>
          <p:cNvCxnSpPr>
            <a:cxnSpLocks/>
          </p:cNvCxnSpPr>
          <p:nvPr/>
        </p:nvCxnSpPr>
        <p:spPr>
          <a:xfrm>
            <a:off x="3597639" y="4011743"/>
            <a:ext cx="629587" cy="0"/>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cxnSp>
        <p:nvCxnSpPr>
          <p:cNvPr id="17" name="Straight Arrow Connector 16">
            <a:extLst>
              <a:ext uri="{FF2B5EF4-FFF2-40B4-BE49-F238E27FC236}">
                <a16:creationId xmlns:a16="http://schemas.microsoft.com/office/drawing/2014/main" xmlns="" id="{2B5D380E-FEE6-C89F-F1D4-31BA5F787ED9}"/>
              </a:ext>
            </a:extLst>
          </p:cNvPr>
          <p:cNvCxnSpPr>
            <a:cxnSpLocks/>
          </p:cNvCxnSpPr>
          <p:nvPr/>
        </p:nvCxnSpPr>
        <p:spPr>
          <a:xfrm>
            <a:off x="3582650" y="5756224"/>
            <a:ext cx="629587" cy="0"/>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cxnSp>
        <p:nvCxnSpPr>
          <p:cNvPr id="25" name="Straight Arrow Connector 24">
            <a:extLst>
              <a:ext uri="{FF2B5EF4-FFF2-40B4-BE49-F238E27FC236}">
                <a16:creationId xmlns:a16="http://schemas.microsoft.com/office/drawing/2014/main" xmlns="" id="{0111F8A9-0C34-AA2E-EC18-345B24C0B2F7}"/>
              </a:ext>
            </a:extLst>
          </p:cNvPr>
          <p:cNvCxnSpPr>
            <a:cxnSpLocks/>
          </p:cNvCxnSpPr>
          <p:nvPr/>
        </p:nvCxnSpPr>
        <p:spPr>
          <a:xfrm flipH="1">
            <a:off x="6505731" y="6510728"/>
            <a:ext cx="1289154" cy="0"/>
          </a:xfrm>
          <a:prstGeom prst="straightConnector1">
            <a:avLst/>
          </a:prstGeom>
          <a:ln w="38100">
            <a:solidFill>
              <a:schemeClr val="accent2">
                <a:lumMod val="50000"/>
              </a:schemeClr>
            </a:solidFill>
            <a:tailEnd type="triangle"/>
          </a:ln>
        </p:spPr>
        <p:style>
          <a:lnRef idx="1">
            <a:schemeClr val="accent2"/>
          </a:lnRef>
          <a:fillRef idx="0">
            <a:schemeClr val="accent2"/>
          </a:fillRef>
          <a:effectRef idx="0">
            <a:schemeClr val="accent2"/>
          </a:effectRef>
          <a:fontRef idx="minor">
            <a:schemeClr val="tx1"/>
          </a:fontRef>
        </p:style>
      </p:cxnSp>
      <p:cxnSp>
        <p:nvCxnSpPr>
          <p:cNvPr id="27" name="Straight Arrow Connector 26">
            <a:extLst>
              <a:ext uri="{FF2B5EF4-FFF2-40B4-BE49-F238E27FC236}">
                <a16:creationId xmlns:a16="http://schemas.microsoft.com/office/drawing/2014/main" xmlns="" id="{391AA10F-8D7D-78B0-E30D-CB65A2F15D15}"/>
              </a:ext>
            </a:extLst>
          </p:cNvPr>
          <p:cNvCxnSpPr>
            <a:cxnSpLocks/>
          </p:cNvCxnSpPr>
          <p:nvPr/>
        </p:nvCxnSpPr>
        <p:spPr>
          <a:xfrm flipH="1">
            <a:off x="2979295" y="6510728"/>
            <a:ext cx="1247931" cy="0"/>
          </a:xfrm>
          <a:prstGeom prst="straightConnector1">
            <a:avLst/>
          </a:prstGeom>
          <a:ln w="38100">
            <a:solidFill>
              <a:schemeClr val="accent2">
                <a:lumMod val="50000"/>
              </a:schemeClr>
            </a:solidFill>
            <a:tailEnd type="triangle"/>
          </a:ln>
        </p:spPr>
        <p:style>
          <a:lnRef idx="1">
            <a:schemeClr val="accent2"/>
          </a:lnRef>
          <a:fillRef idx="0">
            <a:schemeClr val="accent2"/>
          </a:fillRef>
          <a:effectRef idx="0">
            <a:schemeClr val="accent2"/>
          </a:effectRef>
          <a:fontRef idx="minor">
            <a:schemeClr val="tx1"/>
          </a:fontRef>
        </p:style>
      </p:cxnSp>
      <p:sp>
        <p:nvSpPr>
          <p:cNvPr id="28" name="TextBox 27">
            <a:extLst>
              <a:ext uri="{FF2B5EF4-FFF2-40B4-BE49-F238E27FC236}">
                <a16:creationId xmlns:a16="http://schemas.microsoft.com/office/drawing/2014/main" xmlns="" id="{747B6686-D67D-3355-86BB-3531839725B7}"/>
              </a:ext>
            </a:extLst>
          </p:cNvPr>
          <p:cNvSpPr txBox="1"/>
          <p:nvPr/>
        </p:nvSpPr>
        <p:spPr>
          <a:xfrm>
            <a:off x="3177290" y="6189065"/>
            <a:ext cx="720777" cy="400110"/>
          </a:xfrm>
          <a:prstGeom prst="rect">
            <a:avLst/>
          </a:prstGeom>
          <a:noFill/>
        </p:spPr>
        <p:txBody>
          <a:bodyPr wrap="square" rtlCol="0">
            <a:spAutoFit/>
          </a:bodyPr>
          <a:lstStyle/>
          <a:p>
            <a:r>
              <a:rPr lang="en-US" sz="2000" b="1" dirty="0"/>
              <a:t>Why</a:t>
            </a:r>
            <a:endParaRPr lang="en-IN" sz="2000" b="1" dirty="0"/>
          </a:p>
        </p:txBody>
      </p:sp>
      <p:sp>
        <p:nvSpPr>
          <p:cNvPr id="30" name="TextBox 29">
            <a:extLst>
              <a:ext uri="{FF2B5EF4-FFF2-40B4-BE49-F238E27FC236}">
                <a16:creationId xmlns:a16="http://schemas.microsoft.com/office/drawing/2014/main" xmlns="" id="{22ED94A5-44B6-9AA2-A4B3-EFC42E15D984}"/>
              </a:ext>
            </a:extLst>
          </p:cNvPr>
          <p:cNvSpPr txBox="1"/>
          <p:nvPr/>
        </p:nvSpPr>
        <p:spPr>
          <a:xfrm>
            <a:off x="6703102" y="6190939"/>
            <a:ext cx="720777" cy="400110"/>
          </a:xfrm>
          <a:prstGeom prst="rect">
            <a:avLst/>
          </a:prstGeom>
          <a:noFill/>
        </p:spPr>
        <p:txBody>
          <a:bodyPr wrap="square" rtlCol="0">
            <a:spAutoFit/>
          </a:bodyPr>
          <a:lstStyle/>
          <a:p>
            <a:r>
              <a:rPr lang="en-US" sz="2000" b="1" dirty="0"/>
              <a:t>Why</a:t>
            </a:r>
            <a:endParaRPr lang="en-IN" sz="2000" b="1" dirty="0"/>
          </a:p>
        </p:txBody>
      </p:sp>
      <p:sp>
        <p:nvSpPr>
          <p:cNvPr id="33" name="TextBox 32">
            <a:extLst>
              <a:ext uri="{FF2B5EF4-FFF2-40B4-BE49-F238E27FC236}">
                <a16:creationId xmlns:a16="http://schemas.microsoft.com/office/drawing/2014/main" xmlns="" id="{59B0211A-32D2-E3A3-ED65-75002D7CDC5B}"/>
              </a:ext>
            </a:extLst>
          </p:cNvPr>
          <p:cNvSpPr txBox="1"/>
          <p:nvPr/>
        </p:nvSpPr>
        <p:spPr>
          <a:xfrm>
            <a:off x="1470285" y="4059362"/>
            <a:ext cx="720777" cy="400110"/>
          </a:xfrm>
          <a:prstGeom prst="rect">
            <a:avLst/>
          </a:prstGeom>
          <a:noFill/>
        </p:spPr>
        <p:txBody>
          <a:bodyPr wrap="square" rtlCol="0">
            <a:spAutoFit/>
          </a:bodyPr>
          <a:lstStyle/>
          <a:p>
            <a:pPr algn="ctr"/>
            <a:r>
              <a:rPr lang="en-US" sz="2000" b="1" dirty="0"/>
              <a:t>A</a:t>
            </a:r>
            <a:endParaRPr lang="en-IN" sz="2000" b="1" dirty="0"/>
          </a:p>
        </p:txBody>
      </p:sp>
      <p:sp>
        <p:nvSpPr>
          <p:cNvPr id="34" name="TextBox 33">
            <a:extLst>
              <a:ext uri="{FF2B5EF4-FFF2-40B4-BE49-F238E27FC236}">
                <a16:creationId xmlns:a16="http://schemas.microsoft.com/office/drawing/2014/main" xmlns="" id="{03B1A569-800D-976B-E827-E49C06745B7E}"/>
              </a:ext>
            </a:extLst>
          </p:cNvPr>
          <p:cNvSpPr txBox="1"/>
          <p:nvPr/>
        </p:nvSpPr>
        <p:spPr>
          <a:xfrm>
            <a:off x="6586302" y="3643570"/>
            <a:ext cx="720777" cy="400110"/>
          </a:xfrm>
          <a:prstGeom prst="rect">
            <a:avLst/>
          </a:prstGeom>
          <a:noFill/>
        </p:spPr>
        <p:txBody>
          <a:bodyPr wrap="square" rtlCol="0">
            <a:spAutoFit/>
          </a:bodyPr>
          <a:lstStyle/>
          <a:p>
            <a:r>
              <a:rPr lang="en-US" sz="2000" b="1" dirty="0"/>
              <a:t>How</a:t>
            </a:r>
            <a:endParaRPr lang="en-IN" sz="2000" b="1" dirty="0"/>
          </a:p>
        </p:txBody>
      </p:sp>
      <p:sp>
        <p:nvSpPr>
          <p:cNvPr id="35" name="TextBox 34">
            <a:extLst>
              <a:ext uri="{FF2B5EF4-FFF2-40B4-BE49-F238E27FC236}">
                <a16:creationId xmlns:a16="http://schemas.microsoft.com/office/drawing/2014/main" xmlns="" id="{9E898E50-597B-5493-380A-D3BA6B7276E3}"/>
              </a:ext>
            </a:extLst>
          </p:cNvPr>
          <p:cNvSpPr txBox="1"/>
          <p:nvPr/>
        </p:nvSpPr>
        <p:spPr>
          <a:xfrm>
            <a:off x="4701289" y="4928791"/>
            <a:ext cx="720777" cy="400110"/>
          </a:xfrm>
          <a:prstGeom prst="rect">
            <a:avLst/>
          </a:prstGeom>
          <a:noFill/>
        </p:spPr>
        <p:txBody>
          <a:bodyPr wrap="square" rtlCol="0">
            <a:spAutoFit/>
          </a:bodyPr>
          <a:lstStyle/>
          <a:p>
            <a:pPr algn="ctr"/>
            <a:r>
              <a:rPr lang="en-US" sz="2000" b="1" dirty="0"/>
              <a:t>B2</a:t>
            </a:r>
            <a:endParaRPr lang="en-IN" sz="2000" b="1" dirty="0"/>
          </a:p>
        </p:txBody>
      </p:sp>
      <p:sp>
        <p:nvSpPr>
          <p:cNvPr id="36" name="TextBox 35">
            <a:extLst>
              <a:ext uri="{FF2B5EF4-FFF2-40B4-BE49-F238E27FC236}">
                <a16:creationId xmlns:a16="http://schemas.microsoft.com/office/drawing/2014/main" xmlns="" id="{54AC6538-9F47-8CA2-47D8-E9C79F12D6F3}"/>
              </a:ext>
            </a:extLst>
          </p:cNvPr>
          <p:cNvSpPr txBox="1"/>
          <p:nvPr/>
        </p:nvSpPr>
        <p:spPr>
          <a:xfrm>
            <a:off x="4701289" y="3245046"/>
            <a:ext cx="720777" cy="400110"/>
          </a:xfrm>
          <a:prstGeom prst="rect">
            <a:avLst/>
          </a:prstGeom>
          <a:noFill/>
        </p:spPr>
        <p:txBody>
          <a:bodyPr wrap="square" rtlCol="0">
            <a:spAutoFit/>
          </a:bodyPr>
          <a:lstStyle/>
          <a:p>
            <a:pPr algn="ctr"/>
            <a:r>
              <a:rPr lang="en-US" sz="2000" b="1" dirty="0"/>
              <a:t>B1</a:t>
            </a:r>
            <a:endParaRPr lang="en-IN" sz="2000" b="1" dirty="0"/>
          </a:p>
        </p:txBody>
      </p:sp>
      <p:sp>
        <p:nvSpPr>
          <p:cNvPr id="37" name="TextBox 36">
            <a:extLst>
              <a:ext uri="{FF2B5EF4-FFF2-40B4-BE49-F238E27FC236}">
                <a16:creationId xmlns:a16="http://schemas.microsoft.com/office/drawing/2014/main" xmlns="" id="{683CA364-402A-E1D4-06EC-9F3CAA53A47C}"/>
              </a:ext>
            </a:extLst>
          </p:cNvPr>
          <p:cNvSpPr txBox="1"/>
          <p:nvPr/>
        </p:nvSpPr>
        <p:spPr>
          <a:xfrm>
            <a:off x="3266605" y="3642322"/>
            <a:ext cx="720777" cy="400110"/>
          </a:xfrm>
          <a:prstGeom prst="rect">
            <a:avLst/>
          </a:prstGeom>
          <a:noFill/>
        </p:spPr>
        <p:txBody>
          <a:bodyPr wrap="square" rtlCol="0">
            <a:spAutoFit/>
          </a:bodyPr>
          <a:lstStyle/>
          <a:p>
            <a:r>
              <a:rPr lang="en-US" sz="2000" b="1" dirty="0"/>
              <a:t>How</a:t>
            </a:r>
            <a:endParaRPr lang="en-IN" sz="2000" b="1" dirty="0"/>
          </a:p>
        </p:txBody>
      </p:sp>
      <p:sp>
        <p:nvSpPr>
          <p:cNvPr id="38" name="TextBox 37">
            <a:extLst>
              <a:ext uri="{FF2B5EF4-FFF2-40B4-BE49-F238E27FC236}">
                <a16:creationId xmlns:a16="http://schemas.microsoft.com/office/drawing/2014/main" xmlns="" id="{53103D2C-7007-0EA9-9BB0-000D7636A1D6}"/>
              </a:ext>
            </a:extLst>
          </p:cNvPr>
          <p:cNvSpPr txBox="1"/>
          <p:nvPr/>
        </p:nvSpPr>
        <p:spPr>
          <a:xfrm>
            <a:off x="8594362" y="4928791"/>
            <a:ext cx="720777" cy="400110"/>
          </a:xfrm>
          <a:prstGeom prst="rect">
            <a:avLst/>
          </a:prstGeom>
          <a:noFill/>
        </p:spPr>
        <p:txBody>
          <a:bodyPr wrap="square" rtlCol="0">
            <a:spAutoFit/>
          </a:bodyPr>
          <a:lstStyle/>
          <a:p>
            <a:pPr algn="ctr"/>
            <a:r>
              <a:rPr lang="en-US" sz="2000" b="1" dirty="0"/>
              <a:t>C2</a:t>
            </a:r>
            <a:endParaRPr lang="en-IN" sz="2000" b="1" dirty="0"/>
          </a:p>
        </p:txBody>
      </p:sp>
      <p:sp>
        <p:nvSpPr>
          <p:cNvPr id="39" name="TextBox 38">
            <a:extLst>
              <a:ext uri="{FF2B5EF4-FFF2-40B4-BE49-F238E27FC236}">
                <a16:creationId xmlns:a16="http://schemas.microsoft.com/office/drawing/2014/main" xmlns="" id="{DD4D18F4-A00D-5C32-40A9-8532F1B9ED8F}"/>
              </a:ext>
            </a:extLst>
          </p:cNvPr>
          <p:cNvSpPr txBox="1"/>
          <p:nvPr/>
        </p:nvSpPr>
        <p:spPr>
          <a:xfrm>
            <a:off x="8594362" y="3245046"/>
            <a:ext cx="720777" cy="400110"/>
          </a:xfrm>
          <a:prstGeom prst="rect">
            <a:avLst/>
          </a:prstGeom>
          <a:noFill/>
        </p:spPr>
        <p:txBody>
          <a:bodyPr wrap="square" rtlCol="0">
            <a:spAutoFit/>
          </a:bodyPr>
          <a:lstStyle/>
          <a:p>
            <a:pPr algn="ctr"/>
            <a:r>
              <a:rPr lang="en-US" sz="2000" b="1" dirty="0"/>
              <a:t>C1</a:t>
            </a:r>
            <a:endParaRPr lang="en-IN" sz="2000" b="1" dirty="0"/>
          </a:p>
        </p:txBody>
      </p:sp>
    </p:spTree>
    <p:extLst>
      <p:ext uri="{BB962C8B-B14F-4D97-AF65-F5344CB8AC3E}">
        <p14:creationId xmlns:p14="http://schemas.microsoft.com/office/powerpoint/2010/main" val="3618467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fade">
                                      <p:cBhvr>
                                        <p:cTn id="28" dur="1000"/>
                                        <p:tgtEl>
                                          <p:spTgt spid="4"/>
                                        </p:tgtEl>
                                      </p:cBhvr>
                                    </p:animEffect>
                                    <p:anim calcmode="lin" valueType="num">
                                      <p:cBhvr>
                                        <p:cTn id="29" dur="1000" fill="hold"/>
                                        <p:tgtEl>
                                          <p:spTgt spid="4"/>
                                        </p:tgtEl>
                                        <p:attrNameLst>
                                          <p:attrName>ppt_x</p:attrName>
                                        </p:attrNameLst>
                                      </p:cBhvr>
                                      <p:tavLst>
                                        <p:tav tm="0">
                                          <p:val>
                                            <p:strVal val="#ppt_x"/>
                                          </p:val>
                                        </p:tav>
                                        <p:tav tm="100000">
                                          <p:val>
                                            <p:strVal val="#ppt_x"/>
                                          </p:val>
                                        </p:tav>
                                      </p:tavLst>
                                    </p:anim>
                                    <p:anim calcmode="lin" valueType="num">
                                      <p:cBhvr>
                                        <p:cTn id="3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3"/>
                                        </p:tgtEl>
                                        <p:attrNameLst>
                                          <p:attrName>style.visibility</p:attrName>
                                        </p:attrNameLst>
                                      </p:cBhvr>
                                      <p:to>
                                        <p:strVal val="visible"/>
                                      </p:to>
                                    </p:set>
                                    <p:animEffect transition="in" filter="fade">
                                      <p:cBhvr>
                                        <p:cTn id="35" dur="1000"/>
                                        <p:tgtEl>
                                          <p:spTgt spid="33"/>
                                        </p:tgtEl>
                                      </p:cBhvr>
                                    </p:animEffect>
                                    <p:anim calcmode="lin" valueType="num">
                                      <p:cBhvr>
                                        <p:cTn id="36" dur="1000" fill="hold"/>
                                        <p:tgtEl>
                                          <p:spTgt spid="33"/>
                                        </p:tgtEl>
                                        <p:attrNameLst>
                                          <p:attrName>ppt_x</p:attrName>
                                        </p:attrNameLst>
                                      </p:cBhvr>
                                      <p:tavLst>
                                        <p:tav tm="0">
                                          <p:val>
                                            <p:strVal val="#ppt_x"/>
                                          </p:val>
                                        </p:tav>
                                        <p:tav tm="100000">
                                          <p:val>
                                            <p:strVal val="#ppt_x"/>
                                          </p:val>
                                        </p:tav>
                                      </p:tavLst>
                                    </p:anim>
                                    <p:anim calcmode="lin" valueType="num">
                                      <p:cBhvr>
                                        <p:cTn id="37"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1000"/>
                                        <p:tgtEl>
                                          <p:spTgt spid="10"/>
                                        </p:tgtEl>
                                      </p:cBhvr>
                                    </p:animEffect>
                                    <p:anim calcmode="lin" valueType="num">
                                      <p:cBhvr>
                                        <p:cTn id="43" dur="1000" fill="hold"/>
                                        <p:tgtEl>
                                          <p:spTgt spid="10"/>
                                        </p:tgtEl>
                                        <p:attrNameLst>
                                          <p:attrName>ppt_x</p:attrName>
                                        </p:attrNameLst>
                                      </p:cBhvr>
                                      <p:tavLst>
                                        <p:tav tm="0">
                                          <p:val>
                                            <p:strVal val="#ppt_x"/>
                                          </p:val>
                                        </p:tav>
                                        <p:tav tm="100000">
                                          <p:val>
                                            <p:strVal val="#ppt_x"/>
                                          </p:val>
                                        </p:tav>
                                      </p:tavLst>
                                    </p:anim>
                                    <p:anim calcmode="lin" valueType="num">
                                      <p:cBhvr>
                                        <p:cTn id="4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13"/>
                                        </p:tgtEl>
                                        <p:attrNameLst>
                                          <p:attrName>style.visibility</p:attrName>
                                        </p:attrNameLst>
                                      </p:cBhvr>
                                      <p:to>
                                        <p:strVal val="visible"/>
                                      </p:to>
                                    </p:set>
                                    <p:animEffect transition="in" filter="fade">
                                      <p:cBhvr>
                                        <p:cTn id="49" dur="1000"/>
                                        <p:tgtEl>
                                          <p:spTgt spid="13"/>
                                        </p:tgtEl>
                                      </p:cBhvr>
                                    </p:animEffect>
                                    <p:anim calcmode="lin" valueType="num">
                                      <p:cBhvr>
                                        <p:cTn id="50" dur="1000" fill="hold"/>
                                        <p:tgtEl>
                                          <p:spTgt spid="13"/>
                                        </p:tgtEl>
                                        <p:attrNameLst>
                                          <p:attrName>ppt_x</p:attrName>
                                        </p:attrNameLst>
                                      </p:cBhvr>
                                      <p:tavLst>
                                        <p:tav tm="0">
                                          <p:val>
                                            <p:strVal val="#ppt_x"/>
                                          </p:val>
                                        </p:tav>
                                        <p:tav tm="100000">
                                          <p:val>
                                            <p:strVal val="#ppt_x"/>
                                          </p:val>
                                        </p:tav>
                                      </p:tavLst>
                                    </p:anim>
                                    <p:anim calcmode="lin" valueType="num">
                                      <p:cBhvr>
                                        <p:cTn id="51"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16"/>
                                        </p:tgtEl>
                                        <p:attrNameLst>
                                          <p:attrName>style.visibility</p:attrName>
                                        </p:attrNameLst>
                                      </p:cBhvr>
                                      <p:to>
                                        <p:strVal val="visible"/>
                                      </p:to>
                                    </p:set>
                                    <p:animEffect transition="in" filter="fade">
                                      <p:cBhvr>
                                        <p:cTn id="56" dur="1000"/>
                                        <p:tgtEl>
                                          <p:spTgt spid="16"/>
                                        </p:tgtEl>
                                      </p:cBhvr>
                                    </p:animEffect>
                                    <p:anim calcmode="lin" valueType="num">
                                      <p:cBhvr>
                                        <p:cTn id="57" dur="1000" fill="hold"/>
                                        <p:tgtEl>
                                          <p:spTgt spid="16"/>
                                        </p:tgtEl>
                                        <p:attrNameLst>
                                          <p:attrName>ppt_x</p:attrName>
                                        </p:attrNameLst>
                                      </p:cBhvr>
                                      <p:tavLst>
                                        <p:tav tm="0">
                                          <p:val>
                                            <p:strVal val="#ppt_x"/>
                                          </p:val>
                                        </p:tav>
                                        <p:tav tm="100000">
                                          <p:val>
                                            <p:strVal val="#ppt_x"/>
                                          </p:val>
                                        </p:tav>
                                      </p:tavLst>
                                    </p:anim>
                                    <p:anim calcmode="lin" valueType="num">
                                      <p:cBhvr>
                                        <p:cTn id="58"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17"/>
                                        </p:tgtEl>
                                        <p:attrNameLst>
                                          <p:attrName>style.visibility</p:attrName>
                                        </p:attrNameLst>
                                      </p:cBhvr>
                                      <p:to>
                                        <p:strVal val="visible"/>
                                      </p:to>
                                    </p:set>
                                    <p:animEffect transition="in" filter="fade">
                                      <p:cBhvr>
                                        <p:cTn id="63" dur="1000"/>
                                        <p:tgtEl>
                                          <p:spTgt spid="17"/>
                                        </p:tgtEl>
                                      </p:cBhvr>
                                    </p:animEffect>
                                    <p:anim calcmode="lin" valueType="num">
                                      <p:cBhvr>
                                        <p:cTn id="64" dur="1000" fill="hold"/>
                                        <p:tgtEl>
                                          <p:spTgt spid="17"/>
                                        </p:tgtEl>
                                        <p:attrNameLst>
                                          <p:attrName>ppt_x</p:attrName>
                                        </p:attrNameLst>
                                      </p:cBhvr>
                                      <p:tavLst>
                                        <p:tav tm="0">
                                          <p:val>
                                            <p:strVal val="#ppt_x"/>
                                          </p:val>
                                        </p:tav>
                                        <p:tav tm="100000">
                                          <p:val>
                                            <p:strVal val="#ppt_x"/>
                                          </p:val>
                                        </p:tav>
                                      </p:tavLst>
                                    </p:anim>
                                    <p:anim calcmode="lin" valueType="num">
                                      <p:cBhvr>
                                        <p:cTn id="65"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6"/>
                                        </p:tgtEl>
                                        <p:attrNameLst>
                                          <p:attrName>style.visibility</p:attrName>
                                        </p:attrNameLst>
                                      </p:cBhvr>
                                      <p:to>
                                        <p:strVal val="visible"/>
                                      </p:to>
                                    </p:set>
                                    <p:animEffect transition="in" filter="fade">
                                      <p:cBhvr>
                                        <p:cTn id="70" dur="1000"/>
                                        <p:tgtEl>
                                          <p:spTgt spid="6"/>
                                        </p:tgtEl>
                                      </p:cBhvr>
                                    </p:animEffect>
                                    <p:anim calcmode="lin" valueType="num">
                                      <p:cBhvr>
                                        <p:cTn id="71" dur="1000" fill="hold"/>
                                        <p:tgtEl>
                                          <p:spTgt spid="6"/>
                                        </p:tgtEl>
                                        <p:attrNameLst>
                                          <p:attrName>ppt_x</p:attrName>
                                        </p:attrNameLst>
                                      </p:cBhvr>
                                      <p:tavLst>
                                        <p:tav tm="0">
                                          <p:val>
                                            <p:strVal val="#ppt_x"/>
                                          </p:val>
                                        </p:tav>
                                        <p:tav tm="100000">
                                          <p:val>
                                            <p:strVal val="#ppt_x"/>
                                          </p:val>
                                        </p:tav>
                                      </p:tavLst>
                                    </p:anim>
                                    <p:anim calcmode="lin" valueType="num">
                                      <p:cBhvr>
                                        <p:cTn id="72"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5"/>
                                        </p:tgtEl>
                                        <p:attrNameLst>
                                          <p:attrName>style.visibility</p:attrName>
                                        </p:attrNameLst>
                                      </p:cBhvr>
                                      <p:to>
                                        <p:strVal val="visible"/>
                                      </p:to>
                                    </p:set>
                                    <p:animEffect transition="in" filter="fade">
                                      <p:cBhvr>
                                        <p:cTn id="77" dur="1000"/>
                                        <p:tgtEl>
                                          <p:spTgt spid="5"/>
                                        </p:tgtEl>
                                      </p:cBhvr>
                                    </p:animEffect>
                                    <p:anim calcmode="lin" valueType="num">
                                      <p:cBhvr>
                                        <p:cTn id="78" dur="1000" fill="hold"/>
                                        <p:tgtEl>
                                          <p:spTgt spid="5"/>
                                        </p:tgtEl>
                                        <p:attrNameLst>
                                          <p:attrName>ppt_x</p:attrName>
                                        </p:attrNameLst>
                                      </p:cBhvr>
                                      <p:tavLst>
                                        <p:tav tm="0">
                                          <p:val>
                                            <p:strVal val="#ppt_x"/>
                                          </p:val>
                                        </p:tav>
                                        <p:tav tm="100000">
                                          <p:val>
                                            <p:strVal val="#ppt_x"/>
                                          </p:val>
                                        </p:tav>
                                      </p:tavLst>
                                    </p:anim>
                                    <p:anim calcmode="lin" valueType="num">
                                      <p:cBhvr>
                                        <p:cTn id="7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37"/>
                                        </p:tgtEl>
                                        <p:attrNameLst>
                                          <p:attrName>style.visibility</p:attrName>
                                        </p:attrNameLst>
                                      </p:cBhvr>
                                      <p:to>
                                        <p:strVal val="visible"/>
                                      </p:to>
                                    </p:set>
                                    <p:animEffect transition="in" filter="fade">
                                      <p:cBhvr>
                                        <p:cTn id="84" dur="1000"/>
                                        <p:tgtEl>
                                          <p:spTgt spid="37"/>
                                        </p:tgtEl>
                                      </p:cBhvr>
                                    </p:animEffect>
                                    <p:anim calcmode="lin" valueType="num">
                                      <p:cBhvr>
                                        <p:cTn id="85" dur="1000" fill="hold"/>
                                        <p:tgtEl>
                                          <p:spTgt spid="37"/>
                                        </p:tgtEl>
                                        <p:attrNameLst>
                                          <p:attrName>ppt_x</p:attrName>
                                        </p:attrNameLst>
                                      </p:cBhvr>
                                      <p:tavLst>
                                        <p:tav tm="0">
                                          <p:val>
                                            <p:strVal val="#ppt_x"/>
                                          </p:val>
                                        </p:tav>
                                        <p:tav tm="100000">
                                          <p:val>
                                            <p:strVal val="#ppt_x"/>
                                          </p:val>
                                        </p:tav>
                                      </p:tavLst>
                                    </p:anim>
                                    <p:anim calcmode="lin" valueType="num">
                                      <p:cBhvr>
                                        <p:cTn id="86" dur="1000" fill="hold"/>
                                        <p:tgtEl>
                                          <p:spTgt spid="37"/>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35"/>
                                        </p:tgtEl>
                                        <p:attrNameLst>
                                          <p:attrName>style.visibility</p:attrName>
                                        </p:attrNameLst>
                                      </p:cBhvr>
                                      <p:to>
                                        <p:strVal val="visible"/>
                                      </p:to>
                                    </p:set>
                                    <p:animEffect transition="in" filter="fade">
                                      <p:cBhvr>
                                        <p:cTn id="91" dur="1000"/>
                                        <p:tgtEl>
                                          <p:spTgt spid="35"/>
                                        </p:tgtEl>
                                      </p:cBhvr>
                                    </p:animEffect>
                                    <p:anim calcmode="lin" valueType="num">
                                      <p:cBhvr>
                                        <p:cTn id="92" dur="1000" fill="hold"/>
                                        <p:tgtEl>
                                          <p:spTgt spid="35"/>
                                        </p:tgtEl>
                                        <p:attrNameLst>
                                          <p:attrName>ppt_x</p:attrName>
                                        </p:attrNameLst>
                                      </p:cBhvr>
                                      <p:tavLst>
                                        <p:tav tm="0">
                                          <p:val>
                                            <p:strVal val="#ppt_x"/>
                                          </p:val>
                                        </p:tav>
                                        <p:tav tm="100000">
                                          <p:val>
                                            <p:strVal val="#ppt_x"/>
                                          </p:val>
                                        </p:tav>
                                      </p:tavLst>
                                    </p:anim>
                                    <p:anim calcmode="lin" valueType="num">
                                      <p:cBhvr>
                                        <p:cTn id="93" dur="1000" fill="hold"/>
                                        <p:tgtEl>
                                          <p:spTgt spid="35"/>
                                        </p:tgtEl>
                                        <p:attrNameLst>
                                          <p:attrName>ppt_y</p:attrName>
                                        </p:attrNameLst>
                                      </p:cBhvr>
                                      <p:tavLst>
                                        <p:tav tm="0">
                                          <p:val>
                                            <p:strVal val="#ppt_y+.1"/>
                                          </p:val>
                                        </p:tav>
                                        <p:tav tm="100000">
                                          <p:val>
                                            <p:strVal val="#ppt_y"/>
                                          </p:val>
                                        </p:tav>
                                      </p:tavLst>
                                    </p:anim>
                                  </p:childTnLst>
                                </p:cTn>
                              </p:par>
                              <p:par>
                                <p:cTn id="94" presetID="42" presetClass="entr" presetSubtype="0" fill="hold" grpId="0" nodeType="withEffect">
                                  <p:stCondLst>
                                    <p:cond delay="0"/>
                                  </p:stCondLst>
                                  <p:childTnLst>
                                    <p:set>
                                      <p:cBhvr>
                                        <p:cTn id="95" dur="1" fill="hold">
                                          <p:stCondLst>
                                            <p:cond delay="0"/>
                                          </p:stCondLst>
                                        </p:cTn>
                                        <p:tgtEl>
                                          <p:spTgt spid="36"/>
                                        </p:tgtEl>
                                        <p:attrNameLst>
                                          <p:attrName>style.visibility</p:attrName>
                                        </p:attrNameLst>
                                      </p:cBhvr>
                                      <p:to>
                                        <p:strVal val="visible"/>
                                      </p:to>
                                    </p:set>
                                    <p:animEffect transition="in" filter="fade">
                                      <p:cBhvr>
                                        <p:cTn id="96" dur="1000"/>
                                        <p:tgtEl>
                                          <p:spTgt spid="36"/>
                                        </p:tgtEl>
                                      </p:cBhvr>
                                    </p:animEffect>
                                    <p:anim calcmode="lin" valueType="num">
                                      <p:cBhvr>
                                        <p:cTn id="97" dur="1000" fill="hold"/>
                                        <p:tgtEl>
                                          <p:spTgt spid="36"/>
                                        </p:tgtEl>
                                        <p:attrNameLst>
                                          <p:attrName>ppt_x</p:attrName>
                                        </p:attrNameLst>
                                      </p:cBhvr>
                                      <p:tavLst>
                                        <p:tav tm="0">
                                          <p:val>
                                            <p:strVal val="#ppt_x"/>
                                          </p:val>
                                        </p:tav>
                                        <p:tav tm="100000">
                                          <p:val>
                                            <p:strVal val="#ppt_x"/>
                                          </p:val>
                                        </p:tav>
                                      </p:tavLst>
                                    </p:anim>
                                    <p:anim calcmode="lin" valueType="num">
                                      <p:cBhvr>
                                        <p:cTn id="98" dur="1000" fill="hold"/>
                                        <p:tgtEl>
                                          <p:spTgt spid="36"/>
                                        </p:tgtEl>
                                        <p:attrNameLst>
                                          <p:attrName>ppt_y</p:attrName>
                                        </p:attrNameLst>
                                      </p:cBhvr>
                                      <p:tavLst>
                                        <p:tav tm="0">
                                          <p:val>
                                            <p:strVal val="#ppt_y+.1"/>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42" presetClass="entr" presetSubtype="0" fill="hold" nodeType="clickEffect">
                                  <p:stCondLst>
                                    <p:cond delay="0"/>
                                  </p:stCondLst>
                                  <p:childTnLst>
                                    <p:set>
                                      <p:cBhvr>
                                        <p:cTn id="102" dur="1" fill="hold">
                                          <p:stCondLst>
                                            <p:cond delay="0"/>
                                          </p:stCondLst>
                                        </p:cTn>
                                        <p:tgtEl>
                                          <p:spTgt spid="14"/>
                                        </p:tgtEl>
                                        <p:attrNameLst>
                                          <p:attrName>style.visibility</p:attrName>
                                        </p:attrNameLst>
                                      </p:cBhvr>
                                      <p:to>
                                        <p:strVal val="visible"/>
                                      </p:to>
                                    </p:set>
                                    <p:animEffect transition="in" filter="fade">
                                      <p:cBhvr>
                                        <p:cTn id="103" dur="1000"/>
                                        <p:tgtEl>
                                          <p:spTgt spid="14"/>
                                        </p:tgtEl>
                                      </p:cBhvr>
                                    </p:animEffect>
                                    <p:anim calcmode="lin" valueType="num">
                                      <p:cBhvr>
                                        <p:cTn id="104" dur="1000" fill="hold"/>
                                        <p:tgtEl>
                                          <p:spTgt spid="14"/>
                                        </p:tgtEl>
                                        <p:attrNameLst>
                                          <p:attrName>ppt_x</p:attrName>
                                        </p:attrNameLst>
                                      </p:cBhvr>
                                      <p:tavLst>
                                        <p:tav tm="0">
                                          <p:val>
                                            <p:strVal val="#ppt_x"/>
                                          </p:val>
                                        </p:tav>
                                        <p:tav tm="100000">
                                          <p:val>
                                            <p:strVal val="#ppt_x"/>
                                          </p:val>
                                        </p:tav>
                                      </p:tavLst>
                                    </p:anim>
                                    <p:anim calcmode="lin" valueType="num">
                                      <p:cBhvr>
                                        <p:cTn id="105"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6" fill="hold">
                      <p:stCondLst>
                        <p:cond delay="indefinite"/>
                      </p:stCondLst>
                      <p:childTnLst>
                        <p:par>
                          <p:cTn id="107" fill="hold">
                            <p:stCondLst>
                              <p:cond delay="0"/>
                            </p:stCondLst>
                            <p:childTnLst>
                              <p:par>
                                <p:cTn id="108" presetID="42" presetClass="entr" presetSubtype="0" fill="hold" nodeType="clickEffect">
                                  <p:stCondLst>
                                    <p:cond delay="0"/>
                                  </p:stCondLst>
                                  <p:childTnLst>
                                    <p:set>
                                      <p:cBhvr>
                                        <p:cTn id="109" dur="1" fill="hold">
                                          <p:stCondLst>
                                            <p:cond delay="0"/>
                                          </p:stCondLst>
                                        </p:cTn>
                                        <p:tgtEl>
                                          <p:spTgt spid="15"/>
                                        </p:tgtEl>
                                        <p:attrNameLst>
                                          <p:attrName>style.visibility</p:attrName>
                                        </p:attrNameLst>
                                      </p:cBhvr>
                                      <p:to>
                                        <p:strVal val="visible"/>
                                      </p:to>
                                    </p:set>
                                    <p:animEffect transition="in" filter="fade">
                                      <p:cBhvr>
                                        <p:cTn id="110" dur="1000"/>
                                        <p:tgtEl>
                                          <p:spTgt spid="15"/>
                                        </p:tgtEl>
                                      </p:cBhvr>
                                    </p:animEffect>
                                    <p:anim calcmode="lin" valueType="num">
                                      <p:cBhvr>
                                        <p:cTn id="111" dur="1000" fill="hold"/>
                                        <p:tgtEl>
                                          <p:spTgt spid="15"/>
                                        </p:tgtEl>
                                        <p:attrNameLst>
                                          <p:attrName>ppt_x</p:attrName>
                                        </p:attrNameLst>
                                      </p:cBhvr>
                                      <p:tavLst>
                                        <p:tav tm="0">
                                          <p:val>
                                            <p:strVal val="#ppt_x"/>
                                          </p:val>
                                        </p:tav>
                                        <p:tav tm="100000">
                                          <p:val>
                                            <p:strVal val="#ppt_x"/>
                                          </p:val>
                                        </p:tav>
                                      </p:tavLst>
                                    </p:anim>
                                    <p:anim calcmode="lin" valueType="num">
                                      <p:cBhvr>
                                        <p:cTn id="112"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presetID="42" presetClass="entr" presetSubtype="0" fill="hold" grpId="0" nodeType="clickEffect">
                                  <p:stCondLst>
                                    <p:cond delay="0"/>
                                  </p:stCondLst>
                                  <p:childTnLst>
                                    <p:set>
                                      <p:cBhvr>
                                        <p:cTn id="116" dur="1" fill="hold">
                                          <p:stCondLst>
                                            <p:cond delay="0"/>
                                          </p:stCondLst>
                                        </p:cTn>
                                        <p:tgtEl>
                                          <p:spTgt spid="34"/>
                                        </p:tgtEl>
                                        <p:attrNameLst>
                                          <p:attrName>style.visibility</p:attrName>
                                        </p:attrNameLst>
                                      </p:cBhvr>
                                      <p:to>
                                        <p:strVal val="visible"/>
                                      </p:to>
                                    </p:set>
                                    <p:animEffect transition="in" filter="fade">
                                      <p:cBhvr>
                                        <p:cTn id="117" dur="1000"/>
                                        <p:tgtEl>
                                          <p:spTgt spid="34"/>
                                        </p:tgtEl>
                                      </p:cBhvr>
                                    </p:animEffect>
                                    <p:anim calcmode="lin" valueType="num">
                                      <p:cBhvr>
                                        <p:cTn id="118" dur="1000" fill="hold"/>
                                        <p:tgtEl>
                                          <p:spTgt spid="34"/>
                                        </p:tgtEl>
                                        <p:attrNameLst>
                                          <p:attrName>ppt_x</p:attrName>
                                        </p:attrNameLst>
                                      </p:cBhvr>
                                      <p:tavLst>
                                        <p:tav tm="0">
                                          <p:val>
                                            <p:strVal val="#ppt_x"/>
                                          </p:val>
                                        </p:tav>
                                        <p:tav tm="100000">
                                          <p:val>
                                            <p:strVal val="#ppt_x"/>
                                          </p:val>
                                        </p:tav>
                                      </p:tavLst>
                                    </p:anim>
                                    <p:anim calcmode="lin" valueType="num">
                                      <p:cBhvr>
                                        <p:cTn id="119"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par>
                    <p:cTn id="120" fill="hold">
                      <p:stCondLst>
                        <p:cond delay="indefinite"/>
                      </p:stCondLst>
                      <p:childTnLst>
                        <p:par>
                          <p:cTn id="121" fill="hold">
                            <p:stCondLst>
                              <p:cond delay="0"/>
                            </p:stCondLst>
                            <p:childTnLst>
                              <p:par>
                                <p:cTn id="122" presetID="42" presetClass="entr" presetSubtype="0" fill="hold" grpId="0" nodeType="clickEffect">
                                  <p:stCondLst>
                                    <p:cond delay="0"/>
                                  </p:stCondLst>
                                  <p:childTnLst>
                                    <p:set>
                                      <p:cBhvr>
                                        <p:cTn id="123" dur="1" fill="hold">
                                          <p:stCondLst>
                                            <p:cond delay="0"/>
                                          </p:stCondLst>
                                        </p:cTn>
                                        <p:tgtEl>
                                          <p:spTgt spid="38"/>
                                        </p:tgtEl>
                                        <p:attrNameLst>
                                          <p:attrName>style.visibility</p:attrName>
                                        </p:attrNameLst>
                                      </p:cBhvr>
                                      <p:to>
                                        <p:strVal val="visible"/>
                                      </p:to>
                                    </p:set>
                                    <p:animEffect transition="in" filter="fade">
                                      <p:cBhvr>
                                        <p:cTn id="124" dur="1000"/>
                                        <p:tgtEl>
                                          <p:spTgt spid="38"/>
                                        </p:tgtEl>
                                      </p:cBhvr>
                                    </p:animEffect>
                                    <p:anim calcmode="lin" valueType="num">
                                      <p:cBhvr>
                                        <p:cTn id="125" dur="1000" fill="hold"/>
                                        <p:tgtEl>
                                          <p:spTgt spid="38"/>
                                        </p:tgtEl>
                                        <p:attrNameLst>
                                          <p:attrName>ppt_x</p:attrName>
                                        </p:attrNameLst>
                                      </p:cBhvr>
                                      <p:tavLst>
                                        <p:tav tm="0">
                                          <p:val>
                                            <p:strVal val="#ppt_x"/>
                                          </p:val>
                                        </p:tav>
                                        <p:tav tm="100000">
                                          <p:val>
                                            <p:strVal val="#ppt_x"/>
                                          </p:val>
                                        </p:tav>
                                      </p:tavLst>
                                    </p:anim>
                                    <p:anim calcmode="lin" valueType="num">
                                      <p:cBhvr>
                                        <p:cTn id="126" dur="1000" fill="hold"/>
                                        <p:tgtEl>
                                          <p:spTgt spid="38"/>
                                        </p:tgtEl>
                                        <p:attrNameLst>
                                          <p:attrName>ppt_y</p:attrName>
                                        </p:attrNameLst>
                                      </p:cBhvr>
                                      <p:tavLst>
                                        <p:tav tm="0">
                                          <p:val>
                                            <p:strVal val="#ppt_y+.1"/>
                                          </p:val>
                                        </p:tav>
                                        <p:tav tm="100000">
                                          <p:val>
                                            <p:strVal val="#ppt_y"/>
                                          </p:val>
                                        </p:tav>
                                      </p:tavLst>
                                    </p:anim>
                                  </p:childTnLst>
                                </p:cTn>
                              </p:par>
                              <p:par>
                                <p:cTn id="127" presetID="42" presetClass="entr" presetSubtype="0" fill="hold" grpId="0" nodeType="withEffect">
                                  <p:stCondLst>
                                    <p:cond delay="0"/>
                                  </p:stCondLst>
                                  <p:childTnLst>
                                    <p:set>
                                      <p:cBhvr>
                                        <p:cTn id="128" dur="1" fill="hold">
                                          <p:stCondLst>
                                            <p:cond delay="0"/>
                                          </p:stCondLst>
                                        </p:cTn>
                                        <p:tgtEl>
                                          <p:spTgt spid="39"/>
                                        </p:tgtEl>
                                        <p:attrNameLst>
                                          <p:attrName>style.visibility</p:attrName>
                                        </p:attrNameLst>
                                      </p:cBhvr>
                                      <p:to>
                                        <p:strVal val="visible"/>
                                      </p:to>
                                    </p:set>
                                    <p:animEffect transition="in" filter="fade">
                                      <p:cBhvr>
                                        <p:cTn id="129" dur="1000"/>
                                        <p:tgtEl>
                                          <p:spTgt spid="39"/>
                                        </p:tgtEl>
                                      </p:cBhvr>
                                    </p:animEffect>
                                    <p:anim calcmode="lin" valueType="num">
                                      <p:cBhvr>
                                        <p:cTn id="130" dur="1000" fill="hold"/>
                                        <p:tgtEl>
                                          <p:spTgt spid="39"/>
                                        </p:tgtEl>
                                        <p:attrNameLst>
                                          <p:attrName>ppt_x</p:attrName>
                                        </p:attrNameLst>
                                      </p:cBhvr>
                                      <p:tavLst>
                                        <p:tav tm="0">
                                          <p:val>
                                            <p:strVal val="#ppt_x"/>
                                          </p:val>
                                        </p:tav>
                                        <p:tav tm="100000">
                                          <p:val>
                                            <p:strVal val="#ppt_x"/>
                                          </p:val>
                                        </p:tav>
                                      </p:tavLst>
                                    </p:anim>
                                    <p:anim calcmode="lin" valueType="num">
                                      <p:cBhvr>
                                        <p:cTn id="131" dur="1000" fill="hold"/>
                                        <p:tgtEl>
                                          <p:spTgt spid="39"/>
                                        </p:tgtEl>
                                        <p:attrNameLst>
                                          <p:attrName>ppt_y</p:attrName>
                                        </p:attrNameLst>
                                      </p:cBhvr>
                                      <p:tavLst>
                                        <p:tav tm="0">
                                          <p:val>
                                            <p:strVal val="#ppt_y+.1"/>
                                          </p:val>
                                        </p:tav>
                                        <p:tav tm="100000">
                                          <p:val>
                                            <p:strVal val="#ppt_y"/>
                                          </p:val>
                                        </p:tav>
                                      </p:tavLst>
                                    </p:anim>
                                  </p:childTnLst>
                                </p:cTn>
                              </p:par>
                            </p:childTnLst>
                          </p:cTn>
                        </p:par>
                      </p:childTnLst>
                    </p:cTn>
                  </p:par>
                  <p:par>
                    <p:cTn id="132" fill="hold">
                      <p:stCondLst>
                        <p:cond delay="indefinite"/>
                      </p:stCondLst>
                      <p:childTnLst>
                        <p:par>
                          <p:cTn id="133" fill="hold">
                            <p:stCondLst>
                              <p:cond delay="0"/>
                            </p:stCondLst>
                            <p:childTnLst>
                              <p:par>
                                <p:cTn id="134" presetID="42" presetClass="entr" presetSubtype="0" fill="hold" grpId="0" nodeType="clickEffect">
                                  <p:stCondLst>
                                    <p:cond delay="0"/>
                                  </p:stCondLst>
                                  <p:childTnLst>
                                    <p:set>
                                      <p:cBhvr>
                                        <p:cTn id="135" dur="1" fill="hold">
                                          <p:stCondLst>
                                            <p:cond delay="0"/>
                                          </p:stCondLst>
                                        </p:cTn>
                                        <p:tgtEl>
                                          <p:spTgt spid="8"/>
                                        </p:tgtEl>
                                        <p:attrNameLst>
                                          <p:attrName>style.visibility</p:attrName>
                                        </p:attrNameLst>
                                      </p:cBhvr>
                                      <p:to>
                                        <p:strVal val="visible"/>
                                      </p:to>
                                    </p:set>
                                    <p:animEffect transition="in" filter="fade">
                                      <p:cBhvr>
                                        <p:cTn id="136" dur="1000"/>
                                        <p:tgtEl>
                                          <p:spTgt spid="8"/>
                                        </p:tgtEl>
                                      </p:cBhvr>
                                    </p:animEffect>
                                    <p:anim calcmode="lin" valueType="num">
                                      <p:cBhvr>
                                        <p:cTn id="137" dur="1000" fill="hold"/>
                                        <p:tgtEl>
                                          <p:spTgt spid="8"/>
                                        </p:tgtEl>
                                        <p:attrNameLst>
                                          <p:attrName>ppt_x</p:attrName>
                                        </p:attrNameLst>
                                      </p:cBhvr>
                                      <p:tavLst>
                                        <p:tav tm="0">
                                          <p:val>
                                            <p:strVal val="#ppt_x"/>
                                          </p:val>
                                        </p:tav>
                                        <p:tav tm="100000">
                                          <p:val>
                                            <p:strVal val="#ppt_x"/>
                                          </p:val>
                                        </p:tav>
                                      </p:tavLst>
                                    </p:anim>
                                    <p:anim calcmode="lin" valueType="num">
                                      <p:cBhvr>
                                        <p:cTn id="13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39" fill="hold">
                      <p:stCondLst>
                        <p:cond delay="indefinite"/>
                      </p:stCondLst>
                      <p:childTnLst>
                        <p:par>
                          <p:cTn id="140" fill="hold">
                            <p:stCondLst>
                              <p:cond delay="0"/>
                            </p:stCondLst>
                            <p:childTnLst>
                              <p:par>
                                <p:cTn id="141" presetID="42" presetClass="entr" presetSubtype="0" fill="hold" grpId="0" nodeType="clickEffect">
                                  <p:stCondLst>
                                    <p:cond delay="0"/>
                                  </p:stCondLst>
                                  <p:childTnLst>
                                    <p:set>
                                      <p:cBhvr>
                                        <p:cTn id="142" dur="1" fill="hold">
                                          <p:stCondLst>
                                            <p:cond delay="0"/>
                                          </p:stCondLst>
                                        </p:cTn>
                                        <p:tgtEl>
                                          <p:spTgt spid="7"/>
                                        </p:tgtEl>
                                        <p:attrNameLst>
                                          <p:attrName>style.visibility</p:attrName>
                                        </p:attrNameLst>
                                      </p:cBhvr>
                                      <p:to>
                                        <p:strVal val="visible"/>
                                      </p:to>
                                    </p:set>
                                    <p:animEffect transition="in" filter="fade">
                                      <p:cBhvr>
                                        <p:cTn id="143" dur="1000"/>
                                        <p:tgtEl>
                                          <p:spTgt spid="7"/>
                                        </p:tgtEl>
                                      </p:cBhvr>
                                    </p:animEffect>
                                    <p:anim calcmode="lin" valueType="num">
                                      <p:cBhvr>
                                        <p:cTn id="144" dur="1000" fill="hold"/>
                                        <p:tgtEl>
                                          <p:spTgt spid="7"/>
                                        </p:tgtEl>
                                        <p:attrNameLst>
                                          <p:attrName>ppt_x</p:attrName>
                                        </p:attrNameLst>
                                      </p:cBhvr>
                                      <p:tavLst>
                                        <p:tav tm="0">
                                          <p:val>
                                            <p:strVal val="#ppt_x"/>
                                          </p:val>
                                        </p:tav>
                                        <p:tav tm="100000">
                                          <p:val>
                                            <p:strVal val="#ppt_x"/>
                                          </p:val>
                                        </p:tav>
                                      </p:tavLst>
                                    </p:anim>
                                    <p:anim calcmode="lin" valueType="num">
                                      <p:cBhvr>
                                        <p:cTn id="14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46" fill="hold">
                      <p:stCondLst>
                        <p:cond delay="indefinite"/>
                      </p:stCondLst>
                      <p:childTnLst>
                        <p:par>
                          <p:cTn id="147" fill="hold">
                            <p:stCondLst>
                              <p:cond delay="0"/>
                            </p:stCondLst>
                            <p:childTnLst>
                              <p:par>
                                <p:cTn id="148" presetID="42" presetClass="entr" presetSubtype="0" fill="hold" nodeType="clickEffect">
                                  <p:stCondLst>
                                    <p:cond delay="0"/>
                                  </p:stCondLst>
                                  <p:childTnLst>
                                    <p:set>
                                      <p:cBhvr>
                                        <p:cTn id="149" dur="1" fill="hold">
                                          <p:stCondLst>
                                            <p:cond delay="0"/>
                                          </p:stCondLst>
                                        </p:cTn>
                                        <p:tgtEl>
                                          <p:spTgt spid="25"/>
                                        </p:tgtEl>
                                        <p:attrNameLst>
                                          <p:attrName>style.visibility</p:attrName>
                                        </p:attrNameLst>
                                      </p:cBhvr>
                                      <p:to>
                                        <p:strVal val="visible"/>
                                      </p:to>
                                    </p:set>
                                    <p:animEffect transition="in" filter="fade">
                                      <p:cBhvr>
                                        <p:cTn id="150" dur="1000"/>
                                        <p:tgtEl>
                                          <p:spTgt spid="25"/>
                                        </p:tgtEl>
                                      </p:cBhvr>
                                    </p:animEffect>
                                    <p:anim calcmode="lin" valueType="num">
                                      <p:cBhvr>
                                        <p:cTn id="151" dur="1000" fill="hold"/>
                                        <p:tgtEl>
                                          <p:spTgt spid="25"/>
                                        </p:tgtEl>
                                        <p:attrNameLst>
                                          <p:attrName>ppt_x</p:attrName>
                                        </p:attrNameLst>
                                      </p:cBhvr>
                                      <p:tavLst>
                                        <p:tav tm="0">
                                          <p:val>
                                            <p:strVal val="#ppt_x"/>
                                          </p:val>
                                        </p:tav>
                                        <p:tav tm="100000">
                                          <p:val>
                                            <p:strVal val="#ppt_x"/>
                                          </p:val>
                                        </p:tav>
                                      </p:tavLst>
                                    </p:anim>
                                    <p:anim calcmode="lin" valueType="num">
                                      <p:cBhvr>
                                        <p:cTn id="152"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153" fill="hold">
                      <p:stCondLst>
                        <p:cond delay="indefinite"/>
                      </p:stCondLst>
                      <p:childTnLst>
                        <p:par>
                          <p:cTn id="154" fill="hold">
                            <p:stCondLst>
                              <p:cond delay="0"/>
                            </p:stCondLst>
                            <p:childTnLst>
                              <p:par>
                                <p:cTn id="155" presetID="42" presetClass="entr" presetSubtype="0" fill="hold" nodeType="clickEffect">
                                  <p:stCondLst>
                                    <p:cond delay="0"/>
                                  </p:stCondLst>
                                  <p:childTnLst>
                                    <p:set>
                                      <p:cBhvr>
                                        <p:cTn id="156" dur="1" fill="hold">
                                          <p:stCondLst>
                                            <p:cond delay="0"/>
                                          </p:stCondLst>
                                        </p:cTn>
                                        <p:tgtEl>
                                          <p:spTgt spid="27"/>
                                        </p:tgtEl>
                                        <p:attrNameLst>
                                          <p:attrName>style.visibility</p:attrName>
                                        </p:attrNameLst>
                                      </p:cBhvr>
                                      <p:to>
                                        <p:strVal val="visible"/>
                                      </p:to>
                                    </p:set>
                                    <p:animEffect transition="in" filter="fade">
                                      <p:cBhvr>
                                        <p:cTn id="157" dur="1000"/>
                                        <p:tgtEl>
                                          <p:spTgt spid="27"/>
                                        </p:tgtEl>
                                      </p:cBhvr>
                                    </p:animEffect>
                                    <p:anim calcmode="lin" valueType="num">
                                      <p:cBhvr>
                                        <p:cTn id="158" dur="1000" fill="hold"/>
                                        <p:tgtEl>
                                          <p:spTgt spid="27"/>
                                        </p:tgtEl>
                                        <p:attrNameLst>
                                          <p:attrName>ppt_x</p:attrName>
                                        </p:attrNameLst>
                                      </p:cBhvr>
                                      <p:tavLst>
                                        <p:tav tm="0">
                                          <p:val>
                                            <p:strVal val="#ppt_x"/>
                                          </p:val>
                                        </p:tav>
                                        <p:tav tm="100000">
                                          <p:val>
                                            <p:strVal val="#ppt_x"/>
                                          </p:val>
                                        </p:tav>
                                      </p:tavLst>
                                    </p:anim>
                                    <p:anim calcmode="lin" valueType="num">
                                      <p:cBhvr>
                                        <p:cTn id="159"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160" fill="hold">
                      <p:stCondLst>
                        <p:cond delay="indefinite"/>
                      </p:stCondLst>
                      <p:childTnLst>
                        <p:par>
                          <p:cTn id="161" fill="hold">
                            <p:stCondLst>
                              <p:cond delay="0"/>
                            </p:stCondLst>
                            <p:childTnLst>
                              <p:par>
                                <p:cTn id="162" presetID="42" presetClass="entr" presetSubtype="0" fill="hold" grpId="0" nodeType="clickEffect">
                                  <p:stCondLst>
                                    <p:cond delay="0"/>
                                  </p:stCondLst>
                                  <p:childTnLst>
                                    <p:set>
                                      <p:cBhvr>
                                        <p:cTn id="163" dur="1" fill="hold">
                                          <p:stCondLst>
                                            <p:cond delay="0"/>
                                          </p:stCondLst>
                                        </p:cTn>
                                        <p:tgtEl>
                                          <p:spTgt spid="30"/>
                                        </p:tgtEl>
                                        <p:attrNameLst>
                                          <p:attrName>style.visibility</p:attrName>
                                        </p:attrNameLst>
                                      </p:cBhvr>
                                      <p:to>
                                        <p:strVal val="visible"/>
                                      </p:to>
                                    </p:set>
                                    <p:animEffect transition="in" filter="fade">
                                      <p:cBhvr>
                                        <p:cTn id="164" dur="1000"/>
                                        <p:tgtEl>
                                          <p:spTgt spid="30"/>
                                        </p:tgtEl>
                                      </p:cBhvr>
                                    </p:animEffect>
                                    <p:anim calcmode="lin" valueType="num">
                                      <p:cBhvr>
                                        <p:cTn id="165" dur="1000" fill="hold"/>
                                        <p:tgtEl>
                                          <p:spTgt spid="30"/>
                                        </p:tgtEl>
                                        <p:attrNameLst>
                                          <p:attrName>ppt_x</p:attrName>
                                        </p:attrNameLst>
                                      </p:cBhvr>
                                      <p:tavLst>
                                        <p:tav tm="0">
                                          <p:val>
                                            <p:strVal val="#ppt_x"/>
                                          </p:val>
                                        </p:tav>
                                        <p:tav tm="100000">
                                          <p:val>
                                            <p:strVal val="#ppt_x"/>
                                          </p:val>
                                        </p:tav>
                                      </p:tavLst>
                                    </p:anim>
                                    <p:anim calcmode="lin" valueType="num">
                                      <p:cBhvr>
                                        <p:cTn id="166"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167" fill="hold">
                      <p:stCondLst>
                        <p:cond delay="indefinite"/>
                      </p:stCondLst>
                      <p:childTnLst>
                        <p:par>
                          <p:cTn id="168" fill="hold">
                            <p:stCondLst>
                              <p:cond delay="0"/>
                            </p:stCondLst>
                            <p:childTnLst>
                              <p:par>
                                <p:cTn id="169" presetID="42" presetClass="entr" presetSubtype="0" fill="hold" grpId="0" nodeType="clickEffect">
                                  <p:stCondLst>
                                    <p:cond delay="0"/>
                                  </p:stCondLst>
                                  <p:childTnLst>
                                    <p:set>
                                      <p:cBhvr>
                                        <p:cTn id="170" dur="1" fill="hold">
                                          <p:stCondLst>
                                            <p:cond delay="0"/>
                                          </p:stCondLst>
                                        </p:cTn>
                                        <p:tgtEl>
                                          <p:spTgt spid="28"/>
                                        </p:tgtEl>
                                        <p:attrNameLst>
                                          <p:attrName>style.visibility</p:attrName>
                                        </p:attrNameLst>
                                      </p:cBhvr>
                                      <p:to>
                                        <p:strVal val="visible"/>
                                      </p:to>
                                    </p:set>
                                    <p:animEffect transition="in" filter="fade">
                                      <p:cBhvr>
                                        <p:cTn id="171" dur="1000"/>
                                        <p:tgtEl>
                                          <p:spTgt spid="28"/>
                                        </p:tgtEl>
                                      </p:cBhvr>
                                    </p:animEffect>
                                    <p:anim calcmode="lin" valueType="num">
                                      <p:cBhvr>
                                        <p:cTn id="172" dur="1000" fill="hold"/>
                                        <p:tgtEl>
                                          <p:spTgt spid="28"/>
                                        </p:tgtEl>
                                        <p:attrNameLst>
                                          <p:attrName>ppt_x</p:attrName>
                                        </p:attrNameLst>
                                      </p:cBhvr>
                                      <p:tavLst>
                                        <p:tav tm="0">
                                          <p:val>
                                            <p:strVal val="#ppt_x"/>
                                          </p:val>
                                        </p:tav>
                                        <p:tav tm="100000">
                                          <p:val>
                                            <p:strVal val="#ppt_x"/>
                                          </p:val>
                                        </p:tav>
                                      </p:tavLst>
                                    </p:anim>
                                    <p:anim calcmode="lin" valueType="num">
                                      <p:cBhvr>
                                        <p:cTn id="173"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28" grpId="0"/>
      <p:bldP spid="30" grpId="0"/>
      <p:bldP spid="33" grpId="0"/>
      <p:bldP spid="34" grpId="0"/>
      <p:bldP spid="35" grpId="0"/>
      <p:bldP spid="36" grpId="0"/>
      <p:bldP spid="37" grpId="0"/>
      <p:bldP spid="38" grpId="0"/>
      <p:bldP spid="3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6215C6E-F256-FB50-7B9D-6D6E36809F30}"/>
              </a:ext>
            </a:extLst>
          </p:cNvPr>
          <p:cNvSpPr>
            <a:spLocks noGrp="1"/>
          </p:cNvSpPr>
          <p:nvPr>
            <p:ph idx="1"/>
          </p:nvPr>
        </p:nvSpPr>
        <p:spPr>
          <a:xfrm>
            <a:off x="628338" y="851264"/>
            <a:ext cx="10515600" cy="5189771"/>
          </a:xfrm>
        </p:spPr>
        <p:txBody>
          <a:bodyPr>
            <a:noAutofit/>
          </a:bodyPr>
          <a:lstStyle/>
          <a:p>
            <a:pPr algn="just">
              <a:buFont typeface="Wingdings" panose="05000000000000000000" pitchFamily="2" charset="2"/>
              <a:buChar char="Ø"/>
            </a:pPr>
            <a:r>
              <a:rPr lang="en-IN" sz="2400" dirty="0">
                <a:latin typeface="Times New Roman" panose="02020603050405020304" pitchFamily="18" charset="0"/>
                <a:cs typeface="Times New Roman" panose="02020603050405020304" pitchFamily="18" charset="0"/>
              </a:rPr>
              <a:t>Function Analysis System Technique (FAST) visually presents the relationship between functions performed by a product, process or service and how it can be achieved. </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FAST diagram is not a designing method, but is just a tool to represent the design concept. </a:t>
            </a:r>
          </a:p>
          <a:p>
            <a:pPr algn="just">
              <a:buFont typeface="Wingdings" panose="05000000000000000000" pitchFamily="2" charset="2"/>
              <a:buChar char="Ø"/>
            </a:pPr>
            <a:r>
              <a:rPr lang="en-IN" sz="2400" dirty="0">
                <a:latin typeface="Times New Roman" panose="02020603050405020304" pitchFamily="18" charset="0"/>
                <a:cs typeface="Times New Roman" panose="02020603050405020304" pitchFamily="18" charset="0"/>
              </a:rPr>
              <a:t>FAST diagram helps to identify the areas where functions have the greatest impact on cost. </a:t>
            </a:r>
          </a:p>
          <a:p>
            <a:pPr algn="just">
              <a:buFont typeface="Wingdings" panose="05000000000000000000" pitchFamily="2" charset="2"/>
              <a:buChar char="Ø"/>
            </a:pPr>
            <a:r>
              <a:rPr lang="en-IN" sz="2400" dirty="0">
                <a:latin typeface="Times New Roman" panose="02020603050405020304" pitchFamily="18" charset="0"/>
                <a:cs typeface="Times New Roman" panose="02020603050405020304" pitchFamily="18" charset="0"/>
              </a:rPr>
              <a:t>FAST Diagram is a process of thinking logically about Function Analysis and it is this logic that is all important as it is applied to the concepts of the various disciplines.</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It is advisable to prepare the FAST diagram during creation phase and  investigating phase.</a:t>
            </a:r>
          </a:p>
          <a:p>
            <a:pPr algn="just">
              <a:buFont typeface="Wingdings" panose="05000000000000000000" pitchFamily="2" charset="2"/>
              <a:buChar char="Ø"/>
            </a:pP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2185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47F6938-5E6C-8C71-3C51-6451D0C2FD2F}"/>
              </a:ext>
            </a:extLst>
          </p:cNvPr>
          <p:cNvSpPr>
            <a:spLocks noGrp="1"/>
          </p:cNvSpPr>
          <p:nvPr>
            <p:ph type="title"/>
          </p:nvPr>
        </p:nvSpPr>
        <p:spPr>
          <a:xfrm>
            <a:off x="523407" y="286478"/>
            <a:ext cx="10515600" cy="549275"/>
          </a:xfrm>
        </p:spPr>
        <p:txBody>
          <a:bodyPr>
            <a:normAutofit/>
          </a:bodyPr>
          <a:lstStyle/>
          <a:p>
            <a:r>
              <a:rPr lang="en-IN" sz="3000" b="1" dirty="0">
                <a:latin typeface="Times New Roman" panose="02020603050405020304" pitchFamily="18" charset="0"/>
                <a:cs typeface="Times New Roman" panose="02020603050405020304" pitchFamily="18" charset="0"/>
              </a:rPr>
              <a:t>USES OF FAST DIAGRAM</a:t>
            </a:r>
          </a:p>
        </p:txBody>
      </p:sp>
      <p:sp>
        <p:nvSpPr>
          <p:cNvPr id="3" name="Content Placeholder 2">
            <a:extLst>
              <a:ext uri="{FF2B5EF4-FFF2-40B4-BE49-F238E27FC236}">
                <a16:creationId xmlns:a16="http://schemas.microsoft.com/office/drawing/2014/main" xmlns="" id="{E02D492E-B5D2-7FBE-35E0-3450DA874300}"/>
              </a:ext>
            </a:extLst>
          </p:cNvPr>
          <p:cNvSpPr>
            <a:spLocks noGrp="1"/>
          </p:cNvSpPr>
          <p:nvPr>
            <p:ph idx="1"/>
          </p:nvPr>
        </p:nvSpPr>
        <p:spPr>
          <a:xfrm>
            <a:off x="523407" y="835752"/>
            <a:ext cx="11145186" cy="5735769"/>
          </a:xfrm>
        </p:spPr>
        <p:txBody>
          <a:bodyPr>
            <a:normAutofit/>
          </a:bodyPr>
          <a:lstStyle/>
          <a:p>
            <a:pPr marL="0" indent="0" algn="just">
              <a:lnSpc>
                <a:spcPts val="3400"/>
              </a:lnSpc>
              <a:spcBef>
                <a:spcPts val="0"/>
              </a:spcBef>
              <a:buNone/>
            </a:pPr>
            <a:r>
              <a:rPr lang="en-US" sz="2400" dirty="0">
                <a:latin typeface="Times New Roman" panose="02020603050405020304" pitchFamily="18" charset="0"/>
                <a:cs typeface="Times New Roman" panose="02020603050405020304" pitchFamily="18" charset="0"/>
              </a:rPr>
              <a:t>(1) It helps to organize random listing of functions identified in the function phase. The FAST diagram helps to inter-relate these functions.</a:t>
            </a:r>
          </a:p>
          <a:p>
            <a:pPr marL="0" indent="0" algn="just">
              <a:lnSpc>
                <a:spcPts val="3400"/>
              </a:lnSpc>
              <a:spcBef>
                <a:spcPts val="0"/>
              </a:spcBef>
              <a:buNone/>
            </a:pPr>
            <a:r>
              <a:rPr lang="en-US" sz="2400" dirty="0">
                <a:latin typeface="Times New Roman" panose="02020603050405020304" pitchFamily="18" charset="0"/>
                <a:cs typeface="Times New Roman" panose="02020603050405020304" pitchFamily="18" charset="0"/>
              </a:rPr>
              <a:t>(2) FAST helps to check for missing functions that might be overlooked in the above random function identification process.</a:t>
            </a:r>
          </a:p>
          <a:p>
            <a:pPr marL="0" indent="0" algn="just">
              <a:lnSpc>
                <a:spcPts val="3400"/>
              </a:lnSpc>
              <a:spcBef>
                <a:spcPts val="0"/>
              </a:spcBef>
              <a:buNone/>
            </a:pPr>
            <a:r>
              <a:rPr lang="en-US" sz="2400" dirty="0">
                <a:latin typeface="Times New Roman" panose="02020603050405020304" pitchFamily="18" charset="0"/>
                <a:cs typeface="Times New Roman" panose="02020603050405020304" pitchFamily="18" charset="0"/>
              </a:rPr>
              <a:t>(3) It helps to clearly identify basic function(s) and scope of study.</a:t>
            </a:r>
          </a:p>
          <a:p>
            <a:pPr marL="0" indent="0" algn="just">
              <a:lnSpc>
                <a:spcPts val="3400"/>
              </a:lnSpc>
              <a:spcBef>
                <a:spcPts val="0"/>
              </a:spcBef>
              <a:buNone/>
            </a:pPr>
            <a:r>
              <a:rPr lang="en-US" sz="2400" dirty="0">
                <a:latin typeface="Times New Roman" panose="02020603050405020304" pitchFamily="18" charset="0"/>
                <a:cs typeface="Times New Roman" panose="02020603050405020304" pitchFamily="18" charset="0"/>
              </a:rPr>
              <a:t>(4) It helps to visualize and understand the problem in clear terms.</a:t>
            </a:r>
          </a:p>
          <a:p>
            <a:pPr marL="0" indent="0" algn="just">
              <a:lnSpc>
                <a:spcPts val="3400"/>
              </a:lnSpc>
              <a:spcBef>
                <a:spcPts val="0"/>
              </a:spcBef>
              <a:buNone/>
            </a:pPr>
            <a:r>
              <a:rPr lang="en-US" sz="2400" dirty="0">
                <a:latin typeface="Times New Roman" panose="02020603050405020304" pitchFamily="18" charset="0"/>
                <a:cs typeface="Times New Roman" panose="02020603050405020304" pitchFamily="18" charset="0"/>
              </a:rPr>
              <a:t>(5) FAST helps to break the problem into smaller steps in logical manner thus helps to identify each 'required secondary function’ required to achieve desired basic function.</a:t>
            </a:r>
          </a:p>
          <a:p>
            <a:pPr marL="0" indent="0" algn="just">
              <a:lnSpc>
                <a:spcPts val="3400"/>
              </a:lnSpc>
              <a:spcBef>
                <a:spcPts val="0"/>
              </a:spcBef>
              <a:buNone/>
            </a:pPr>
            <a:r>
              <a:rPr lang="en-US" sz="2400" dirty="0">
                <a:latin typeface="Times New Roman" panose="02020603050405020304" pitchFamily="18" charset="0"/>
                <a:cs typeface="Times New Roman" panose="02020603050405020304" pitchFamily="18" charset="0"/>
              </a:rPr>
              <a:t>(6) It finally helps to identify the major hardware/component to accomplish the desired basic function.</a:t>
            </a:r>
          </a:p>
          <a:p>
            <a:pPr marL="0" indent="0" algn="just">
              <a:lnSpc>
                <a:spcPts val="3400"/>
              </a:lnSpc>
              <a:spcBef>
                <a:spcPts val="0"/>
              </a:spcBef>
              <a:buNone/>
            </a:pPr>
            <a:r>
              <a:rPr lang="en-US" sz="2400" dirty="0">
                <a:latin typeface="Times New Roman" panose="02020603050405020304" pitchFamily="18" charset="0"/>
                <a:cs typeface="Times New Roman" panose="02020603050405020304" pitchFamily="18" charset="0"/>
              </a:rPr>
              <a:t>(7) FAST diagram is used to identify and visualize high-cost functions by including the functional cost in each of the required and supporting function blocks.</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8195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524298-E10E-E65A-A57D-2CA692067988}"/>
              </a:ext>
            </a:extLst>
          </p:cNvPr>
          <p:cNvSpPr>
            <a:spLocks noGrp="1"/>
          </p:cNvSpPr>
          <p:nvPr>
            <p:ph type="title"/>
          </p:nvPr>
        </p:nvSpPr>
        <p:spPr>
          <a:xfrm>
            <a:off x="838200" y="365125"/>
            <a:ext cx="10515600" cy="564265"/>
          </a:xfrm>
        </p:spPr>
        <p:txBody>
          <a:bodyPr>
            <a:normAutofit/>
          </a:bodyPr>
          <a:lstStyle/>
          <a:p>
            <a:r>
              <a:rPr lang="en-IN" sz="3000" b="1" dirty="0">
                <a:latin typeface="Times New Roman" panose="02020603050405020304" pitchFamily="18" charset="0"/>
                <a:cs typeface="Times New Roman" panose="02020603050405020304" pitchFamily="18" charset="0"/>
              </a:rPr>
              <a:t>TYPES OF FAST DIAGRAM</a:t>
            </a:r>
          </a:p>
        </p:txBody>
      </p:sp>
      <p:sp>
        <p:nvSpPr>
          <p:cNvPr id="3" name="Content Placeholder 2">
            <a:extLst>
              <a:ext uri="{FF2B5EF4-FFF2-40B4-BE49-F238E27FC236}">
                <a16:creationId xmlns:a16="http://schemas.microsoft.com/office/drawing/2014/main" xmlns="" id="{D9391E65-9834-9E23-4AEE-CC39F2E07E9A}"/>
              </a:ext>
            </a:extLst>
          </p:cNvPr>
          <p:cNvSpPr>
            <a:spLocks noGrp="1"/>
          </p:cNvSpPr>
          <p:nvPr>
            <p:ph idx="1"/>
          </p:nvPr>
        </p:nvSpPr>
        <p:spPr>
          <a:xfrm>
            <a:off x="838200" y="1121086"/>
            <a:ext cx="10515600" cy="5624487"/>
          </a:xfrm>
        </p:spPr>
        <p:txBody>
          <a:bodyPr>
            <a:normAutofit lnSpcReduction="10000"/>
          </a:bodyPr>
          <a:lstStyle/>
          <a:p>
            <a:pPr marL="0" indent="0" algn="just">
              <a:lnSpc>
                <a:spcPct val="110000"/>
              </a:lnSpc>
              <a:spcBef>
                <a:spcPts val="600"/>
              </a:spcBef>
              <a:spcAft>
                <a:spcPts val="600"/>
              </a:spcAft>
              <a:buNone/>
            </a:pPr>
            <a:r>
              <a:rPr lang="en-US" dirty="0">
                <a:latin typeface="Times New Roman" panose="02020603050405020304" pitchFamily="18" charset="0"/>
                <a:cs typeface="Times New Roman" panose="02020603050405020304" pitchFamily="18" charset="0"/>
              </a:rPr>
              <a:t>(1) Technically oriented FAST diagram:</a:t>
            </a:r>
          </a:p>
          <a:p>
            <a:pPr marL="360000" algn="just">
              <a:lnSpc>
                <a:spcPct val="110000"/>
              </a:lnSpc>
              <a:spcBef>
                <a:spcPts val="600"/>
              </a:spcBef>
              <a:spcAft>
                <a:spcPts val="600"/>
              </a:spcAf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Technically oriented FAST diagram are used to create innovative design by designers. </a:t>
            </a:r>
          </a:p>
          <a:p>
            <a:pPr marL="360000" algn="just">
              <a:lnSpc>
                <a:spcPct val="110000"/>
              </a:lnSpc>
              <a:spcBef>
                <a:spcPts val="600"/>
              </a:spcBef>
              <a:spcAft>
                <a:spcPts val="600"/>
              </a:spcAf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This FAST diagram begins with higher order function &amp; basic function and ends up with major assemblies to achieve only the desired basic function of the product. </a:t>
            </a:r>
          </a:p>
          <a:p>
            <a:pPr marL="0" indent="0" algn="just">
              <a:lnSpc>
                <a:spcPct val="110000"/>
              </a:lnSpc>
              <a:spcBef>
                <a:spcPts val="600"/>
              </a:spcBef>
              <a:spcAft>
                <a:spcPts val="600"/>
              </a:spcAft>
              <a:buNone/>
            </a:pPr>
            <a:r>
              <a:rPr lang="en-US" dirty="0">
                <a:latin typeface="Times New Roman" panose="02020603050405020304" pitchFamily="18" charset="0"/>
                <a:cs typeface="Times New Roman" panose="02020603050405020304" pitchFamily="18" charset="0"/>
              </a:rPr>
              <a:t>(2) Customer (or Task) oriented FAST diagram:</a:t>
            </a:r>
          </a:p>
          <a:p>
            <a:pPr marL="588600" indent="-360000" algn="just">
              <a:lnSpc>
                <a:spcPct val="110000"/>
              </a:lnSpc>
              <a:spcBef>
                <a:spcPts val="600"/>
              </a:spcBef>
              <a:spcAft>
                <a:spcPts val="600"/>
              </a:spcAf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Customer (or Task) oriented FAST diagram focus on all other needs of customer (may not be basic function) not covered in the Technically oriented FAST diagram' which are desirable by customer for satisfactory performance of the product.</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8767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1EDCCC-6A88-3719-7464-FEF6DB15151C}"/>
              </a:ext>
            </a:extLst>
          </p:cNvPr>
          <p:cNvSpPr>
            <a:spLocks noGrp="1"/>
          </p:cNvSpPr>
          <p:nvPr>
            <p:ph type="title"/>
          </p:nvPr>
        </p:nvSpPr>
        <p:spPr>
          <a:xfrm>
            <a:off x="838200" y="365126"/>
            <a:ext cx="10515600" cy="624226"/>
          </a:xfrm>
        </p:spPr>
        <p:txBody>
          <a:bodyPr>
            <a:normAutofit/>
          </a:bodyPr>
          <a:lstStyle/>
          <a:p>
            <a:r>
              <a:rPr lang="en-IN" sz="3000" b="1" dirty="0">
                <a:latin typeface="Times New Roman" panose="02020603050405020304" pitchFamily="18" charset="0"/>
                <a:cs typeface="Times New Roman" panose="02020603050405020304" pitchFamily="18" charset="0"/>
              </a:rPr>
              <a:t>LAYOUT OF TECHNICALLY ORIENTED FAST DIAGRAM</a:t>
            </a:r>
          </a:p>
        </p:txBody>
      </p:sp>
      <p:sp>
        <p:nvSpPr>
          <p:cNvPr id="6" name="Rectangle 5">
            <a:extLst>
              <a:ext uri="{FF2B5EF4-FFF2-40B4-BE49-F238E27FC236}">
                <a16:creationId xmlns:a16="http://schemas.microsoft.com/office/drawing/2014/main" xmlns="" id="{C253438B-A4C1-2D69-0A0C-25751E2AEB05}"/>
              </a:ext>
            </a:extLst>
          </p:cNvPr>
          <p:cNvSpPr/>
          <p:nvPr/>
        </p:nvSpPr>
        <p:spPr>
          <a:xfrm>
            <a:off x="2261636" y="3232528"/>
            <a:ext cx="1171107" cy="869430"/>
          </a:xfrm>
          <a:prstGeom prst="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Basic Function</a:t>
            </a:r>
          </a:p>
        </p:txBody>
      </p:sp>
      <p:sp>
        <p:nvSpPr>
          <p:cNvPr id="7" name="Rectangle 6">
            <a:extLst>
              <a:ext uri="{FF2B5EF4-FFF2-40B4-BE49-F238E27FC236}">
                <a16:creationId xmlns:a16="http://schemas.microsoft.com/office/drawing/2014/main" xmlns="" id="{CDC317D2-3CD2-756B-7049-6B21142286DB}"/>
              </a:ext>
            </a:extLst>
          </p:cNvPr>
          <p:cNvSpPr/>
          <p:nvPr/>
        </p:nvSpPr>
        <p:spPr>
          <a:xfrm>
            <a:off x="4837139" y="4692728"/>
            <a:ext cx="1333551" cy="869430"/>
          </a:xfrm>
          <a:prstGeom prst="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endParaRPr lang="en-IN" sz="2000" dirty="0">
              <a:latin typeface="Times New Roman" panose="02020603050405020304" pitchFamily="18" charset="0"/>
              <a:cs typeface="Times New Roman" panose="02020603050405020304" pitchFamily="18" charset="0"/>
            </a:endParaRPr>
          </a:p>
          <a:p>
            <a:pPr algn="ctr"/>
            <a:r>
              <a:rPr lang="en-IN" sz="2000" dirty="0">
                <a:latin typeface="Times New Roman" panose="02020603050405020304" pitchFamily="18" charset="0"/>
                <a:cs typeface="Times New Roman" panose="02020603050405020304" pitchFamily="18" charset="0"/>
              </a:rPr>
              <a:t>Required Secondary Function</a:t>
            </a:r>
          </a:p>
          <a:p>
            <a:pPr algn="ctr"/>
            <a:endParaRPr lang="en-IN" dirty="0"/>
          </a:p>
        </p:txBody>
      </p:sp>
      <p:sp>
        <p:nvSpPr>
          <p:cNvPr id="8" name="Rectangle 7">
            <a:extLst>
              <a:ext uri="{FF2B5EF4-FFF2-40B4-BE49-F238E27FC236}">
                <a16:creationId xmlns:a16="http://schemas.microsoft.com/office/drawing/2014/main" xmlns="" id="{0E47A1D2-82A0-0668-722E-F3AA41DAC6E7}"/>
              </a:ext>
            </a:extLst>
          </p:cNvPr>
          <p:cNvSpPr/>
          <p:nvPr/>
        </p:nvSpPr>
        <p:spPr>
          <a:xfrm>
            <a:off x="4792428" y="1470188"/>
            <a:ext cx="1378262" cy="869430"/>
          </a:xfrm>
          <a:prstGeom prst="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endParaRPr lang="en-IN" sz="2000" dirty="0">
              <a:latin typeface="Times New Roman" panose="02020603050405020304" pitchFamily="18" charset="0"/>
              <a:cs typeface="Times New Roman" panose="02020603050405020304" pitchFamily="18" charset="0"/>
            </a:endParaRPr>
          </a:p>
          <a:p>
            <a:pPr algn="ctr"/>
            <a:r>
              <a:rPr lang="en-IN" sz="2000" dirty="0">
                <a:latin typeface="Times New Roman" panose="02020603050405020304" pitchFamily="18" charset="0"/>
                <a:cs typeface="Times New Roman" panose="02020603050405020304" pitchFamily="18" charset="0"/>
              </a:rPr>
              <a:t>Required Secondary Function</a:t>
            </a:r>
          </a:p>
          <a:p>
            <a:pPr algn="ctr"/>
            <a:endParaRPr lang="en-IN" dirty="0"/>
          </a:p>
        </p:txBody>
      </p:sp>
      <p:sp>
        <p:nvSpPr>
          <p:cNvPr id="9" name="Rectangle 8">
            <a:extLst>
              <a:ext uri="{FF2B5EF4-FFF2-40B4-BE49-F238E27FC236}">
                <a16:creationId xmlns:a16="http://schemas.microsoft.com/office/drawing/2014/main" xmlns="" id="{A8D76D91-B63C-039D-7754-56367228C37D}"/>
              </a:ext>
            </a:extLst>
          </p:cNvPr>
          <p:cNvSpPr/>
          <p:nvPr/>
        </p:nvSpPr>
        <p:spPr>
          <a:xfrm>
            <a:off x="7007969" y="4685110"/>
            <a:ext cx="1372473" cy="869430"/>
          </a:xfrm>
          <a:prstGeom prst="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endParaRPr lang="en-IN" sz="2000" dirty="0">
              <a:latin typeface="Times New Roman" panose="02020603050405020304" pitchFamily="18" charset="0"/>
              <a:cs typeface="Times New Roman" panose="02020603050405020304" pitchFamily="18" charset="0"/>
            </a:endParaRPr>
          </a:p>
          <a:p>
            <a:pPr algn="ctr"/>
            <a:r>
              <a:rPr lang="en-IN" sz="2000" dirty="0">
                <a:latin typeface="Times New Roman" panose="02020603050405020304" pitchFamily="18" charset="0"/>
                <a:cs typeface="Times New Roman" panose="02020603050405020304" pitchFamily="18" charset="0"/>
              </a:rPr>
              <a:t>Required Secondary Function</a:t>
            </a:r>
          </a:p>
          <a:p>
            <a:pPr algn="ctr"/>
            <a:endParaRPr lang="en-IN" sz="2000" dirty="0"/>
          </a:p>
        </p:txBody>
      </p:sp>
      <p:sp>
        <p:nvSpPr>
          <p:cNvPr id="10" name="Rectangle 9">
            <a:extLst>
              <a:ext uri="{FF2B5EF4-FFF2-40B4-BE49-F238E27FC236}">
                <a16:creationId xmlns:a16="http://schemas.microsoft.com/office/drawing/2014/main" xmlns="" id="{1646A02F-2100-6E45-BADD-31743A04376A}"/>
              </a:ext>
            </a:extLst>
          </p:cNvPr>
          <p:cNvSpPr/>
          <p:nvPr/>
        </p:nvSpPr>
        <p:spPr>
          <a:xfrm>
            <a:off x="7037550" y="1470188"/>
            <a:ext cx="1310461" cy="869430"/>
          </a:xfrm>
          <a:prstGeom prst="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Required Secondary Function</a:t>
            </a:r>
          </a:p>
        </p:txBody>
      </p:sp>
      <p:cxnSp>
        <p:nvCxnSpPr>
          <p:cNvPr id="11" name="Straight Arrow Connector 10">
            <a:extLst>
              <a:ext uri="{FF2B5EF4-FFF2-40B4-BE49-F238E27FC236}">
                <a16:creationId xmlns:a16="http://schemas.microsoft.com/office/drawing/2014/main" xmlns="" id="{B7BC7581-FEB4-B5D9-A95A-9DD13D0B007C}"/>
              </a:ext>
            </a:extLst>
          </p:cNvPr>
          <p:cNvCxnSpPr>
            <a:cxnSpLocks/>
            <a:endCxn id="62" idx="1"/>
          </p:cNvCxnSpPr>
          <p:nvPr/>
        </p:nvCxnSpPr>
        <p:spPr>
          <a:xfrm flipV="1">
            <a:off x="3413440" y="3263824"/>
            <a:ext cx="1443735" cy="6159"/>
          </a:xfrm>
          <a:prstGeom prst="straightConnector1">
            <a:avLst/>
          </a:prstGeom>
          <a:ln w="38100">
            <a:prstDash val="sysDash"/>
            <a:tailEnd type="triangle"/>
          </a:ln>
        </p:spPr>
        <p:style>
          <a:lnRef idx="1">
            <a:schemeClr val="accent2"/>
          </a:lnRef>
          <a:fillRef idx="0">
            <a:schemeClr val="accent2"/>
          </a:fillRef>
          <a:effectRef idx="0">
            <a:schemeClr val="accent2"/>
          </a:effectRef>
          <a:fontRef idx="minor">
            <a:schemeClr val="tx1"/>
          </a:fontRef>
        </p:style>
      </p:cxnSp>
      <p:cxnSp>
        <p:nvCxnSpPr>
          <p:cNvPr id="12" name="Straight Connector 11">
            <a:extLst>
              <a:ext uri="{FF2B5EF4-FFF2-40B4-BE49-F238E27FC236}">
                <a16:creationId xmlns:a16="http://schemas.microsoft.com/office/drawing/2014/main" xmlns="" id="{86FA7F4A-5F2A-A12C-7801-8C8A3A3B5637}"/>
              </a:ext>
            </a:extLst>
          </p:cNvPr>
          <p:cNvCxnSpPr>
            <a:cxnSpLocks/>
          </p:cNvCxnSpPr>
          <p:nvPr/>
        </p:nvCxnSpPr>
        <p:spPr>
          <a:xfrm>
            <a:off x="4200994" y="1896890"/>
            <a:ext cx="11234" cy="327971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xmlns="" id="{48E061FE-7973-2262-C003-E040F29D3073}"/>
              </a:ext>
            </a:extLst>
          </p:cNvPr>
          <p:cNvCxnSpPr>
            <a:cxnSpLocks/>
            <a:stCxn id="8" idx="3"/>
            <a:endCxn id="10" idx="1"/>
          </p:cNvCxnSpPr>
          <p:nvPr/>
        </p:nvCxnSpPr>
        <p:spPr>
          <a:xfrm>
            <a:off x="6170690" y="1904903"/>
            <a:ext cx="866860" cy="0"/>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cxnSp>
        <p:nvCxnSpPr>
          <p:cNvPr id="14" name="Straight Arrow Connector 13">
            <a:extLst>
              <a:ext uri="{FF2B5EF4-FFF2-40B4-BE49-F238E27FC236}">
                <a16:creationId xmlns:a16="http://schemas.microsoft.com/office/drawing/2014/main" xmlns="" id="{F16D9114-0068-C818-7F6E-B9EBE8986455}"/>
              </a:ext>
            </a:extLst>
          </p:cNvPr>
          <p:cNvCxnSpPr>
            <a:cxnSpLocks/>
            <a:stCxn id="7" idx="3"/>
          </p:cNvCxnSpPr>
          <p:nvPr/>
        </p:nvCxnSpPr>
        <p:spPr>
          <a:xfrm>
            <a:off x="6170690" y="5127443"/>
            <a:ext cx="863806" cy="0"/>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cxnSp>
        <p:nvCxnSpPr>
          <p:cNvPr id="15" name="Straight Arrow Connector 14">
            <a:extLst>
              <a:ext uri="{FF2B5EF4-FFF2-40B4-BE49-F238E27FC236}">
                <a16:creationId xmlns:a16="http://schemas.microsoft.com/office/drawing/2014/main" xmlns="" id="{6D66EA0C-DB1A-277D-C26A-D089ED6755C9}"/>
              </a:ext>
            </a:extLst>
          </p:cNvPr>
          <p:cNvCxnSpPr>
            <a:cxnSpLocks/>
          </p:cNvCxnSpPr>
          <p:nvPr/>
        </p:nvCxnSpPr>
        <p:spPr>
          <a:xfrm flipV="1">
            <a:off x="4200994" y="1896890"/>
            <a:ext cx="640821" cy="8013"/>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cxnSp>
        <p:nvCxnSpPr>
          <p:cNvPr id="16" name="Straight Arrow Connector 15">
            <a:extLst>
              <a:ext uri="{FF2B5EF4-FFF2-40B4-BE49-F238E27FC236}">
                <a16:creationId xmlns:a16="http://schemas.microsoft.com/office/drawing/2014/main" xmlns="" id="{EA35EEB0-C5A3-6962-AB76-6B3710F46F0C}"/>
              </a:ext>
            </a:extLst>
          </p:cNvPr>
          <p:cNvCxnSpPr>
            <a:cxnSpLocks/>
          </p:cNvCxnSpPr>
          <p:nvPr/>
        </p:nvCxnSpPr>
        <p:spPr>
          <a:xfrm>
            <a:off x="4212228" y="5176607"/>
            <a:ext cx="629587" cy="0"/>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cxnSp>
        <p:nvCxnSpPr>
          <p:cNvPr id="18" name="Straight Arrow Connector 17">
            <a:extLst>
              <a:ext uri="{FF2B5EF4-FFF2-40B4-BE49-F238E27FC236}">
                <a16:creationId xmlns:a16="http://schemas.microsoft.com/office/drawing/2014/main" xmlns="" id="{FA645884-A512-2BE8-D9A3-E605F502D843}"/>
              </a:ext>
            </a:extLst>
          </p:cNvPr>
          <p:cNvCxnSpPr>
            <a:cxnSpLocks/>
          </p:cNvCxnSpPr>
          <p:nvPr/>
        </p:nvCxnSpPr>
        <p:spPr>
          <a:xfrm flipH="1">
            <a:off x="2293483" y="2081617"/>
            <a:ext cx="1123645" cy="0"/>
          </a:xfrm>
          <a:prstGeom prst="straightConnector1">
            <a:avLst/>
          </a:prstGeom>
          <a:ln w="38100">
            <a:solidFill>
              <a:schemeClr val="accent2">
                <a:lumMod val="50000"/>
              </a:schemeClr>
            </a:solidFill>
            <a:tailEnd type="triangle"/>
          </a:ln>
        </p:spPr>
        <p:style>
          <a:lnRef idx="1">
            <a:schemeClr val="accent2"/>
          </a:lnRef>
          <a:fillRef idx="0">
            <a:schemeClr val="accent2"/>
          </a:fillRef>
          <a:effectRef idx="0">
            <a:schemeClr val="accent2"/>
          </a:effectRef>
          <a:fontRef idx="minor">
            <a:schemeClr val="tx1"/>
          </a:fontRef>
        </p:style>
      </p:cxnSp>
      <p:sp>
        <p:nvSpPr>
          <p:cNvPr id="19" name="TextBox 18">
            <a:extLst>
              <a:ext uri="{FF2B5EF4-FFF2-40B4-BE49-F238E27FC236}">
                <a16:creationId xmlns:a16="http://schemas.microsoft.com/office/drawing/2014/main" xmlns="" id="{167A3B9A-A12C-C9F6-E7EE-31A904DD1B68}"/>
              </a:ext>
            </a:extLst>
          </p:cNvPr>
          <p:cNvSpPr txBox="1"/>
          <p:nvPr/>
        </p:nvSpPr>
        <p:spPr>
          <a:xfrm>
            <a:off x="2518655" y="1639989"/>
            <a:ext cx="690169" cy="400110"/>
          </a:xfrm>
          <a:prstGeom prst="rect">
            <a:avLst/>
          </a:prstGeom>
          <a:noFill/>
        </p:spPr>
        <p:txBody>
          <a:bodyPr wrap="square" rtlCol="0">
            <a:spAutoFit/>
          </a:bodyPr>
          <a:lstStyle/>
          <a:p>
            <a:r>
              <a:rPr lang="en-US" sz="2000" b="1" dirty="0"/>
              <a:t>Why</a:t>
            </a:r>
            <a:endParaRPr lang="en-IN" sz="2000" b="1" dirty="0"/>
          </a:p>
        </p:txBody>
      </p:sp>
      <p:cxnSp>
        <p:nvCxnSpPr>
          <p:cNvPr id="34" name="Straight Arrow Connector 33">
            <a:extLst>
              <a:ext uri="{FF2B5EF4-FFF2-40B4-BE49-F238E27FC236}">
                <a16:creationId xmlns:a16="http://schemas.microsoft.com/office/drawing/2014/main" xmlns="" id="{FEC0E666-E0F6-751F-B67A-0C5E1491A26E}"/>
              </a:ext>
            </a:extLst>
          </p:cNvPr>
          <p:cNvCxnSpPr>
            <a:cxnSpLocks/>
          </p:cNvCxnSpPr>
          <p:nvPr/>
        </p:nvCxnSpPr>
        <p:spPr>
          <a:xfrm>
            <a:off x="2369377" y="1582966"/>
            <a:ext cx="990293" cy="0"/>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sp>
        <p:nvSpPr>
          <p:cNvPr id="35" name="TextBox 34">
            <a:extLst>
              <a:ext uri="{FF2B5EF4-FFF2-40B4-BE49-F238E27FC236}">
                <a16:creationId xmlns:a16="http://schemas.microsoft.com/office/drawing/2014/main" xmlns="" id="{BBB62D0C-9D8C-DCA4-8E2A-3B6F28867DB7}"/>
              </a:ext>
            </a:extLst>
          </p:cNvPr>
          <p:cNvSpPr txBox="1"/>
          <p:nvPr/>
        </p:nvSpPr>
        <p:spPr>
          <a:xfrm>
            <a:off x="2518655" y="1239653"/>
            <a:ext cx="720777" cy="400110"/>
          </a:xfrm>
          <a:prstGeom prst="rect">
            <a:avLst/>
          </a:prstGeom>
          <a:noFill/>
        </p:spPr>
        <p:txBody>
          <a:bodyPr wrap="square" rtlCol="0">
            <a:spAutoFit/>
          </a:bodyPr>
          <a:lstStyle/>
          <a:p>
            <a:r>
              <a:rPr lang="en-US" sz="2000" b="1" dirty="0"/>
              <a:t>How</a:t>
            </a:r>
            <a:endParaRPr lang="en-IN" sz="2000" b="1" dirty="0"/>
          </a:p>
        </p:txBody>
      </p:sp>
      <p:cxnSp>
        <p:nvCxnSpPr>
          <p:cNvPr id="50" name="Straight Connector 49">
            <a:extLst>
              <a:ext uri="{FF2B5EF4-FFF2-40B4-BE49-F238E27FC236}">
                <a16:creationId xmlns:a16="http://schemas.microsoft.com/office/drawing/2014/main" xmlns="" id="{FF4EE0E4-B232-60A7-AC22-922D494ADFF3}"/>
              </a:ext>
            </a:extLst>
          </p:cNvPr>
          <p:cNvCxnSpPr>
            <a:cxnSpLocks/>
          </p:cNvCxnSpPr>
          <p:nvPr/>
        </p:nvCxnSpPr>
        <p:spPr>
          <a:xfrm>
            <a:off x="2004303" y="1422242"/>
            <a:ext cx="0" cy="4484304"/>
          </a:xfrm>
          <a:prstGeom prst="line">
            <a:avLst/>
          </a:prstGeom>
          <a:ln w="28575">
            <a:solidFill>
              <a:schemeClr val="accent4">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xmlns="" id="{C6707703-A930-A06E-DCD6-51B82F452145}"/>
              </a:ext>
            </a:extLst>
          </p:cNvPr>
          <p:cNvCxnSpPr>
            <a:cxnSpLocks/>
          </p:cNvCxnSpPr>
          <p:nvPr/>
        </p:nvCxnSpPr>
        <p:spPr>
          <a:xfrm>
            <a:off x="9208383" y="1311328"/>
            <a:ext cx="0" cy="4484304"/>
          </a:xfrm>
          <a:prstGeom prst="line">
            <a:avLst/>
          </a:prstGeom>
          <a:ln w="28575">
            <a:solidFill>
              <a:schemeClr val="accent4">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53" name="Rectangle 52">
            <a:extLst>
              <a:ext uri="{FF2B5EF4-FFF2-40B4-BE49-F238E27FC236}">
                <a16:creationId xmlns:a16="http://schemas.microsoft.com/office/drawing/2014/main" xmlns="" id="{4CEC0A8C-72D2-96D4-A490-1FBC4DCD6980}"/>
              </a:ext>
            </a:extLst>
          </p:cNvPr>
          <p:cNvSpPr/>
          <p:nvPr/>
        </p:nvSpPr>
        <p:spPr>
          <a:xfrm>
            <a:off x="520277" y="3134518"/>
            <a:ext cx="1171107" cy="1059752"/>
          </a:xfrm>
          <a:prstGeom prst="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Higher order Function</a:t>
            </a:r>
          </a:p>
        </p:txBody>
      </p:sp>
      <p:cxnSp>
        <p:nvCxnSpPr>
          <p:cNvPr id="54" name="Straight Arrow Connector 53">
            <a:extLst>
              <a:ext uri="{FF2B5EF4-FFF2-40B4-BE49-F238E27FC236}">
                <a16:creationId xmlns:a16="http://schemas.microsoft.com/office/drawing/2014/main" xmlns="" id="{D7B59095-0B5E-C8F1-A092-76A12AD02C1E}"/>
              </a:ext>
            </a:extLst>
          </p:cNvPr>
          <p:cNvCxnSpPr>
            <a:cxnSpLocks/>
            <a:endCxn id="6" idx="1"/>
          </p:cNvCxnSpPr>
          <p:nvPr/>
        </p:nvCxnSpPr>
        <p:spPr>
          <a:xfrm>
            <a:off x="1663283" y="3664394"/>
            <a:ext cx="598353" cy="2849"/>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cxnSp>
        <p:nvCxnSpPr>
          <p:cNvPr id="56" name="Straight Arrow Connector 55">
            <a:extLst>
              <a:ext uri="{FF2B5EF4-FFF2-40B4-BE49-F238E27FC236}">
                <a16:creationId xmlns:a16="http://schemas.microsoft.com/office/drawing/2014/main" xmlns="" id="{9D91D75C-E9BD-5754-13DF-CEE0AC7AA3F0}"/>
              </a:ext>
            </a:extLst>
          </p:cNvPr>
          <p:cNvCxnSpPr>
            <a:cxnSpLocks/>
          </p:cNvCxnSpPr>
          <p:nvPr/>
        </p:nvCxnSpPr>
        <p:spPr>
          <a:xfrm>
            <a:off x="3468965" y="4099403"/>
            <a:ext cx="1409070" cy="0"/>
          </a:xfrm>
          <a:prstGeom prst="straightConnector1">
            <a:avLst/>
          </a:prstGeom>
          <a:ln w="38100">
            <a:prstDash val="sysDash"/>
            <a:tailEnd type="triangle"/>
          </a:ln>
        </p:spPr>
        <p:style>
          <a:lnRef idx="1">
            <a:schemeClr val="accent2"/>
          </a:lnRef>
          <a:fillRef idx="0">
            <a:schemeClr val="accent2"/>
          </a:fillRef>
          <a:effectRef idx="0">
            <a:schemeClr val="accent2"/>
          </a:effectRef>
          <a:fontRef idx="minor">
            <a:schemeClr val="tx1"/>
          </a:fontRef>
        </p:style>
      </p:cxnSp>
      <p:cxnSp>
        <p:nvCxnSpPr>
          <p:cNvPr id="57" name="Straight Arrow Connector 56">
            <a:extLst>
              <a:ext uri="{FF2B5EF4-FFF2-40B4-BE49-F238E27FC236}">
                <a16:creationId xmlns:a16="http://schemas.microsoft.com/office/drawing/2014/main" xmlns="" id="{5D0F104F-B72D-F755-118D-194596750AE1}"/>
              </a:ext>
            </a:extLst>
          </p:cNvPr>
          <p:cNvCxnSpPr>
            <a:cxnSpLocks/>
            <a:stCxn id="62" idx="3"/>
            <a:endCxn id="92" idx="1"/>
          </p:cNvCxnSpPr>
          <p:nvPr/>
        </p:nvCxnSpPr>
        <p:spPr>
          <a:xfrm>
            <a:off x="6170690" y="3263824"/>
            <a:ext cx="863806" cy="1574"/>
          </a:xfrm>
          <a:prstGeom prst="straightConnector1">
            <a:avLst/>
          </a:prstGeom>
          <a:ln w="38100">
            <a:prstDash val="sysDash"/>
            <a:tailEnd type="triangle"/>
          </a:ln>
        </p:spPr>
        <p:style>
          <a:lnRef idx="1">
            <a:schemeClr val="accent2"/>
          </a:lnRef>
          <a:fillRef idx="0">
            <a:schemeClr val="accent2"/>
          </a:fillRef>
          <a:effectRef idx="0">
            <a:schemeClr val="accent2"/>
          </a:effectRef>
          <a:fontRef idx="minor">
            <a:schemeClr val="tx1"/>
          </a:fontRef>
        </p:style>
      </p:cxnSp>
      <p:cxnSp>
        <p:nvCxnSpPr>
          <p:cNvPr id="58" name="Straight Arrow Connector 57">
            <a:extLst>
              <a:ext uri="{FF2B5EF4-FFF2-40B4-BE49-F238E27FC236}">
                <a16:creationId xmlns:a16="http://schemas.microsoft.com/office/drawing/2014/main" xmlns="" id="{DE266066-83DD-0A6F-752E-4E972343366A}"/>
              </a:ext>
            </a:extLst>
          </p:cNvPr>
          <p:cNvCxnSpPr>
            <a:cxnSpLocks/>
            <a:stCxn id="77" idx="3"/>
            <a:endCxn id="93" idx="1"/>
          </p:cNvCxnSpPr>
          <p:nvPr/>
        </p:nvCxnSpPr>
        <p:spPr>
          <a:xfrm>
            <a:off x="6170690" y="4101958"/>
            <a:ext cx="884666" cy="1574"/>
          </a:xfrm>
          <a:prstGeom prst="straightConnector1">
            <a:avLst/>
          </a:prstGeom>
          <a:ln w="38100">
            <a:prstDash val="sysDash"/>
            <a:tailEnd type="triangle"/>
          </a:ln>
        </p:spPr>
        <p:style>
          <a:lnRef idx="1">
            <a:schemeClr val="accent2"/>
          </a:lnRef>
          <a:fillRef idx="0">
            <a:schemeClr val="accent2"/>
          </a:fillRef>
          <a:effectRef idx="0">
            <a:schemeClr val="accent2"/>
          </a:effectRef>
          <a:fontRef idx="minor">
            <a:schemeClr val="tx1"/>
          </a:fontRef>
        </p:style>
      </p:cxnSp>
      <p:cxnSp>
        <p:nvCxnSpPr>
          <p:cNvPr id="59" name="Straight Arrow Connector 58">
            <a:extLst>
              <a:ext uri="{FF2B5EF4-FFF2-40B4-BE49-F238E27FC236}">
                <a16:creationId xmlns:a16="http://schemas.microsoft.com/office/drawing/2014/main" xmlns="" id="{F3F8CAF5-1EBB-0803-897A-8DFBD0D28CEB}"/>
              </a:ext>
            </a:extLst>
          </p:cNvPr>
          <p:cNvCxnSpPr>
            <a:cxnSpLocks/>
            <a:stCxn id="92" idx="3"/>
            <a:endCxn id="103" idx="1"/>
          </p:cNvCxnSpPr>
          <p:nvPr/>
        </p:nvCxnSpPr>
        <p:spPr>
          <a:xfrm flipV="1">
            <a:off x="8348011" y="3263823"/>
            <a:ext cx="1640926" cy="1575"/>
          </a:xfrm>
          <a:prstGeom prst="straightConnector1">
            <a:avLst/>
          </a:prstGeom>
          <a:ln w="38100">
            <a:prstDash val="sysDash"/>
            <a:tailEnd type="triangle"/>
          </a:ln>
        </p:spPr>
        <p:style>
          <a:lnRef idx="1">
            <a:schemeClr val="accent2"/>
          </a:lnRef>
          <a:fillRef idx="0">
            <a:schemeClr val="accent2"/>
          </a:fillRef>
          <a:effectRef idx="0">
            <a:schemeClr val="accent2"/>
          </a:effectRef>
          <a:fontRef idx="minor">
            <a:schemeClr val="tx1"/>
          </a:fontRef>
        </p:style>
      </p:cxnSp>
      <p:cxnSp>
        <p:nvCxnSpPr>
          <p:cNvPr id="60" name="Straight Arrow Connector 59">
            <a:extLst>
              <a:ext uri="{FF2B5EF4-FFF2-40B4-BE49-F238E27FC236}">
                <a16:creationId xmlns:a16="http://schemas.microsoft.com/office/drawing/2014/main" xmlns="" id="{54A863AA-438C-E4B2-CB54-EC8DA06165C5}"/>
              </a:ext>
            </a:extLst>
          </p:cNvPr>
          <p:cNvCxnSpPr>
            <a:cxnSpLocks/>
            <a:stCxn id="93" idx="3"/>
            <a:endCxn id="104" idx="1"/>
          </p:cNvCxnSpPr>
          <p:nvPr/>
        </p:nvCxnSpPr>
        <p:spPr>
          <a:xfrm>
            <a:off x="8348011" y="4103532"/>
            <a:ext cx="1720745" cy="31198"/>
          </a:xfrm>
          <a:prstGeom prst="straightConnector1">
            <a:avLst/>
          </a:prstGeom>
          <a:ln w="38100">
            <a:prstDash val="sysDash"/>
            <a:tailEnd type="triangle"/>
          </a:ln>
        </p:spPr>
        <p:style>
          <a:lnRef idx="1">
            <a:schemeClr val="accent2"/>
          </a:lnRef>
          <a:fillRef idx="0">
            <a:schemeClr val="accent2"/>
          </a:fillRef>
          <a:effectRef idx="0">
            <a:schemeClr val="accent2"/>
          </a:effectRef>
          <a:fontRef idx="minor">
            <a:schemeClr val="tx1"/>
          </a:fontRef>
        </p:style>
      </p:cxnSp>
      <p:cxnSp>
        <p:nvCxnSpPr>
          <p:cNvPr id="61" name="Straight Arrow Connector 60">
            <a:extLst>
              <a:ext uri="{FF2B5EF4-FFF2-40B4-BE49-F238E27FC236}">
                <a16:creationId xmlns:a16="http://schemas.microsoft.com/office/drawing/2014/main" xmlns="" id="{D1F8878A-52C5-F4A1-AA31-3CC9CCF43AA7}"/>
              </a:ext>
            </a:extLst>
          </p:cNvPr>
          <p:cNvCxnSpPr>
            <a:cxnSpLocks/>
            <a:endCxn id="101" idx="1"/>
          </p:cNvCxnSpPr>
          <p:nvPr/>
        </p:nvCxnSpPr>
        <p:spPr>
          <a:xfrm flipV="1">
            <a:off x="8380442" y="5119247"/>
            <a:ext cx="1608495" cy="8196"/>
          </a:xfrm>
          <a:prstGeom prst="straightConnector1">
            <a:avLst/>
          </a:prstGeom>
          <a:ln w="38100">
            <a:prstDash val="solid"/>
            <a:tailEnd type="triangle"/>
          </a:ln>
        </p:spPr>
        <p:style>
          <a:lnRef idx="1">
            <a:schemeClr val="accent2"/>
          </a:lnRef>
          <a:fillRef idx="0">
            <a:schemeClr val="accent2"/>
          </a:fillRef>
          <a:effectRef idx="0">
            <a:schemeClr val="accent2"/>
          </a:effectRef>
          <a:fontRef idx="minor">
            <a:schemeClr val="tx1"/>
          </a:fontRef>
        </p:style>
      </p:cxnSp>
      <p:sp>
        <p:nvSpPr>
          <p:cNvPr id="62" name="Rectangle 61">
            <a:extLst>
              <a:ext uri="{FF2B5EF4-FFF2-40B4-BE49-F238E27FC236}">
                <a16:creationId xmlns:a16="http://schemas.microsoft.com/office/drawing/2014/main" xmlns="" id="{2902F461-A022-0EEB-2761-3D2155EDE9D4}"/>
              </a:ext>
            </a:extLst>
          </p:cNvPr>
          <p:cNvSpPr/>
          <p:nvPr/>
        </p:nvSpPr>
        <p:spPr>
          <a:xfrm>
            <a:off x="4857175" y="3011460"/>
            <a:ext cx="1313515" cy="504727"/>
          </a:xfrm>
          <a:prstGeom prst="rect">
            <a:avLst/>
          </a:prstGeom>
          <a:ln w="38100">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lang="en-IN" sz="2000" dirty="0">
              <a:latin typeface="Times New Roman" panose="02020603050405020304" pitchFamily="18" charset="0"/>
              <a:cs typeface="Times New Roman" panose="02020603050405020304" pitchFamily="18" charset="0"/>
            </a:endParaRPr>
          </a:p>
          <a:p>
            <a:pPr algn="ctr"/>
            <a:endParaRPr lang="en-IN" dirty="0"/>
          </a:p>
        </p:txBody>
      </p:sp>
      <p:sp>
        <p:nvSpPr>
          <p:cNvPr id="77" name="Rectangle 76">
            <a:extLst>
              <a:ext uri="{FF2B5EF4-FFF2-40B4-BE49-F238E27FC236}">
                <a16:creationId xmlns:a16="http://schemas.microsoft.com/office/drawing/2014/main" xmlns="" id="{32187D03-70D8-53CE-05E6-07BF17BCEADE}"/>
              </a:ext>
            </a:extLst>
          </p:cNvPr>
          <p:cNvSpPr/>
          <p:nvPr/>
        </p:nvSpPr>
        <p:spPr>
          <a:xfrm>
            <a:off x="4878035" y="3849594"/>
            <a:ext cx="1292655" cy="504727"/>
          </a:xfrm>
          <a:prstGeom prst="rect">
            <a:avLst/>
          </a:prstGeom>
          <a:ln w="38100">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lang="en-IN" sz="2000" dirty="0">
              <a:latin typeface="Times New Roman" panose="02020603050405020304" pitchFamily="18" charset="0"/>
              <a:cs typeface="Times New Roman" panose="02020603050405020304" pitchFamily="18" charset="0"/>
            </a:endParaRPr>
          </a:p>
          <a:p>
            <a:pPr algn="ctr"/>
            <a:endParaRPr lang="en-IN" dirty="0"/>
          </a:p>
        </p:txBody>
      </p:sp>
      <p:sp>
        <p:nvSpPr>
          <p:cNvPr id="92" name="Rectangle 91">
            <a:extLst>
              <a:ext uri="{FF2B5EF4-FFF2-40B4-BE49-F238E27FC236}">
                <a16:creationId xmlns:a16="http://schemas.microsoft.com/office/drawing/2014/main" xmlns="" id="{AF560095-BCA0-C433-6B9C-83BA6A732F1A}"/>
              </a:ext>
            </a:extLst>
          </p:cNvPr>
          <p:cNvSpPr/>
          <p:nvPr/>
        </p:nvSpPr>
        <p:spPr>
          <a:xfrm>
            <a:off x="7034496" y="3013034"/>
            <a:ext cx="1313515" cy="504727"/>
          </a:xfrm>
          <a:prstGeom prst="rect">
            <a:avLst/>
          </a:prstGeom>
          <a:ln w="38100">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lang="en-IN" sz="2000" dirty="0">
              <a:latin typeface="Times New Roman" panose="02020603050405020304" pitchFamily="18" charset="0"/>
              <a:cs typeface="Times New Roman" panose="02020603050405020304" pitchFamily="18" charset="0"/>
            </a:endParaRPr>
          </a:p>
          <a:p>
            <a:pPr algn="ctr"/>
            <a:endParaRPr lang="en-IN" dirty="0"/>
          </a:p>
        </p:txBody>
      </p:sp>
      <p:sp>
        <p:nvSpPr>
          <p:cNvPr id="93" name="Rectangle 92">
            <a:extLst>
              <a:ext uri="{FF2B5EF4-FFF2-40B4-BE49-F238E27FC236}">
                <a16:creationId xmlns:a16="http://schemas.microsoft.com/office/drawing/2014/main" xmlns="" id="{7C503E2D-EB5A-C3EB-CD6A-22869A8B098C}"/>
              </a:ext>
            </a:extLst>
          </p:cNvPr>
          <p:cNvSpPr/>
          <p:nvPr/>
        </p:nvSpPr>
        <p:spPr>
          <a:xfrm>
            <a:off x="7055356" y="3851168"/>
            <a:ext cx="1292655" cy="504727"/>
          </a:xfrm>
          <a:prstGeom prst="rect">
            <a:avLst/>
          </a:prstGeom>
          <a:ln w="38100">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lang="en-IN" sz="2000" dirty="0">
              <a:latin typeface="Times New Roman" panose="02020603050405020304" pitchFamily="18" charset="0"/>
              <a:cs typeface="Times New Roman" panose="02020603050405020304" pitchFamily="18" charset="0"/>
            </a:endParaRPr>
          </a:p>
          <a:p>
            <a:pPr algn="ctr"/>
            <a:endParaRPr lang="en-IN" dirty="0"/>
          </a:p>
        </p:txBody>
      </p:sp>
      <p:sp>
        <p:nvSpPr>
          <p:cNvPr id="101" name="Rectangle 100">
            <a:extLst>
              <a:ext uri="{FF2B5EF4-FFF2-40B4-BE49-F238E27FC236}">
                <a16:creationId xmlns:a16="http://schemas.microsoft.com/office/drawing/2014/main" xmlns="" id="{6393A38E-F939-F73D-D22A-F3EE4C5598E3}"/>
              </a:ext>
            </a:extLst>
          </p:cNvPr>
          <p:cNvSpPr/>
          <p:nvPr/>
        </p:nvSpPr>
        <p:spPr>
          <a:xfrm>
            <a:off x="9988937" y="4684532"/>
            <a:ext cx="1372473" cy="869430"/>
          </a:xfrm>
          <a:prstGeom prst="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endParaRPr lang="en-IN" sz="2000" dirty="0">
              <a:latin typeface="Times New Roman" panose="02020603050405020304" pitchFamily="18" charset="0"/>
              <a:cs typeface="Times New Roman" panose="02020603050405020304" pitchFamily="18" charset="0"/>
            </a:endParaRPr>
          </a:p>
          <a:p>
            <a:pPr algn="ctr"/>
            <a:r>
              <a:rPr lang="en-IN" sz="2000" dirty="0">
                <a:latin typeface="Times New Roman" panose="02020603050405020304" pitchFamily="18" charset="0"/>
                <a:cs typeface="Times New Roman" panose="02020603050405020304" pitchFamily="18" charset="0"/>
              </a:rPr>
              <a:t>Assumed Function</a:t>
            </a:r>
          </a:p>
          <a:p>
            <a:pPr algn="ctr"/>
            <a:endParaRPr lang="en-IN" sz="2000" dirty="0"/>
          </a:p>
        </p:txBody>
      </p:sp>
      <p:sp>
        <p:nvSpPr>
          <p:cNvPr id="102" name="Rectangle 101">
            <a:extLst>
              <a:ext uri="{FF2B5EF4-FFF2-40B4-BE49-F238E27FC236}">
                <a16:creationId xmlns:a16="http://schemas.microsoft.com/office/drawing/2014/main" xmlns="" id="{227C1F3E-F8A9-B037-1DB9-5C0DF8EA1A61}"/>
              </a:ext>
            </a:extLst>
          </p:cNvPr>
          <p:cNvSpPr/>
          <p:nvPr/>
        </p:nvSpPr>
        <p:spPr>
          <a:xfrm>
            <a:off x="10018518" y="1469610"/>
            <a:ext cx="1310461" cy="786125"/>
          </a:xfrm>
          <a:prstGeom prst="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Assumed Function</a:t>
            </a:r>
          </a:p>
        </p:txBody>
      </p:sp>
      <p:sp>
        <p:nvSpPr>
          <p:cNvPr id="103" name="Rectangle 102">
            <a:extLst>
              <a:ext uri="{FF2B5EF4-FFF2-40B4-BE49-F238E27FC236}">
                <a16:creationId xmlns:a16="http://schemas.microsoft.com/office/drawing/2014/main" xmlns="" id="{4BD264FF-FEA5-9D2B-7666-933B20B794FE}"/>
              </a:ext>
            </a:extLst>
          </p:cNvPr>
          <p:cNvSpPr/>
          <p:nvPr/>
        </p:nvSpPr>
        <p:spPr>
          <a:xfrm>
            <a:off x="9988937" y="2951710"/>
            <a:ext cx="1372473" cy="624226"/>
          </a:xfrm>
          <a:prstGeom prst="rect">
            <a:avLst/>
          </a:prstGeom>
          <a:ln w="38100">
            <a:prstDash val="solid"/>
          </a:ln>
        </p:spPr>
        <p:style>
          <a:lnRef idx="2">
            <a:schemeClr val="accent6"/>
          </a:lnRef>
          <a:fillRef idx="1">
            <a:schemeClr val="lt1"/>
          </a:fillRef>
          <a:effectRef idx="0">
            <a:schemeClr val="accent6"/>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Assumed Function</a:t>
            </a:r>
            <a:endParaRPr lang="en-IN" dirty="0"/>
          </a:p>
        </p:txBody>
      </p:sp>
      <p:sp>
        <p:nvSpPr>
          <p:cNvPr id="104" name="Rectangle 103">
            <a:extLst>
              <a:ext uri="{FF2B5EF4-FFF2-40B4-BE49-F238E27FC236}">
                <a16:creationId xmlns:a16="http://schemas.microsoft.com/office/drawing/2014/main" xmlns="" id="{25DC474A-30B6-4BF9-64CD-41E39BA02B7B}"/>
              </a:ext>
            </a:extLst>
          </p:cNvPr>
          <p:cNvSpPr/>
          <p:nvPr/>
        </p:nvSpPr>
        <p:spPr>
          <a:xfrm>
            <a:off x="10068756" y="3822617"/>
            <a:ext cx="1325086" cy="624226"/>
          </a:xfrm>
          <a:prstGeom prst="rect">
            <a:avLst/>
          </a:prstGeom>
          <a:ln w="38100">
            <a:prstDash val="solid"/>
          </a:ln>
        </p:spPr>
        <p:style>
          <a:lnRef idx="2">
            <a:schemeClr val="accent6"/>
          </a:lnRef>
          <a:fillRef idx="1">
            <a:schemeClr val="lt1"/>
          </a:fillRef>
          <a:effectRef idx="0">
            <a:schemeClr val="accent6"/>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Assumed Function</a:t>
            </a:r>
          </a:p>
        </p:txBody>
      </p:sp>
      <p:cxnSp>
        <p:nvCxnSpPr>
          <p:cNvPr id="115" name="Straight Arrow Connector 114">
            <a:extLst>
              <a:ext uri="{FF2B5EF4-FFF2-40B4-BE49-F238E27FC236}">
                <a16:creationId xmlns:a16="http://schemas.microsoft.com/office/drawing/2014/main" xmlns="" id="{CAF0B4F7-F60C-31CD-9159-E393BA2AFAE6}"/>
              </a:ext>
            </a:extLst>
          </p:cNvPr>
          <p:cNvCxnSpPr>
            <a:cxnSpLocks/>
          </p:cNvCxnSpPr>
          <p:nvPr/>
        </p:nvCxnSpPr>
        <p:spPr>
          <a:xfrm flipV="1">
            <a:off x="8366425" y="1865977"/>
            <a:ext cx="1608495" cy="8196"/>
          </a:xfrm>
          <a:prstGeom prst="straightConnector1">
            <a:avLst/>
          </a:prstGeom>
          <a:ln w="38100">
            <a:prstDash val="solid"/>
            <a:tailEnd type="triangle"/>
          </a:ln>
        </p:spPr>
        <p:style>
          <a:lnRef idx="1">
            <a:schemeClr val="accent2"/>
          </a:lnRef>
          <a:fillRef idx="0">
            <a:schemeClr val="accent2"/>
          </a:fillRef>
          <a:effectRef idx="0">
            <a:schemeClr val="accent2"/>
          </a:effectRef>
          <a:fontRef idx="minor">
            <a:schemeClr val="tx1"/>
          </a:fontRef>
        </p:style>
      </p:cxnSp>
      <p:sp>
        <p:nvSpPr>
          <p:cNvPr id="116" name="TextBox 115">
            <a:extLst>
              <a:ext uri="{FF2B5EF4-FFF2-40B4-BE49-F238E27FC236}">
                <a16:creationId xmlns:a16="http://schemas.microsoft.com/office/drawing/2014/main" xmlns="" id="{3490259E-4EB1-E3DE-84DC-F860C36DF221}"/>
              </a:ext>
            </a:extLst>
          </p:cNvPr>
          <p:cNvSpPr txBox="1"/>
          <p:nvPr/>
        </p:nvSpPr>
        <p:spPr>
          <a:xfrm>
            <a:off x="1105830" y="5861154"/>
            <a:ext cx="1967154" cy="646331"/>
          </a:xfrm>
          <a:prstGeom prst="rect">
            <a:avLst/>
          </a:prstGeom>
          <a:noFill/>
        </p:spPr>
        <p:txBody>
          <a:bodyPr wrap="square" rtlCol="0">
            <a:spAutoFit/>
          </a:bodyPr>
          <a:lstStyle/>
          <a:p>
            <a:pPr algn="ctr"/>
            <a:r>
              <a:rPr lang="en-US" b="1" dirty="0">
                <a:latin typeface="Times New Roman" panose="02020603050405020304" pitchFamily="18" charset="0"/>
                <a:cs typeface="Times New Roman" panose="02020603050405020304" pitchFamily="18" charset="0"/>
              </a:rPr>
              <a:t>Left Scope Line (LSL)</a:t>
            </a:r>
            <a:endParaRPr lang="en-IN" b="1" dirty="0">
              <a:latin typeface="Times New Roman" panose="02020603050405020304" pitchFamily="18" charset="0"/>
              <a:cs typeface="Times New Roman" panose="02020603050405020304" pitchFamily="18" charset="0"/>
            </a:endParaRPr>
          </a:p>
        </p:txBody>
      </p:sp>
      <p:sp>
        <p:nvSpPr>
          <p:cNvPr id="117" name="TextBox 116">
            <a:extLst>
              <a:ext uri="{FF2B5EF4-FFF2-40B4-BE49-F238E27FC236}">
                <a16:creationId xmlns:a16="http://schemas.microsoft.com/office/drawing/2014/main" xmlns="" id="{04644F76-BCBF-B97E-1A74-DD8D3C9F6200}"/>
              </a:ext>
            </a:extLst>
          </p:cNvPr>
          <p:cNvSpPr txBox="1"/>
          <p:nvPr/>
        </p:nvSpPr>
        <p:spPr>
          <a:xfrm>
            <a:off x="8348011" y="5998350"/>
            <a:ext cx="1967154" cy="646331"/>
          </a:xfrm>
          <a:prstGeom prst="rect">
            <a:avLst/>
          </a:prstGeom>
          <a:noFill/>
        </p:spPr>
        <p:txBody>
          <a:bodyPr wrap="square" rtlCol="0">
            <a:spAutoFit/>
          </a:bodyPr>
          <a:lstStyle/>
          <a:p>
            <a:pPr algn="ctr"/>
            <a:r>
              <a:rPr lang="en-US" b="1" dirty="0">
                <a:latin typeface="Times New Roman" panose="02020603050405020304" pitchFamily="18" charset="0"/>
                <a:cs typeface="Times New Roman" panose="02020603050405020304" pitchFamily="18" charset="0"/>
              </a:rPr>
              <a:t>Right Scope Line (LSL)</a:t>
            </a:r>
            <a:endParaRPr lang="en-IN"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1113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7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3"/>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57"/>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58"/>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14"/>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10"/>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92"/>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93"/>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9"/>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115"/>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59"/>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60"/>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61"/>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nodeType="clickEffect">
                                  <p:stCondLst>
                                    <p:cond delay="0"/>
                                  </p:stCondLst>
                                  <p:childTnLst>
                                    <p:set>
                                      <p:cBhvr>
                                        <p:cTn id="92" dur="1" fill="hold">
                                          <p:stCondLst>
                                            <p:cond delay="0"/>
                                          </p:stCondLst>
                                        </p:cTn>
                                        <p:tgtEl>
                                          <p:spTgt spid="52"/>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117"/>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102"/>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103"/>
                                        </p:tgtEl>
                                        <p:attrNameLst>
                                          <p:attrName>style.visibility</p:attrName>
                                        </p:attrNameLst>
                                      </p:cBhvr>
                                      <p:to>
                                        <p:strVal val="visible"/>
                                      </p:to>
                                    </p:set>
                                  </p:childTnLst>
                                </p:cTn>
                              </p:par>
                              <p:par>
                                <p:cTn id="103" presetID="1" presetClass="entr" presetSubtype="0" fill="hold" grpId="0" nodeType="withEffect">
                                  <p:stCondLst>
                                    <p:cond delay="0"/>
                                  </p:stCondLst>
                                  <p:childTnLst>
                                    <p:set>
                                      <p:cBhvr>
                                        <p:cTn id="104" dur="1" fill="hold">
                                          <p:stCondLst>
                                            <p:cond delay="0"/>
                                          </p:stCondLst>
                                        </p:cTn>
                                        <p:tgtEl>
                                          <p:spTgt spid="104"/>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1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53" grpId="0" animBg="1"/>
      <p:bldP spid="62" grpId="0" animBg="1"/>
      <p:bldP spid="77" grpId="0" animBg="1"/>
      <p:bldP spid="92" grpId="0" animBg="1"/>
      <p:bldP spid="93" grpId="0" animBg="1"/>
      <p:bldP spid="101" grpId="0" animBg="1"/>
      <p:bldP spid="102" grpId="0" animBg="1"/>
      <p:bldP spid="103" grpId="0" animBg="1"/>
      <p:bldP spid="104" grpId="0" animBg="1"/>
      <p:bldP spid="116" grpId="0"/>
      <p:bldP spid="11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D14182A-AB36-7657-0BCA-F9B5FAC38E9B}"/>
              </a:ext>
            </a:extLst>
          </p:cNvPr>
          <p:cNvSpPr>
            <a:spLocks noGrp="1"/>
          </p:cNvSpPr>
          <p:nvPr>
            <p:ph idx="1"/>
          </p:nvPr>
        </p:nvSpPr>
        <p:spPr>
          <a:xfrm>
            <a:off x="564629" y="284813"/>
            <a:ext cx="11062741" cy="6385810"/>
          </a:xfrm>
        </p:spPr>
        <p:txBody>
          <a:bodyPr>
            <a:noAutofit/>
          </a:bodyPr>
          <a:lstStyle/>
          <a:p>
            <a:pPr marL="0" indent="0" algn="just">
              <a:lnSpc>
                <a:spcPct val="114000"/>
              </a:lnSpc>
              <a:spcBef>
                <a:spcPts val="0"/>
              </a:spcBef>
              <a:buNone/>
            </a:pPr>
            <a:r>
              <a:rPr lang="en-US" sz="2400" dirty="0">
                <a:latin typeface="Times New Roman" panose="02020603050405020304" pitchFamily="18" charset="0"/>
                <a:cs typeface="Times New Roman" panose="02020603050405020304" pitchFamily="18" charset="0"/>
              </a:rPr>
              <a:t>The </a:t>
            </a:r>
            <a:r>
              <a:rPr lang="en-US" sz="2400" b="1" dirty="0">
                <a:latin typeface="Times New Roman" panose="02020603050405020304" pitchFamily="18" charset="0"/>
                <a:cs typeface="Times New Roman" panose="02020603050405020304" pitchFamily="18" charset="0"/>
              </a:rPr>
              <a:t>GUIDELINES </a:t>
            </a:r>
            <a:r>
              <a:rPr lang="en-US" sz="2400" dirty="0">
                <a:latin typeface="Times New Roman" panose="02020603050405020304" pitchFamily="18" charset="0"/>
                <a:cs typeface="Times New Roman" panose="02020603050405020304" pitchFamily="18" charset="0"/>
              </a:rPr>
              <a:t>for preparing a FAST diagram are as follows:</a:t>
            </a:r>
          </a:p>
          <a:p>
            <a:pPr algn="just">
              <a:lnSpc>
                <a:spcPct val="114000"/>
              </a:lnSpc>
              <a:spcBef>
                <a:spcPts val="0"/>
              </a:spcBef>
              <a:buFont typeface="Wingdings" panose="05000000000000000000" pitchFamily="2" charset="2"/>
              <a:buChar char="ü"/>
            </a:pPr>
            <a:r>
              <a:rPr lang="en-US" sz="2200" dirty="0">
                <a:latin typeface="Times New Roman" panose="02020603050405020304" pitchFamily="18" charset="0"/>
                <a:cs typeface="Times New Roman" panose="02020603050405020304" pitchFamily="18" charset="0"/>
              </a:rPr>
              <a:t>The scope of problem under study is shown by two vertical dashed lines viz, Left scope line (LSL) and Right scope line (RSL), one at the extreme left and other is at extreme right of the diagram. </a:t>
            </a:r>
          </a:p>
          <a:p>
            <a:pPr algn="just">
              <a:lnSpc>
                <a:spcPct val="114000"/>
              </a:lnSpc>
              <a:spcBef>
                <a:spcPts val="0"/>
              </a:spcBef>
              <a:buFont typeface="Wingdings" panose="05000000000000000000" pitchFamily="2" charset="2"/>
              <a:buChar char="ü"/>
            </a:pPr>
            <a:r>
              <a:rPr lang="en-US" sz="2200" dirty="0">
                <a:latin typeface="Times New Roman" panose="02020603050405020304" pitchFamily="18" charset="0"/>
                <a:cs typeface="Times New Roman" panose="02020603050405020304" pitchFamily="18" charset="0"/>
              </a:rPr>
              <a:t>Everything that lies between the two scope lines is defined as the problem under study.</a:t>
            </a:r>
          </a:p>
          <a:p>
            <a:pPr algn="just">
              <a:lnSpc>
                <a:spcPct val="114000"/>
              </a:lnSpc>
              <a:spcBef>
                <a:spcPts val="0"/>
              </a:spcBef>
              <a:buFont typeface="Wingdings" panose="05000000000000000000" pitchFamily="2" charset="2"/>
              <a:buChar char="ü"/>
            </a:pPr>
            <a:r>
              <a:rPr lang="en-US" sz="2200" dirty="0">
                <a:latin typeface="Times New Roman" panose="02020603050405020304" pitchFamily="18" charset="0"/>
                <a:cs typeface="Times New Roman" panose="02020603050405020304" pitchFamily="18" charset="0"/>
              </a:rPr>
              <a:t> Every FAST diagram will have a critical path of functions going from left to right across the scope of lines.</a:t>
            </a:r>
          </a:p>
          <a:p>
            <a:pPr algn="just">
              <a:lnSpc>
                <a:spcPct val="114000"/>
              </a:lnSpc>
              <a:spcBef>
                <a:spcPts val="0"/>
              </a:spcBef>
              <a:buFont typeface="Wingdings" panose="05000000000000000000" pitchFamily="2" charset="2"/>
              <a:buChar char="ü"/>
            </a:pPr>
            <a:r>
              <a:rPr lang="en-US" sz="2200" dirty="0">
                <a:latin typeface="Times New Roman" panose="02020603050405020304" pitchFamily="18" charset="0"/>
                <a:cs typeface="Times New Roman" panose="02020603050405020304" pitchFamily="18" charset="0"/>
              </a:rPr>
              <a:t>The critical path begins with higher order function followed by basic function, required secondary function(s) and assumed functions.</a:t>
            </a:r>
          </a:p>
          <a:p>
            <a:pPr algn="just">
              <a:lnSpc>
                <a:spcPct val="114000"/>
              </a:lnSpc>
              <a:spcBef>
                <a:spcPts val="0"/>
              </a:spcBef>
              <a:buFont typeface="Wingdings" panose="05000000000000000000" pitchFamily="2" charset="2"/>
              <a:buChar char="ü"/>
            </a:pPr>
            <a:r>
              <a:rPr lang="en-US" sz="2200" dirty="0">
                <a:latin typeface="Times New Roman" panose="02020603050405020304" pitchFamily="18" charset="0"/>
                <a:cs typeface="Times New Roman" panose="02020603050405020304" pitchFamily="18" charset="0"/>
              </a:rPr>
              <a:t>The higher order function lie to the immediate left of left scope line. (LSL) </a:t>
            </a:r>
          </a:p>
          <a:p>
            <a:pPr algn="just">
              <a:lnSpc>
                <a:spcPct val="114000"/>
              </a:lnSpc>
              <a:spcBef>
                <a:spcPts val="0"/>
              </a:spcBef>
              <a:buFont typeface="Wingdings" panose="05000000000000000000" pitchFamily="2" charset="2"/>
              <a:buChar char="ü"/>
            </a:pPr>
            <a:r>
              <a:rPr lang="en-US" sz="2200" dirty="0">
                <a:latin typeface="Times New Roman" panose="02020603050405020304" pitchFamily="18" charset="0"/>
                <a:cs typeface="Times New Roman" panose="02020603050405020304" pitchFamily="18" charset="0"/>
              </a:rPr>
              <a:t>The basic function(s) always lie to the immediate right of the left scope line (LSL)</a:t>
            </a:r>
          </a:p>
          <a:p>
            <a:pPr algn="just">
              <a:lnSpc>
                <a:spcPct val="114000"/>
              </a:lnSpc>
              <a:spcBef>
                <a:spcPts val="0"/>
              </a:spcBef>
              <a:buFont typeface="Wingdings" panose="05000000000000000000" pitchFamily="2" charset="2"/>
              <a:buChar char="ü"/>
            </a:pPr>
            <a:r>
              <a:rPr lang="en-US" sz="2200" dirty="0">
                <a:latin typeface="Times New Roman" panose="02020603050405020304" pitchFamily="18" charset="0"/>
                <a:cs typeface="Times New Roman" panose="02020603050405020304" pitchFamily="18" charset="0"/>
              </a:rPr>
              <a:t>All the required secondary functions on the critical path lie to the right</a:t>
            </a:r>
          </a:p>
          <a:p>
            <a:pPr algn="just">
              <a:lnSpc>
                <a:spcPct val="114000"/>
              </a:lnSpc>
              <a:spcBef>
                <a:spcPts val="0"/>
              </a:spcBef>
              <a:buFont typeface="Wingdings" panose="05000000000000000000" pitchFamily="2" charset="2"/>
              <a:buChar char="ü"/>
            </a:pPr>
            <a:r>
              <a:rPr lang="en-US" sz="2200" dirty="0">
                <a:latin typeface="Times New Roman" panose="02020603050405020304" pitchFamily="18" charset="0"/>
                <a:cs typeface="Times New Roman" panose="02020603050405020304" pitchFamily="18" charset="0"/>
              </a:rPr>
              <a:t>All the assumed functions lie to right of the right scope line (RSI) of basic function. </a:t>
            </a:r>
          </a:p>
          <a:p>
            <a:pPr algn="just">
              <a:lnSpc>
                <a:spcPct val="114000"/>
              </a:lnSpc>
              <a:spcBef>
                <a:spcPts val="0"/>
              </a:spcBef>
              <a:buFont typeface="Wingdings" panose="05000000000000000000" pitchFamily="2" charset="2"/>
              <a:buChar char="ü"/>
            </a:pPr>
            <a:r>
              <a:rPr lang="en-US" sz="2200" dirty="0">
                <a:latin typeface="Times New Roman" panose="02020603050405020304" pitchFamily="18" charset="0"/>
                <a:cs typeface="Times New Roman" panose="02020603050405020304" pitchFamily="18" charset="0"/>
              </a:rPr>
              <a:t>Design objectives and major specifications are usually shown at the top</a:t>
            </a:r>
          </a:p>
          <a:p>
            <a:pPr algn="just">
              <a:lnSpc>
                <a:spcPct val="114000"/>
              </a:lnSpc>
              <a:spcBef>
                <a:spcPts val="0"/>
              </a:spcBef>
              <a:buFont typeface="Wingdings" panose="05000000000000000000" pitchFamily="2" charset="2"/>
              <a:buChar char="ü"/>
            </a:pPr>
            <a:r>
              <a:rPr lang="en-US" sz="2200" dirty="0">
                <a:latin typeface="Times New Roman" panose="02020603050405020304" pitchFamily="18" charset="0"/>
                <a:cs typeface="Times New Roman" panose="02020603050405020304" pitchFamily="18" charset="0"/>
              </a:rPr>
              <a:t>All the functions are expressed in two words 'Verb' and 'Noun’ of the FAST diagram.</a:t>
            </a:r>
            <a:endParaRPr lang="en-IN"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9302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Effect transition="in" filter="fade">
                                      <p:cBhvr>
                                        <p:cTn id="77" dur="1000"/>
                                        <p:tgtEl>
                                          <p:spTgt spid="3">
                                            <p:txEl>
                                              <p:pRg st="10" end="10"/>
                                            </p:txEl>
                                          </p:spTgt>
                                        </p:tgtEl>
                                      </p:cBhvr>
                                    </p:animEffect>
                                    <p:anim calcmode="lin" valueType="num">
                                      <p:cBhvr>
                                        <p:cTn id="7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E2433AC-BC0B-BE35-11AA-8D03DEC97276}"/>
              </a:ext>
            </a:extLst>
          </p:cNvPr>
          <p:cNvSpPr>
            <a:spLocks noGrp="1"/>
          </p:cNvSpPr>
          <p:nvPr>
            <p:ph idx="1"/>
          </p:nvPr>
        </p:nvSpPr>
        <p:spPr>
          <a:xfrm>
            <a:off x="628336" y="446530"/>
            <a:ext cx="10929079" cy="2982470"/>
          </a:xfrm>
        </p:spPr>
        <p:txBody>
          <a:bodyPr>
            <a:normAutofit/>
          </a:bodyPr>
          <a:lstStyle/>
          <a:p>
            <a:pPr algn="just">
              <a:lnSpc>
                <a:spcPct val="114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For selection of a problem for Value Analysis applications, as in any other approach, we must take the cost of production or operation as the starting point.</a:t>
            </a:r>
          </a:p>
          <a:p>
            <a:pPr algn="just">
              <a:lnSpc>
                <a:spcPct val="114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Start with the ‘ABC’ Classification of cost factors like Materials, Labour and Overheads. </a:t>
            </a:r>
          </a:p>
          <a:p>
            <a:pPr algn="just">
              <a:lnSpc>
                <a:spcPct val="114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Once the prime area is selected, say Materials, then a further analysis of Materials at organizational level can be made for selecting ‘A’ items for control purpose. </a:t>
            </a:r>
          </a:p>
          <a:p>
            <a:pPr algn="just">
              <a:lnSpc>
                <a:spcPct val="114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As the nature of organisations and their operations differs from one another, following table explains how the areas can be selected. </a:t>
            </a:r>
            <a:endParaRPr lang="en-IN" sz="2200" dirty="0">
              <a:latin typeface="Times New Roman" panose="02020603050405020304" pitchFamily="18" charset="0"/>
              <a:cs typeface="Times New Roman" panose="02020603050405020304" pitchFamily="18" charset="0"/>
            </a:endParaRPr>
          </a:p>
        </p:txBody>
      </p:sp>
      <p:graphicFrame>
        <p:nvGraphicFramePr>
          <p:cNvPr id="4" name="Table 4">
            <a:extLst>
              <a:ext uri="{FF2B5EF4-FFF2-40B4-BE49-F238E27FC236}">
                <a16:creationId xmlns:a16="http://schemas.microsoft.com/office/drawing/2014/main" xmlns="" id="{F213C4A3-60B4-6814-BEBE-DEB3EABE9646}"/>
              </a:ext>
            </a:extLst>
          </p:cNvPr>
          <p:cNvGraphicFramePr>
            <a:graphicFrameLocks noGrp="1"/>
          </p:cNvGraphicFramePr>
          <p:nvPr>
            <p:extLst>
              <p:ext uri="{D42A27DB-BD31-4B8C-83A1-F6EECF244321}">
                <p14:modId xmlns:p14="http://schemas.microsoft.com/office/powerpoint/2010/main" val="3849364456"/>
              </p:ext>
            </p:extLst>
          </p:nvPr>
        </p:nvGraphicFramePr>
        <p:xfrm>
          <a:off x="653319" y="3192905"/>
          <a:ext cx="11173920" cy="3560171"/>
        </p:xfrm>
        <a:graphic>
          <a:graphicData uri="http://schemas.openxmlformats.org/drawingml/2006/table">
            <a:tbl>
              <a:tblPr firstRow="1" bandRow="1">
                <a:tableStyleId>{F5AB1C69-6EDB-4FF4-983F-18BD219EF322}</a:tableStyleId>
              </a:tblPr>
              <a:tblGrid>
                <a:gridCol w="886921">
                  <a:extLst>
                    <a:ext uri="{9D8B030D-6E8A-4147-A177-3AD203B41FA5}">
                      <a16:colId xmlns:a16="http://schemas.microsoft.com/office/drawing/2014/main" xmlns="" val="2835009605"/>
                    </a:ext>
                  </a:extLst>
                </a:gridCol>
                <a:gridCol w="3231889">
                  <a:extLst>
                    <a:ext uri="{9D8B030D-6E8A-4147-A177-3AD203B41FA5}">
                      <a16:colId xmlns:a16="http://schemas.microsoft.com/office/drawing/2014/main" xmlns="" val="381562828"/>
                    </a:ext>
                  </a:extLst>
                </a:gridCol>
                <a:gridCol w="7055110">
                  <a:extLst>
                    <a:ext uri="{9D8B030D-6E8A-4147-A177-3AD203B41FA5}">
                      <a16:colId xmlns:a16="http://schemas.microsoft.com/office/drawing/2014/main" xmlns="" val="2136672753"/>
                    </a:ext>
                  </a:extLst>
                </a:gridCol>
              </a:tblGrid>
              <a:tr h="397560">
                <a:tc>
                  <a:txBody>
                    <a:bodyPr/>
                    <a:lstStyle/>
                    <a:p>
                      <a:r>
                        <a:rPr lang="en-US" dirty="0">
                          <a:solidFill>
                            <a:schemeClr val="tx1"/>
                          </a:solidFill>
                        </a:rPr>
                        <a:t>S. </a:t>
                      </a:r>
                      <a:r>
                        <a:rPr lang="en-IN" dirty="0">
                          <a:solidFill>
                            <a:schemeClr val="tx1"/>
                          </a:solidFill>
                        </a:rPr>
                        <a:t>NO. </a:t>
                      </a:r>
                    </a:p>
                  </a:txBody>
                  <a:tcPr/>
                </a:tc>
                <a:tc>
                  <a:txBody>
                    <a:bodyPr/>
                    <a:lstStyle/>
                    <a:p>
                      <a:r>
                        <a:rPr lang="en-US" dirty="0">
                          <a:solidFill>
                            <a:schemeClr val="tx1"/>
                          </a:solidFill>
                        </a:rPr>
                        <a:t>TYPE OF ORGANISATION</a:t>
                      </a:r>
                      <a:endParaRPr lang="en-IN" dirty="0">
                        <a:solidFill>
                          <a:schemeClr val="tx1"/>
                        </a:solidFill>
                      </a:endParaRPr>
                    </a:p>
                  </a:txBody>
                  <a:tcPr/>
                </a:tc>
                <a:tc>
                  <a:txBody>
                    <a:bodyPr/>
                    <a:lstStyle/>
                    <a:p>
                      <a:r>
                        <a:rPr lang="en-US" dirty="0">
                          <a:solidFill>
                            <a:schemeClr val="tx1"/>
                          </a:solidFill>
                        </a:rPr>
                        <a:t>AREAS AND SUGGESTED  </a:t>
                      </a:r>
                      <a:r>
                        <a:rPr lang="en-IN" dirty="0">
                          <a:solidFill>
                            <a:schemeClr val="tx1"/>
                          </a:solidFill>
                        </a:rPr>
                        <a:t>APPROACH </a:t>
                      </a:r>
                    </a:p>
                  </a:txBody>
                  <a:tcPr/>
                </a:tc>
                <a:extLst>
                  <a:ext uri="{0D108BD9-81ED-4DB2-BD59-A6C34878D82A}">
                    <a16:rowId xmlns:a16="http://schemas.microsoft.com/office/drawing/2014/main" xmlns="" val="3335475739"/>
                  </a:ext>
                </a:extLst>
              </a:tr>
              <a:tr h="1537992">
                <a:tc>
                  <a:txBody>
                    <a:bodyPr/>
                    <a:lstStyle/>
                    <a:p>
                      <a:pPr algn="ctr"/>
                      <a:r>
                        <a:rPr lang="en-US" sz="2200" dirty="0">
                          <a:solidFill>
                            <a:schemeClr val="tx1"/>
                          </a:solidFill>
                        </a:rPr>
                        <a:t>1</a:t>
                      </a:r>
                      <a:endParaRPr lang="en-IN" sz="2200" dirty="0">
                        <a:solidFill>
                          <a:schemeClr val="tx1"/>
                        </a:solidFill>
                        <a:latin typeface="Times New Roman" panose="02020603050405020304" pitchFamily="18" charset="0"/>
                        <a:cs typeface="Times New Roman" panose="02020603050405020304" pitchFamily="18" charset="0"/>
                      </a:endParaRPr>
                    </a:p>
                  </a:txBody>
                  <a:tcPr/>
                </a:tc>
                <a:tc>
                  <a:txBody>
                    <a:bodyPr/>
                    <a:lstStyle/>
                    <a:p>
                      <a:endParaRPr lang="en-IN">
                        <a:solidFill>
                          <a:schemeClr val="tx1"/>
                        </a:solidFill>
                      </a:endParaRPr>
                    </a:p>
                  </a:txBody>
                  <a:tcPr/>
                </a:tc>
                <a:tc>
                  <a:txBody>
                    <a:bodyPr/>
                    <a:lstStyle/>
                    <a:p>
                      <a:endParaRPr lang="en-IN" dirty="0">
                        <a:solidFill>
                          <a:schemeClr val="tx1"/>
                        </a:solidFill>
                      </a:endParaRPr>
                    </a:p>
                  </a:txBody>
                  <a:tcPr/>
                </a:tc>
                <a:extLst>
                  <a:ext uri="{0D108BD9-81ED-4DB2-BD59-A6C34878D82A}">
                    <a16:rowId xmlns:a16="http://schemas.microsoft.com/office/drawing/2014/main" xmlns="" val="2029276228"/>
                  </a:ext>
                </a:extLst>
              </a:tr>
              <a:tr h="1624619">
                <a:tc>
                  <a:txBody>
                    <a:bodyPr/>
                    <a:lstStyle/>
                    <a:p>
                      <a:pPr algn="ctr"/>
                      <a:r>
                        <a:rPr lang="en-US" sz="2200" dirty="0">
                          <a:solidFill>
                            <a:schemeClr val="tx1"/>
                          </a:solidFill>
                        </a:rPr>
                        <a:t>2</a:t>
                      </a:r>
                      <a:endParaRPr lang="en-IN" sz="2200" dirty="0">
                        <a:solidFill>
                          <a:schemeClr val="tx1"/>
                        </a:solidFill>
                        <a:latin typeface="Times New Roman" panose="02020603050405020304" pitchFamily="18" charset="0"/>
                        <a:cs typeface="Times New Roman" panose="02020603050405020304" pitchFamily="18" charset="0"/>
                      </a:endParaRPr>
                    </a:p>
                  </a:txBody>
                  <a:tcPr/>
                </a:tc>
                <a:tc>
                  <a:txBody>
                    <a:bodyPr/>
                    <a:lstStyle/>
                    <a:p>
                      <a:endParaRPr lang="en-IN" dirty="0">
                        <a:solidFill>
                          <a:schemeClr val="tx1"/>
                        </a:solidFill>
                      </a:endParaRPr>
                    </a:p>
                  </a:txBody>
                  <a:tcPr/>
                </a:tc>
                <a:tc>
                  <a:txBody>
                    <a:bodyPr/>
                    <a:lstStyle/>
                    <a:p>
                      <a:endParaRPr lang="en-IN" dirty="0">
                        <a:solidFill>
                          <a:schemeClr val="tx1"/>
                        </a:solidFill>
                      </a:endParaRPr>
                    </a:p>
                  </a:txBody>
                  <a:tcPr/>
                </a:tc>
                <a:extLst>
                  <a:ext uri="{0D108BD9-81ED-4DB2-BD59-A6C34878D82A}">
                    <a16:rowId xmlns:a16="http://schemas.microsoft.com/office/drawing/2014/main" xmlns="" val="1707072611"/>
                  </a:ext>
                </a:extLst>
              </a:tr>
            </a:tbl>
          </a:graphicData>
        </a:graphic>
      </p:graphicFrame>
      <p:sp>
        <p:nvSpPr>
          <p:cNvPr id="6" name="TextBox 5">
            <a:extLst>
              <a:ext uri="{FF2B5EF4-FFF2-40B4-BE49-F238E27FC236}">
                <a16:creationId xmlns:a16="http://schemas.microsoft.com/office/drawing/2014/main" xmlns="" id="{985AF43A-C26B-77D5-E413-2D54193B9D2C}"/>
              </a:ext>
            </a:extLst>
          </p:cNvPr>
          <p:cNvSpPr txBox="1"/>
          <p:nvPr/>
        </p:nvSpPr>
        <p:spPr>
          <a:xfrm>
            <a:off x="1485277" y="3599197"/>
            <a:ext cx="2904344" cy="1107996"/>
          </a:xfrm>
          <a:prstGeom prst="rect">
            <a:avLst/>
          </a:prstGeom>
          <a:noFill/>
        </p:spPr>
        <p:txBody>
          <a:bodyPr wrap="square">
            <a:spAutoFit/>
          </a:bodyPr>
          <a:lstStyle>
            <a:defPPr>
              <a:defRPr lang="en-US"/>
            </a:defPPr>
            <a:lvl1pPr algn="just">
              <a:defRPr sz="2200">
                <a:latin typeface="Times New Roman" panose="02020603050405020304" pitchFamily="18" charset="0"/>
                <a:cs typeface="Times New Roman" panose="02020603050405020304" pitchFamily="18" charset="0"/>
              </a:defRPr>
            </a:lvl1pPr>
          </a:lstStyle>
          <a:p>
            <a:r>
              <a:rPr lang="en-IN" dirty="0"/>
              <a:t>General Engineering Manufacturing Organisation</a:t>
            </a:r>
          </a:p>
        </p:txBody>
      </p:sp>
      <p:sp>
        <p:nvSpPr>
          <p:cNvPr id="8" name="TextBox 7">
            <a:extLst>
              <a:ext uri="{FF2B5EF4-FFF2-40B4-BE49-F238E27FC236}">
                <a16:creationId xmlns:a16="http://schemas.microsoft.com/office/drawing/2014/main" xmlns="" id="{93C28D8E-2804-08BE-32DC-64B165C21FE9}"/>
              </a:ext>
            </a:extLst>
          </p:cNvPr>
          <p:cNvSpPr txBox="1"/>
          <p:nvPr/>
        </p:nvSpPr>
        <p:spPr>
          <a:xfrm>
            <a:off x="4793101" y="3518309"/>
            <a:ext cx="6793668" cy="1446550"/>
          </a:xfrm>
          <a:prstGeom prst="rect">
            <a:avLst/>
          </a:prstGeom>
          <a:noFill/>
        </p:spPr>
        <p:txBody>
          <a:bodyPr wrap="square">
            <a:spAutoFit/>
          </a:bodyPr>
          <a:lstStyle/>
          <a:p>
            <a:pPr algn="just"/>
            <a:r>
              <a:rPr lang="en-US" sz="2200" dirty="0">
                <a:latin typeface="Times New Roman" panose="02020603050405020304" pitchFamily="18" charset="0"/>
                <a:cs typeface="Times New Roman" panose="02020603050405020304" pitchFamily="18" charset="0"/>
              </a:rPr>
              <a:t>Select product groups in ‘A’ class by material contribution. Then within the selected groups; go far an in depth analysis of specific component in ‘A’ category of this selected group. </a:t>
            </a:r>
            <a:endParaRPr lang="en-IN" sz="2200"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xmlns="" id="{F6C99C2E-9D72-9EB3-796F-7D9259BFF164}"/>
              </a:ext>
            </a:extLst>
          </p:cNvPr>
          <p:cNvSpPr txBox="1"/>
          <p:nvPr/>
        </p:nvSpPr>
        <p:spPr>
          <a:xfrm>
            <a:off x="1511513" y="5069789"/>
            <a:ext cx="2878108" cy="769441"/>
          </a:xfrm>
          <a:prstGeom prst="rect">
            <a:avLst/>
          </a:prstGeom>
          <a:noFill/>
        </p:spPr>
        <p:txBody>
          <a:bodyPr wrap="square">
            <a:spAutoFit/>
          </a:bodyPr>
          <a:lstStyle>
            <a:defPPr>
              <a:defRPr lang="en-US"/>
            </a:defPPr>
            <a:lvl1pPr algn="just">
              <a:defRPr sz="2200">
                <a:latin typeface="Times New Roman" panose="02020603050405020304" pitchFamily="18" charset="0"/>
                <a:cs typeface="Times New Roman" panose="02020603050405020304" pitchFamily="18" charset="0"/>
              </a:defRPr>
            </a:lvl1pPr>
          </a:lstStyle>
          <a:p>
            <a:r>
              <a:rPr lang="en-IN" dirty="0"/>
              <a:t>Service Organisation Ex: Electricity </a:t>
            </a:r>
          </a:p>
        </p:txBody>
      </p:sp>
      <p:sp>
        <p:nvSpPr>
          <p:cNvPr id="12" name="TextBox 11">
            <a:extLst>
              <a:ext uri="{FF2B5EF4-FFF2-40B4-BE49-F238E27FC236}">
                <a16:creationId xmlns:a16="http://schemas.microsoft.com/office/drawing/2014/main" xmlns="" id="{34E24266-E6E3-1B14-2C24-1EBA948B5994}"/>
              </a:ext>
            </a:extLst>
          </p:cNvPr>
          <p:cNvSpPr txBox="1"/>
          <p:nvPr/>
        </p:nvSpPr>
        <p:spPr>
          <a:xfrm>
            <a:off x="4793101" y="4983001"/>
            <a:ext cx="6914214" cy="1785104"/>
          </a:xfrm>
          <a:prstGeom prst="rect">
            <a:avLst/>
          </a:prstGeom>
          <a:noFill/>
        </p:spPr>
        <p:txBody>
          <a:bodyPr wrap="square">
            <a:spAutoFit/>
          </a:bodyPr>
          <a:lstStyle>
            <a:defPPr>
              <a:defRPr lang="en-US"/>
            </a:defPPr>
            <a:lvl1pPr algn="just">
              <a:defRPr sz="2200">
                <a:latin typeface="Times New Roman" panose="02020603050405020304" pitchFamily="18" charset="0"/>
                <a:cs typeface="Times New Roman" panose="02020603050405020304" pitchFamily="18" charset="0"/>
              </a:defRPr>
            </a:lvl1pPr>
          </a:lstStyle>
          <a:p>
            <a:r>
              <a:rPr lang="en-US" dirty="0"/>
              <a:t>Generation - Transmission or Distribution. Once selected the A item there, then go far ABC ANALYSIS of the particular item, say for example, Transmission Cost is the ‘A’ area, then a further classification might show the Transmission towers and conductors are the main cost. </a:t>
            </a:r>
            <a:endParaRPr lang="en-IN" dirty="0"/>
          </a:p>
        </p:txBody>
      </p:sp>
    </p:spTree>
    <p:extLst>
      <p:ext uri="{BB962C8B-B14F-4D97-AF65-F5344CB8AC3E}">
        <p14:creationId xmlns:p14="http://schemas.microsoft.com/office/powerpoint/2010/main" val="2938521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fade">
                                      <p:cBhvr>
                                        <p:cTn id="35" dur="1000"/>
                                        <p:tgtEl>
                                          <p:spTgt spid="4"/>
                                        </p:tgtEl>
                                      </p:cBhvr>
                                    </p:animEffect>
                                    <p:anim calcmode="lin" valueType="num">
                                      <p:cBhvr>
                                        <p:cTn id="36" dur="1000" fill="hold"/>
                                        <p:tgtEl>
                                          <p:spTgt spid="4"/>
                                        </p:tgtEl>
                                        <p:attrNameLst>
                                          <p:attrName>ppt_x</p:attrName>
                                        </p:attrNameLst>
                                      </p:cBhvr>
                                      <p:tavLst>
                                        <p:tav tm="0">
                                          <p:val>
                                            <p:strVal val="#ppt_x"/>
                                          </p:val>
                                        </p:tav>
                                        <p:tav tm="100000">
                                          <p:val>
                                            <p:strVal val="#ppt_x"/>
                                          </p:val>
                                        </p:tav>
                                      </p:tavLst>
                                    </p:anim>
                                    <p:anim calcmode="lin" valueType="num">
                                      <p:cBhvr>
                                        <p:cTn id="3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fade">
                                      <p:cBhvr>
                                        <p:cTn id="42" dur="1000"/>
                                        <p:tgtEl>
                                          <p:spTgt spid="6"/>
                                        </p:tgtEl>
                                      </p:cBhvr>
                                    </p:animEffect>
                                    <p:anim calcmode="lin" valueType="num">
                                      <p:cBhvr>
                                        <p:cTn id="43" dur="1000" fill="hold"/>
                                        <p:tgtEl>
                                          <p:spTgt spid="6"/>
                                        </p:tgtEl>
                                        <p:attrNameLst>
                                          <p:attrName>ppt_x</p:attrName>
                                        </p:attrNameLst>
                                      </p:cBhvr>
                                      <p:tavLst>
                                        <p:tav tm="0">
                                          <p:val>
                                            <p:strVal val="#ppt_x"/>
                                          </p:val>
                                        </p:tav>
                                        <p:tav tm="100000">
                                          <p:val>
                                            <p:strVal val="#ppt_x"/>
                                          </p:val>
                                        </p:tav>
                                      </p:tavLst>
                                    </p:anim>
                                    <p:anim calcmode="lin" valueType="num">
                                      <p:cBhvr>
                                        <p:cTn id="4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8"/>
                                        </p:tgtEl>
                                        <p:attrNameLst>
                                          <p:attrName>style.visibility</p:attrName>
                                        </p:attrNameLst>
                                      </p:cBhvr>
                                      <p:to>
                                        <p:strVal val="visible"/>
                                      </p:to>
                                    </p:set>
                                    <p:animEffect transition="in" filter="fade">
                                      <p:cBhvr>
                                        <p:cTn id="49" dur="1000"/>
                                        <p:tgtEl>
                                          <p:spTgt spid="8"/>
                                        </p:tgtEl>
                                      </p:cBhvr>
                                    </p:animEffect>
                                    <p:anim calcmode="lin" valueType="num">
                                      <p:cBhvr>
                                        <p:cTn id="50" dur="1000" fill="hold"/>
                                        <p:tgtEl>
                                          <p:spTgt spid="8"/>
                                        </p:tgtEl>
                                        <p:attrNameLst>
                                          <p:attrName>ppt_x</p:attrName>
                                        </p:attrNameLst>
                                      </p:cBhvr>
                                      <p:tavLst>
                                        <p:tav tm="0">
                                          <p:val>
                                            <p:strVal val="#ppt_x"/>
                                          </p:val>
                                        </p:tav>
                                        <p:tav tm="100000">
                                          <p:val>
                                            <p:strVal val="#ppt_x"/>
                                          </p:val>
                                        </p:tav>
                                      </p:tavLst>
                                    </p:anim>
                                    <p:anim calcmode="lin" valueType="num">
                                      <p:cBhvr>
                                        <p:cTn id="5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0"/>
                                        </p:tgtEl>
                                        <p:attrNameLst>
                                          <p:attrName>style.visibility</p:attrName>
                                        </p:attrNameLst>
                                      </p:cBhvr>
                                      <p:to>
                                        <p:strVal val="visible"/>
                                      </p:to>
                                    </p:set>
                                    <p:animEffect transition="in" filter="fade">
                                      <p:cBhvr>
                                        <p:cTn id="56" dur="1000"/>
                                        <p:tgtEl>
                                          <p:spTgt spid="10"/>
                                        </p:tgtEl>
                                      </p:cBhvr>
                                    </p:animEffect>
                                    <p:anim calcmode="lin" valueType="num">
                                      <p:cBhvr>
                                        <p:cTn id="57" dur="1000" fill="hold"/>
                                        <p:tgtEl>
                                          <p:spTgt spid="10"/>
                                        </p:tgtEl>
                                        <p:attrNameLst>
                                          <p:attrName>ppt_x</p:attrName>
                                        </p:attrNameLst>
                                      </p:cBhvr>
                                      <p:tavLst>
                                        <p:tav tm="0">
                                          <p:val>
                                            <p:strVal val="#ppt_x"/>
                                          </p:val>
                                        </p:tav>
                                        <p:tav tm="100000">
                                          <p:val>
                                            <p:strVal val="#ppt_x"/>
                                          </p:val>
                                        </p:tav>
                                      </p:tavLst>
                                    </p:anim>
                                    <p:anim calcmode="lin" valueType="num">
                                      <p:cBhvr>
                                        <p:cTn id="58"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animEffect transition="in" filter="fade">
                                      <p:cBhvr>
                                        <p:cTn id="63" dur="1000"/>
                                        <p:tgtEl>
                                          <p:spTgt spid="12"/>
                                        </p:tgtEl>
                                      </p:cBhvr>
                                    </p:animEffect>
                                    <p:anim calcmode="lin" valueType="num">
                                      <p:cBhvr>
                                        <p:cTn id="64" dur="1000" fill="hold"/>
                                        <p:tgtEl>
                                          <p:spTgt spid="12"/>
                                        </p:tgtEl>
                                        <p:attrNameLst>
                                          <p:attrName>ppt_x</p:attrName>
                                        </p:attrNameLst>
                                      </p:cBhvr>
                                      <p:tavLst>
                                        <p:tav tm="0">
                                          <p:val>
                                            <p:strVal val="#ppt_x"/>
                                          </p:val>
                                        </p:tav>
                                        <p:tav tm="100000">
                                          <p:val>
                                            <p:strVal val="#ppt_x"/>
                                          </p:val>
                                        </p:tav>
                                      </p:tavLst>
                                    </p:anim>
                                    <p:anim calcmode="lin" valueType="num">
                                      <p:cBhvr>
                                        <p:cTn id="6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P spid="1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xmlns="" id="{EC9DE4A3-4AB1-CE4D-D28F-A1CEF270FFDB}"/>
              </a:ext>
            </a:extLst>
          </p:cNvPr>
          <p:cNvSpPr/>
          <p:nvPr/>
        </p:nvSpPr>
        <p:spPr>
          <a:xfrm>
            <a:off x="2404977" y="3540531"/>
            <a:ext cx="2730164" cy="756466"/>
          </a:xfrm>
          <a:prstGeom prst="rect">
            <a:avLst/>
          </a:prstGeom>
          <a:ln w="38100">
            <a:prstDash val="solid"/>
          </a:ln>
        </p:spPr>
        <p:style>
          <a:lnRef idx="2">
            <a:schemeClr val="accent6"/>
          </a:lnRef>
          <a:fillRef idx="1">
            <a:schemeClr val="lt1"/>
          </a:fillRef>
          <a:effectRef idx="0">
            <a:schemeClr val="accent6"/>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Assure Dependability</a:t>
            </a:r>
          </a:p>
          <a:p>
            <a:pPr algn="ctr"/>
            <a:r>
              <a:rPr lang="en-IN" sz="2000" dirty="0">
                <a:latin typeface="Times New Roman" panose="02020603050405020304" pitchFamily="18" charset="0"/>
                <a:cs typeface="Times New Roman" panose="02020603050405020304" pitchFamily="18" charset="0"/>
              </a:rPr>
              <a:t>(Supporting function)</a:t>
            </a:r>
          </a:p>
        </p:txBody>
      </p:sp>
      <p:sp>
        <p:nvSpPr>
          <p:cNvPr id="4" name="Title 1">
            <a:extLst>
              <a:ext uri="{FF2B5EF4-FFF2-40B4-BE49-F238E27FC236}">
                <a16:creationId xmlns:a16="http://schemas.microsoft.com/office/drawing/2014/main" xmlns="" id="{41EFFCDD-4014-78B5-7356-97167E053941}"/>
              </a:ext>
            </a:extLst>
          </p:cNvPr>
          <p:cNvSpPr>
            <a:spLocks noGrp="1"/>
          </p:cNvSpPr>
          <p:nvPr>
            <p:ph type="title"/>
          </p:nvPr>
        </p:nvSpPr>
        <p:spPr>
          <a:xfrm>
            <a:off x="661441" y="368924"/>
            <a:ext cx="10869118" cy="624226"/>
          </a:xfrm>
        </p:spPr>
        <p:txBody>
          <a:bodyPr>
            <a:normAutofit fontScale="90000"/>
          </a:bodyPr>
          <a:lstStyle/>
          <a:p>
            <a:r>
              <a:rPr lang="en-IN" sz="3000" b="1" dirty="0">
                <a:latin typeface="Times New Roman" panose="02020603050405020304" pitchFamily="18" charset="0"/>
                <a:cs typeface="Times New Roman" panose="02020603050405020304" pitchFamily="18" charset="0"/>
              </a:rPr>
              <a:t>LAYOUT OF CUSTOMER (OR TASK)  ORIENTED FAST DIAGRAM</a:t>
            </a:r>
          </a:p>
        </p:txBody>
      </p:sp>
      <p:sp>
        <p:nvSpPr>
          <p:cNvPr id="5" name="Rectangle 4">
            <a:extLst>
              <a:ext uri="{FF2B5EF4-FFF2-40B4-BE49-F238E27FC236}">
                <a16:creationId xmlns:a16="http://schemas.microsoft.com/office/drawing/2014/main" xmlns="" id="{A7E9AA50-BC15-E1C8-8927-EB9B4BFBB663}"/>
              </a:ext>
            </a:extLst>
          </p:cNvPr>
          <p:cNvSpPr/>
          <p:nvPr/>
        </p:nvSpPr>
        <p:spPr>
          <a:xfrm>
            <a:off x="2404976" y="1289035"/>
            <a:ext cx="1981833" cy="869430"/>
          </a:xfrm>
          <a:prstGeom prst="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Basic Function</a:t>
            </a:r>
          </a:p>
        </p:txBody>
      </p:sp>
      <p:sp>
        <p:nvSpPr>
          <p:cNvPr id="6" name="Rectangle 5">
            <a:extLst>
              <a:ext uri="{FF2B5EF4-FFF2-40B4-BE49-F238E27FC236}">
                <a16:creationId xmlns:a16="http://schemas.microsoft.com/office/drawing/2014/main" xmlns="" id="{DAAD5C8F-5270-D4EF-39A1-C84635889C92}"/>
              </a:ext>
            </a:extLst>
          </p:cNvPr>
          <p:cNvSpPr/>
          <p:nvPr/>
        </p:nvSpPr>
        <p:spPr>
          <a:xfrm>
            <a:off x="2426733" y="5637705"/>
            <a:ext cx="2730164" cy="869430"/>
          </a:xfrm>
          <a:prstGeom prst="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endParaRPr lang="en-IN" sz="2000" dirty="0">
              <a:latin typeface="Times New Roman" panose="02020603050405020304" pitchFamily="18" charset="0"/>
              <a:cs typeface="Times New Roman" panose="02020603050405020304" pitchFamily="18" charset="0"/>
            </a:endParaRPr>
          </a:p>
          <a:p>
            <a:pPr algn="ctr"/>
            <a:r>
              <a:rPr lang="en-IN" sz="2000" dirty="0">
                <a:latin typeface="Times New Roman" panose="02020603050405020304" pitchFamily="18" charset="0"/>
                <a:cs typeface="Times New Roman" panose="02020603050405020304" pitchFamily="18" charset="0"/>
              </a:rPr>
              <a:t>Attract User</a:t>
            </a:r>
          </a:p>
          <a:p>
            <a:pPr algn="ctr"/>
            <a:r>
              <a:rPr lang="en-IN" sz="2000" dirty="0">
                <a:latin typeface="Times New Roman" panose="02020603050405020304" pitchFamily="18" charset="0"/>
                <a:cs typeface="Times New Roman" panose="02020603050405020304" pitchFamily="18" charset="0"/>
              </a:rPr>
              <a:t>(Supporting function)</a:t>
            </a:r>
          </a:p>
          <a:p>
            <a:pPr algn="ctr"/>
            <a:endParaRPr lang="en-IN" dirty="0"/>
          </a:p>
        </p:txBody>
      </p:sp>
      <p:sp>
        <p:nvSpPr>
          <p:cNvPr id="7" name="Rectangle 6">
            <a:extLst>
              <a:ext uri="{FF2B5EF4-FFF2-40B4-BE49-F238E27FC236}">
                <a16:creationId xmlns:a16="http://schemas.microsoft.com/office/drawing/2014/main" xmlns="" id="{FD286ED3-EB93-EEAA-A34D-588015836923}"/>
              </a:ext>
            </a:extLst>
          </p:cNvPr>
          <p:cNvSpPr/>
          <p:nvPr/>
        </p:nvSpPr>
        <p:spPr>
          <a:xfrm>
            <a:off x="5899229" y="1270452"/>
            <a:ext cx="2246413" cy="869430"/>
          </a:xfrm>
          <a:prstGeom prst="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endParaRPr lang="en-IN" sz="2000" dirty="0">
              <a:latin typeface="Times New Roman" panose="02020603050405020304" pitchFamily="18" charset="0"/>
              <a:cs typeface="Times New Roman" panose="02020603050405020304" pitchFamily="18" charset="0"/>
            </a:endParaRPr>
          </a:p>
          <a:p>
            <a:pPr algn="ctr"/>
            <a:r>
              <a:rPr lang="en-IN" sz="2000" dirty="0">
                <a:latin typeface="Times New Roman" panose="02020603050405020304" pitchFamily="18" charset="0"/>
                <a:cs typeface="Times New Roman" panose="02020603050405020304" pitchFamily="18" charset="0"/>
              </a:rPr>
              <a:t>Required Secondary Function</a:t>
            </a:r>
          </a:p>
          <a:p>
            <a:pPr algn="ctr"/>
            <a:endParaRPr lang="en-IN" dirty="0"/>
          </a:p>
        </p:txBody>
      </p:sp>
      <p:sp>
        <p:nvSpPr>
          <p:cNvPr id="8" name="Rectangle 7">
            <a:extLst>
              <a:ext uri="{FF2B5EF4-FFF2-40B4-BE49-F238E27FC236}">
                <a16:creationId xmlns:a16="http://schemas.microsoft.com/office/drawing/2014/main" xmlns="" id="{2BB58B86-483D-9020-3CC4-8F6FD201D72F}"/>
              </a:ext>
            </a:extLst>
          </p:cNvPr>
          <p:cNvSpPr/>
          <p:nvPr/>
        </p:nvSpPr>
        <p:spPr>
          <a:xfrm>
            <a:off x="5914280" y="4574200"/>
            <a:ext cx="2289398" cy="763235"/>
          </a:xfrm>
          <a:prstGeom prst="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endParaRPr lang="en-IN" sz="2000" dirty="0">
              <a:latin typeface="Times New Roman" panose="02020603050405020304" pitchFamily="18" charset="0"/>
              <a:cs typeface="Times New Roman" panose="02020603050405020304" pitchFamily="18" charset="0"/>
            </a:endParaRPr>
          </a:p>
          <a:p>
            <a:pPr algn="ctr"/>
            <a:r>
              <a:rPr lang="en-IN" sz="2000" dirty="0">
                <a:latin typeface="Times New Roman" panose="02020603050405020304" pitchFamily="18" charset="0"/>
                <a:cs typeface="Times New Roman" panose="02020603050405020304" pitchFamily="18" charset="0"/>
              </a:rPr>
              <a:t>Supporting </a:t>
            </a:r>
          </a:p>
          <a:p>
            <a:pPr algn="ctr"/>
            <a:r>
              <a:rPr lang="en-IN" sz="2000" dirty="0">
                <a:latin typeface="Times New Roman" panose="02020603050405020304" pitchFamily="18" charset="0"/>
                <a:cs typeface="Times New Roman" panose="02020603050405020304" pitchFamily="18" charset="0"/>
              </a:rPr>
              <a:t>Secondary Function</a:t>
            </a:r>
          </a:p>
          <a:p>
            <a:pPr algn="ctr"/>
            <a:endParaRPr lang="en-IN" sz="2000" dirty="0"/>
          </a:p>
        </p:txBody>
      </p:sp>
      <p:cxnSp>
        <p:nvCxnSpPr>
          <p:cNvPr id="13" name="Straight Arrow Connector 12">
            <a:extLst>
              <a:ext uri="{FF2B5EF4-FFF2-40B4-BE49-F238E27FC236}">
                <a16:creationId xmlns:a16="http://schemas.microsoft.com/office/drawing/2014/main" xmlns="" id="{34BFB2FB-3334-2C3B-4920-F8D5FCCFF0DD}"/>
              </a:ext>
            </a:extLst>
          </p:cNvPr>
          <p:cNvCxnSpPr>
            <a:cxnSpLocks/>
            <a:stCxn id="94" idx="3"/>
            <a:endCxn id="8" idx="1"/>
          </p:cNvCxnSpPr>
          <p:nvPr/>
        </p:nvCxnSpPr>
        <p:spPr>
          <a:xfrm flipV="1">
            <a:off x="5125366" y="4955818"/>
            <a:ext cx="788914" cy="13107"/>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cxnSp>
        <p:nvCxnSpPr>
          <p:cNvPr id="14" name="Straight Arrow Connector 13">
            <a:extLst>
              <a:ext uri="{FF2B5EF4-FFF2-40B4-BE49-F238E27FC236}">
                <a16:creationId xmlns:a16="http://schemas.microsoft.com/office/drawing/2014/main" xmlns="" id="{63B4F693-E366-D626-003D-9F862E5067C4}"/>
              </a:ext>
            </a:extLst>
          </p:cNvPr>
          <p:cNvCxnSpPr>
            <a:cxnSpLocks/>
            <a:stCxn id="5" idx="3"/>
            <a:endCxn id="7" idx="1"/>
          </p:cNvCxnSpPr>
          <p:nvPr/>
        </p:nvCxnSpPr>
        <p:spPr>
          <a:xfrm flipV="1">
            <a:off x="4386809" y="1705167"/>
            <a:ext cx="1512420" cy="18583"/>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cxnSp>
        <p:nvCxnSpPr>
          <p:cNvPr id="20" name="Straight Connector 19">
            <a:extLst>
              <a:ext uri="{FF2B5EF4-FFF2-40B4-BE49-F238E27FC236}">
                <a16:creationId xmlns:a16="http://schemas.microsoft.com/office/drawing/2014/main" xmlns="" id="{2C45211C-42A1-52A4-57D6-3084741699D3}"/>
              </a:ext>
            </a:extLst>
          </p:cNvPr>
          <p:cNvCxnSpPr>
            <a:cxnSpLocks/>
          </p:cNvCxnSpPr>
          <p:nvPr/>
        </p:nvCxnSpPr>
        <p:spPr>
          <a:xfrm>
            <a:off x="2023672" y="1376850"/>
            <a:ext cx="0" cy="4710560"/>
          </a:xfrm>
          <a:prstGeom prst="line">
            <a:avLst/>
          </a:prstGeom>
          <a:ln w="28575">
            <a:solidFill>
              <a:schemeClr val="accent4">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xmlns="" id="{31A69801-2A1A-1C22-2DFB-068B92C3F0D7}"/>
              </a:ext>
            </a:extLst>
          </p:cNvPr>
          <p:cNvCxnSpPr>
            <a:cxnSpLocks/>
          </p:cNvCxnSpPr>
          <p:nvPr/>
        </p:nvCxnSpPr>
        <p:spPr>
          <a:xfrm>
            <a:off x="8811887" y="1267468"/>
            <a:ext cx="39957" cy="5143107"/>
          </a:xfrm>
          <a:prstGeom prst="line">
            <a:avLst/>
          </a:prstGeom>
          <a:ln w="28575">
            <a:solidFill>
              <a:schemeClr val="accent4">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xmlns="" id="{BFD136E8-994C-FC08-7080-2CC34641EB75}"/>
              </a:ext>
            </a:extLst>
          </p:cNvPr>
          <p:cNvSpPr/>
          <p:nvPr/>
        </p:nvSpPr>
        <p:spPr>
          <a:xfrm>
            <a:off x="596158" y="1311328"/>
            <a:ext cx="1171107" cy="1059752"/>
          </a:xfrm>
          <a:prstGeom prst="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Higher order Function</a:t>
            </a:r>
          </a:p>
        </p:txBody>
      </p:sp>
      <p:cxnSp>
        <p:nvCxnSpPr>
          <p:cNvPr id="23" name="Straight Arrow Connector 22">
            <a:extLst>
              <a:ext uri="{FF2B5EF4-FFF2-40B4-BE49-F238E27FC236}">
                <a16:creationId xmlns:a16="http://schemas.microsoft.com/office/drawing/2014/main" xmlns="" id="{2F2920DD-591D-A247-CBCC-63D92364EC1C}"/>
              </a:ext>
            </a:extLst>
          </p:cNvPr>
          <p:cNvCxnSpPr>
            <a:cxnSpLocks/>
            <a:endCxn id="5" idx="1"/>
          </p:cNvCxnSpPr>
          <p:nvPr/>
        </p:nvCxnSpPr>
        <p:spPr>
          <a:xfrm>
            <a:off x="1806623" y="1720901"/>
            <a:ext cx="598353" cy="2849"/>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cxnSp>
        <p:nvCxnSpPr>
          <p:cNvPr id="25" name="Straight Arrow Connector 24">
            <a:extLst>
              <a:ext uri="{FF2B5EF4-FFF2-40B4-BE49-F238E27FC236}">
                <a16:creationId xmlns:a16="http://schemas.microsoft.com/office/drawing/2014/main" xmlns="" id="{FFFF2797-F2E6-6119-2D4B-3B8E38B5B71C}"/>
              </a:ext>
            </a:extLst>
          </p:cNvPr>
          <p:cNvCxnSpPr>
            <a:cxnSpLocks/>
            <a:stCxn id="30" idx="3"/>
            <a:endCxn id="32" idx="1"/>
          </p:cNvCxnSpPr>
          <p:nvPr/>
        </p:nvCxnSpPr>
        <p:spPr>
          <a:xfrm>
            <a:off x="5135140" y="2854877"/>
            <a:ext cx="794449" cy="15765"/>
          </a:xfrm>
          <a:prstGeom prst="straightConnector1">
            <a:avLst/>
          </a:prstGeom>
          <a:ln w="38100">
            <a:prstDash val="solid"/>
            <a:tailEnd type="triangle"/>
          </a:ln>
        </p:spPr>
        <p:style>
          <a:lnRef idx="1">
            <a:schemeClr val="accent2"/>
          </a:lnRef>
          <a:fillRef idx="0">
            <a:schemeClr val="accent2"/>
          </a:fillRef>
          <a:effectRef idx="0">
            <a:schemeClr val="accent2"/>
          </a:effectRef>
          <a:fontRef idx="minor">
            <a:schemeClr val="tx1"/>
          </a:fontRef>
        </p:style>
      </p:cxnSp>
      <p:cxnSp>
        <p:nvCxnSpPr>
          <p:cNvPr id="26" name="Straight Arrow Connector 25">
            <a:extLst>
              <a:ext uri="{FF2B5EF4-FFF2-40B4-BE49-F238E27FC236}">
                <a16:creationId xmlns:a16="http://schemas.microsoft.com/office/drawing/2014/main" xmlns="" id="{0001414A-C907-0BD0-2B2D-274B180515F9}"/>
              </a:ext>
            </a:extLst>
          </p:cNvPr>
          <p:cNvCxnSpPr>
            <a:cxnSpLocks/>
            <a:stCxn id="31" idx="3"/>
            <a:endCxn id="87" idx="1"/>
          </p:cNvCxnSpPr>
          <p:nvPr/>
        </p:nvCxnSpPr>
        <p:spPr>
          <a:xfrm>
            <a:off x="5135141" y="3918764"/>
            <a:ext cx="818611" cy="0"/>
          </a:xfrm>
          <a:prstGeom prst="straightConnector1">
            <a:avLst/>
          </a:prstGeom>
          <a:ln w="38100">
            <a:prstDash val="solid"/>
            <a:tailEnd type="triangle"/>
          </a:ln>
        </p:spPr>
        <p:style>
          <a:lnRef idx="1">
            <a:schemeClr val="accent2"/>
          </a:lnRef>
          <a:fillRef idx="0">
            <a:schemeClr val="accent2"/>
          </a:fillRef>
          <a:effectRef idx="0">
            <a:schemeClr val="accent2"/>
          </a:effectRef>
          <a:fontRef idx="minor">
            <a:schemeClr val="tx1"/>
          </a:fontRef>
        </p:style>
      </p:cxnSp>
      <p:cxnSp>
        <p:nvCxnSpPr>
          <p:cNvPr id="27" name="Straight Arrow Connector 26">
            <a:extLst>
              <a:ext uri="{FF2B5EF4-FFF2-40B4-BE49-F238E27FC236}">
                <a16:creationId xmlns:a16="http://schemas.microsoft.com/office/drawing/2014/main" xmlns="" id="{37AD0E87-398A-BF06-4B1B-D1B23B84BD7B}"/>
              </a:ext>
            </a:extLst>
          </p:cNvPr>
          <p:cNvCxnSpPr>
            <a:cxnSpLocks/>
            <a:stCxn id="32" idx="3"/>
            <a:endCxn id="36" idx="1"/>
          </p:cNvCxnSpPr>
          <p:nvPr/>
        </p:nvCxnSpPr>
        <p:spPr>
          <a:xfrm flipV="1">
            <a:off x="8179516" y="2854876"/>
            <a:ext cx="1304699" cy="15766"/>
          </a:xfrm>
          <a:prstGeom prst="straightConnector1">
            <a:avLst/>
          </a:prstGeom>
          <a:ln w="38100">
            <a:prstDash val="solid"/>
            <a:tailEnd type="triangle"/>
          </a:ln>
        </p:spPr>
        <p:style>
          <a:lnRef idx="1">
            <a:schemeClr val="accent2"/>
          </a:lnRef>
          <a:fillRef idx="0">
            <a:schemeClr val="accent2"/>
          </a:fillRef>
          <a:effectRef idx="0">
            <a:schemeClr val="accent2"/>
          </a:effectRef>
          <a:fontRef idx="minor">
            <a:schemeClr val="tx1"/>
          </a:fontRef>
        </p:style>
      </p:cxnSp>
      <p:cxnSp>
        <p:nvCxnSpPr>
          <p:cNvPr id="28" name="Straight Arrow Connector 27">
            <a:extLst>
              <a:ext uri="{FF2B5EF4-FFF2-40B4-BE49-F238E27FC236}">
                <a16:creationId xmlns:a16="http://schemas.microsoft.com/office/drawing/2014/main" xmlns="" id="{73DE0CF3-DA6C-6E0D-AA18-0C5AC8D67800}"/>
              </a:ext>
            </a:extLst>
          </p:cNvPr>
          <p:cNvCxnSpPr>
            <a:cxnSpLocks/>
            <a:stCxn id="87" idx="3"/>
            <a:endCxn id="37" idx="1"/>
          </p:cNvCxnSpPr>
          <p:nvPr/>
        </p:nvCxnSpPr>
        <p:spPr>
          <a:xfrm flipV="1">
            <a:off x="8203679" y="3918763"/>
            <a:ext cx="1360654" cy="1"/>
          </a:xfrm>
          <a:prstGeom prst="straightConnector1">
            <a:avLst/>
          </a:prstGeom>
          <a:ln w="38100">
            <a:prstDash val="solid"/>
            <a:tailEnd type="triangle"/>
          </a:ln>
        </p:spPr>
        <p:style>
          <a:lnRef idx="1">
            <a:schemeClr val="accent2"/>
          </a:lnRef>
          <a:fillRef idx="0">
            <a:schemeClr val="accent2"/>
          </a:fillRef>
          <a:effectRef idx="0">
            <a:schemeClr val="accent2"/>
          </a:effectRef>
          <a:fontRef idx="minor">
            <a:schemeClr val="tx1"/>
          </a:fontRef>
        </p:style>
      </p:cxnSp>
      <p:cxnSp>
        <p:nvCxnSpPr>
          <p:cNvPr id="29" name="Straight Arrow Connector 28">
            <a:extLst>
              <a:ext uri="{FF2B5EF4-FFF2-40B4-BE49-F238E27FC236}">
                <a16:creationId xmlns:a16="http://schemas.microsoft.com/office/drawing/2014/main" xmlns="" id="{D7832E8C-D31E-E9A9-504F-BE686A908234}"/>
              </a:ext>
            </a:extLst>
          </p:cNvPr>
          <p:cNvCxnSpPr>
            <a:cxnSpLocks/>
            <a:stCxn id="8" idx="3"/>
            <a:endCxn id="34" idx="1"/>
          </p:cNvCxnSpPr>
          <p:nvPr/>
        </p:nvCxnSpPr>
        <p:spPr>
          <a:xfrm>
            <a:off x="8203678" y="4955818"/>
            <a:ext cx="1296332" cy="0"/>
          </a:xfrm>
          <a:prstGeom prst="straightConnector1">
            <a:avLst/>
          </a:prstGeom>
          <a:ln w="38100">
            <a:prstDash val="solid"/>
            <a:tailEnd type="triangle"/>
          </a:ln>
        </p:spPr>
        <p:style>
          <a:lnRef idx="1">
            <a:schemeClr val="accent2"/>
          </a:lnRef>
          <a:fillRef idx="0">
            <a:schemeClr val="accent2"/>
          </a:fillRef>
          <a:effectRef idx="0">
            <a:schemeClr val="accent2"/>
          </a:effectRef>
          <a:fontRef idx="minor">
            <a:schemeClr val="tx1"/>
          </a:fontRef>
        </p:style>
      </p:cxnSp>
      <p:sp>
        <p:nvSpPr>
          <p:cNvPr id="30" name="Rectangle 29">
            <a:extLst>
              <a:ext uri="{FF2B5EF4-FFF2-40B4-BE49-F238E27FC236}">
                <a16:creationId xmlns:a16="http://schemas.microsoft.com/office/drawing/2014/main" xmlns="" id="{FE81092A-7224-259F-91AD-DEAEFC37FFAE}"/>
              </a:ext>
            </a:extLst>
          </p:cNvPr>
          <p:cNvSpPr/>
          <p:nvPr/>
        </p:nvSpPr>
        <p:spPr>
          <a:xfrm>
            <a:off x="2393291" y="2476643"/>
            <a:ext cx="2741849" cy="756467"/>
          </a:xfrm>
          <a:prstGeom prst="rect">
            <a:avLst/>
          </a:prstGeom>
          <a:ln w="38100">
            <a:prstDash val="solid"/>
          </a:ln>
        </p:spPr>
        <p:style>
          <a:lnRef idx="2">
            <a:schemeClr val="accent6"/>
          </a:lnRef>
          <a:fillRef idx="1">
            <a:schemeClr val="lt1"/>
          </a:fillRef>
          <a:effectRef idx="0">
            <a:schemeClr val="accent6"/>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Assure Convenience</a:t>
            </a:r>
          </a:p>
          <a:p>
            <a:pPr algn="ctr"/>
            <a:r>
              <a:rPr lang="en-IN" sz="2000" dirty="0">
                <a:latin typeface="Times New Roman" panose="02020603050405020304" pitchFamily="18" charset="0"/>
                <a:cs typeface="Times New Roman" panose="02020603050405020304" pitchFamily="18" charset="0"/>
              </a:rPr>
              <a:t>(Supporting function)</a:t>
            </a:r>
          </a:p>
        </p:txBody>
      </p:sp>
      <p:sp>
        <p:nvSpPr>
          <p:cNvPr id="32" name="Rectangle 31">
            <a:extLst>
              <a:ext uri="{FF2B5EF4-FFF2-40B4-BE49-F238E27FC236}">
                <a16:creationId xmlns:a16="http://schemas.microsoft.com/office/drawing/2014/main" xmlns="" id="{42246DCD-010C-CB29-F8B6-D99634FB90F4}"/>
              </a:ext>
            </a:extLst>
          </p:cNvPr>
          <p:cNvSpPr/>
          <p:nvPr/>
        </p:nvSpPr>
        <p:spPr>
          <a:xfrm>
            <a:off x="5929589" y="2445040"/>
            <a:ext cx="2249927" cy="851203"/>
          </a:xfrm>
          <a:prstGeom prst="rect">
            <a:avLst/>
          </a:prstGeom>
          <a:ln w="38100">
            <a:prstDash val="solid"/>
          </a:ln>
        </p:spPr>
        <p:style>
          <a:lnRef idx="2">
            <a:schemeClr val="accent6"/>
          </a:lnRef>
          <a:fillRef idx="1">
            <a:schemeClr val="lt1"/>
          </a:fillRef>
          <a:effectRef idx="0">
            <a:schemeClr val="accent6"/>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Supporting Secondary Function</a:t>
            </a:r>
            <a:endParaRPr lang="en-IN" dirty="0"/>
          </a:p>
        </p:txBody>
      </p:sp>
      <p:sp>
        <p:nvSpPr>
          <p:cNvPr id="34" name="Rectangle 33">
            <a:extLst>
              <a:ext uri="{FF2B5EF4-FFF2-40B4-BE49-F238E27FC236}">
                <a16:creationId xmlns:a16="http://schemas.microsoft.com/office/drawing/2014/main" xmlns="" id="{E4983C17-2303-BF43-8795-135CEBE9A9F3}"/>
              </a:ext>
            </a:extLst>
          </p:cNvPr>
          <p:cNvSpPr/>
          <p:nvPr/>
        </p:nvSpPr>
        <p:spPr>
          <a:xfrm>
            <a:off x="9500010" y="4586733"/>
            <a:ext cx="1949223" cy="738170"/>
          </a:xfrm>
          <a:prstGeom prst="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endParaRPr lang="en-IN" sz="2000" dirty="0">
              <a:latin typeface="Times New Roman" panose="02020603050405020304" pitchFamily="18" charset="0"/>
              <a:cs typeface="Times New Roman" panose="02020603050405020304" pitchFamily="18" charset="0"/>
            </a:endParaRPr>
          </a:p>
          <a:p>
            <a:pPr algn="ctr"/>
            <a:r>
              <a:rPr lang="en-IN" sz="2000" dirty="0">
                <a:latin typeface="Times New Roman" panose="02020603050405020304" pitchFamily="18" charset="0"/>
                <a:cs typeface="Times New Roman" panose="02020603050405020304" pitchFamily="18" charset="0"/>
              </a:rPr>
              <a:t>Assumed Function</a:t>
            </a:r>
          </a:p>
          <a:p>
            <a:pPr algn="ctr"/>
            <a:endParaRPr lang="en-IN" sz="2000" dirty="0"/>
          </a:p>
        </p:txBody>
      </p:sp>
      <p:sp>
        <p:nvSpPr>
          <p:cNvPr id="35" name="Rectangle 34">
            <a:extLst>
              <a:ext uri="{FF2B5EF4-FFF2-40B4-BE49-F238E27FC236}">
                <a16:creationId xmlns:a16="http://schemas.microsoft.com/office/drawing/2014/main" xmlns="" id="{32F48663-3A2B-E36D-A19D-035EE271C150}"/>
              </a:ext>
            </a:extLst>
          </p:cNvPr>
          <p:cNvSpPr/>
          <p:nvPr/>
        </p:nvSpPr>
        <p:spPr>
          <a:xfrm>
            <a:off x="9484215" y="1376850"/>
            <a:ext cx="1861232" cy="656633"/>
          </a:xfrm>
          <a:prstGeom prst="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Assumed Function</a:t>
            </a:r>
          </a:p>
        </p:txBody>
      </p:sp>
      <p:sp>
        <p:nvSpPr>
          <p:cNvPr id="36" name="Rectangle 35">
            <a:extLst>
              <a:ext uri="{FF2B5EF4-FFF2-40B4-BE49-F238E27FC236}">
                <a16:creationId xmlns:a16="http://schemas.microsoft.com/office/drawing/2014/main" xmlns="" id="{F390DE61-6A01-9738-834A-815C4835E126}"/>
              </a:ext>
            </a:extLst>
          </p:cNvPr>
          <p:cNvSpPr/>
          <p:nvPr/>
        </p:nvSpPr>
        <p:spPr>
          <a:xfrm>
            <a:off x="9484215" y="2542763"/>
            <a:ext cx="1884901" cy="624226"/>
          </a:xfrm>
          <a:prstGeom prst="rect">
            <a:avLst/>
          </a:prstGeom>
          <a:ln w="38100">
            <a:prstDash val="solid"/>
          </a:ln>
        </p:spPr>
        <p:style>
          <a:lnRef idx="2">
            <a:schemeClr val="accent6"/>
          </a:lnRef>
          <a:fillRef idx="1">
            <a:schemeClr val="lt1"/>
          </a:fillRef>
          <a:effectRef idx="0">
            <a:schemeClr val="accent6"/>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Assumed Function</a:t>
            </a:r>
            <a:endParaRPr lang="en-IN" dirty="0"/>
          </a:p>
        </p:txBody>
      </p:sp>
      <p:sp>
        <p:nvSpPr>
          <p:cNvPr id="37" name="Rectangle 36">
            <a:extLst>
              <a:ext uri="{FF2B5EF4-FFF2-40B4-BE49-F238E27FC236}">
                <a16:creationId xmlns:a16="http://schemas.microsoft.com/office/drawing/2014/main" xmlns="" id="{AD884A88-002C-DEE9-D104-5A2DF2D98320}"/>
              </a:ext>
            </a:extLst>
          </p:cNvPr>
          <p:cNvSpPr/>
          <p:nvPr/>
        </p:nvSpPr>
        <p:spPr>
          <a:xfrm>
            <a:off x="9564333" y="3606650"/>
            <a:ext cx="1884900" cy="624226"/>
          </a:xfrm>
          <a:prstGeom prst="rect">
            <a:avLst/>
          </a:prstGeom>
          <a:ln w="38100">
            <a:prstDash val="solid"/>
          </a:ln>
        </p:spPr>
        <p:style>
          <a:lnRef idx="2">
            <a:schemeClr val="accent6"/>
          </a:lnRef>
          <a:fillRef idx="1">
            <a:schemeClr val="lt1"/>
          </a:fillRef>
          <a:effectRef idx="0">
            <a:schemeClr val="accent6"/>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Assumed Function</a:t>
            </a:r>
          </a:p>
        </p:txBody>
      </p:sp>
      <p:cxnSp>
        <p:nvCxnSpPr>
          <p:cNvPr id="38" name="Straight Arrow Connector 37">
            <a:extLst>
              <a:ext uri="{FF2B5EF4-FFF2-40B4-BE49-F238E27FC236}">
                <a16:creationId xmlns:a16="http://schemas.microsoft.com/office/drawing/2014/main" xmlns="" id="{AC4930D7-8D8F-8047-85F3-7AB13E415F6A}"/>
              </a:ext>
            </a:extLst>
          </p:cNvPr>
          <p:cNvCxnSpPr>
            <a:cxnSpLocks/>
            <a:stCxn id="7" idx="3"/>
            <a:endCxn id="35" idx="1"/>
          </p:cNvCxnSpPr>
          <p:nvPr/>
        </p:nvCxnSpPr>
        <p:spPr>
          <a:xfrm>
            <a:off x="8145642" y="1705167"/>
            <a:ext cx="1338573" cy="0"/>
          </a:xfrm>
          <a:prstGeom prst="straightConnector1">
            <a:avLst/>
          </a:prstGeom>
          <a:ln w="38100">
            <a:prstDash val="solid"/>
            <a:tailEnd type="triangle"/>
          </a:ln>
        </p:spPr>
        <p:style>
          <a:lnRef idx="1">
            <a:schemeClr val="accent2"/>
          </a:lnRef>
          <a:fillRef idx="0">
            <a:schemeClr val="accent2"/>
          </a:fillRef>
          <a:effectRef idx="0">
            <a:schemeClr val="accent2"/>
          </a:effectRef>
          <a:fontRef idx="minor">
            <a:schemeClr val="tx1"/>
          </a:fontRef>
        </p:style>
      </p:cxnSp>
      <p:sp>
        <p:nvSpPr>
          <p:cNvPr id="39" name="TextBox 38">
            <a:extLst>
              <a:ext uri="{FF2B5EF4-FFF2-40B4-BE49-F238E27FC236}">
                <a16:creationId xmlns:a16="http://schemas.microsoft.com/office/drawing/2014/main" xmlns="" id="{AAD57578-F55E-D40F-E926-452425B4FC68}"/>
              </a:ext>
            </a:extLst>
          </p:cNvPr>
          <p:cNvSpPr txBox="1"/>
          <p:nvPr/>
        </p:nvSpPr>
        <p:spPr>
          <a:xfrm>
            <a:off x="459579" y="6087410"/>
            <a:ext cx="1967154" cy="646331"/>
          </a:xfrm>
          <a:prstGeom prst="rect">
            <a:avLst/>
          </a:prstGeom>
          <a:noFill/>
        </p:spPr>
        <p:txBody>
          <a:bodyPr wrap="square" rtlCol="0">
            <a:spAutoFit/>
          </a:bodyPr>
          <a:lstStyle/>
          <a:p>
            <a:pPr algn="ctr"/>
            <a:r>
              <a:rPr lang="en-US" b="1" dirty="0">
                <a:latin typeface="Times New Roman" panose="02020603050405020304" pitchFamily="18" charset="0"/>
                <a:cs typeface="Times New Roman" panose="02020603050405020304" pitchFamily="18" charset="0"/>
              </a:rPr>
              <a:t>Left Scope Line (LSL)</a:t>
            </a:r>
            <a:endParaRPr lang="en-IN" b="1" dirty="0">
              <a:latin typeface="Times New Roman" panose="02020603050405020304" pitchFamily="18" charset="0"/>
              <a:cs typeface="Times New Roman" panose="02020603050405020304" pitchFamily="18" charset="0"/>
            </a:endParaRPr>
          </a:p>
        </p:txBody>
      </p:sp>
      <p:sp>
        <p:nvSpPr>
          <p:cNvPr id="87" name="Rectangle 86">
            <a:extLst>
              <a:ext uri="{FF2B5EF4-FFF2-40B4-BE49-F238E27FC236}">
                <a16:creationId xmlns:a16="http://schemas.microsoft.com/office/drawing/2014/main" xmlns="" id="{2C923A8B-1B05-93AD-358C-8600E0085203}"/>
              </a:ext>
            </a:extLst>
          </p:cNvPr>
          <p:cNvSpPr/>
          <p:nvPr/>
        </p:nvSpPr>
        <p:spPr>
          <a:xfrm>
            <a:off x="5953752" y="3493162"/>
            <a:ext cx="2249927" cy="851203"/>
          </a:xfrm>
          <a:prstGeom prst="rect">
            <a:avLst/>
          </a:prstGeom>
          <a:ln w="38100">
            <a:prstDash val="solid"/>
          </a:ln>
        </p:spPr>
        <p:style>
          <a:lnRef idx="2">
            <a:schemeClr val="accent6"/>
          </a:lnRef>
          <a:fillRef idx="1">
            <a:schemeClr val="lt1"/>
          </a:fillRef>
          <a:effectRef idx="0">
            <a:schemeClr val="accent6"/>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Supporting Secondary Function</a:t>
            </a:r>
            <a:endParaRPr lang="en-IN" dirty="0"/>
          </a:p>
        </p:txBody>
      </p:sp>
      <p:sp>
        <p:nvSpPr>
          <p:cNvPr id="94" name="Rectangle 93">
            <a:extLst>
              <a:ext uri="{FF2B5EF4-FFF2-40B4-BE49-F238E27FC236}">
                <a16:creationId xmlns:a16="http://schemas.microsoft.com/office/drawing/2014/main" xmlns="" id="{4EF864E2-C975-C97C-AE05-CC1311804A28}"/>
              </a:ext>
            </a:extLst>
          </p:cNvPr>
          <p:cNvSpPr/>
          <p:nvPr/>
        </p:nvSpPr>
        <p:spPr>
          <a:xfrm>
            <a:off x="2395202" y="4590692"/>
            <a:ext cx="2730164" cy="756466"/>
          </a:xfrm>
          <a:prstGeom prst="rect">
            <a:avLst/>
          </a:prstGeom>
          <a:ln w="38100">
            <a:prstDash val="solid"/>
          </a:ln>
        </p:spPr>
        <p:style>
          <a:lnRef idx="2">
            <a:schemeClr val="accent6"/>
          </a:lnRef>
          <a:fillRef idx="1">
            <a:schemeClr val="lt1"/>
          </a:fillRef>
          <a:effectRef idx="0">
            <a:schemeClr val="accent6"/>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Satisfy User</a:t>
            </a:r>
          </a:p>
          <a:p>
            <a:pPr algn="ctr"/>
            <a:r>
              <a:rPr lang="en-IN" sz="2000" dirty="0">
                <a:latin typeface="Times New Roman" panose="02020603050405020304" pitchFamily="18" charset="0"/>
                <a:cs typeface="Times New Roman" panose="02020603050405020304" pitchFamily="18" charset="0"/>
              </a:rPr>
              <a:t>(Supporting function)</a:t>
            </a:r>
          </a:p>
        </p:txBody>
      </p:sp>
      <p:sp>
        <p:nvSpPr>
          <p:cNvPr id="106" name="Rectangle 105">
            <a:extLst>
              <a:ext uri="{FF2B5EF4-FFF2-40B4-BE49-F238E27FC236}">
                <a16:creationId xmlns:a16="http://schemas.microsoft.com/office/drawing/2014/main" xmlns="" id="{D24E43C3-8EF7-9DD7-6171-3AA4C65241FF}"/>
              </a:ext>
            </a:extLst>
          </p:cNvPr>
          <p:cNvSpPr/>
          <p:nvPr/>
        </p:nvSpPr>
        <p:spPr>
          <a:xfrm>
            <a:off x="5953752" y="5702561"/>
            <a:ext cx="2289398" cy="763235"/>
          </a:xfrm>
          <a:prstGeom prst="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endParaRPr lang="en-IN" sz="2000" dirty="0">
              <a:latin typeface="Times New Roman" panose="02020603050405020304" pitchFamily="18" charset="0"/>
              <a:cs typeface="Times New Roman" panose="02020603050405020304" pitchFamily="18" charset="0"/>
            </a:endParaRPr>
          </a:p>
          <a:p>
            <a:pPr algn="ctr"/>
            <a:r>
              <a:rPr lang="en-IN" sz="2000" dirty="0">
                <a:latin typeface="Times New Roman" panose="02020603050405020304" pitchFamily="18" charset="0"/>
                <a:cs typeface="Times New Roman" panose="02020603050405020304" pitchFamily="18" charset="0"/>
              </a:rPr>
              <a:t>Supporting </a:t>
            </a:r>
          </a:p>
          <a:p>
            <a:pPr algn="ctr"/>
            <a:r>
              <a:rPr lang="en-IN" sz="2000" dirty="0">
                <a:latin typeface="Times New Roman" panose="02020603050405020304" pitchFamily="18" charset="0"/>
                <a:cs typeface="Times New Roman" panose="02020603050405020304" pitchFamily="18" charset="0"/>
              </a:rPr>
              <a:t>Secondary Function</a:t>
            </a:r>
          </a:p>
          <a:p>
            <a:pPr algn="ctr"/>
            <a:endParaRPr lang="en-IN" sz="2000" dirty="0"/>
          </a:p>
        </p:txBody>
      </p:sp>
      <p:cxnSp>
        <p:nvCxnSpPr>
          <p:cNvPr id="107" name="Straight Arrow Connector 106">
            <a:extLst>
              <a:ext uri="{FF2B5EF4-FFF2-40B4-BE49-F238E27FC236}">
                <a16:creationId xmlns:a16="http://schemas.microsoft.com/office/drawing/2014/main" xmlns="" id="{3B750EBC-21A0-512E-3E9C-159363E08866}"/>
              </a:ext>
            </a:extLst>
          </p:cNvPr>
          <p:cNvCxnSpPr>
            <a:cxnSpLocks/>
            <a:endCxn id="106" idx="1"/>
          </p:cNvCxnSpPr>
          <p:nvPr/>
        </p:nvCxnSpPr>
        <p:spPr>
          <a:xfrm flipV="1">
            <a:off x="5164838" y="6084179"/>
            <a:ext cx="788914" cy="13107"/>
          </a:xfrm>
          <a:prstGeom prst="straightConnector1">
            <a:avLst/>
          </a:prstGeom>
          <a:ln w="38100">
            <a:tailEnd type="triangle"/>
          </a:ln>
        </p:spPr>
        <p:style>
          <a:lnRef idx="1">
            <a:schemeClr val="accent2"/>
          </a:lnRef>
          <a:fillRef idx="0">
            <a:schemeClr val="accent2"/>
          </a:fillRef>
          <a:effectRef idx="0">
            <a:schemeClr val="accent2"/>
          </a:effectRef>
          <a:fontRef idx="minor">
            <a:schemeClr val="tx1"/>
          </a:fontRef>
        </p:style>
      </p:cxnSp>
      <p:cxnSp>
        <p:nvCxnSpPr>
          <p:cNvPr id="108" name="Straight Arrow Connector 107">
            <a:extLst>
              <a:ext uri="{FF2B5EF4-FFF2-40B4-BE49-F238E27FC236}">
                <a16:creationId xmlns:a16="http://schemas.microsoft.com/office/drawing/2014/main" xmlns="" id="{AD7E0FB7-4771-D8D9-FE5E-4ABFAC3F5535}"/>
              </a:ext>
            </a:extLst>
          </p:cNvPr>
          <p:cNvCxnSpPr>
            <a:cxnSpLocks/>
            <a:stCxn id="106" idx="3"/>
            <a:endCxn id="109" idx="1"/>
          </p:cNvCxnSpPr>
          <p:nvPr/>
        </p:nvCxnSpPr>
        <p:spPr>
          <a:xfrm>
            <a:off x="8243150" y="6084179"/>
            <a:ext cx="1296332" cy="0"/>
          </a:xfrm>
          <a:prstGeom prst="straightConnector1">
            <a:avLst/>
          </a:prstGeom>
          <a:ln w="38100">
            <a:prstDash val="solid"/>
            <a:tailEnd type="triangle"/>
          </a:ln>
        </p:spPr>
        <p:style>
          <a:lnRef idx="1">
            <a:schemeClr val="accent2"/>
          </a:lnRef>
          <a:fillRef idx="0">
            <a:schemeClr val="accent2"/>
          </a:fillRef>
          <a:effectRef idx="0">
            <a:schemeClr val="accent2"/>
          </a:effectRef>
          <a:fontRef idx="minor">
            <a:schemeClr val="tx1"/>
          </a:fontRef>
        </p:style>
      </p:cxnSp>
      <p:sp>
        <p:nvSpPr>
          <p:cNvPr id="109" name="Rectangle 108">
            <a:extLst>
              <a:ext uri="{FF2B5EF4-FFF2-40B4-BE49-F238E27FC236}">
                <a16:creationId xmlns:a16="http://schemas.microsoft.com/office/drawing/2014/main" xmlns="" id="{4BD64AFB-680B-5A50-AE37-878F2896FC8C}"/>
              </a:ext>
            </a:extLst>
          </p:cNvPr>
          <p:cNvSpPr/>
          <p:nvPr/>
        </p:nvSpPr>
        <p:spPr>
          <a:xfrm>
            <a:off x="9539482" y="5715094"/>
            <a:ext cx="1949223" cy="738170"/>
          </a:xfrm>
          <a:prstGeom prst="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endParaRPr lang="en-IN" sz="2000" dirty="0">
              <a:latin typeface="Times New Roman" panose="02020603050405020304" pitchFamily="18" charset="0"/>
              <a:cs typeface="Times New Roman" panose="02020603050405020304" pitchFamily="18" charset="0"/>
            </a:endParaRPr>
          </a:p>
          <a:p>
            <a:pPr algn="ctr"/>
            <a:r>
              <a:rPr lang="en-IN" sz="2000" dirty="0">
                <a:latin typeface="Times New Roman" panose="02020603050405020304" pitchFamily="18" charset="0"/>
                <a:cs typeface="Times New Roman" panose="02020603050405020304" pitchFamily="18" charset="0"/>
              </a:rPr>
              <a:t>Assumed Function</a:t>
            </a:r>
          </a:p>
          <a:p>
            <a:pPr algn="ctr"/>
            <a:endParaRPr lang="en-IN" sz="2000" dirty="0"/>
          </a:p>
        </p:txBody>
      </p:sp>
      <p:sp>
        <p:nvSpPr>
          <p:cNvPr id="40" name="TextBox 39">
            <a:extLst>
              <a:ext uri="{FF2B5EF4-FFF2-40B4-BE49-F238E27FC236}">
                <a16:creationId xmlns:a16="http://schemas.microsoft.com/office/drawing/2014/main" xmlns="" id="{81D2E4BD-A3AB-20E6-3CB5-6F0DE5020ACF}"/>
              </a:ext>
            </a:extLst>
          </p:cNvPr>
          <p:cNvSpPr txBox="1"/>
          <p:nvPr/>
        </p:nvSpPr>
        <p:spPr>
          <a:xfrm>
            <a:off x="8203678" y="6197124"/>
            <a:ext cx="1967154" cy="646331"/>
          </a:xfrm>
          <a:prstGeom prst="rect">
            <a:avLst/>
          </a:prstGeom>
          <a:noFill/>
        </p:spPr>
        <p:txBody>
          <a:bodyPr wrap="square" rtlCol="0">
            <a:spAutoFit/>
          </a:bodyPr>
          <a:lstStyle/>
          <a:p>
            <a:pPr algn="ctr"/>
            <a:r>
              <a:rPr lang="en-US" b="1" dirty="0">
                <a:latin typeface="Times New Roman" panose="02020603050405020304" pitchFamily="18" charset="0"/>
                <a:cs typeface="Times New Roman" panose="02020603050405020304" pitchFamily="18" charset="0"/>
              </a:rPr>
              <a:t>Right Scope Line (RSL)</a:t>
            </a:r>
            <a:endParaRPr lang="en-IN"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4842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249"/>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249"/>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249"/>
                                          </p:stCondLst>
                                        </p:cTn>
                                        <p:tgtEl>
                                          <p:spTgt spid="3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3"/>
                                        </p:tgtEl>
                                        <p:attrNameLst>
                                          <p:attrName>style.visibility</p:attrName>
                                        </p:attrNameLst>
                                      </p:cBhvr>
                                      <p:to>
                                        <p:strVal val="visible"/>
                                      </p:to>
                                    </p:set>
                                    <p:animEffect transition="in" filter="fade">
                                      <p:cBhvr>
                                        <p:cTn id="19" dur="1000"/>
                                        <p:tgtEl>
                                          <p:spTgt spid="23"/>
                                        </p:tgtEl>
                                      </p:cBhvr>
                                    </p:animEffect>
                                    <p:anim calcmode="lin" valueType="num">
                                      <p:cBhvr>
                                        <p:cTn id="20" dur="1000" fill="hold"/>
                                        <p:tgtEl>
                                          <p:spTgt spid="23"/>
                                        </p:tgtEl>
                                        <p:attrNameLst>
                                          <p:attrName>ppt_x</p:attrName>
                                        </p:attrNameLst>
                                      </p:cBhvr>
                                      <p:tavLst>
                                        <p:tav tm="0">
                                          <p:val>
                                            <p:strVal val="#ppt_x"/>
                                          </p:val>
                                        </p:tav>
                                        <p:tav tm="100000">
                                          <p:val>
                                            <p:strVal val="#ppt_x"/>
                                          </p:val>
                                        </p:tav>
                                      </p:tavLst>
                                    </p:anim>
                                    <p:anim calcmode="lin" valueType="num">
                                      <p:cBhvr>
                                        <p:cTn id="21"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nodeType="click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fade">
                                      <p:cBhvr>
                                        <p:cTn id="30" dur="1000"/>
                                        <p:tgtEl>
                                          <p:spTgt spid="14"/>
                                        </p:tgtEl>
                                      </p:cBhvr>
                                    </p:animEffect>
                                    <p:anim calcmode="lin" valueType="num">
                                      <p:cBhvr>
                                        <p:cTn id="31" dur="1000" fill="hold"/>
                                        <p:tgtEl>
                                          <p:spTgt spid="14"/>
                                        </p:tgtEl>
                                        <p:attrNameLst>
                                          <p:attrName>ppt_x</p:attrName>
                                        </p:attrNameLst>
                                      </p:cBhvr>
                                      <p:tavLst>
                                        <p:tav tm="0">
                                          <p:val>
                                            <p:strVal val="#ppt_x"/>
                                          </p:val>
                                        </p:tav>
                                        <p:tav tm="100000">
                                          <p:val>
                                            <p:strVal val="#ppt_x"/>
                                          </p:val>
                                        </p:tav>
                                      </p:tavLst>
                                    </p:anim>
                                    <p:anim calcmode="lin" valueType="num">
                                      <p:cBhvr>
                                        <p:cTn id="32"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38"/>
                                        </p:tgtEl>
                                        <p:attrNameLst>
                                          <p:attrName>style.visibility</p:attrName>
                                        </p:attrNameLst>
                                      </p:cBhvr>
                                      <p:to>
                                        <p:strVal val="visible"/>
                                      </p:to>
                                    </p:set>
                                    <p:animEffect transition="in" filter="fade">
                                      <p:cBhvr>
                                        <p:cTn id="41" dur="1000"/>
                                        <p:tgtEl>
                                          <p:spTgt spid="38"/>
                                        </p:tgtEl>
                                      </p:cBhvr>
                                    </p:animEffect>
                                    <p:anim calcmode="lin" valueType="num">
                                      <p:cBhvr>
                                        <p:cTn id="42" dur="1000" fill="hold"/>
                                        <p:tgtEl>
                                          <p:spTgt spid="38"/>
                                        </p:tgtEl>
                                        <p:attrNameLst>
                                          <p:attrName>ppt_x</p:attrName>
                                        </p:attrNameLst>
                                      </p:cBhvr>
                                      <p:tavLst>
                                        <p:tav tm="0">
                                          <p:val>
                                            <p:strVal val="#ppt_x"/>
                                          </p:val>
                                        </p:tav>
                                        <p:tav tm="100000">
                                          <p:val>
                                            <p:strVal val="#ppt_x"/>
                                          </p:val>
                                        </p:tav>
                                      </p:tavLst>
                                    </p:anim>
                                    <p:anim calcmode="lin" valueType="num">
                                      <p:cBhvr>
                                        <p:cTn id="43" dur="1000" fill="hold"/>
                                        <p:tgtEl>
                                          <p:spTgt spid="38"/>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nodeType="clickEffect">
                                  <p:stCondLst>
                                    <p:cond delay="0"/>
                                  </p:stCondLst>
                                  <p:childTnLst>
                                    <p:set>
                                      <p:cBhvr>
                                        <p:cTn id="47" dur="1" fill="hold">
                                          <p:stCondLst>
                                            <p:cond delay="0"/>
                                          </p:stCondLst>
                                        </p:cTn>
                                        <p:tgtEl>
                                          <p:spTgt spid="21"/>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40"/>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35"/>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499"/>
                                          </p:stCondLst>
                                        </p:cTn>
                                        <p:tgtEl>
                                          <p:spTgt spid="30"/>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nodeType="clickEffect">
                                  <p:stCondLst>
                                    <p:cond delay="0"/>
                                  </p:stCondLst>
                                  <p:childTnLst>
                                    <p:set>
                                      <p:cBhvr>
                                        <p:cTn id="63" dur="1" fill="hold">
                                          <p:stCondLst>
                                            <p:cond delay="499"/>
                                          </p:stCondLst>
                                        </p:cTn>
                                        <p:tgtEl>
                                          <p:spTgt spid="25"/>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grpId="0" nodeType="clickEffect">
                                  <p:stCondLst>
                                    <p:cond delay="0"/>
                                  </p:stCondLst>
                                  <p:childTnLst>
                                    <p:set>
                                      <p:cBhvr>
                                        <p:cTn id="67" dur="1" fill="hold">
                                          <p:stCondLst>
                                            <p:cond delay="499"/>
                                          </p:stCondLst>
                                        </p:cTn>
                                        <p:tgtEl>
                                          <p:spTgt spid="32"/>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nodeType="clickEffect">
                                  <p:stCondLst>
                                    <p:cond delay="0"/>
                                  </p:stCondLst>
                                  <p:childTnLst>
                                    <p:set>
                                      <p:cBhvr>
                                        <p:cTn id="71" dur="1" fill="hold">
                                          <p:stCondLst>
                                            <p:cond delay="499"/>
                                          </p:stCondLst>
                                        </p:cTn>
                                        <p:tgtEl>
                                          <p:spTgt spid="27"/>
                                        </p:tgtEl>
                                        <p:attrNameLst>
                                          <p:attrName>style.visibility</p:attrName>
                                        </p:attrNameLst>
                                      </p:cBhvr>
                                      <p:to>
                                        <p:strVal val="visible"/>
                                      </p:to>
                                    </p:set>
                                  </p:childTnLst>
                                </p:cTn>
                              </p:par>
                            </p:childTnLst>
                          </p:cTn>
                        </p:par>
                      </p:childTnLst>
                    </p:cTn>
                  </p:par>
                  <p:par>
                    <p:cTn id="72" fill="hold">
                      <p:stCondLst>
                        <p:cond delay="indefinite"/>
                      </p:stCondLst>
                      <p:childTnLst>
                        <p:par>
                          <p:cTn id="73" fill="hold">
                            <p:stCondLst>
                              <p:cond delay="0"/>
                            </p:stCondLst>
                            <p:childTnLst>
                              <p:par>
                                <p:cTn id="74" presetID="1" presetClass="entr" presetSubtype="0" fill="hold" grpId="0" nodeType="clickEffect">
                                  <p:stCondLst>
                                    <p:cond delay="0"/>
                                  </p:stCondLst>
                                  <p:childTnLst>
                                    <p:set>
                                      <p:cBhvr>
                                        <p:cTn id="75" dur="1" fill="hold">
                                          <p:stCondLst>
                                            <p:cond delay="499"/>
                                          </p:stCondLst>
                                        </p:cTn>
                                        <p:tgtEl>
                                          <p:spTgt spid="36"/>
                                        </p:tgtEl>
                                        <p:attrNameLst>
                                          <p:attrName>style.visibility</p:attrName>
                                        </p:attrNameLst>
                                      </p:cBhvr>
                                      <p:to>
                                        <p:strVal val="visible"/>
                                      </p:to>
                                    </p:set>
                                  </p:childTnLst>
                                </p:cTn>
                              </p:par>
                            </p:childTnLst>
                          </p:cTn>
                        </p:par>
                      </p:childTnLst>
                    </p:cTn>
                  </p:par>
                  <p:par>
                    <p:cTn id="76" fill="hold">
                      <p:stCondLst>
                        <p:cond delay="indefinite"/>
                      </p:stCondLst>
                      <p:childTnLst>
                        <p:par>
                          <p:cTn id="77" fill="hold">
                            <p:stCondLst>
                              <p:cond delay="0"/>
                            </p:stCondLst>
                            <p:childTnLst>
                              <p:par>
                                <p:cTn id="78" presetID="1" presetClass="entr" presetSubtype="0" fill="hold" grpId="0" nodeType="clickEffect">
                                  <p:stCondLst>
                                    <p:cond delay="0"/>
                                  </p:stCondLst>
                                  <p:childTnLst>
                                    <p:set>
                                      <p:cBhvr>
                                        <p:cTn id="79" dur="1" fill="hold">
                                          <p:stCondLst>
                                            <p:cond delay="499"/>
                                          </p:stCondLst>
                                        </p:cTn>
                                        <p:tgtEl>
                                          <p:spTgt spid="31"/>
                                        </p:tgtEl>
                                        <p:attrNameLst>
                                          <p:attrName>style.visibility</p:attrName>
                                        </p:attrNameLst>
                                      </p:cBhvr>
                                      <p:to>
                                        <p:strVal val="visible"/>
                                      </p:to>
                                    </p:set>
                                  </p:childTnLst>
                                </p:cTn>
                              </p:par>
                            </p:childTnLst>
                          </p:cTn>
                        </p:par>
                      </p:childTnLst>
                    </p:cTn>
                  </p:par>
                  <p:par>
                    <p:cTn id="80" fill="hold">
                      <p:stCondLst>
                        <p:cond delay="indefinite"/>
                      </p:stCondLst>
                      <p:childTnLst>
                        <p:par>
                          <p:cTn id="81" fill="hold">
                            <p:stCondLst>
                              <p:cond delay="0"/>
                            </p:stCondLst>
                            <p:childTnLst>
                              <p:par>
                                <p:cTn id="82" presetID="1" presetClass="entr" presetSubtype="0" fill="hold" nodeType="clickEffect">
                                  <p:stCondLst>
                                    <p:cond delay="0"/>
                                  </p:stCondLst>
                                  <p:childTnLst>
                                    <p:set>
                                      <p:cBhvr>
                                        <p:cTn id="83" dur="1" fill="hold">
                                          <p:stCondLst>
                                            <p:cond delay="499"/>
                                          </p:stCondLst>
                                        </p:cTn>
                                        <p:tgtEl>
                                          <p:spTgt spid="26"/>
                                        </p:tgtEl>
                                        <p:attrNameLst>
                                          <p:attrName>style.visibility</p:attrName>
                                        </p:attrNameLst>
                                      </p:cBhvr>
                                      <p:to>
                                        <p:strVal val="visible"/>
                                      </p:to>
                                    </p:set>
                                  </p:childTnLst>
                                </p:cTn>
                              </p:par>
                            </p:childTnLst>
                          </p:cTn>
                        </p:par>
                      </p:childTnLst>
                    </p:cTn>
                  </p:par>
                  <p:par>
                    <p:cTn id="84" fill="hold">
                      <p:stCondLst>
                        <p:cond delay="indefinite"/>
                      </p:stCondLst>
                      <p:childTnLst>
                        <p:par>
                          <p:cTn id="85" fill="hold">
                            <p:stCondLst>
                              <p:cond delay="0"/>
                            </p:stCondLst>
                            <p:childTnLst>
                              <p:par>
                                <p:cTn id="86" presetID="1" presetClass="entr" presetSubtype="0" fill="hold" grpId="0" nodeType="clickEffect">
                                  <p:stCondLst>
                                    <p:cond delay="0"/>
                                  </p:stCondLst>
                                  <p:childTnLst>
                                    <p:set>
                                      <p:cBhvr>
                                        <p:cTn id="87" dur="1" fill="hold">
                                          <p:stCondLst>
                                            <p:cond delay="499"/>
                                          </p:stCondLst>
                                        </p:cTn>
                                        <p:tgtEl>
                                          <p:spTgt spid="87"/>
                                        </p:tgtEl>
                                        <p:attrNameLst>
                                          <p:attrName>style.visibility</p:attrName>
                                        </p:attrNameLst>
                                      </p:cBhvr>
                                      <p:to>
                                        <p:strVal val="visible"/>
                                      </p:to>
                                    </p:set>
                                  </p:childTnLst>
                                </p:cTn>
                              </p:par>
                            </p:childTnLst>
                          </p:cTn>
                        </p:par>
                      </p:childTnLst>
                    </p:cTn>
                  </p:par>
                  <p:par>
                    <p:cTn id="88" fill="hold">
                      <p:stCondLst>
                        <p:cond delay="indefinite"/>
                      </p:stCondLst>
                      <p:childTnLst>
                        <p:par>
                          <p:cTn id="89" fill="hold">
                            <p:stCondLst>
                              <p:cond delay="0"/>
                            </p:stCondLst>
                            <p:childTnLst>
                              <p:par>
                                <p:cTn id="90" presetID="1" presetClass="entr" presetSubtype="0" fill="hold" nodeType="clickEffect">
                                  <p:stCondLst>
                                    <p:cond delay="0"/>
                                  </p:stCondLst>
                                  <p:childTnLst>
                                    <p:set>
                                      <p:cBhvr>
                                        <p:cTn id="91" dur="1" fill="hold">
                                          <p:stCondLst>
                                            <p:cond delay="499"/>
                                          </p:stCondLst>
                                        </p:cTn>
                                        <p:tgtEl>
                                          <p:spTgt spid="28"/>
                                        </p:tgtEl>
                                        <p:attrNameLst>
                                          <p:attrName>style.visibility</p:attrName>
                                        </p:attrNameLst>
                                      </p:cBhvr>
                                      <p:to>
                                        <p:strVal val="visible"/>
                                      </p:to>
                                    </p:set>
                                  </p:childTnLst>
                                </p:cTn>
                              </p:par>
                            </p:childTnLst>
                          </p:cTn>
                        </p:par>
                      </p:childTnLst>
                    </p:cTn>
                  </p:par>
                  <p:par>
                    <p:cTn id="92" fill="hold">
                      <p:stCondLst>
                        <p:cond delay="indefinite"/>
                      </p:stCondLst>
                      <p:childTnLst>
                        <p:par>
                          <p:cTn id="93" fill="hold">
                            <p:stCondLst>
                              <p:cond delay="0"/>
                            </p:stCondLst>
                            <p:childTnLst>
                              <p:par>
                                <p:cTn id="94" presetID="1" presetClass="entr" presetSubtype="0" fill="hold" grpId="0" nodeType="clickEffect">
                                  <p:stCondLst>
                                    <p:cond delay="0"/>
                                  </p:stCondLst>
                                  <p:childTnLst>
                                    <p:set>
                                      <p:cBhvr>
                                        <p:cTn id="95" dur="1" fill="hold">
                                          <p:stCondLst>
                                            <p:cond delay="499"/>
                                          </p:stCondLst>
                                        </p:cTn>
                                        <p:tgtEl>
                                          <p:spTgt spid="37"/>
                                        </p:tgtEl>
                                        <p:attrNameLst>
                                          <p:attrName>style.visibility</p:attrName>
                                        </p:attrNameLst>
                                      </p:cBhvr>
                                      <p:to>
                                        <p:strVal val="visible"/>
                                      </p:to>
                                    </p:set>
                                  </p:childTnLst>
                                </p:cTn>
                              </p:par>
                            </p:childTnLst>
                          </p:cTn>
                        </p:par>
                      </p:childTnLst>
                    </p:cTn>
                  </p:par>
                  <p:par>
                    <p:cTn id="96" fill="hold">
                      <p:stCondLst>
                        <p:cond delay="indefinite"/>
                      </p:stCondLst>
                      <p:childTnLst>
                        <p:par>
                          <p:cTn id="97" fill="hold">
                            <p:stCondLst>
                              <p:cond delay="0"/>
                            </p:stCondLst>
                            <p:childTnLst>
                              <p:par>
                                <p:cTn id="98" presetID="1" presetClass="entr" presetSubtype="0" fill="hold" grpId="0" nodeType="clickEffect">
                                  <p:stCondLst>
                                    <p:cond delay="0"/>
                                  </p:stCondLst>
                                  <p:childTnLst>
                                    <p:set>
                                      <p:cBhvr>
                                        <p:cTn id="99" dur="1" fill="hold">
                                          <p:stCondLst>
                                            <p:cond delay="499"/>
                                          </p:stCondLst>
                                        </p:cTn>
                                        <p:tgtEl>
                                          <p:spTgt spid="94"/>
                                        </p:tgtEl>
                                        <p:attrNameLst>
                                          <p:attrName>style.visibility</p:attrName>
                                        </p:attrNameLst>
                                      </p:cBhvr>
                                      <p:to>
                                        <p:strVal val="visible"/>
                                      </p:to>
                                    </p:set>
                                  </p:childTnLst>
                                </p:cTn>
                              </p:par>
                            </p:childTnLst>
                          </p:cTn>
                        </p:par>
                      </p:childTnLst>
                    </p:cTn>
                  </p:par>
                  <p:par>
                    <p:cTn id="100" fill="hold">
                      <p:stCondLst>
                        <p:cond delay="indefinite"/>
                      </p:stCondLst>
                      <p:childTnLst>
                        <p:par>
                          <p:cTn id="101" fill="hold">
                            <p:stCondLst>
                              <p:cond delay="0"/>
                            </p:stCondLst>
                            <p:childTnLst>
                              <p:par>
                                <p:cTn id="102" presetID="1" presetClass="entr" presetSubtype="0" fill="hold" nodeType="clickEffect">
                                  <p:stCondLst>
                                    <p:cond delay="0"/>
                                  </p:stCondLst>
                                  <p:childTnLst>
                                    <p:set>
                                      <p:cBhvr>
                                        <p:cTn id="103" dur="1" fill="hold">
                                          <p:stCondLst>
                                            <p:cond delay="499"/>
                                          </p:stCondLst>
                                        </p:cTn>
                                        <p:tgtEl>
                                          <p:spTgt spid="13"/>
                                        </p:tgtEl>
                                        <p:attrNameLst>
                                          <p:attrName>style.visibility</p:attrName>
                                        </p:attrNameLst>
                                      </p:cBhvr>
                                      <p:to>
                                        <p:strVal val="visible"/>
                                      </p:to>
                                    </p:set>
                                  </p:childTnLst>
                                </p:cTn>
                              </p:par>
                            </p:childTnLst>
                          </p:cTn>
                        </p:par>
                      </p:childTnLst>
                    </p:cTn>
                  </p:par>
                  <p:par>
                    <p:cTn id="104" fill="hold">
                      <p:stCondLst>
                        <p:cond delay="indefinite"/>
                      </p:stCondLst>
                      <p:childTnLst>
                        <p:par>
                          <p:cTn id="105" fill="hold">
                            <p:stCondLst>
                              <p:cond delay="0"/>
                            </p:stCondLst>
                            <p:childTnLst>
                              <p:par>
                                <p:cTn id="106" presetID="1" presetClass="entr" presetSubtype="0" fill="hold" grpId="0" nodeType="clickEffect">
                                  <p:stCondLst>
                                    <p:cond delay="0"/>
                                  </p:stCondLst>
                                  <p:childTnLst>
                                    <p:set>
                                      <p:cBhvr>
                                        <p:cTn id="107" dur="1" fill="hold">
                                          <p:stCondLst>
                                            <p:cond delay="499"/>
                                          </p:stCondLst>
                                        </p:cTn>
                                        <p:tgtEl>
                                          <p:spTgt spid="8"/>
                                        </p:tgtEl>
                                        <p:attrNameLst>
                                          <p:attrName>style.visibility</p:attrName>
                                        </p:attrNameLst>
                                      </p:cBhvr>
                                      <p:to>
                                        <p:strVal val="visible"/>
                                      </p:to>
                                    </p:set>
                                  </p:childTnLst>
                                </p:cTn>
                              </p:par>
                            </p:childTnLst>
                          </p:cTn>
                        </p:par>
                      </p:childTnLst>
                    </p:cTn>
                  </p:par>
                  <p:par>
                    <p:cTn id="108" fill="hold">
                      <p:stCondLst>
                        <p:cond delay="indefinite"/>
                      </p:stCondLst>
                      <p:childTnLst>
                        <p:par>
                          <p:cTn id="109" fill="hold">
                            <p:stCondLst>
                              <p:cond delay="0"/>
                            </p:stCondLst>
                            <p:childTnLst>
                              <p:par>
                                <p:cTn id="110" presetID="1" presetClass="entr" presetSubtype="0" fill="hold" nodeType="clickEffect">
                                  <p:stCondLst>
                                    <p:cond delay="0"/>
                                  </p:stCondLst>
                                  <p:childTnLst>
                                    <p:set>
                                      <p:cBhvr>
                                        <p:cTn id="111" dur="1" fill="hold">
                                          <p:stCondLst>
                                            <p:cond delay="499"/>
                                          </p:stCondLst>
                                        </p:cTn>
                                        <p:tgtEl>
                                          <p:spTgt spid="29"/>
                                        </p:tgtEl>
                                        <p:attrNameLst>
                                          <p:attrName>style.visibility</p:attrName>
                                        </p:attrNameLst>
                                      </p:cBhvr>
                                      <p:to>
                                        <p:strVal val="visible"/>
                                      </p:to>
                                    </p:set>
                                  </p:childTnLst>
                                </p:cTn>
                              </p:par>
                            </p:childTnLst>
                          </p:cTn>
                        </p:par>
                      </p:childTnLst>
                    </p:cTn>
                  </p:par>
                  <p:par>
                    <p:cTn id="112" fill="hold">
                      <p:stCondLst>
                        <p:cond delay="indefinite"/>
                      </p:stCondLst>
                      <p:childTnLst>
                        <p:par>
                          <p:cTn id="113" fill="hold">
                            <p:stCondLst>
                              <p:cond delay="0"/>
                            </p:stCondLst>
                            <p:childTnLst>
                              <p:par>
                                <p:cTn id="114" presetID="1" presetClass="entr" presetSubtype="0" fill="hold" grpId="0" nodeType="clickEffect">
                                  <p:stCondLst>
                                    <p:cond delay="0"/>
                                  </p:stCondLst>
                                  <p:childTnLst>
                                    <p:set>
                                      <p:cBhvr>
                                        <p:cTn id="115" dur="1" fill="hold">
                                          <p:stCondLst>
                                            <p:cond delay="499"/>
                                          </p:stCondLst>
                                        </p:cTn>
                                        <p:tgtEl>
                                          <p:spTgt spid="34"/>
                                        </p:tgtEl>
                                        <p:attrNameLst>
                                          <p:attrName>style.visibility</p:attrName>
                                        </p:attrNameLst>
                                      </p:cBhvr>
                                      <p:to>
                                        <p:strVal val="visible"/>
                                      </p:to>
                                    </p:set>
                                  </p:childTnLst>
                                </p:cTn>
                              </p:par>
                            </p:childTnLst>
                          </p:cTn>
                        </p:par>
                      </p:childTnLst>
                    </p:cTn>
                  </p:par>
                  <p:par>
                    <p:cTn id="116" fill="hold">
                      <p:stCondLst>
                        <p:cond delay="indefinite"/>
                      </p:stCondLst>
                      <p:childTnLst>
                        <p:par>
                          <p:cTn id="117" fill="hold">
                            <p:stCondLst>
                              <p:cond delay="0"/>
                            </p:stCondLst>
                            <p:childTnLst>
                              <p:par>
                                <p:cTn id="118" presetID="1" presetClass="entr" presetSubtype="0" fill="hold" grpId="0" nodeType="clickEffect">
                                  <p:stCondLst>
                                    <p:cond delay="0"/>
                                  </p:stCondLst>
                                  <p:childTnLst>
                                    <p:set>
                                      <p:cBhvr>
                                        <p:cTn id="119" dur="1" fill="hold">
                                          <p:stCondLst>
                                            <p:cond delay="499"/>
                                          </p:stCondLst>
                                        </p:cTn>
                                        <p:tgtEl>
                                          <p:spTgt spid="6"/>
                                        </p:tgtEl>
                                        <p:attrNameLst>
                                          <p:attrName>style.visibility</p:attrName>
                                        </p:attrNameLst>
                                      </p:cBhvr>
                                      <p:to>
                                        <p:strVal val="visible"/>
                                      </p:to>
                                    </p:set>
                                  </p:childTnLst>
                                </p:cTn>
                              </p:par>
                            </p:childTnLst>
                          </p:cTn>
                        </p:par>
                      </p:childTnLst>
                    </p:cTn>
                  </p:par>
                  <p:par>
                    <p:cTn id="120" fill="hold">
                      <p:stCondLst>
                        <p:cond delay="indefinite"/>
                      </p:stCondLst>
                      <p:childTnLst>
                        <p:par>
                          <p:cTn id="121" fill="hold">
                            <p:stCondLst>
                              <p:cond delay="0"/>
                            </p:stCondLst>
                            <p:childTnLst>
                              <p:par>
                                <p:cTn id="122" presetID="1" presetClass="entr" presetSubtype="0" fill="hold" nodeType="clickEffect">
                                  <p:stCondLst>
                                    <p:cond delay="0"/>
                                  </p:stCondLst>
                                  <p:childTnLst>
                                    <p:set>
                                      <p:cBhvr>
                                        <p:cTn id="123" dur="1" fill="hold">
                                          <p:stCondLst>
                                            <p:cond delay="499"/>
                                          </p:stCondLst>
                                        </p:cTn>
                                        <p:tgtEl>
                                          <p:spTgt spid="107"/>
                                        </p:tgtEl>
                                        <p:attrNameLst>
                                          <p:attrName>style.visibility</p:attrName>
                                        </p:attrNameLst>
                                      </p:cBhvr>
                                      <p:to>
                                        <p:strVal val="visible"/>
                                      </p:to>
                                    </p:set>
                                  </p:childTnLst>
                                </p:cTn>
                              </p:par>
                            </p:childTnLst>
                          </p:cTn>
                        </p:par>
                      </p:childTnLst>
                    </p:cTn>
                  </p:par>
                  <p:par>
                    <p:cTn id="124" fill="hold">
                      <p:stCondLst>
                        <p:cond delay="indefinite"/>
                      </p:stCondLst>
                      <p:childTnLst>
                        <p:par>
                          <p:cTn id="125" fill="hold">
                            <p:stCondLst>
                              <p:cond delay="0"/>
                            </p:stCondLst>
                            <p:childTnLst>
                              <p:par>
                                <p:cTn id="126" presetID="1" presetClass="entr" presetSubtype="0" fill="hold" grpId="0" nodeType="clickEffect">
                                  <p:stCondLst>
                                    <p:cond delay="0"/>
                                  </p:stCondLst>
                                  <p:childTnLst>
                                    <p:set>
                                      <p:cBhvr>
                                        <p:cTn id="127" dur="1" fill="hold">
                                          <p:stCondLst>
                                            <p:cond delay="499"/>
                                          </p:stCondLst>
                                        </p:cTn>
                                        <p:tgtEl>
                                          <p:spTgt spid="106"/>
                                        </p:tgtEl>
                                        <p:attrNameLst>
                                          <p:attrName>style.visibility</p:attrName>
                                        </p:attrNameLst>
                                      </p:cBhvr>
                                      <p:to>
                                        <p:strVal val="visible"/>
                                      </p:to>
                                    </p:set>
                                  </p:childTnLst>
                                </p:cTn>
                              </p:par>
                            </p:childTnLst>
                          </p:cTn>
                        </p:par>
                      </p:childTnLst>
                    </p:cTn>
                  </p:par>
                  <p:par>
                    <p:cTn id="128" fill="hold">
                      <p:stCondLst>
                        <p:cond delay="indefinite"/>
                      </p:stCondLst>
                      <p:childTnLst>
                        <p:par>
                          <p:cTn id="129" fill="hold">
                            <p:stCondLst>
                              <p:cond delay="0"/>
                            </p:stCondLst>
                            <p:childTnLst>
                              <p:par>
                                <p:cTn id="130" presetID="1" presetClass="entr" presetSubtype="0" fill="hold" nodeType="clickEffect">
                                  <p:stCondLst>
                                    <p:cond delay="0"/>
                                  </p:stCondLst>
                                  <p:childTnLst>
                                    <p:set>
                                      <p:cBhvr>
                                        <p:cTn id="131" dur="1" fill="hold">
                                          <p:stCondLst>
                                            <p:cond delay="499"/>
                                          </p:stCondLst>
                                        </p:cTn>
                                        <p:tgtEl>
                                          <p:spTgt spid="108"/>
                                        </p:tgtEl>
                                        <p:attrNameLst>
                                          <p:attrName>style.visibility</p:attrName>
                                        </p:attrNameLst>
                                      </p:cBhvr>
                                      <p:to>
                                        <p:strVal val="visible"/>
                                      </p:to>
                                    </p:set>
                                  </p:childTnLst>
                                </p:cTn>
                              </p:par>
                            </p:childTnLst>
                          </p:cTn>
                        </p:par>
                      </p:childTnLst>
                    </p:cTn>
                  </p:par>
                  <p:par>
                    <p:cTn id="132" fill="hold">
                      <p:stCondLst>
                        <p:cond delay="indefinite"/>
                      </p:stCondLst>
                      <p:childTnLst>
                        <p:par>
                          <p:cTn id="133" fill="hold">
                            <p:stCondLst>
                              <p:cond delay="0"/>
                            </p:stCondLst>
                            <p:childTnLst>
                              <p:par>
                                <p:cTn id="134" presetID="1" presetClass="entr" presetSubtype="0" fill="hold" grpId="0" nodeType="clickEffect">
                                  <p:stCondLst>
                                    <p:cond delay="0"/>
                                  </p:stCondLst>
                                  <p:childTnLst>
                                    <p:set>
                                      <p:cBhvr>
                                        <p:cTn id="135" dur="1" fill="hold">
                                          <p:stCondLst>
                                            <p:cond delay="499"/>
                                          </p:stCondLst>
                                        </p:cTn>
                                        <p:tgtEl>
                                          <p:spTgt spid="1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5" grpId="0" animBg="1"/>
      <p:bldP spid="6" grpId="0" animBg="1"/>
      <p:bldP spid="7" grpId="0" animBg="1"/>
      <p:bldP spid="8" grpId="0" animBg="1"/>
      <p:bldP spid="22" grpId="0" animBg="1"/>
      <p:bldP spid="30" grpId="0" animBg="1"/>
      <p:bldP spid="32" grpId="0" animBg="1"/>
      <p:bldP spid="34" grpId="0" animBg="1"/>
      <p:bldP spid="35" grpId="0" animBg="1"/>
      <p:bldP spid="36" grpId="0" animBg="1"/>
      <p:bldP spid="37" grpId="0" animBg="1"/>
      <p:bldP spid="39" grpId="0"/>
      <p:bldP spid="87" grpId="0" animBg="1"/>
      <p:bldP spid="94" grpId="0" animBg="1"/>
      <p:bldP spid="106" grpId="0" animBg="1"/>
      <p:bldP spid="109" grpId="0" animBg="1"/>
      <p:bldP spid="40"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C4C8BDF-9395-6CF5-D383-B10395EA1A00}"/>
              </a:ext>
            </a:extLst>
          </p:cNvPr>
          <p:cNvSpPr>
            <a:spLocks noGrp="1"/>
          </p:cNvSpPr>
          <p:nvPr>
            <p:ph idx="1"/>
          </p:nvPr>
        </p:nvSpPr>
        <p:spPr>
          <a:xfrm>
            <a:off x="403485" y="603926"/>
            <a:ext cx="11019020" cy="6254074"/>
          </a:xfrm>
        </p:spPr>
        <p:txBody>
          <a:bodyPr>
            <a:normAutofit/>
          </a:bodyPr>
          <a:lstStyle/>
          <a:p>
            <a:pPr algn="just">
              <a:lnSpc>
                <a:spcPct val="100000"/>
              </a:lnSpc>
              <a:spcBef>
                <a:spcPts val="600"/>
              </a:spcBef>
              <a:spcAft>
                <a:spcPts val="600"/>
              </a:spcAf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Customer (Task) oriented FAST diagramming approach emphasizes on the fact that success cannot be achieved unless all the users’ needs and desires are recognized, understood and fulfilled. </a:t>
            </a:r>
          </a:p>
          <a:p>
            <a:pPr algn="just">
              <a:lnSpc>
                <a:spcPct val="100000"/>
              </a:lnSpc>
              <a:spcBef>
                <a:spcPts val="600"/>
              </a:spcBef>
              <a:spcAft>
                <a:spcPts val="600"/>
              </a:spcAf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 Task FAST helps the designer to understand the customer need in a better way and play a key role in enhancing the value of product.</a:t>
            </a:r>
          </a:p>
          <a:p>
            <a:pPr algn="just">
              <a:lnSpc>
                <a:spcPct val="100000"/>
              </a:lnSpc>
              <a:spcBef>
                <a:spcPts val="600"/>
              </a:spcBef>
              <a:spcAft>
                <a:spcPts val="600"/>
              </a:spcAf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 Customer (Task) oriented FAST diagram looks at product, process or service in totality.</a:t>
            </a:r>
          </a:p>
          <a:p>
            <a:pPr algn="just">
              <a:lnSpc>
                <a:spcPct val="100000"/>
              </a:lnSpc>
              <a:spcBef>
                <a:spcPts val="600"/>
              </a:spcBef>
              <a:spcAft>
                <a:spcPts val="600"/>
              </a:spcAf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To understand customer oriented FAST diagram it is essential to define the term supporting functions. </a:t>
            </a:r>
          </a:p>
          <a:p>
            <a:pPr algn="just">
              <a:lnSpc>
                <a:spcPct val="100000"/>
              </a:lnSpc>
              <a:spcBef>
                <a:spcPts val="600"/>
              </a:spcBef>
              <a:spcAft>
                <a:spcPts val="600"/>
              </a:spcAf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While the basic function is the function for which the customer purchases the product, supporting functions are those functions required to be performed by the product which makes the product more desirable. </a:t>
            </a:r>
          </a:p>
          <a:p>
            <a:pPr algn="just">
              <a:lnSpc>
                <a:spcPct val="100000"/>
              </a:lnSpc>
              <a:spcBef>
                <a:spcPts val="600"/>
              </a:spcBef>
              <a:spcAft>
                <a:spcPts val="600"/>
              </a:spcAf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In general, there are four types of supporting functions which a product needs to perform: assure convenience, assure dependability, satisfy user and attract user.</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7321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0DA75C0-8417-FB36-9B1C-B9582A108623}"/>
              </a:ext>
            </a:extLst>
          </p:cNvPr>
          <p:cNvSpPr>
            <a:spLocks noGrp="1"/>
          </p:cNvSpPr>
          <p:nvPr>
            <p:ph idx="1"/>
          </p:nvPr>
        </p:nvSpPr>
        <p:spPr>
          <a:xfrm>
            <a:off x="538397" y="834500"/>
            <a:ext cx="10515600" cy="5726242"/>
          </a:xfrm>
        </p:spPr>
        <p:txBody>
          <a:bodyPr numCol="3">
            <a:noAutofit/>
          </a:bodyPr>
          <a:lstStyle/>
          <a:p>
            <a:pPr algn="just">
              <a:lnSpc>
                <a:spcPct val="107000"/>
              </a:lnSpc>
              <a:spcAft>
                <a:spcPts val="800"/>
              </a:spcAft>
            </a:pPr>
            <a:r>
              <a:rPr lang="en-US" sz="2200" dirty="0">
                <a:effectLst/>
                <a:latin typeface="Times New Roman" panose="02020603050405020304" pitchFamily="18" charset="0"/>
                <a:ea typeface="Calibri" panose="020F0502020204030204" pitchFamily="34" charset="0"/>
                <a:cs typeface="Gautami" panose="020B0502040204020203" pitchFamily="34" charset="0"/>
              </a:rPr>
              <a:t>Assure convenience:</a:t>
            </a:r>
            <a:endParaRPr lang="en-IN" sz="2200" dirty="0">
              <a:effectLst/>
              <a:latin typeface="Calibri" panose="020F0502020204030204" pitchFamily="34" charset="0"/>
              <a:ea typeface="Calibri" panose="020F0502020204030204" pitchFamily="34" charset="0"/>
              <a:cs typeface="Gautami" panose="020B0502040204020203" pitchFamily="34" charset="0"/>
            </a:endParaRPr>
          </a:p>
          <a:p>
            <a:pPr marL="342900" lvl="0" indent="-342900" algn="just">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rPr>
              <a:t>Facilitate maintenance</a:t>
            </a:r>
            <a:endParaRPr lang="en-IN" sz="2200" dirty="0">
              <a:effectLst/>
              <a:latin typeface="Times New Roman" panose="02020603050405020304" pitchFamily="18" charset="0"/>
              <a:ea typeface="Times New Roman" panose="02020603050405020304" pitchFamily="18" charset="0"/>
            </a:endParaRPr>
          </a:p>
          <a:p>
            <a:pPr marL="342900" lvl="0" indent="-342900" algn="just">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rPr>
              <a:t>Facilitate lifting</a:t>
            </a:r>
            <a:endParaRPr lang="en-IN" sz="2200" dirty="0">
              <a:effectLst/>
              <a:latin typeface="Times New Roman" panose="02020603050405020304" pitchFamily="18" charset="0"/>
              <a:ea typeface="Times New Roman" panose="02020603050405020304" pitchFamily="18" charset="0"/>
            </a:endParaRPr>
          </a:p>
          <a:p>
            <a:pPr marL="342900" lvl="0" indent="-342900" algn="just">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rPr>
              <a:t>Facilitate installation</a:t>
            </a:r>
            <a:endParaRPr lang="en-IN" sz="2200" dirty="0">
              <a:effectLst/>
              <a:latin typeface="Times New Roman" panose="02020603050405020304" pitchFamily="18" charset="0"/>
              <a:ea typeface="Times New Roman" panose="02020603050405020304" pitchFamily="18" charset="0"/>
            </a:endParaRPr>
          </a:p>
          <a:p>
            <a:pPr marL="342900" lvl="0" indent="-342900" algn="just">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rPr>
              <a:t>Facilitate holding</a:t>
            </a:r>
            <a:endParaRPr lang="en-IN" sz="2200" dirty="0">
              <a:effectLst/>
              <a:latin typeface="Times New Roman" panose="02020603050405020304" pitchFamily="18" charset="0"/>
              <a:ea typeface="Times New Roman" panose="02020603050405020304" pitchFamily="18" charset="0"/>
            </a:endParaRPr>
          </a:p>
          <a:p>
            <a:pPr marL="342900" lvl="0" indent="-342900" algn="just">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rPr>
              <a:t>Facilitate gripping</a:t>
            </a:r>
            <a:endParaRPr lang="en-IN" sz="22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r>
              <a:rPr lang="en-US" sz="2200" dirty="0">
                <a:effectLst/>
                <a:latin typeface="Times New Roman" panose="02020603050405020304" pitchFamily="18" charset="0"/>
                <a:ea typeface="Calibri" panose="020F0502020204030204" pitchFamily="34" charset="0"/>
                <a:cs typeface="Gautami" panose="020B0502040204020203" pitchFamily="34" charset="0"/>
              </a:rPr>
              <a:t>Assure dependability:</a:t>
            </a:r>
            <a:endParaRPr lang="en-IN" sz="2200" dirty="0">
              <a:effectLst/>
              <a:latin typeface="Calibri" panose="020F0502020204030204" pitchFamily="34" charset="0"/>
              <a:ea typeface="Calibri" panose="020F0502020204030204" pitchFamily="34" charset="0"/>
              <a:cs typeface="Gautami" panose="020B0502040204020203" pitchFamily="34" charset="0"/>
            </a:endParaRPr>
          </a:p>
          <a:p>
            <a:pPr marL="342900" lvl="0" indent="-342900" algn="just">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rPr>
              <a:t>Make safe</a:t>
            </a:r>
            <a:endParaRPr lang="en-IN" sz="2200" dirty="0">
              <a:effectLst/>
              <a:latin typeface="Times New Roman" panose="02020603050405020304" pitchFamily="18" charset="0"/>
              <a:ea typeface="Times New Roman" panose="02020603050405020304" pitchFamily="18" charset="0"/>
            </a:endParaRPr>
          </a:p>
          <a:p>
            <a:pPr marL="342900" lvl="0" indent="-342900" algn="just">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rPr>
              <a:t>Protect environment</a:t>
            </a:r>
            <a:endParaRPr lang="en-IN" sz="2200" dirty="0">
              <a:effectLst/>
              <a:latin typeface="Times New Roman" panose="02020603050405020304" pitchFamily="18" charset="0"/>
              <a:ea typeface="Times New Roman" panose="02020603050405020304" pitchFamily="18" charset="0"/>
            </a:endParaRPr>
          </a:p>
          <a:p>
            <a:pPr marL="342900" lvl="0" indent="-342900" algn="just">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rPr>
              <a:t>Make reliable</a:t>
            </a:r>
            <a:endParaRPr lang="en-IN" sz="2200" dirty="0">
              <a:effectLst/>
              <a:latin typeface="Times New Roman" panose="02020603050405020304" pitchFamily="18" charset="0"/>
              <a:ea typeface="Times New Roman" panose="02020603050405020304" pitchFamily="18" charset="0"/>
            </a:endParaRPr>
          </a:p>
          <a:p>
            <a:pPr marL="342900" lvl="0" indent="-342900" algn="just">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rPr>
              <a:t>Make durable</a:t>
            </a:r>
            <a:endParaRPr lang="en-IN" sz="2200" dirty="0">
              <a:effectLst/>
              <a:latin typeface="Times New Roman" panose="02020603050405020304" pitchFamily="18" charset="0"/>
              <a:ea typeface="Times New Roman" panose="02020603050405020304" pitchFamily="18" charset="0"/>
            </a:endParaRPr>
          </a:p>
          <a:p>
            <a:pPr marL="342900" lvl="0" indent="-342900" algn="just">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rPr>
              <a:t>Make fail-safe</a:t>
            </a:r>
            <a:endParaRPr lang="en-IN" sz="22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endParaRPr lang="en-US" sz="2200" dirty="0">
              <a:effectLst/>
              <a:latin typeface="Times New Roman" panose="02020603050405020304" pitchFamily="18" charset="0"/>
              <a:ea typeface="Calibri" panose="020F0502020204030204" pitchFamily="34" charset="0"/>
              <a:cs typeface="Gautami" panose="020B0502040204020203" pitchFamily="34" charset="0"/>
            </a:endParaRPr>
          </a:p>
          <a:p>
            <a:pPr algn="just">
              <a:lnSpc>
                <a:spcPct val="107000"/>
              </a:lnSpc>
              <a:spcAft>
                <a:spcPts val="800"/>
              </a:spcAft>
            </a:pPr>
            <a:r>
              <a:rPr lang="en-US" sz="2200" dirty="0">
                <a:effectLst/>
                <a:latin typeface="Times New Roman" panose="02020603050405020304" pitchFamily="18" charset="0"/>
                <a:ea typeface="Calibri" panose="020F0502020204030204" pitchFamily="34" charset="0"/>
                <a:cs typeface="Gautami" panose="020B0502040204020203" pitchFamily="34" charset="0"/>
              </a:rPr>
              <a:t>Satisfy user.</a:t>
            </a:r>
            <a:endParaRPr lang="en-IN" sz="2200" dirty="0">
              <a:effectLst/>
              <a:latin typeface="Calibri" panose="020F0502020204030204" pitchFamily="34" charset="0"/>
              <a:ea typeface="Calibri" panose="020F0502020204030204" pitchFamily="34" charset="0"/>
              <a:cs typeface="Gautami" panose="020B0502040204020203" pitchFamily="34" charset="0"/>
            </a:endParaRPr>
          </a:p>
          <a:p>
            <a:pPr marL="342900" lvl="0" indent="-342900" algn="just">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rPr>
              <a:t>Make faster</a:t>
            </a:r>
            <a:endParaRPr lang="en-IN" sz="2200" dirty="0">
              <a:effectLst/>
              <a:latin typeface="Times New Roman" panose="02020603050405020304" pitchFamily="18" charset="0"/>
              <a:ea typeface="Times New Roman" panose="02020603050405020304" pitchFamily="18" charset="0"/>
            </a:endParaRPr>
          </a:p>
          <a:p>
            <a:pPr marL="342900" lvl="0" indent="-342900" algn="just">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rPr>
              <a:t>Make slim</a:t>
            </a:r>
            <a:endParaRPr lang="en-IN" sz="2200" dirty="0">
              <a:effectLst/>
              <a:latin typeface="Times New Roman" panose="02020603050405020304" pitchFamily="18" charset="0"/>
              <a:ea typeface="Times New Roman" panose="02020603050405020304" pitchFamily="18" charset="0"/>
            </a:endParaRPr>
          </a:p>
          <a:p>
            <a:pPr marL="342900" lvl="0" indent="-342900" algn="just">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rPr>
              <a:t>Make comfortable</a:t>
            </a:r>
            <a:endParaRPr lang="en-IN" sz="2200" dirty="0">
              <a:effectLst/>
              <a:latin typeface="Times New Roman" panose="02020603050405020304" pitchFamily="18" charset="0"/>
              <a:ea typeface="Times New Roman" panose="02020603050405020304" pitchFamily="18" charset="0"/>
            </a:endParaRPr>
          </a:p>
          <a:p>
            <a:pPr marL="342900" lvl="0" indent="-342900" algn="just">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rPr>
              <a:t>Make easy to use</a:t>
            </a:r>
            <a:endParaRPr lang="en-IN" sz="2200" dirty="0">
              <a:effectLst/>
              <a:latin typeface="Times New Roman" panose="02020603050405020304" pitchFamily="18" charset="0"/>
              <a:ea typeface="Times New Roman" panose="02020603050405020304" pitchFamily="18" charset="0"/>
            </a:endParaRPr>
          </a:p>
          <a:p>
            <a:pPr marL="342900" lvl="0" indent="-342900" algn="just">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rPr>
              <a:t>Make soft touch</a:t>
            </a:r>
            <a:endParaRPr lang="en-IN" sz="2200" dirty="0">
              <a:effectLst/>
              <a:latin typeface="Times New Roman" panose="02020603050405020304" pitchFamily="18" charset="0"/>
              <a:ea typeface="Times New Roman" panose="02020603050405020304" pitchFamily="18" charset="0"/>
            </a:endParaRPr>
          </a:p>
          <a:p>
            <a:pPr marL="342900" lvl="0" indent="-342900" algn="just">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rPr>
              <a:t>Make noiseless</a:t>
            </a:r>
            <a:endParaRPr lang="en-IN" sz="2200" dirty="0">
              <a:effectLst/>
              <a:latin typeface="Times New Roman" panose="02020603050405020304" pitchFamily="18" charset="0"/>
              <a:ea typeface="Times New Roman" panose="02020603050405020304" pitchFamily="18" charset="0"/>
            </a:endParaRPr>
          </a:p>
          <a:p>
            <a:pPr marL="342900" lvl="0" indent="-342900" algn="just">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rPr>
              <a:t>Make vibration free</a:t>
            </a:r>
            <a:endParaRPr lang="en-IN" sz="2200" dirty="0">
              <a:effectLst/>
              <a:latin typeface="Times New Roman" panose="02020603050405020304" pitchFamily="18" charset="0"/>
              <a:ea typeface="Times New Roman" panose="02020603050405020304" pitchFamily="18" charset="0"/>
            </a:endParaRPr>
          </a:p>
          <a:p>
            <a:pPr marL="342900" lvl="0" indent="-342900" algn="just">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rPr>
              <a:t>Resistant to overload</a:t>
            </a:r>
            <a:endParaRPr lang="en-IN" sz="2200" dirty="0">
              <a:effectLst/>
              <a:latin typeface="Times New Roman" panose="02020603050405020304" pitchFamily="18" charset="0"/>
              <a:ea typeface="Times New Roman" panose="02020603050405020304" pitchFamily="18" charset="0"/>
            </a:endParaRPr>
          </a:p>
          <a:p>
            <a:pPr algn="just">
              <a:lnSpc>
                <a:spcPct val="107000"/>
              </a:lnSpc>
              <a:spcAft>
                <a:spcPts val="800"/>
              </a:spcAft>
            </a:pPr>
            <a:endParaRPr lang="en-US" sz="2200" dirty="0">
              <a:effectLst/>
              <a:latin typeface="Times New Roman" panose="02020603050405020304" pitchFamily="18" charset="0"/>
              <a:ea typeface="Calibri" panose="020F0502020204030204" pitchFamily="34" charset="0"/>
              <a:cs typeface="Gautami" panose="020B0502040204020203" pitchFamily="34" charset="0"/>
            </a:endParaRPr>
          </a:p>
          <a:p>
            <a:pPr algn="just">
              <a:lnSpc>
                <a:spcPct val="107000"/>
              </a:lnSpc>
              <a:spcAft>
                <a:spcPts val="800"/>
              </a:spcAft>
            </a:pPr>
            <a:endParaRPr lang="en-US" sz="2200" dirty="0">
              <a:latin typeface="Times New Roman" panose="02020603050405020304" pitchFamily="18" charset="0"/>
              <a:ea typeface="Calibri" panose="020F0502020204030204" pitchFamily="34" charset="0"/>
              <a:cs typeface="Gautami" panose="020B0502040204020203" pitchFamily="34" charset="0"/>
            </a:endParaRPr>
          </a:p>
          <a:p>
            <a:pPr algn="just">
              <a:lnSpc>
                <a:spcPct val="107000"/>
              </a:lnSpc>
              <a:spcAft>
                <a:spcPts val="800"/>
              </a:spcAft>
            </a:pPr>
            <a:endParaRPr lang="en-US" sz="2200" dirty="0">
              <a:effectLst/>
              <a:latin typeface="Times New Roman" panose="02020603050405020304" pitchFamily="18" charset="0"/>
              <a:ea typeface="Calibri" panose="020F0502020204030204" pitchFamily="34" charset="0"/>
              <a:cs typeface="Gautami" panose="020B0502040204020203" pitchFamily="34" charset="0"/>
            </a:endParaRPr>
          </a:p>
          <a:p>
            <a:pPr algn="just">
              <a:lnSpc>
                <a:spcPct val="107000"/>
              </a:lnSpc>
              <a:spcAft>
                <a:spcPts val="800"/>
              </a:spcAft>
            </a:pPr>
            <a:r>
              <a:rPr lang="en-US" sz="2200" dirty="0">
                <a:effectLst/>
                <a:latin typeface="Times New Roman" panose="02020603050405020304" pitchFamily="18" charset="0"/>
                <a:ea typeface="Calibri" panose="020F0502020204030204" pitchFamily="34" charset="0"/>
                <a:cs typeface="Gautami" panose="020B0502040204020203" pitchFamily="34" charset="0"/>
              </a:rPr>
              <a:t>Attract user:</a:t>
            </a:r>
            <a:endParaRPr lang="en-IN" sz="2200" dirty="0">
              <a:effectLst/>
              <a:latin typeface="Calibri" panose="020F0502020204030204" pitchFamily="34" charset="0"/>
              <a:ea typeface="Calibri" panose="020F0502020204030204" pitchFamily="34" charset="0"/>
              <a:cs typeface="Gautami" panose="020B0502040204020203" pitchFamily="34" charset="0"/>
            </a:endParaRPr>
          </a:p>
          <a:p>
            <a:pPr marL="342900" lvl="0" indent="-342900" algn="just">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rPr>
              <a:t>Provide extra features</a:t>
            </a:r>
            <a:endParaRPr lang="en-IN" sz="2200" dirty="0">
              <a:effectLst/>
              <a:latin typeface="Times New Roman" panose="02020603050405020304" pitchFamily="18" charset="0"/>
              <a:ea typeface="Times New Roman" panose="02020603050405020304" pitchFamily="18" charset="0"/>
            </a:endParaRPr>
          </a:p>
          <a:p>
            <a:pPr marL="342900" lvl="0" indent="-342900" algn="just">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rPr>
              <a:t>Make attractive</a:t>
            </a:r>
            <a:endParaRPr lang="en-IN" sz="2200" dirty="0">
              <a:effectLst/>
              <a:latin typeface="Times New Roman" panose="02020603050405020304" pitchFamily="18" charset="0"/>
              <a:ea typeface="Times New Roman" panose="02020603050405020304" pitchFamily="18" charset="0"/>
            </a:endParaRPr>
          </a:p>
          <a:p>
            <a:pPr marL="342900" lvl="0" indent="-342900" algn="just">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rPr>
              <a:t>Make stylish</a:t>
            </a:r>
            <a:endParaRPr lang="en-IN" sz="2200" dirty="0">
              <a:effectLst/>
              <a:latin typeface="Times New Roman" panose="02020603050405020304" pitchFamily="18" charset="0"/>
              <a:ea typeface="Times New Roman" panose="02020603050405020304" pitchFamily="18" charset="0"/>
            </a:endParaRPr>
          </a:p>
          <a:p>
            <a:pPr marL="342900" lvl="0" indent="-342900" algn="just">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rPr>
              <a:t>Make compact</a:t>
            </a:r>
            <a:endParaRPr lang="en-IN" sz="2200" dirty="0">
              <a:effectLst/>
              <a:latin typeface="Times New Roman" panose="02020603050405020304" pitchFamily="18" charset="0"/>
              <a:ea typeface="Times New Roman" panose="02020603050405020304" pitchFamily="18" charset="0"/>
            </a:endParaRPr>
          </a:p>
          <a:p>
            <a:pPr marL="342900" lvl="0" indent="-342900" algn="just">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rPr>
              <a:t>Make efficient</a:t>
            </a:r>
            <a:endParaRPr lang="en-IN" sz="2200" dirty="0">
              <a:effectLst/>
              <a:latin typeface="Times New Roman" panose="02020603050405020304" pitchFamily="18" charset="0"/>
              <a:ea typeface="Times New Roman" panose="02020603050405020304" pitchFamily="18" charset="0"/>
            </a:endParaRPr>
          </a:p>
          <a:p>
            <a:pPr marL="342900" lvl="0" indent="-342900" algn="just">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rPr>
              <a:t>Easy to adjust</a:t>
            </a:r>
            <a:endParaRPr lang="en-IN" sz="2200" dirty="0">
              <a:effectLst/>
              <a:latin typeface="Times New Roman" panose="02020603050405020304" pitchFamily="18" charset="0"/>
              <a:ea typeface="Times New Roman" panose="02020603050405020304" pitchFamily="18" charset="0"/>
            </a:endParaRPr>
          </a:p>
          <a:p>
            <a:pPr marL="342900" lvl="0" indent="-342900" algn="just">
              <a:buFont typeface="Wingdings" panose="05000000000000000000" pitchFamily="2" charset="2"/>
              <a:buChar char=""/>
            </a:pPr>
            <a:r>
              <a:rPr lang="en-US" sz="2200" dirty="0">
                <a:effectLst/>
                <a:latin typeface="Times New Roman" panose="02020603050405020304" pitchFamily="18" charset="0"/>
                <a:ea typeface="Times New Roman" panose="02020603050405020304" pitchFamily="18" charset="0"/>
              </a:rPr>
              <a:t>Signal maintenance</a:t>
            </a:r>
            <a:endParaRPr lang="en-IN" sz="2200" dirty="0">
              <a:effectLst/>
              <a:latin typeface="Times New Roman" panose="02020603050405020304" pitchFamily="18" charset="0"/>
              <a:ea typeface="Times New Roman" panose="02020603050405020304" pitchFamily="18" charset="0"/>
            </a:endParaRPr>
          </a:p>
          <a:p>
            <a:endParaRPr lang="en-IN" sz="2200" dirty="0"/>
          </a:p>
        </p:txBody>
      </p:sp>
      <p:sp>
        <p:nvSpPr>
          <p:cNvPr id="7" name="TextBox 6">
            <a:extLst>
              <a:ext uri="{FF2B5EF4-FFF2-40B4-BE49-F238E27FC236}">
                <a16:creationId xmlns:a16="http://schemas.microsoft.com/office/drawing/2014/main" xmlns="" id="{55828130-345E-9F89-09DA-92E705110EBF}"/>
              </a:ext>
            </a:extLst>
          </p:cNvPr>
          <p:cNvSpPr txBox="1"/>
          <p:nvPr/>
        </p:nvSpPr>
        <p:spPr>
          <a:xfrm>
            <a:off x="538397" y="297258"/>
            <a:ext cx="10719216" cy="468077"/>
          </a:xfrm>
          <a:prstGeom prst="rect">
            <a:avLst/>
          </a:prstGeom>
          <a:noFill/>
        </p:spPr>
        <p:txBody>
          <a:bodyPr wrap="square">
            <a:spAutoFit/>
          </a:bodyPr>
          <a:lstStyle/>
          <a:p>
            <a:pPr algn="just">
              <a:lnSpc>
                <a:spcPct val="107000"/>
              </a:lnSpc>
              <a:spcAft>
                <a:spcPts val="800"/>
              </a:spcAft>
            </a:pPr>
            <a:r>
              <a:rPr lang="en-US" sz="2400" dirty="0">
                <a:effectLst/>
                <a:latin typeface="Times New Roman" panose="02020603050405020304" pitchFamily="18" charset="0"/>
                <a:ea typeface="Calibri" panose="020F0502020204030204" pitchFamily="34" charset="0"/>
                <a:cs typeface="Gautami" panose="020B0502040204020203" pitchFamily="34" charset="0"/>
              </a:rPr>
              <a:t>Some of the specific supporting functions for a product or process can be as follows</a:t>
            </a:r>
            <a:endParaRPr lang="en-IN" sz="2400" dirty="0"/>
          </a:p>
        </p:txBody>
      </p:sp>
    </p:spTree>
    <p:extLst>
      <p:ext uri="{BB962C8B-B14F-4D97-AF65-F5344CB8AC3E}">
        <p14:creationId xmlns:p14="http://schemas.microsoft.com/office/powerpoint/2010/main" val="523758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Effect transition="in" filter="fade">
                                      <p:cBhvr>
                                        <p:cTn id="77" dur="1000"/>
                                        <p:tgtEl>
                                          <p:spTgt spid="3">
                                            <p:txEl>
                                              <p:pRg st="10" end="10"/>
                                            </p:txEl>
                                          </p:spTgt>
                                        </p:tgtEl>
                                      </p:cBhvr>
                                    </p:animEffect>
                                    <p:anim calcmode="lin" valueType="num">
                                      <p:cBhvr>
                                        <p:cTn id="7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nodeType="clickEffect">
                                  <p:stCondLst>
                                    <p:cond delay="0"/>
                                  </p:stCondLst>
                                  <p:childTnLst>
                                    <p:set>
                                      <p:cBhvr>
                                        <p:cTn id="83" dur="1" fill="hold">
                                          <p:stCondLst>
                                            <p:cond delay="0"/>
                                          </p:stCondLst>
                                        </p:cTn>
                                        <p:tgtEl>
                                          <p:spTgt spid="3">
                                            <p:txEl>
                                              <p:pRg st="11" end="11"/>
                                            </p:txEl>
                                          </p:spTgt>
                                        </p:tgtEl>
                                        <p:attrNameLst>
                                          <p:attrName>style.visibility</p:attrName>
                                        </p:attrNameLst>
                                      </p:cBhvr>
                                      <p:to>
                                        <p:strVal val="visible"/>
                                      </p:to>
                                    </p:set>
                                    <p:animEffect transition="in" filter="fade">
                                      <p:cBhvr>
                                        <p:cTn id="84" dur="1000"/>
                                        <p:tgtEl>
                                          <p:spTgt spid="3">
                                            <p:txEl>
                                              <p:pRg st="11" end="11"/>
                                            </p:txEl>
                                          </p:spTgt>
                                        </p:tgtEl>
                                      </p:cBhvr>
                                    </p:animEffect>
                                    <p:anim calcmode="lin" valueType="num">
                                      <p:cBhvr>
                                        <p:cTn id="85"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86"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nodeType="clickEffect">
                                  <p:stCondLst>
                                    <p:cond delay="0"/>
                                  </p:stCondLst>
                                  <p:childTnLst>
                                    <p:set>
                                      <p:cBhvr>
                                        <p:cTn id="90" dur="1" fill="hold">
                                          <p:stCondLst>
                                            <p:cond delay="0"/>
                                          </p:stCondLst>
                                        </p:cTn>
                                        <p:tgtEl>
                                          <p:spTgt spid="3">
                                            <p:txEl>
                                              <p:pRg st="13" end="13"/>
                                            </p:txEl>
                                          </p:spTgt>
                                        </p:tgtEl>
                                        <p:attrNameLst>
                                          <p:attrName>style.visibility</p:attrName>
                                        </p:attrNameLst>
                                      </p:cBhvr>
                                      <p:to>
                                        <p:strVal val="visible"/>
                                      </p:to>
                                    </p:set>
                                    <p:animEffect transition="in" filter="fade">
                                      <p:cBhvr>
                                        <p:cTn id="91" dur="1000"/>
                                        <p:tgtEl>
                                          <p:spTgt spid="3">
                                            <p:txEl>
                                              <p:pRg st="13" end="13"/>
                                            </p:txEl>
                                          </p:spTgt>
                                        </p:tgtEl>
                                      </p:cBhvr>
                                    </p:animEffect>
                                    <p:anim calcmode="lin" valueType="num">
                                      <p:cBhvr>
                                        <p:cTn id="92"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93"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nodeType="clickEffect">
                                  <p:stCondLst>
                                    <p:cond delay="0"/>
                                  </p:stCondLst>
                                  <p:childTnLst>
                                    <p:set>
                                      <p:cBhvr>
                                        <p:cTn id="97" dur="1" fill="hold">
                                          <p:stCondLst>
                                            <p:cond delay="0"/>
                                          </p:stCondLst>
                                        </p:cTn>
                                        <p:tgtEl>
                                          <p:spTgt spid="3">
                                            <p:txEl>
                                              <p:pRg st="14" end="14"/>
                                            </p:txEl>
                                          </p:spTgt>
                                        </p:tgtEl>
                                        <p:attrNameLst>
                                          <p:attrName>style.visibility</p:attrName>
                                        </p:attrNameLst>
                                      </p:cBhvr>
                                      <p:to>
                                        <p:strVal val="visible"/>
                                      </p:to>
                                    </p:set>
                                    <p:animEffect transition="in" filter="fade">
                                      <p:cBhvr>
                                        <p:cTn id="98" dur="1000"/>
                                        <p:tgtEl>
                                          <p:spTgt spid="3">
                                            <p:txEl>
                                              <p:pRg st="14" end="14"/>
                                            </p:txEl>
                                          </p:spTgt>
                                        </p:tgtEl>
                                      </p:cBhvr>
                                    </p:animEffect>
                                    <p:anim calcmode="lin" valueType="num">
                                      <p:cBhvr>
                                        <p:cTn id="99"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100" dur="1000" fill="hold"/>
                                        <p:tgtEl>
                                          <p:spTgt spid="3">
                                            <p:txEl>
                                              <p:pRg st="14" end="14"/>
                                            </p:txEl>
                                          </p:spTgt>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2" presetClass="entr" presetSubtype="0" fill="hold" nodeType="clickEffect">
                                  <p:stCondLst>
                                    <p:cond delay="0"/>
                                  </p:stCondLst>
                                  <p:childTnLst>
                                    <p:set>
                                      <p:cBhvr>
                                        <p:cTn id="104" dur="1" fill="hold">
                                          <p:stCondLst>
                                            <p:cond delay="0"/>
                                          </p:stCondLst>
                                        </p:cTn>
                                        <p:tgtEl>
                                          <p:spTgt spid="3">
                                            <p:txEl>
                                              <p:pRg st="15" end="15"/>
                                            </p:txEl>
                                          </p:spTgt>
                                        </p:tgtEl>
                                        <p:attrNameLst>
                                          <p:attrName>style.visibility</p:attrName>
                                        </p:attrNameLst>
                                      </p:cBhvr>
                                      <p:to>
                                        <p:strVal val="visible"/>
                                      </p:to>
                                    </p:set>
                                    <p:animEffect transition="in" filter="fade">
                                      <p:cBhvr>
                                        <p:cTn id="105" dur="1000"/>
                                        <p:tgtEl>
                                          <p:spTgt spid="3">
                                            <p:txEl>
                                              <p:pRg st="15" end="15"/>
                                            </p:txEl>
                                          </p:spTgt>
                                        </p:tgtEl>
                                      </p:cBhvr>
                                    </p:animEffect>
                                    <p:anim calcmode="lin" valueType="num">
                                      <p:cBhvr>
                                        <p:cTn id="106" dur="1000" fill="hold"/>
                                        <p:tgtEl>
                                          <p:spTgt spid="3">
                                            <p:txEl>
                                              <p:pRg st="15" end="15"/>
                                            </p:txEl>
                                          </p:spTgt>
                                        </p:tgtEl>
                                        <p:attrNameLst>
                                          <p:attrName>ppt_x</p:attrName>
                                        </p:attrNameLst>
                                      </p:cBhvr>
                                      <p:tavLst>
                                        <p:tav tm="0">
                                          <p:val>
                                            <p:strVal val="#ppt_x"/>
                                          </p:val>
                                        </p:tav>
                                        <p:tav tm="100000">
                                          <p:val>
                                            <p:strVal val="#ppt_x"/>
                                          </p:val>
                                        </p:tav>
                                      </p:tavLst>
                                    </p:anim>
                                    <p:anim calcmode="lin" valueType="num">
                                      <p:cBhvr>
                                        <p:cTn id="107" dur="1000" fill="hold"/>
                                        <p:tgtEl>
                                          <p:spTgt spid="3">
                                            <p:txEl>
                                              <p:pRg st="15" end="15"/>
                                            </p:txEl>
                                          </p:spTgt>
                                        </p:tgtEl>
                                        <p:attrNameLst>
                                          <p:attrName>ppt_y</p:attrName>
                                        </p:attrNameLst>
                                      </p:cBhvr>
                                      <p:tavLst>
                                        <p:tav tm="0">
                                          <p:val>
                                            <p:strVal val="#ppt_y+.1"/>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42" presetClass="entr" presetSubtype="0" fill="hold" nodeType="clickEffect">
                                  <p:stCondLst>
                                    <p:cond delay="0"/>
                                  </p:stCondLst>
                                  <p:childTnLst>
                                    <p:set>
                                      <p:cBhvr>
                                        <p:cTn id="111" dur="1" fill="hold">
                                          <p:stCondLst>
                                            <p:cond delay="0"/>
                                          </p:stCondLst>
                                        </p:cTn>
                                        <p:tgtEl>
                                          <p:spTgt spid="3">
                                            <p:txEl>
                                              <p:pRg st="16" end="16"/>
                                            </p:txEl>
                                          </p:spTgt>
                                        </p:tgtEl>
                                        <p:attrNameLst>
                                          <p:attrName>style.visibility</p:attrName>
                                        </p:attrNameLst>
                                      </p:cBhvr>
                                      <p:to>
                                        <p:strVal val="visible"/>
                                      </p:to>
                                    </p:set>
                                    <p:animEffect transition="in" filter="fade">
                                      <p:cBhvr>
                                        <p:cTn id="112" dur="1000"/>
                                        <p:tgtEl>
                                          <p:spTgt spid="3">
                                            <p:txEl>
                                              <p:pRg st="16" end="16"/>
                                            </p:txEl>
                                          </p:spTgt>
                                        </p:tgtEl>
                                      </p:cBhvr>
                                    </p:animEffect>
                                    <p:anim calcmode="lin" valueType="num">
                                      <p:cBhvr>
                                        <p:cTn id="113" dur="1000" fill="hold"/>
                                        <p:tgtEl>
                                          <p:spTgt spid="3">
                                            <p:txEl>
                                              <p:pRg st="16" end="16"/>
                                            </p:txEl>
                                          </p:spTgt>
                                        </p:tgtEl>
                                        <p:attrNameLst>
                                          <p:attrName>ppt_x</p:attrName>
                                        </p:attrNameLst>
                                      </p:cBhvr>
                                      <p:tavLst>
                                        <p:tav tm="0">
                                          <p:val>
                                            <p:strVal val="#ppt_x"/>
                                          </p:val>
                                        </p:tav>
                                        <p:tav tm="100000">
                                          <p:val>
                                            <p:strVal val="#ppt_x"/>
                                          </p:val>
                                        </p:tav>
                                      </p:tavLst>
                                    </p:anim>
                                    <p:anim calcmode="lin" valueType="num">
                                      <p:cBhvr>
                                        <p:cTn id="114" dur="1000" fill="hold"/>
                                        <p:tgtEl>
                                          <p:spTgt spid="3">
                                            <p:txEl>
                                              <p:pRg st="16" end="16"/>
                                            </p:txEl>
                                          </p:spTgt>
                                        </p:tgtEl>
                                        <p:attrNameLst>
                                          <p:attrName>ppt_y</p:attrName>
                                        </p:attrNameLst>
                                      </p:cBhvr>
                                      <p:tavLst>
                                        <p:tav tm="0">
                                          <p:val>
                                            <p:strVal val="#ppt_y+.1"/>
                                          </p:val>
                                        </p:tav>
                                        <p:tav tm="100000">
                                          <p:val>
                                            <p:strVal val="#ppt_y"/>
                                          </p:val>
                                        </p:tav>
                                      </p:tavLst>
                                    </p:anim>
                                  </p:childTnLst>
                                </p:cTn>
                              </p:par>
                            </p:childTnLst>
                          </p:cTn>
                        </p:par>
                      </p:childTnLst>
                    </p:cTn>
                  </p:par>
                  <p:par>
                    <p:cTn id="115" fill="hold">
                      <p:stCondLst>
                        <p:cond delay="indefinite"/>
                      </p:stCondLst>
                      <p:childTnLst>
                        <p:par>
                          <p:cTn id="116" fill="hold">
                            <p:stCondLst>
                              <p:cond delay="0"/>
                            </p:stCondLst>
                            <p:childTnLst>
                              <p:par>
                                <p:cTn id="117" presetID="42" presetClass="entr" presetSubtype="0" fill="hold" nodeType="clickEffect">
                                  <p:stCondLst>
                                    <p:cond delay="0"/>
                                  </p:stCondLst>
                                  <p:childTnLst>
                                    <p:set>
                                      <p:cBhvr>
                                        <p:cTn id="118" dur="1" fill="hold">
                                          <p:stCondLst>
                                            <p:cond delay="0"/>
                                          </p:stCondLst>
                                        </p:cTn>
                                        <p:tgtEl>
                                          <p:spTgt spid="3">
                                            <p:txEl>
                                              <p:pRg st="17" end="17"/>
                                            </p:txEl>
                                          </p:spTgt>
                                        </p:tgtEl>
                                        <p:attrNameLst>
                                          <p:attrName>style.visibility</p:attrName>
                                        </p:attrNameLst>
                                      </p:cBhvr>
                                      <p:to>
                                        <p:strVal val="visible"/>
                                      </p:to>
                                    </p:set>
                                    <p:animEffect transition="in" filter="fade">
                                      <p:cBhvr>
                                        <p:cTn id="119" dur="1000"/>
                                        <p:tgtEl>
                                          <p:spTgt spid="3">
                                            <p:txEl>
                                              <p:pRg st="17" end="17"/>
                                            </p:txEl>
                                          </p:spTgt>
                                        </p:tgtEl>
                                      </p:cBhvr>
                                    </p:animEffect>
                                    <p:anim calcmode="lin" valueType="num">
                                      <p:cBhvr>
                                        <p:cTn id="120" dur="1000" fill="hold"/>
                                        <p:tgtEl>
                                          <p:spTgt spid="3">
                                            <p:txEl>
                                              <p:pRg st="17" end="17"/>
                                            </p:txEl>
                                          </p:spTgt>
                                        </p:tgtEl>
                                        <p:attrNameLst>
                                          <p:attrName>ppt_x</p:attrName>
                                        </p:attrNameLst>
                                      </p:cBhvr>
                                      <p:tavLst>
                                        <p:tav tm="0">
                                          <p:val>
                                            <p:strVal val="#ppt_x"/>
                                          </p:val>
                                        </p:tav>
                                        <p:tav tm="100000">
                                          <p:val>
                                            <p:strVal val="#ppt_x"/>
                                          </p:val>
                                        </p:tav>
                                      </p:tavLst>
                                    </p:anim>
                                    <p:anim calcmode="lin" valueType="num">
                                      <p:cBhvr>
                                        <p:cTn id="121" dur="1000" fill="hold"/>
                                        <p:tgtEl>
                                          <p:spTgt spid="3">
                                            <p:txEl>
                                              <p:pRg st="17" end="17"/>
                                            </p:txEl>
                                          </p:spTgt>
                                        </p:tgtEl>
                                        <p:attrNameLst>
                                          <p:attrName>ppt_y</p:attrName>
                                        </p:attrNameLst>
                                      </p:cBhvr>
                                      <p:tavLst>
                                        <p:tav tm="0">
                                          <p:val>
                                            <p:strVal val="#ppt_y+.1"/>
                                          </p:val>
                                        </p:tav>
                                        <p:tav tm="100000">
                                          <p:val>
                                            <p:strVal val="#ppt_y"/>
                                          </p:val>
                                        </p:tav>
                                      </p:tavLst>
                                    </p:anim>
                                  </p:childTnLst>
                                </p:cTn>
                              </p:par>
                            </p:childTnLst>
                          </p:cTn>
                        </p:par>
                      </p:childTnLst>
                    </p:cTn>
                  </p:par>
                  <p:par>
                    <p:cTn id="122" fill="hold">
                      <p:stCondLst>
                        <p:cond delay="indefinite"/>
                      </p:stCondLst>
                      <p:childTnLst>
                        <p:par>
                          <p:cTn id="123" fill="hold">
                            <p:stCondLst>
                              <p:cond delay="0"/>
                            </p:stCondLst>
                            <p:childTnLst>
                              <p:par>
                                <p:cTn id="124" presetID="42" presetClass="entr" presetSubtype="0" fill="hold" nodeType="clickEffect">
                                  <p:stCondLst>
                                    <p:cond delay="0"/>
                                  </p:stCondLst>
                                  <p:childTnLst>
                                    <p:set>
                                      <p:cBhvr>
                                        <p:cTn id="125" dur="1" fill="hold">
                                          <p:stCondLst>
                                            <p:cond delay="0"/>
                                          </p:stCondLst>
                                        </p:cTn>
                                        <p:tgtEl>
                                          <p:spTgt spid="3">
                                            <p:txEl>
                                              <p:pRg st="18" end="18"/>
                                            </p:txEl>
                                          </p:spTgt>
                                        </p:tgtEl>
                                        <p:attrNameLst>
                                          <p:attrName>style.visibility</p:attrName>
                                        </p:attrNameLst>
                                      </p:cBhvr>
                                      <p:to>
                                        <p:strVal val="visible"/>
                                      </p:to>
                                    </p:set>
                                    <p:animEffect transition="in" filter="fade">
                                      <p:cBhvr>
                                        <p:cTn id="126" dur="1000"/>
                                        <p:tgtEl>
                                          <p:spTgt spid="3">
                                            <p:txEl>
                                              <p:pRg st="18" end="18"/>
                                            </p:txEl>
                                          </p:spTgt>
                                        </p:tgtEl>
                                      </p:cBhvr>
                                    </p:animEffect>
                                    <p:anim calcmode="lin" valueType="num">
                                      <p:cBhvr>
                                        <p:cTn id="127" dur="1000" fill="hold"/>
                                        <p:tgtEl>
                                          <p:spTgt spid="3">
                                            <p:txEl>
                                              <p:pRg st="18" end="18"/>
                                            </p:txEl>
                                          </p:spTgt>
                                        </p:tgtEl>
                                        <p:attrNameLst>
                                          <p:attrName>ppt_x</p:attrName>
                                        </p:attrNameLst>
                                      </p:cBhvr>
                                      <p:tavLst>
                                        <p:tav tm="0">
                                          <p:val>
                                            <p:strVal val="#ppt_x"/>
                                          </p:val>
                                        </p:tav>
                                        <p:tav tm="100000">
                                          <p:val>
                                            <p:strVal val="#ppt_x"/>
                                          </p:val>
                                        </p:tav>
                                      </p:tavLst>
                                    </p:anim>
                                    <p:anim calcmode="lin" valueType="num">
                                      <p:cBhvr>
                                        <p:cTn id="128" dur="1000" fill="hold"/>
                                        <p:tgtEl>
                                          <p:spTgt spid="3">
                                            <p:txEl>
                                              <p:pRg st="18" end="18"/>
                                            </p:txEl>
                                          </p:spTgt>
                                        </p:tgtEl>
                                        <p:attrNameLst>
                                          <p:attrName>ppt_y</p:attrName>
                                        </p:attrNameLst>
                                      </p:cBhvr>
                                      <p:tavLst>
                                        <p:tav tm="0">
                                          <p:val>
                                            <p:strVal val="#ppt_y+.1"/>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42" presetClass="entr" presetSubtype="0" fill="hold" nodeType="clickEffect">
                                  <p:stCondLst>
                                    <p:cond delay="0"/>
                                  </p:stCondLst>
                                  <p:childTnLst>
                                    <p:set>
                                      <p:cBhvr>
                                        <p:cTn id="132" dur="1" fill="hold">
                                          <p:stCondLst>
                                            <p:cond delay="0"/>
                                          </p:stCondLst>
                                        </p:cTn>
                                        <p:tgtEl>
                                          <p:spTgt spid="3">
                                            <p:txEl>
                                              <p:pRg st="19" end="19"/>
                                            </p:txEl>
                                          </p:spTgt>
                                        </p:tgtEl>
                                        <p:attrNameLst>
                                          <p:attrName>style.visibility</p:attrName>
                                        </p:attrNameLst>
                                      </p:cBhvr>
                                      <p:to>
                                        <p:strVal val="visible"/>
                                      </p:to>
                                    </p:set>
                                    <p:animEffect transition="in" filter="fade">
                                      <p:cBhvr>
                                        <p:cTn id="133" dur="1000"/>
                                        <p:tgtEl>
                                          <p:spTgt spid="3">
                                            <p:txEl>
                                              <p:pRg st="19" end="19"/>
                                            </p:txEl>
                                          </p:spTgt>
                                        </p:tgtEl>
                                      </p:cBhvr>
                                    </p:animEffect>
                                    <p:anim calcmode="lin" valueType="num">
                                      <p:cBhvr>
                                        <p:cTn id="134" dur="1000" fill="hold"/>
                                        <p:tgtEl>
                                          <p:spTgt spid="3">
                                            <p:txEl>
                                              <p:pRg st="19" end="19"/>
                                            </p:txEl>
                                          </p:spTgt>
                                        </p:tgtEl>
                                        <p:attrNameLst>
                                          <p:attrName>ppt_x</p:attrName>
                                        </p:attrNameLst>
                                      </p:cBhvr>
                                      <p:tavLst>
                                        <p:tav tm="0">
                                          <p:val>
                                            <p:strVal val="#ppt_x"/>
                                          </p:val>
                                        </p:tav>
                                        <p:tav tm="100000">
                                          <p:val>
                                            <p:strVal val="#ppt_x"/>
                                          </p:val>
                                        </p:tav>
                                      </p:tavLst>
                                    </p:anim>
                                    <p:anim calcmode="lin" valueType="num">
                                      <p:cBhvr>
                                        <p:cTn id="135" dur="1000" fill="hold"/>
                                        <p:tgtEl>
                                          <p:spTgt spid="3">
                                            <p:txEl>
                                              <p:pRg st="19" end="19"/>
                                            </p:txEl>
                                          </p:spTgt>
                                        </p:tgtEl>
                                        <p:attrNameLst>
                                          <p:attrName>ppt_y</p:attrName>
                                        </p:attrNameLst>
                                      </p:cBhvr>
                                      <p:tavLst>
                                        <p:tav tm="0">
                                          <p:val>
                                            <p:strVal val="#ppt_y+.1"/>
                                          </p:val>
                                        </p:tav>
                                        <p:tav tm="100000">
                                          <p:val>
                                            <p:strVal val="#ppt_y"/>
                                          </p:val>
                                        </p:tav>
                                      </p:tavLst>
                                    </p:anim>
                                  </p:childTnLst>
                                </p:cTn>
                              </p:par>
                            </p:childTnLst>
                          </p:cTn>
                        </p:par>
                      </p:childTnLst>
                    </p:cTn>
                  </p:par>
                  <p:par>
                    <p:cTn id="136" fill="hold">
                      <p:stCondLst>
                        <p:cond delay="indefinite"/>
                      </p:stCondLst>
                      <p:childTnLst>
                        <p:par>
                          <p:cTn id="137" fill="hold">
                            <p:stCondLst>
                              <p:cond delay="0"/>
                            </p:stCondLst>
                            <p:childTnLst>
                              <p:par>
                                <p:cTn id="138" presetID="42" presetClass="entr" presetSubtype="0" fill="hold" nodeType="clickEffect">
                                  <p:stCondLst>
                                    <p:cond delay="0"/>
                                  </p:stCondLst>
                                  <p:childTnLst>
                                    <p:set>
                                      <p:cBhvr>
                                        <p:cTn id="139" dur="1" fill="hold">
                                          <p:stCondLst>
                                            <p:cond delay="0"/>
                                          </p:stCondLst>
                                        </p:cTn>
                                        <p:tgtEl>
                                          <p:spTgt spid="3">
                                            <p:txEl>
                                              <p:pRg st="20" end="20"/>
                                            </p:txEl>
                                          </p:spTgt>
                                        </p:tgtEl>
                                        <p:attrNameLst>
                                          <p:attrName>style.visibility</p:attrName>
                                        </p:attrNameLst>
                                      </p:cBhvr>
                                      <p:to>
                                        <p:strVal val="visible"/>
                                      </p:to>
                                    </p:set>
                                    <p:animEffect transition="in" filter="fade">
                                      <p:cBhvr>
                                        <p:cTn id="140" dur="1000"/>
                                        <p:tgtEl>
                                          <p:spTgt spid="3">
                                            <p:txEl>
                                              <p:pRg st="20" end="20"/>
                                            </p:txEl>
                                          </p:spTgt>
                                        </p:tgtEl>
                                      </p:cBhvr>
                                    </p:animEffect>
                                    <p:anim calcmode="lin" valueType="num">
                                      <p:cBhvr>
                                        <p:cTn id="141" dur="1000" fill="hold"/>
                                        <p:tgtEl>
                                          <p:spTgt spid="3">
                                            <p:txEl>
                                              <p:pRg st="20" end="20"/>
                                            </p:txEl>
                                          </p:spTgt>
                                        </p:tgtEl>
                                        <p:attrNameLst>
                                          <p:attrName>ppt_x</p:attrName>
                                        </p:attrNameLst>
                                      </p:cBhvr>
                                      <p:tavLst>
                                        <p:tav tm="0">
                                          <p:val>
                                            <p:strVal val="#ppt_x"/>
                                          </p:val>
                                        </p:tav>
                                        <p:tav tm="100000">
                                          <p:val>
                                            <p:strVal val="#ppt_x"/>
                                          </p:val>
                                        </p:tav>
                                      </p:tavLst>
                                    </p:anim>
                                    <p:anim calcmode="lin" valueType="num">
                                      <p:cBhvr>
                                        <p:cTn id="142" dur="1000" fill="hold"/>
                                        <p:tgtEl>
                                          <p:spTgt spid="3">
                                            <p:txEl>
                                              <p:pRg st="20" end="20"/>
                                            </p:txEl>
                                          </p:spTgt>
                                        </p:tgtEl>
                                        <p:attrNameLst>
                                          <p:attrName>ppt_y</p:attrName>
                                        </p:attrNameLst>
                                      </p:cBhvr>
                                      <p:tavLst>
                                        <p:tav tm="0">
                                          <p:val>
                                            <p:strVal val="#ppt_y+.1"/>
                                          </p:val>
                                        </p:tav>
                                        <p:tav tm="100000">
                                          <p:val>
                                            <p:strVal val="#ppt_y"/>
                                          </p:val>
                                        </p:tav>
                                      </p:tavLst>
                                    </p:anim>
                                  </p:childTnLst>
                                </p:cTn>
                              </p:par>
                            </p:childTnLst>
                          </p:cTn>
                        </p:par>
                      </p:childTnLst>
                    </p:cTn>
                  </p:par>
                  <p:par>
                    <p:cTn id="143" fill="hold">
                      <p:stCondLst>
                        <p:cond delay="indefinite"/>
                      </p:stCondLst>
                      <p:childTnLst>
                        <p:par>
                          <p:cTn id="144" fill="hold">
                            <p:stCondLst>
                              <p:cond delay="0"/>
                            </p:stCondLst>
                            <p:childTnLst>
                              <p:par>
                                <p:cTn id="145" presetID="42" presetClass="entr" presetSubtype="0" fill="hold" nodeType="clickEffect">
                                  <p:stCondLst>
                                    <p:cond delay="0"/>
                                  </p:stCondLst>
                                  <p:childTnLst>
                                    <p:set>
                                      <p:cBhvr>
                                        <p:cTn id="146" dur="1" fill="hold">
                                          <p:stCondLst>
                                            <p:cond delay="0"/>
                                          </p:stCondLst>
                                        </p:cTn>
                                        <p:tgtEl>
                                          <p:spTgt spid="3">
                                            <p:txEl>
                                              <p:pRg st="21" end="21"/>
                                            </p:txEl>
                                          </p:spTgt>
                                        </p:tgtEl>
                                        <p:attrNameLst>
                                          <p:attrName>style.visibility</p:attrName>
                                        </p:attrNameLst>
                                      </p:cBhvr>
                                      <p:to>
                                        <p:strVal val="visible"/>
                                      </p:to>
                                    </p:set>
                                    <p:animEffect transition="in" filter="fade">
                                      <p:cBhvr>
                                        <p:cTn id="147" dur="1000"/>
                                        <p:tgtEl>
                                          <p:spTgt spid="3">
                                            <p:txEl>
                                              <p:pRg st="21" end="21"/>
                                            </p:txEl>
                                          </p:spTgt>
                                        </p:tgtEl>
                                      </p:cBhvr>
                                    </p:animEffect>
                                    <p:anim calcmode="lin" valueType="num">
                                      <p:cBhvr>
                                        <p:cTn id="148" dur="1000" fill="hold"/>
                                        <p:tgtEl>
                                          <p:spTgt spid="3">
                                            <p:txEl>
                                              <p:pRg st="21" end="21"/>
                                            </p:txEl>
                                          </p:spTgt>
                                        </p:tgtEl>
                                        <p:attrNameLst>
                                          <p:attrName>ppt_x</p:attrName>
                                        </p:attrNameLst>
                                      </p:cBhvr>
                                      <p:tavLst>
                                        <p:tav tm="0">
                                          <p:val>
                                            <p:strVal val="#ppt_x"/>
                                          </p:val>
                                        </p:tav>
                                        <p:tav tm="100000">
                                          <p:val>
                                            <p:strVal val="#ppt_x"/>
                                          </p:val>
                                        </p:tav>
                                      </p:tavLst>
                                    </p:anim>
                                    <p:anim calcmode="lin" valueType="num">
                                      <p:cBhvr>
                                        <p:cTn id="149" dur="1000" fill="hold"/>
                                        <p:tgtEl>
                                          <p:spTgt spid="3">
                                            <p:txEl>
                                              <p:pRg st="21" end="21"/>
                                            </p:txEl>
                                          </p:spTgt>
                                        </p:tgtEl>
                                        <p:attrNameLst>
                                          <p:attrName>ppt_y</p:attrName>
                                        </p:attrNameLst>
                                      </p:cBhvr>
                                      <p:tavLst>
                                        <p:tav tm="0">
                                          <p:val>
                                            <p:strVal val="#ppt_y+.1"/>
                                          </p:val>
                                        </p:tav>
                                        <p:tav tm="100000">
                                          <p:val>
                                            <p:strVal val="#ppt_y"/>
                                          </p:val>
                                        </p:tav>
                                      </p:tavLst>
                                    </p:anim>
                                  </p:childTnLst>
                                </p:cTn>
                              </p:par>
                            </p:childTnLst>
                          </p:cTn>
                        </p:par>
                      </p:childTnLst>
                    </p:cTn>
                  </p:par>
                  <p:par>
                    <p:cTn id="150" fill="hold">
                      <p:stCondLst>
                        <p:cond delay="indefinite"/>
                      </p:stCondLst>
                      <p:childTnLst>
                        <p:par>
                          <p:cTn id="151" fill="hold">
                            <p:stCondLst>
                              <p:cond delay="0"/>
                            </p:stCondLst>
                            <p:childTnLst>
                              <p:par>
                                <p:cTn id="152" presetID="42" presetClass="entr" presetSubtype="0" fill="hold" nodeType="clickEffect">
                                  <p:stCondLst>
                                    <p:cond delay="0"/>
                                  </p:stCondLst>
                                  <p:childTnLst>
                                    <p:set>
                                      <p:cBhvr>
                                        <p:cTn id="153" dur="1" fill="hold">
                                          <p:stCondLst>
                                            <p:cond delay="0"/>
                                          </p:stCondLst>
                                        </p:cTn>
                                        <p:tgtEl>
                                          <p:spTgt spid="3">
                                            <p:txEl>
                                              <p:pRg st="25" end="25"/>
                                            </p:txEl>
                                          </p:spTgt>
                                        </p:tgtEl>
                                        <p:attrNameLst>
                                          <p:attrName>style.visibility</p:attrName>
                                        </p:attrNameLst>
                                      </p:cBhvr>
                                      <p:to>
                                        <p:strVal val="visible"/>
                                      </p:to>
                                    </p:set>
                                    <p:animEffect transition="in" filter="fade">
                                      <p:cBhvr>
                                        <p:cTn id="154" dur="1000"/>
                                        <p:tgtEl>
                                          <p:spTgt spid="3">
                                            <p:txEl>
                                              <p:pRg st="25" end="25"/>
                                            </p:txEl>
                                          </p:spTgt>
                                        </p:tgtEl>
                                      </p:cBhvr>
                                    </p:animEffect>
                                    <p:anim calcmode="lin" valueType="num">
                                      <p:cBhvr>
                                        <p:cTn id="155" dur="1000" fill="hold"/>
                                        <p:tgtEl>
                                          <p:spTgt spid="3">
                                            <p:txEl>
                                              <p:pRg st="25" end="25"/>
                                            </p:txEl>
                                          </p:spTgt>
                                        </p:tgtEl>
                                        <p:attrNameLst>
                                          <p:attrName>ppt_x</p:attrName>
                                        </p:attrNameLst>
                                      </p:cBhvr>
                                      <p:tavLst>
                                        <p:tav tm="0">
                                          <p:val>
                                            <p:strVal val="#ppt_x"/>
                                          </p:val>
                                        </p:tav>
                                        <p:tav tm="100000">
                                          <p:val>
                                            <p:strVal val="#ppt_x"/>
                                          </p:val>
                                        </p:tav>
                                      </p:tavLst>
                                    </p:anim>
                                    <p:anim calcmode="lin" valueType="num">
                                      <p:cBhvr>
                                        <p:cTn id="156" dur="1000" fill="hold"/>
                                        <p:tgtEl>
                                          <p:spTgt spid="3">
                                            <p:txEl>
                                              <p:pRg st="25" end="25"/>
                                            </p:txEl>
                                          </p:spTgt>
                                        </p:tgtEl>
                                        <p:attrNameLst>
                                          <p:attrName>ppt_y</p:attrName>
                                        </p:attrNameLst>
                                      </p:cBhvr>
                                      <p:tavLst>
                                        <p:tav tm="0">
                                          <p:val>
                                            <p:strVal val="#ppt_y+.1"/>
                                          </p:val>
                                        </p:tav>
                                        <p:tav tm="100000">
                                          <p:val>
                                            <p:strVal val="#ppt_y"/>
                                          </p:val>
                                        </p:tav>
                                      </p:tavLst>
                                    </p:anim>
                                  </p:childTnLst>
                                </p:cTn>
                              </p:par>
                            </p:childTnLst>
                          </p:cTn>
                        </p:par>
                      </p:childTnLst>
                    </p:cTn>
                  </p:par>
                  <p:par>
                    <p:cTn id="157" fill="hold">
                      <p:stCondLst>
                        <p:cond delay="indefinite"/>
                      </p:stCondLst>
                      <p:childTnLst>
                        <p:par>
                          <p:cTn id="158" fill="hold">
                            <p:stCondLst>
                              <p:cond delay="0"/>
                            </p:stCondLst>
                            <p:childTnLst>
                              <p:par>
                                <p:cTn id="159" presetID="42" presetClass="entr" presetSubtype="0" fill="hold" nodeType="clickEffect">
                                  <p:stCondLst>
                                    <p:cond delay="0"/>
                                  </p:stCondLst>
                                  <p:childTnLst>
                                    <p:set>
                                      <p:cBhvr>
                                        <p:cTn id="160" dur="1" fill="hold">
                                          <p:stCondLst>
                                            <p:cond delay="0"/>
                                          </p:stCondLst>
                                        </p:cTn>
                                        <p:tgtEl>
                                          <p:spTgt spid="3">
                                            <p:txEl>
                                              <p:pRg st="26" end="26"/>
                                            </p:txEl>
                                          </p:spTgt>
                                        </p:tgtEl>
                                        <p:attrNameLst>
                                          <p:attrName>style.visibility</p:attrName>
                                        </p:attrNameLst>
                                      </p:cBhvr>
                                      <p:to>
                                        <p:strVal val="visible"/>
                                      </p:to>
                                    </p:set>
                                    <p:animEffect transition="in" filter="fade">
                                      <p:cBhvr>
                                        <p:cTn id="161" dur="1000"/>
                                        <p:tgtEl>
                                          <p:spTgt spid="3">
                                            <p:txEl>
                                              <p:pRg st="26" end="26"/>
                                            </p:txEl>
                                          </p:spTgt>
                                        </p:tgtEl>
                                      </p:cBhvr>
                                    </p:animEffect>
                                    <p:anim calcmode="lin" valueType="num">
                                      <p:cBhvr>
                                        <p:cTn id="162" dur="1000" fill="hold"/>
                                        <p:tgtEl>
                                          <p:spTgt spid="3">
                                            <p:txEl>
                                              <p:pRg st="26" end="26"/>
                                            </p:txEl>
                                          </p:spTgt>
                                        </p:tgtEl>
                                        <p:attrNameLst>
                                          <p:attrName>ppt_x</p:attrName>
                                        </p:attrNameLst>
                                      </p:cBhvr>
                                      <p:tavLst>
                                        <p:tav tm="0">
                                          <p:val>
                                            <p:strVal val="#ppt_x"/>
                                          </p:val>
                                        </p:tav>
                                        <p:tav tm="100000">
                                          <p:val>
                                            <p:strVal val="#ppt_x"/>
                                          </p:val>
                                        </p:tav>
                                      </p:tavLst>
                                    </p:anim>
                                    <p:anim calcmode="lin" valueType="num">
                                      <p:cBhvr>
                                        <p:cTn id="163" dur="1000" fill="hold"/>
                                        <p:tgtEl>
                                          <p:spTgt spid="3">
                                            <p:txEl>
                                              <p:pRg st="26" end="26"/>
                                            </p:txEl>
                                          </p:spTgt>
                                        </p:tgtEl>
                                        <p:attrNameLst>
                                          <p:attrName>ppt_y</p:attrName>
                                        </p:attrNameLst>
                                      </p:cBhvr>
                                      <p:tavLst>
                                        <p:tav tm="0">
                                          <p:val>
                                            <p:strVal val="#ppt_y+.1"/>
                                          </p:val>
                                        </p:tav>
                                        <p:tav tm="100000">
                                          <p:val>
                                            <p:strVal val="#ppt_y"/>
                                          </p:val>
                                        </p:tav>
                                      </p:tavLst>
                                    </p:anim>
                                  </p:childTnLst>
                                </p:cTn>
                              </p:par>
                            </p:childTnLst>
                          </p:cTn>
                        </p:par>
                      </p:childTnLst>
                    </p:cTn>
                  </p:par>
                  <p:par>
                    <p:cTn id="164" fill="hold">
                      <p:stCondLst>
                        <p:cond delay="indefinite"/>
                      </p:stCondLst>
                      <p:childTnLst>
                        <p:par>
                          <p:cTn id="165" fill="hold">
                            <p:stCondLst>
                              <p:cond delay="0"/>
                            </p:stCondLst>
                            <p:childTnLst>
                              <p:par>
                                <p:cTn id="166" presetID="42" presetClass="entr" presetSubtype="0" fill="hold" nodeType="clickEffect">
                                  <p:stCondLst>
                                    <p:cond delay="0"/>
                                  </p:stCondLst>
                                  <p:childTnLst>
                                    <p:set>
                                      <p:cBhvr>
                                        <p:cTn id="167" dur="1" fill="hold">
                                          <p:stCondLst>
                                            <p:cond delay="0"/>
                                          </p:stCondLst>
                                        </p:cTn>
                                        <p:tgtEl>
                                          <p:spTgt spid="3">
                                            <p:txEl>
                                              <p:pRg st="27" end="27"/>
                                            </p:txEl>
                                          </p:spTgt>
                                        </p:tgtEl>
                                        <p:attrNameLst>
                                          <p:attrName>style.visibility</p:attrName>
                                        </p:attrNameLst>
                                      </p:cBhvr>
                                      <p:to>
                                        <p:strVal val="visible"/>
                                      </p:to>
                                    </p:set>
                                    <p:animEffect transition="in" filter="fade">
                                      <p:cBhvr>
                                        <p:cTn id="168" dur="1000"/>
                                        <p:tgtEl>
                                          <p:spTgt spid="3">
                                            <p:txEl>
                                              <p:pRg st="27" end="27"/>
                                            </p:txEl>
                                          </p:spTgt>
                                        </p:tgtEl>
                                      </p:cBhvr>
                                    </p:animEffect>
                                    <p:anim calcmode="lin" valueType="num">
                                      <p:cBhvr>
                                        <p:cTn id="169" dur="1000" fill="hold"/>
                                        <p:tgtEl>
                                          <p:spTgt spid="3">
                                            <p:txEl>
                                              <p:pRg st="27" end="27"/>
                                            </p:txEl>
                                          </p:spTgt>
                                        </p:tgtEl>
                                        <p:attrNameLst>
                                          <p:attrName>ppt_x</p:attrName>
                                        </p:attrNameLst>
                                      </p:cBhvr>
                                      <p:tavLst>
                                        <p:tav tm="0">
                                          <p:val>
                                            <p:strVal val="#ppt_x"/>
                                          </p:val>
                                        </p:tav>
                                        <p:tav tm="100000">
                                          <p:val>
                                            <p:strVal val="#ppt_x"/>
                                          </p:val>
                                        </p:tav>
                                      </p:tavLst>
                                    </p:anim>
                                    <p:anim calcmode="lin" valueType="num">
                                      <p:cBhvr>
                                        <p:cTn id="170" dur="1000" fill="hold"/>
                                        <p:tgtEl>
                                          <p:spTgt spid="3">
                                            <p:txEl>
                                              <p:pRg st="27" end="27"/>
                                            </p:txEl>
                                          </p:spTgt>
                                        </p:tgtEl>
                                        <p:attrNameLst>
                                          <p:attrName>ppt_y</p:attrName>
                                        </p:attrNameLst>
                                      </p:cBhvr>
                                      <p:tavLst>
                                        <p:tav tm="0">
                                          <p:val>
                                            <p:strVal val="#ppt_y+.1"/>
                                          </p:val>
                                        </p:tav>
                                        <p:tav tm="100000">
                                          <p:val>
                                            <p:strVal val="#ppt_y"/>
                                          </p:val>
                                        </p:tav>
                                      </p:tavLst>
                                    </p:anim>
                                  </p:childTnLst>
                                </p:cTn>
                              </p:par>
                            </p:childTnLst>
                          </p:cTn>
                        </p:par>
                      </p:childTnLst>
                    </p:cTn>
                  </p:par>
                  <p:par>
                    <p:cTn id="171" fill="hold">
                      <p:stCondLst>
                        <p:cond delay="indefinite"/>
                      </p:stCondLst>
                      <p:childTnLst>
                        <p:par>
                          <p:cTn id="172" fill="hold">
                            <p:stCondLst>
                              <p:cond delay="0"/>
                            </p:stCondLst>
                            <p:childTnLst>
                              <p:par>
                                <p:cTn id="173" presetID="42" presetClass="entr" presetSubtype="0" fill="hold" nodeType="clickEffect">
                                  <p:stCondLst>
                                    <p:cond delay="0"/>
                                  </p:stCondLst>
                                  <p:childTnLst>
                                    <p:set>
                                      <p:cBhvr>
                                        <p:cTn id="174" dur="1" fill="hold">
                                          <p:stCondLst>
                                            <p:cond delay="0"/>
                                          </p:stCondLst>
                                        </p:cTn>
                                        <p:tgtEl>
                                          <p:spTgt spid="3">
                                            <p:txEl>
                                              <p:pRg st="28" end="28"/>
                                            </p:txEl>
                                          </p:spTgt>
                                        </p:tgtEl>
                                        <p:attrNameLst>
                                          <p:attrName>style.visibility</p:attrName>
                                        </p:attrNameLst>
                                      </p:cBhvr>
                                      <p:to>
                                        <p:strVal val="visible"/>
                                      </p:to>
                                    </p:set>
                                    <p:animEffect transition="in" filter="fade">
                                      <p:cBhvr>
                                        <p:cTn id="175" dur="1000"/>
                                        <p:tgtEl>
                                          <p:spTgt spid="3">
                                            <p:txEl>
                                              <p:pRg st="28" end="28"/>
                                            </p:txEl>
                                          </p:spTgt>
                                        </p:tgtEl>
                                      </p:cBhvr>
                                    </p:animEffect>
                                    <p:anim calcmode="lin" valueType="num">
                                      <p:cBhvr>
                                        <p:cTn id="176" dur="1000" fill="hold"/>
                                        <p:tgtEl>
                                          <p:spTgt spid="3">
                                            <p:txEl>
                                              <p:pRg st="28" end="28"/>
                                            </p:txEl>
                                          </p:spTgt>
                                        </p:tgtEl>
                                        <p:attrNameLst>
                                          <p:attrName>ppt_x</p:attrName>
                                        </p:attrNameLst>
                                      </p:cBhvr>
                                      <p:tavLst>
                                        <p:tav tm="0">
                                          <p:val>
                                            <p:strVal val="#ppt_x"/>
                                          </p:val>
                                        </p:tav>
                                        <p:tav tm="100000">
                                          <p:val>
                                            <p:strVal val="#ppt_x"/>
                                          </p:val>
                                        </p:tav>
                                      </p:tavLst>
                                    </p:anim>
                                    <p:anim calcmode="lin" valueType="num">
                                      <p:cBhvr>
                                        <p:cTn id="177" dur="1000" fill="hold"/>
                                        <p:tgtEl>
                                          <p:spTgt spid="3">
                                            <p:txEl>
                                              <p:pRg st="28" end="28"/>
                                            </p:txEl>
                                          </p:spTgt>
                                        </p:tgtEl>
                                        <p:attrNameLst>
                                          <p:attrName>ppt_y</p:attrName>
                                        </p:attrNameLst>
                                      </p:cBhvr>
                                      <p:tavLst>
                                        <p:tav tm="0">
                                          <p:val>
                                            <p:strVal val="#ppt_y+.1"/>
                                          </p:val>
                                        </p:tav>
                                        <p:tav tm="100000">
                                          <p:val>
                                            <p:strVal val="#ppt_y"/>
                                          </p:val>
                                        </p:tav>
                                      </p:tavLst>
                                    </p:anim>
                                  </p:childTnLst>
                                </p:cTn>
                              </p:par>
                            </p:childTnLst>
                          </p:cTn>
                        </p:par>
                      </p:childTnLst>
                    </p:cTn>
                  </p:par>
                  <p:par>
                    <p:cTn id="178" fill="hold">
                      <p:stCondLst>
                        <p:cond delay="indefinite"/>
                      </p:stCondLst>
                      <p:childTnLst>
                        <p:par>
                          <p:cTn id="179" fill="hold">
                            <p:stCondLst>
                              <p:cond delay="0"/>
                            </p:stCondLst>
                            <p:childTnLst>
                              <p:par>
                                <p:cTn id="180" presetID="42" presetClass="entr" presetSubtype="0" fill="hold" nodeType="clickEffect">
                                  <p:stCondLst>
                                    <p:cond delay="0"/>
                                  </p:stCondLst>
                                  <p:childTnLst>
                                    <p:set>
                                      <p:cBhvr>
                                        <p:cTn id="181" dur="1" fill="hold">
                                          <p:stCondLst>
                                            <p:cond delay="0"/>
                                          </p:stCondLst>
                                        </p:cTn>
                                        <p:tgtEl>
                                          <p:spTgt spid="3">
                                            <p:txEl>
                                              <p:pRg st="29" end="29"/>
                                            </p:txEl>
                                          </p:spTgt>
                                        </p:tgtEl>
                                        <p:attrNameLst>
                                          <p:attrName>style.visibility</p:attrName>
                                        </p:attrNameLst>
                                      </p:cBhvr>
                                      <p:to>
                                        <p:strVal val="visible"/>
                                      </p:to>
                                    </p:set>
                                    <p:animEffect transition="in" filter="fade">
                                      <p:cBhvr>
                                        <p:cTn id="182" dur="1000"/>
                                        <p:tgtEl>
                                          <p:spTgt spid="3">
                                            <p:txEl>
                                              <p:pRg st="29" end="29"/>
                                            </p:txEl>
                                          </p:spTgt>
                                        </p:tgtEl>
                                      </p:cBhvr>
                                    </p:animEffect>
                                    <p:anim calcmode="lin" valueType="num">
                                      <p:cBhvr>
                                        <p:cTn id="183" dur="1000" fill="hold"/>
                                        <p:tgtEl>
                                          <p:spTgt spid="3">
                                            <p:txEl>
                                              <p:pRg st="29" end="29"/>
                                            </p:txEl>
                                          </p:spTgt>
                                        </p:tgtEl>
                                        <p:attrNameLst>
                                          <p:attrName>ppt_x</p:attrName>
                                        </p:attrNameLst>
                                      </p:cBhvr>
                                      <p:tavLst>
                                        <p:tav tm="0">
                                          <p:val>
                                            <p:strVal val="#ppt_x"/>
                                          </p:val>
                                        </p:tav>
                                        <p:tav tm="100000">
                                          <p:val>
                                            <p:strVal val="#ppt_x"/>
                                          </p:val>
                                        </p:tav>
                                      </p:tavLst>
                                    </p:anim>
                                    <p:anim calcmode="lin" valueType="num">
                                      <p:cBhvr>
                                        <p:cTn id="184" dur="1000" fill="hold"/>
                                        <p:tgtEl>
                                          <p:spTgt spid="3">
                                            <p:txEl>
                                              <p:pRg st="29" end="29"/>
                                            </p:txEl>
                                          </p:spTgt>
                                        </p:tgtEl>
                                        <p:attrNameLst>
                                          <p:attrName>ppt_y</p:attrName>
                                        </p:attrNameLst>
                                      </p:cBhvr>
                                      <p:tavLst>
                                        <p:tav tm="0">
                                          <p:val>
                                            <p:strVal val="#ppt_y+.1"/>
                                          </p:val>
                                        </p:tav>
                                        <p:tav tm="100000">
                                          <p:val>
                                            <p:strVal val="#ppt_y"/>
                                          </p:val>
                                        </p:tav>
                                      </p:tavLst>
                                    </p:anim>
                                  </p:childTnLst>
                                </p:cTn>
                              </p:par>
                            </p:childTnLst>
                          </p:cTn>
                        </p:par>
                      </p:childTnLst>
                    </p:cTn>
                  </p:par>
                  <p:par>
                    <p:cTn id="185" fill="hold">
                      <p:stCondLst>
                        <p:cond delay="indefinite"/>
                      </p:stCondLst>
                      <p:childTnLst>
                        <p:par>
                          <p:cTn id="186" fill="hold">
                            <p:stCondLst>
                              <p:cond delay="0"/>
                            </p:stCondLst>
                            <p:childTnLst>
                              <p:par>
                                <p:cTn id="187" presetID="42" presetClass="entr" presetSubtype="0" fill="hold" nodeType="clickEffect">
                                  <p:stCondLst>
                                    <p:cond delay="0"/>
                                  </p:stCondLst>
                                  <p:childTnLst>
                                    <p:set>
                                      <p:cBhvr>
                                        <p:cTn id="188" dur="1" fill="hold">
                                          <p:stCondLst>
                                            <p:cond delay="0"/>
                                          </p:stCondLst>
                                        </p:cTn>
                                        <p:tgtEl>
                                          <p:spTgt spid="3">
                                            <p:txEl>
                                              <p:pRg st="30" end="30"/>
                                            </p:txEl>
                                          </p:spTgt>
                                        </p:tgtEl>
                                        <p:attrNameLst>
                                          <p:attrName>style.visibility</p:attrName>
                                        </p:attrNameLst>
                                      </p:cBhvr>
                                      <p:to>
                                        <p:strVal val="visible"/>
                                      </p:to>
                                    </p:set>
                                    <p:animEffect transition="in" filter="fade">
                                      <p:cBhvr>
                                        <p:cTn id="189" dur="1000"/>
                                        <p:tgtEl>
                                          <p:spTgt spid="3">
                                            <p:txEl>
                                              <p:pRg st="30" end="30"/>
                                            </p:txEl>
                                          </p:spTgt>
                                        </p:tgtEl>
                                      </p:cBhvr>
                                    </p:animEffect>
                                    <p:anim calcmode="lin" valueType="num">
                                      <p:cBhvr>
                                        <p:cTn id="190" dur="1000" fill="hold"/>
                                        <p:tgtEl>
                                          <p:spTgt spid="3">
                                            <p:txEl>
                                              <p:pRg st="30" end="30"/>
                                            </p:txEl>
                                          </p:spTgt>
                                        </p:tgtEl>
                                        <p:attrNameLst>
                                          <p:attrName>ppt_x</p:attrName>
                                        </p:attrNameLst>
                                      </p:cBhvr>
                                      <p:tavLst>
                                        <p:tav tm="0">
                                          <p:val>
                                            <p:strVal val="#ppt_x"/>
                                          </p:val>
                                        </p:tav>
                                        <p:tav tm="100000">
                                          <p:val>
                                            <p:strVal val="#ppt_x"/>
                                          </p:val>
                                        </p:tav>
                                      </p:tavLst>
                                    </p:anim>
                                    <p:anim calcmode="lin" valueType="num">
                                      <p:cBhvr>
                                        <p:cTn id="191" dur="1000" fill="hold"/>
                                        <p:tgtEl>
                                          <p:spTgt spid="3">
                                            <p:txEl>
                                              <p:pRg st="30" end="30"/>
                                            </p:txEl>
                                          </p:spTgt>
                                        </p:tgtEl>
                                        <p:attrNameLst>
                                          <p:attrName>ppt_y</p:attrName>
                                        </p:attrNameLst>
                                      </p:cBhvr>
                                      <p:tavLst>
                                        <p:tav tm="0">
                                          <p:val>
                                            <p:strVal val="#ppt_y+.1"/>
                                          </p:val>
                                        </p:tav>
                                        <p:tav tm="100000">
                                          <p:val>
                                            <p:strVal val="#ppt_y"/>
                                          </p:val>
                                        </p:tav>
                                      </p:tavLst>
                                    </p:anim>
                                  </p:childTnLst>
                                </p:cTn>
                              </p:par>
                            </p:childTnLst>
                          </p:cTn>
                        </p:par>
                      </p:childTnLst>
                    </p:cTn>
                  </p:par>
                  <p:par>
                    <p:cTn id="192" fill="hold">
                      <p:stCondLst>
                        <p:cond delay="indefinite"/>
                      </p:stCondLst>
                      <p:childTnLst>
                        <p:par>
                          <p:cTn id="193" fill="hold">
                            <p:stCondLst>
                              <p:cond delay="0"/>
                            </p:stCondLst>
                            <p:childTnLst>
                              <p:par>
                                <p:cTn id="194" presetID="42" presetClass="entr" presetSubtype="0" fill="hold" nodeType="clickEffect">
                                  <p:stCondLst>
                                    <p:cond delay="0"/>
                                  </p:stCondLst>
                                  <p:childTnLst>
                                    <p:set>
                                      <p:cBhvr>
                                        <p:cTn id="195" dur="1" fill="hold">
                                          <p:stCondLst>
                                            <p:cond delay="0"/>
                                          </p:stCondLst>
                                        </p:cTn>
                                        <p:tgtEl>
                                          <p:spTgt spid="3">
                                            <p:txEl>
                                              <p:pRg st="31" end="31"/>
                                            </p:txEl>
                                          </p:spTgt>
                                        </p:tgtEl>
                                        <p:attrNameLst>
                                          <p:attrName>style.visibility</p:attrName>
                                        </p:attrNameLst>
                                      </p:cBhvr>
                                      <p:to>
                                        <p:strVal val="visible"/>
                                      </p:to>
                                    </p:set>
                                    <p:animEffect transition="in" filter="fade">
                                      <p:cBhvr>
                                        <p:cTn id="196" dur="1000"/>
                                        <p:tgtEl>
                                          <p:spTgt spid="3">
                                            <p:txEl>
                                              <p:pRg st="31" end="31"/>
                                            </p:txEl>
                                          </p:spTgt>
                                        </p:tgtEl>
                                      </p:cBhvr>
                                    </p:animEffect>
                                    <p:anim calcmode="lin" valueType="num">
                                      <p:cBhvr>
                                        <p:cTn id="197" dur="1000" fill="hold"/>
                                        <p:tgtEl>
                                          <p:spTgt spid="3">
                                            <p:txEl>
                                              <p:pRg st="31" end="31"/>
                                            </p:txEl>
                                          </p:spTgt>
                                        </p:tgtEl>
                                        <p:attrNameLst>
                                          <p:attrName>ppt_x</p:attrName>
                                        </p:attrNameLst>
                                      </p:cBhvr>
                                      <p:tavLst>
                                        <p:tav tm="0">
                                          <p:val>
                                            <p:strVal val="#ppt_x"/>
                                          </p:val>
                                        </p:tav>
                                        <p:tav tm="100000">
                                          <p:val>
                                            <p:strVal val="#ppt_x"/>
                                          </p:val>
                                        </p:tav>
                                      </p:tavLst>
                                    </p:anim>
                                    <p:anim calcmode="lin" valueType="num">
                                      <p:cBhvr>
                                        <p:cTn id="198" dur="1000" fill="hold"/>
                                        <p:tgtEl>
                                          <p:spTgt spid="3">
                                            <p:txEl>
                                              <p:pRg st="31" end="31"/>
                                            </p:txEl>
                                          </p:spTgt>
                                        </p:tgtEl>
                                        <p:attrNameLst>
                                          <p:attrName>ppt_y</p:attrName>
                                        </p:attrNameLst>
                                      </p:cBhvr>
                                      <p:tavLst>
                                        <p:tav tm="0">
                                          <p:val>
                                            <p:strVal val="#ppt_y+.1"/>
                                          </p:val>
                                        </p:tav>
                                        <p:tav tm="100000">
                                          <p:val>
                                            <p:strVal val="#ppt_y"/>
                                          </p:val>
                                        </p:tav>
                                      </p:tavLst>
                                    </p:anim>
                                  </p:childTnLst>
                                </p:cTn>
                              </p:par>
                            </p:childTnLst>
                          </p:cTn>
                        </p:par>
                      </p:childTnLst>
                    </p:cTn>
                  </p:par>
                  <p:par>
                    <p:cTn id="199" fill="hold">
                      <p:stCondLst>
                        <p:cond delay="indefinite"/>
                      </p:stCondLst>
                      <p:childTnLst>
                        <p:par>
                          <p:cTn id="200" fill="hold">
                            <p:stCondLst>
                              <p:cond delay="0"/>
                            </p:stCondLst>
                            <p:childTnLst>
                              <p:par>
                                <p:cTn id="201" presetID="42" presetClass="entr" presetSubtype="0" fill="hold" nodeType="clickEffect">
                                  <p:stCondLst>
                                    <p:cond delay="0"/>
                                  </p:stCondLst>
                                  <p:childTnLst>
                                    <p:set>
                                      <p:cBhvr>
                                        <p:cTn id="202" dur="1" fill="hold">
                                          <p:stCondLst>
                                            <p:cond delay="0"/>
                                          </p:stCondLst>
                                        </p:cTn>
                                        <p:tgtEl>
                                          <p:spTgt spid="3">
                                            <p:txEl>
                                              <p:pRg st="32" end="32"/>
                                            </p:txEl>
                                          </p:spTgt>
                                        </p:tgtEl>
                                        <p:attrNameLst>
                                          <p:attrName>style.visibility</p:attrName>
                                        </p:attrNameLst>
                                      </p:cBhvr>
                                      <p:to>
                                        <p:strVal val="visible"/>
                                      </p:to>
                                    </p:set>
                                    <p:animEffect transition="in" filter="fade">
                                      <p:cBhvr>
                                        <p:cTn id="203" dur="1000"/>
                                        <p:tgtEl>
                                          <p:spTgt spid="3">
                                            <p:txEl>
                                              <p:pRg st="32" end="32"/>
                                            </p:txEl>
                                          </p:spTgt>
                                        </p:tgtEl>
                                      </p:cBhvr>
                                    </p:animEffect>
                                    <p:anim calcmode="lin" valueType="num">
                                      <p:cBhvr>
                                        <p:cTn id="204" dur="1000" fill="hold"/>
                                        <p:tgtEl>
                                          <p:spTgt spid="3">
                                            <p:txEl>
                                              <p:pRg st="32" end="32"/>
                                            </p:txEl>
                                          </p:spTgt>
                                        </p:tgtEl>
                                        <p:attrNameLst>
                                          <p:attrName>ppt_x</p:attrName>
                                        </p:attrNameLst>
                                      </p:cBhvr>
                                      <p:tavLst>
                                        <p:tav tm="0">
                                          <p:val>
                                            <p:strVal val="#ppt_x"/>
                                          </p:val>
                                        </p:tav>
                                        <p:tav tm="100000">
                                          <p:val>
                                            <p:strVal val="#ppt_x"/>
                                          </p:val>
                                        </p:tav>
                                      </p:tavLst>
                                    </p:anim>
                                    <p:anim calcmode="lin" valueType="num">
                                      <p:cBhvr>
                                        <p:cTn id="205" dur="1000" fill="hold"/>
                                        <p:tgtEl>
                                          <p:spTgt spid="3">
                                            <p:txEl>
                                              <p:pRg st="32" end="3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8F14A9-824F-612B-1C94-17F23EC79914}"/>
              </a:ext>
            </a:extLst>
          </p:cNvPr>
          <p:cNvSpPr>
            <a:spLocks noGrp="1"/>
          </p:cNvSpPr>
          <p:nvPr>
            <p:ph type="title"/>
          </p:nvPr>
        </p:nvSpPr>
        <p:spPr>
          <a:xfrm>
            <a:off x="635832" y="254834"/>
            <a:ext cx="10515600" cy="429354"/>
          </a:xfrm>
        </p:spPr>
        <p:txBody>
          <a:bodyPr>
            <a:noAutofit/>
          </a:bodyPr>
          <a:lstStyle/>
          <a:p>
            <a:r>
              <a:rPr lang="en-IN" sz="3400" b="1" dirty="0"/>
              <a:t>Value Engineering Programmes</a:t>
            </a:r>
          </a:p>
        </p:txBody>
      </p:sp>
      <p:sp>
        <p:nvSpPr>
          <p:cNvPr id="3" name="Content Placeholder 2">
            <a:extLst>
              <a:ext uri="{FF2B5EF4-FFF2-40B4-BE49-F238E27FC236}">
                <a16:creationId xmlns:a16="http://schemas.microsoft.com/office/drawing/2014/main" xmlns="" id="{CBE4EBFA-2EC4-450D-9F1E-45E730254202}"/>
              </a:ext>
            </a:extLst>
          </p:cNvPr>
          <p:cNvSpPr>
            <a:spLocks noGrp="1"/>
          </p:cNvSpPr>
          <p:nvPr>
            <p:ph idx="1"/>
          </p:nvPr>
        </p:nvSpPr>
        <p:spPr>
          <a:xfrm>
            <a:off x="316668" y="882587"/>
            <a:ext cx="11558664" cy="5604669"/>
          </a:xfrm>
        </p:spPr>
        <p:txBody>
          <a:bodyPr>
            <a:normAutofit/>
          </a:bodyPr>
          <a:lstStyle/>
          <a:p>
            <a:pPr algn="just">
              <a:lnSpc>
                <a:spcPct val="120000"/>
              </a:lnSpc>
              <a:spcBef>
                <a:spcPts val="0"/>
              </a:spcBef>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Impending value engineering is a systematic process which comprises of seven basic steps as listed below and is known as Value Engineering Programme,</a:t>
            </a:r>
          </a:p>
          <a:p>
            <a:pPr marL="180000" indent="0" algn="just">
              <a:lnSpc>
                <a:spcPct val="120000"/>
              </a:lnSpc>
              <a:spcBef>
                <a:spcPts val="0"/>
              </a:spcBef>
              <a:buNone/>
            </a:pPr>
            <a:r>
              <a:rPr lang="en-US" dirty="0">
                <a:latin typeface="Times New Roman" panose="02020603050405020304" pitchFamily="18" charset="0"/>
                <a:cs typeface="Times New Roman" panose="02020603050405020304" pitchFamily="18" charset="0"/>
              </a:rPr>
              <a:t>(1) Selecting a product or service for study</a:t>
            </a:r>
          </a:p>
          <a:p>
            <a:pPr marL="180000" indent="0" algn="just">
              <a:lnSpc>
                <a:spcPct val="120000"/>
              </a:lnSpc>
              <a:spcBef>
                <a:spcPts val="0"/>
              </a:spcBef>
              <a:buNone/>
            </a:pPr>
            <a:r>
              <a:rPr lang="en-US" dirty="0">
                <a:latin typeface="Times New Roman" panose="02020603050405020304" pitchFamily="18" charset="0"/>
                <a:cs typeface="Times New Roman" panose="02020603050405020304" pitchFamily="18" charset="0"/>
              </a:rPr>
              <a:t>(2) Obtaining and recording information </a:t>
            </a:r>
          </a:p>
          <a:p>
            <a:pPr marL="180000" indent="0" algn="just">
              <a:lnSpc>
                <a:spcPct val="120000"/>
              </a:lnSpc>
              <a:spcBef>
                <a:spcPts val="0"/>
              </a:spcBef>
              <a:buNone/>
            </a:pPr>
            <a:r>
              <a:rPr lang="en-US" dirty="0">
                <a:latin typeface="Times New Roman" panose="02020603050405020304" pitchFamily="18" charset="0"/>
                <a:cs typeface="Times New Roman" panose="02020603050405020304" pitchFamily="18" charset="0"/>
              </a:rPr>
              <a:t>(3) Analyzing the information and evaluating the product</a:t>
            </a:r>
          </a:p>
          <a:p>
            <a:pPr marL="180000" indent="0" algn="just">
              <a:lnSpc>
                <a:spcPct val="120000"/>
              </a:lnSpc>
              <a:spcBef>
                <a:spcPts val="0"/>
              </a:spcBef>
              <a:buNone/>
            </a:pPr>
            <a:r>
              <a:rPr lang="en-US" dirty="0">
                <a:latin typeface="Times New Roman" panose="02020603050405020304" pitchFamily="18" charset="0"/>
                <a:cs typeface="Times New Roman" panose="02020603050405020304" pitchFamily="18" charset="0"/>
              </a:rPr>
              <a:t>(4) Working out alternatives</a:t>
            </a:r>
          </a:p>
          <a:p>
            <a:pPr marL="180000" indent="0" algn="just">
              <a:lnSpc>
                <a:spcPct val="120000"/>
              </a:lnSpc>
              <a:spcBef>
                <a:spcPts val="0"/>
              </a:spcBef>
              <a:buNone/>
            </a:pPr>
            <a:r>
              <a:rPr lang="en-US" dirty="0">
                <a:latin typeface="Times New Roman" panose="02020603050405020304" pitchFamily="18" charset="0"/>
                <a:cs typeface="Times New Roman" panose="02020603050405020304" pitchFamily="18" charset="0"/>
              </a:rPr>
              <a:t>(5) Selecting the least cost alternative</a:t>
            </a:r>
          </a:p>
          <a:p>
            <a:pPr marL="180000" indent="0" algn="just">
              <a:lnSpc>
                <a:spcPct val="120000"/>
              </a:lnSpc>
              <a:spcBef>
                <a:spcPts val="0"/>
              </a:spcBef>
              <a:buNone/>
            </a:pPr>
            <a:r>
              <a:rPr lang="en-US" dirty="0">
                <a:latin typeface="Times New Roman" panose="02020603050405020304" pitchFamily="18" charset="0"/>
                <a:cs typeface="Times New Roman" panose="02020603050405020304" pitchFamily="18" charset="0"/>
              </a:rPr>
              <a:t>(6) Recommendation</a:t>
            </a:r>
          </a:p>
          <a:p>
            <a:pPr marL="180000" indent="0" algn="just">
              <a:lnSpc>
                <a:spcPct val="120000"/>
              </a:lnSpc>
              <a:spcBef>
                <a:spcPts val="0"/>
              </a:spcBef>
              <a:buNone/>
            </a:pPr>
            <a:r>
              <a:rPr lang="en-US" dirty="0">
                <a:latin typeface="Times New Roman" panose="02020603050405020304" pitchFamily="18" charset="0"/>
                <a:cs typeface="Times New Roman" panose="02020603050405020304" pitchFamily="18" charset="0"/>
              </a:rPr>
              <a:t>(7) Implementation</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4125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A69C95A-49AA-B033-F566-935A0748504D}"/>
              </a:ext>
            </a:extLst>
          </p:cNvPr>
          <p:cNvSpPr>
            <a:spLocks noGrp="1"/>
          </p:cNvSpPr>
          <p:nvPr>
            <p:ph type="title"/>
          </p:nvPr>
        </p:nvSpPr>
        <p:spPr>
          <a:xfrm>
            <a:off x="838200" y="365126"/>
            <a:ext cx="10515600" cy="507072"/>
          </a:xfrm>
        </p:spPr>
        <p:txBody>
          <a:bodyPr>
            <a:normAutofit fontScale="90000"/>
          </a:bodyPr>
          <a:lstStyle/>
          <a:p>
            <a:pPr>
              <a:lnSpc>
                <a:spcPct val="100000"/>
              </a:lnSpc>
            </a:pPr>
            <a:r>
              <a:rPr lang="en-US" sz="2800" b="1" dirty="0">
                <a:latin typeface="Times New Roman" panose="02020603050405020304" pitchFamily="18" charset="0"/>
                <a:ea typeface="Calibri" panose="020F0502020204030204" pitchFamily="34" charset="0"/>
                <a:cs typeface="Times New Roman" panose="02020603050405020304" pitchFamily="18" charset="0"/>
              </a:rPr>
              <a:t>FACTORS TO BE CONSIDERD FOR VEP:</a:t>
            </a:r>
            <a:endParaRPr lang="en-IN"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B27A5261-96F5-3675-46E9-73932C04BE00}"/>
              </a:ext>
            </a:extLst>
          </p:cNvPr>
          <p:cNvSpPr>
            <a:spLocks noGrp="1"/>
          </p:cNvSpPr>
          <p:nvPr>
            <p:ph idx="1"/>
          </p:nvPr>
        </p:nvSpPr>
        <p:spPr>
          <a:xfrm>
            <a:off x="838200" y="1136308"/>
            <a:ext cx="10515600" cy="5356566"/>
          </a:xfrm>
        </p:spPr>
        <p:txBody>
          <a:bodyPr>
            <a:noAutofit/>
          </a:bodyPr>
          <a:lstStyle/>
          <a:p>
            <a:pPr algn="just">
              <a:lnSpc>
                <a:spcPct val="115000"/>
              </a:lnSpc>
              <a:spcBef>
                <a:spcPts val="600"/>
              </a:spcBef>
              <a:spcAft>
                <a:spcPts val="600"/>
              </a:spcAft>
              <a:buFont typeface="Wingdings" panose="05000000000000000000" pitchFamily="2" charset="2"/>
              <a:buChar char="Ø"/>
            </a:pPr>
            <a:r>
              <a:rPr lang="en-IN" sz="2400" dirty="0">
                <a:effectLst/>
                <a:latin typeface="Times New Roman" panose="02020603050405020304" pitchFamily="18" charset="0"/>
                <a:ea typeface="Calibri" panose="020F0502020204030204" pitchFamily="34" charset="0"/>
                <a:cs typeface="Gautami" panose="020B0502040204020203" pitchFamily="34" charset="0"/>
              </a:rPr>
              <a:t>Function Analysis</a:t>
            </a:r>
          </a:p>
          <a:p>
            <a:pPr algn="just">
              <a:lnSpc>
                <a:spcPct val="115000"/>
              </a:lnSpc>
              <a:spcBef>
                <a:spcPts val="600"/>
              </a:spcBef>
              <a:spcAft>
                <a:spcPts val="600"/>
              </a:spcAft>
              <a:buFont typeface="Wingdings" panose="05000000000000000000" pitchFamily="2" charset="2"/>
              <a:buChar char="Ø"/>
            </a:pPr>
            <a:r>
              <a:rPr lang="en-IN" sz="2400" dirty="0">
                <a:effectLst/>
                <a:latin typeface="Times New Roman" panose="02020603050405020304" pitchFamily="18" charset="0"/>
                <a:ea typeface="Calibri" panose="020F0502020204030204" pitchFamily="34" charset="0"/>
                <a:cs typeface="Gautami" panose="020B0502040204020203" pitchFamily="34" charset="0"/>
              </a:rPr>
              <a:t>Cost Analysis</a:t>
            </a:r>
          </a:p>
          <a:p>
            <a:pPr algn="just">
              <a:lnSpc>
                <a:spcPct val="115000"/>
              </a:lnSpc>
              <a:spcBef>
                <a:spcPts val="600"/>
              </a:spcBef>
              <a:spcAft>
                <a:spcPts val="600"/>
              </a:spcAft>
              <a:buFont typeface="Wingdings" panose="05000000000000000000" pitchFamily="2" charset="2"/>
              <a:buChar char="Ø"/>
            </a:pPr>
            <a:r>
              <a:rPr lang="en-IN" sz="2400" dirty="0">
                <a:effectLst/>
                <a:latin typeface="Times New Roman" panose="02020603050405020304" pitchFamily="18" charset="0"/>
                <a:ea typeface="Calibri" panose="020F0502020204030204" pitchFamily="34" charset="0"/>
                <a:cs typeface="Gautami" panose="020B0502040204020203" pitchFamily="34" charset="0"/>
              </a:rPr>
              <a:t>Value Analysis</a:t>
            </a:r>
          </a:p>
          <a:p>
            <a:pPr algn="just">
              <a:lnSpc>
                <a:spcPct val="115000"/>
              </a:lnSpc>
              <a:spcBef>
                <a:spcPts val="600"/>
              </a:spcBef>
              <a:spcAft>
                <a:spcPts val="600"/>
              </a:spcAft>
              <a:buFont typeface="Wingdings" panose="05000000000000000000" pitchFamily="2" charset="2"/>
              <a:buChar char="Ø"/>
            </a:pPr>
            <a:r>
              <a:rPr lang="en-IN" sz="2400" dirty="0">
                <a:effectLst/>
                <a:latin typeface="Times New Roman" panose="02020603050405020304" pitchFamily="18" charset="0"/>
                <a:ea typeface="Calibri" panose="020F0502020204030204" pitchFamily="34" charset="0"/>
                <a:cs typeface="Gautami" panose="020B0502040204020203" pitchFamily="34" charset="0"/>
              </a:rPr>
              <a:t>Design Optimization</a:t>
            </a:r>
          </a:p>
          <a:p>
            <a:pPr algn="just">
              <a:lnSpc>
                <a:spcPct val="115000"/>
              </a:lnSpc>
              <a:spcBef>
                <a:spcPts val="600"/>
              </a:spcBef>
              <a:spcAft>
                <a:spcPts val="600"/>
              </a:spcAft>
              <a:buFont typeface="Wingdings" panose="05000000000000000000" pitchFamily="2" charset="2"/>
              <a:buChar char="Ø"/>
            </a:pPr>
            <a:r>
              <a:rPr lang="en-IN" sz="2400" dirty="0">
                <a:effectLst/>
                <a:latin typeface="Times New Roman" panose="02020603050405020304" pitchFamily="18" charset="0"/>
                <a:ea typeface="Calibri" panose="020F0502020204030204" pitchFamily="34" charset="0"/>
                <a:cs typeface="Gautami" panose="020B0502040204020203" pitchFamily="34" charset="0"/>
              </a:rPr>
              <a:t>Risk Analysis</a:t>
            </a:r>
          </a:p>
          <a:p>
            <a:pPr algn="just">
              <a:lnSpc>
                <a:spcPct val="115000"/>
              </a:lnSpc>
              <a:spcBef>
                <a:spcPts val="600"/>
              </a:spcBef>
              <a:spcAft>
                <a:spcPts val="600"/>
              </a:spcAft>
              <a:buFont typeface="Wingdings" panose="05000000000000000000" pitchFamily="2" charset="2"/>
              <a:buChar char="Ø"/>
            </a:pPr>
            <a:r>
              <a:rPr lang="en-IN" sz="2400" dirty="0">
                <a:effectLst/>
                <a:latin typeface="Times New Roman" panose="02020603050405020304" pitchFamily="18" charset="0"/>
                <a:ea typeface="Calibri" panose="020F0502020204030204" pitchFamily="34" charset="0"/>
                <a:cs typeface="Gautami" panose="020B0502040204020203" pitchFamily="34" charset="0"/>
              </a:rPr>
              <a:t>Teamwork</a:t>
            </a:r>
          </a:p>
          <a:p>
            <a:pPr algn="just">
              <a:lnSpc>
                <a:spcPct val="115000"/>
              </a:lnSpc>
              <a:spcBef>
                <a:spcPts val="600"/>
              </a:spcBef>
              <a:spcAft>
                <a:spcPts val="600"/>
              </a:spcAft>
              <a:buFont typeface="Wingdings" panose="05000000000000000000" pitchFamily="2" charset="2"/>
              <a:buChar char="Ø"/>
            </a:pPr>
            <a:r>
              <a:rPr lang="en-IN" sz="2400" dirty="0">
                <a:effectLst/>
                <a:latin typeface="Times New Roman" panose="02020603050405020304" pitchFamily="18" charset="0"/>
                <a:ea typeface="Calibri" panose="020F0502020204030204" pitchFamily="34" charset="0"/>
                <a:cs typeface="Gautami" panose="020B0502040204020203" pitchFamily="34" charset="0"/>
              </a:rPr>
              <a:t>Communication</a:t>
            </a:r>
          </a:p>
          <a:p>
            <a:pPr algn="just">
              <a:lnSpc>
                <a:spcPct val="115000"/>
              </a:lnSpc>
              <a:spcBef>
                <a:spcPts val="600"/>
              </a:spcBef>
              <a:spcAft>
                <a:spcPts val="600"/>
              </a:spcAft>
              <a:buFont typeface="Wingdings" panose="05000000000000000000" pitchFamily="2" charset="2"/>
              <a:buChar char="Ø"/>
            </a:pPr>
            <a:r>
              <a:rPr lang="en-IN" sz="2400" dirty="0">
                <a:effectLst/>
                <a:latin typeface="Times New Roman" panose="02020603050405020304" pitchFamily="18" charset="0"/>
                <a:ea typeface="Calibri" panose="020F0502020204030204" pitchFamily="34" charset="0"/>
                <a:cs typeface="Gautami" panose="020B0502040204020203" pitchFamily="34" charset="0"/>
              </a:rPr>
              <a:t>Continuous Improvement</a:t>
            </a:r>
            <a:endParaRPr lang="en-IN" sz="2400" dirty="0"/>
          </a:p>
        </p:txBody>
      </p:sp>
    </p:spTree>
    <p:extLst>
      <p:ext uri="{BB962C8B-B14F-4D97-AF65-F5344CB8AC3E}">
        <p14:creationId xmlns:p14="http://schemas.microsoft.com/office/powerpoint/2010/main" val="4065555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CF3CD89-8141-38CC-E49B-35E2A82F1A7B}"/>
              </a:ext>
            </a:extLst>
          </p:cNvPr>
          <p:cNvSpPr>
            <a:spLocks noGrp="1"/>
          </p:cNvSpPr>
          <p:nvPr>
            <p:ph type="title"/>
          </p:nvPr>
        </p:nvSpPr>
        <p:spPr>
          <a:xfrm>
            <a:off x="838200" y="380116"/>
            <a:ext cx="10515600" cy="534284"/>
          </a:xfrm>
        </p:spPr>
        <p:txBody>
          <a:bodyPr>
            <a:normAutofit/>
          </a:bodyPr>
          <a:lstStyle/>
          <a:p>
            <a:r>
              <a:rPr lang="en-US" sz="3000" b="1" dirty="0">
                <a:latin typeface="Times New Roman" panose="02020603050405020304" pitchFamily="18" charset="0"/>
                <a:cs typeface="Times New Roman" panose="02020603050405020304" pitchFamily="18" charset="0"/>
              </a:rPr>
              <a:t>DETERMINING AND EVALUATING FUNCTION(S)</a:t>
            </a:r>
            <a:endParaRPr lang="en-IN" sz="3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61B0BD5C-5465-5FBB-858C-1DBDDE1BE001}"/>
              </a:ext>
            </a:extLst>
          </p:cNvPr>
          <p:cNvSpPr>
            <a:spLocks noGrp="1"/>
          </p:cNvSpPr>
          <p:nvPr>
            <p:ph idx="1"/>
          </p:nvPr>
        </p:nvSpPr>
        <p:spPr>
          <a:xfrm>
            <a:off x="553387" y="914400"/>
            <a:ext cx="10515600" cy="5281847"/>
          </a:xfrm>
        </p:spPr>
        <p:txBody>
          <a:bodyPr>
            <a:noAutofit/>
          </a:bodyPr>
          <a:lstStyle/>
          <a:p>
            <a:pPr algn="just">
              <a:lnSpc>
                <a:spcPct val="114000"/>
              </a:lnSpc>
              <a:spcBef>
                <a:spcPts val="0"/>
              </a:spcBef>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 information gathered is carefully analyzed. </a:t>
            </a:r>
          </a:p>
          <a:p>
            <a:pPr algn="just">
              <a:lnSpc>
                <a:spcPct val="114000"/>
              </a:lnSpc>
              <a:spcBef>
                <a:spcPts val="0"/>
              </a:spcBef>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 analysis should answer following questions.</a:t>
            </a:r>
          </a:p>
          <a:p>
            <a:pPr lvl="1" algn="just">
              <a:lnSpc>
                <a:spcPct val="114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Whether the product should perform this function?</a:t>
            </a:r>
          </a:p>
          <a:p>
            <a:pPr lvl="1" algn="just">
              <a:lnSpc>
                <a:spcPct val="114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Does the customer need all the functions performed by the product?</a:t>
            </a:r>
          </a:p>
          <a:p>
            <a:pPr lvl="1" algn="just">
              <a:lnSpc>
                <a:spcPct val="114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Will the customer pay for the functions performed by the product?</a:t>
            </a:r>
          </a:p>
          <a:p>
            <a:pPr lvl="1" algn="just">
              <a:lnSpc>
                <a:spcPct val="114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How the shortcomings of the existing product can be overcome?</a:t>
            </a:r>
          </a:p>
          <a:p>
            <a:pPr algn="just">
              <a:lnSpc>
                <a:spcPct val="114000"/>
              </a:lnSpc>
              <a:spcBef>
                <a:spcPts val="0"/>
              </a:spcBef>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Alternative methods / design of a product is worked out which can perform the same function. </a:t>
            </a:r>
          </a:p>
          <a:p>
            <a:pPr algn="just">
              <a:lnSpc>
                <a:spcPct val="114000"/>
              </a:lnSpc>
              <a:spcBef>
                <a:spcPts val="0"/>
              </a:spcBef>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Every alternative worked out will have merits and demerits in terms of cost of production, quantum of production, esthetics etc. </a:t>
            </a:r>
          </a:p>
          <a:p>
            <a:pPr algn="just">
              <a:lnSpc>
                <a:spcPct val="114000"/>
              </a:lnSpc>
              <a:spcBef>
                <a:spcPts val="0"/>
              </a:spcBef>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Possibility of producing the parts at a lower cost is worked out. </a:t>
            </a:r>
          </a:p>
          <a:p>
            <a:pPr algn="just">
              <a:lnSpc>
                <a:spcPct val="114000"/>
              </a:lnSpc>
              <a:spcBef>
                <a:spcPts val="0"/>
              </a:spcBef>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Use of standardized part is also worked out. </a:t>
            </a:r>
          </a:p>
        </p:txBody>
      </p:sp>
    </p:spTree>
    <p:extLst>
      <p:ext uri="{BB962C8B-B14F-4D97-AF65-F5344CB8AC3E}">
        <p14:creationId xmlns:p14="http://schemas.microsoft.com/office/powerpoint/2010/main" val="2836803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2BE7BD0-0321-1707-BA24-2DDE1E21E805}"/>
              </a:ext>
            </a:extLst>
          </p:cNvPr>
          <p:cNvSpPr>
            <a:spLocks noGrp="1"/>
          </p:cNvSpPr>
          <p:nvPr>
            <p:ph type="title"/>
          </p:nvPr>
        </p:nvSpPr>
        <p:spPr>
          <a:xfrm>
            <a:off x="568377" y="251683"/>
            <a:ext cx="10515600" cy="429354"/>
          </a:xfrm>
        </p:spPr>
        <p:txBody>
          <a:bodyPr>
            <a:normAutofit/>
          </a:bodyPr>
          <a:lstStyle/>
          <a:p>
            <a:r>
              <a:rPr lang="en-US" sz="2400" b="1" dirty="0">
                <a:effectLst/>
                <a:latin typeface="Times New Roman" panose="02020603050405020304" pitchFamily="18" charset="0"/>
                <a:ea typeface="Times New Roman" panose="02020603050405020304" pitchFamily="18" charset="0"/>
              </a:rPr>
              <a:t>DETERMINING AND EVALUATING FUNCTION</a:t>
            </a:r>
            <a:endParaRPr lang="en-IN" sz="2400" b="1" dirty="0"/>
          </a:p>
        </p:txBody>
      </p:sp>
      <p:sp>
        <p:nvSpPr>
          <p:cNvPr id="3" name="Content Placeholder 2">
            <a:extLst>
              <a:ext uri="{FF2B5EF4-FFF2-40B4-BE49-F238E27FC236}">
                <a16:creationId xmlns:a16="http://schemas.microsoft.com/office/drawing/2014/main" xmlns="" id="{98D0494D-0F34-8074-337A-618F422D88D5}"/>
              </a:ext>
            </a:extLst>
          </p:cNvPr>
          <p:cNvSpPr>
            <a:spLocks noGrp="1"/>
          </p:cNvSpPr>
          <p:nvPr>
            <p:ph idx="1"/>
          </p:nvPr>
        </p:nvSpPr>
        <p:spPr>
          <a:xfrm>
            <a:off x="733269" y="881244"/>
            <a:ext cx="10515600" cy="5976755"/>
          </a:xfrm>
        </p:spPr>
        <p:txBody>
          <a:bodyPr>
            <a:normAutofit lnSpcReduction="10000"/>
          </a:bodyPr>
          <a:lstStyle/>
          <a:p>
            <a:pPr>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When all the Basic and Secondary Functions of the product or operation have been listed, the next problem is to evaluate each function. </a:t>
            </a:r>
          </a:p>
          <a:p>
            <a:pPr>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The technique of evaluating a function is primarily one of skill, and in VE.</a:t>
            </a:r>
          </a:p>
          <a:p>
            <a:pPr algn="just">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As the VALUE ENGINEER becomes skilled in evaluating functions, he will no doubt develop some of his own.</a:t>
            </a:r>
          </a:p>
          <a:p>
            <a:pPr algn="just">
              <a:buFont typeface="Wingdings" panose="05000000000000000000" pitchFamily="2" charset="2"/>
              <a:buChar char="Ø"/>
            </a:pPr>
            <a:r>
              <a:rPr lang="en-IN" sz="2500" b="1" dirty="0">
                <a:latin typeface="Times New Roman" panose="02020603050405020304" pitchFamily="18" charset="0"/>
                <a:cs typeface="Times New Roman" panose="02020603050405020304" pitchFamily="18" charset="0"/>
              </a:rPr>
              <a:t>Evaluate By Comparison: </a:t>
            </a:r>
          </a:p>
          <a:p>
            <a:pPr algn="just">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Placing VALUE on a function by using the VALUE of something readily known. </a:t>
            </a:r>
          </a:p>
          <a:p>
            <a:pPr algn="just">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EX: If we consider a lamp, the function can be expressed as ‘Provide Light’. </a:t>
            </a:r>
            <a:endParaRPr lang="en-IN" sz="22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IN" sz="2500" b="1" dirty="0">
                <a:latin typeface="Times New Roman" panose="02020603050405020304" pitchFamily="18" charset="0"/>
                <a:cs typeface="Times New Roman" panose="02020603050405020304" pitchFamily="18" charset="0"/>
              </a:rPr>
              <a:t>Evaluating Functional Areas:</a:t>
            </a:r>
          </a:p>
          <a:p>
            <a:pPr algn="just">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Often in analyzing a product, it is easier to determine functional areas rather than specific functions. </a:t>
            </a:r>
          </a:p>
          <a:p>
            <a:pPr lvl="1" algn="just">
              <a:buFont typeface="Wingdings" panose="05000000000000000000" pitchFamily="2" charset="2"/>
              <a:buChar char="ü"/>
            </a:pPr>
            <a:r>
              <a:rPr lang="en-US" sz="2200" dirty="0">
                <a:latin typeface="Times New Roman" panose="02020603050405020304" pitchFamily="18" charset="0"/>
                <a:cs typeface="Times New Roman" panose="02020603050405020304" pitchFamily="18" charset="0"/>
              </a:rPr>
              <a:t>This is done by first dividing the product or assembly into the portion which makes it work (performance) and </a:t>
            </a:r>
          </a:p>
          <a:p>
            <a:pPr lvl="1" algn="just">
              <a:buFont typeface="Wingdings" panose="05000000000000000000" pitchFamily="2" charset="2"/>
              <a:buChar char="ü"/>
            </a:pPr>
            <a:r>
              <a:rPr lang="en-US" sz="2200" dirty="0">
                <a:latin typeface="Times New Roman" panose="02020603050405020304" pitchFamily="18" charset="0"/>
                <a:cs typeface="Times New Roman" panose="02020603050405020304" pitchFamily="18" charset="0"/>
              </a:rPr>
              <a:t>that proportion which makes it sell (features, attractiveness).</a:t>
            </a:r>
          </a:p>
          <a:p>
            <a:pPr algn="just">
              <a:lnSpc>
                <a:spcPct val="124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These functions would then be evaluated by relative worth (percentage) or by using known of predetermined values for basic functions</a:t>
            </a:r>
          </a:p>
        </p:txBody>
      </p:sp>
    </p:spTree>
    <p:extLst>
      <p:ext uri="{BB962C8B-B14F-4D97-AF65-F5344CB8AC3E}">
        <p14:creationId xmlns:p14="http://schemas.microsoft.com/office/powerpoint/2010/main" val="2665274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Effect transition="in" filter="fade">
                                      <p:cBhvr>
                                        <p:cTn id="77" dur="1000"/>
                                        <p:tgtEl>
                                          <p:spTgt spid="3">
                                            <p:txEl>
                                              <p:pRg st="10" end="10"/>
                                            </p:txEl>
                                          </p:spTgt>
                                        </p:tgtEl>
                                      </p:cBhvr>
                                    </p:animEffect>
                                    <p:anim calcmode="lin" valueType="num">
                                      <p:cBhvr>
                                        <p:cTn id="7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01E386-1DA5-D184-6BE9-8449F678389B}"/>
              </a:ext>
            </a:extLst>
          </p:cNvPr>
          <p:cNvSpPr>
            <a:spLocks noGrp="1"/>
          </p:cNvSpPr>
          <p:nvPr>
            <p:ph type="title"/>
          </p:nvPr>
        </p:nvSpPr>
        <p:spPr>
          <a:xfrm>
            <a:off x="209862" y="361429"/>
            <a:ext cx="11772275" cy="639216"/>
          </a:xfrm>
        </p:spPr>
        <p:txBody>
          <a:bodyPr>
            <a:normAutofit/>
          </a:bodyPr>
          <a:lstStyle/>
          <a:p>
            <a:r>
              <a:rPr lang="en-US" sz="3000" b="1" dirty="0">
                <a:latin typeface="Times New Roman" panose="02020603050405020304" pitchFamily="18" charset="0"/>
                <a:cs typeface="Times New Roman" panose="02020603050405020304" pitchFamily="18" charset="0"/>
              </a:rPr>
              <a:t>DEVELOPING ALTERNATE MEANS TO REQUIRED FUNCTIONS</a:t>
            </a:r>
            <a:endParaRPr lang="en-IN" sz="3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8BBA32BD-78EA-1E83-E0EF-EE7A1FC8F415}"/>
              </a:ext>
            </a:extLst>
          </p:cNvPr>
          <p:cNvSpPr>
            <a:spLocks noGrp="1"/>
          </p:cNvSpPr>
          <p:nvPr>
            <p:ph idx="1"/>
          </p:nvPr>
        </p:nvSpPr>
        <p:spPr>
          <a:xfrm>
            <a:off x="478435" y="1133409"/>
            <a:ext cx="11183913" cy="5243240"/>
          </a:xfrm>
        </p:spPr>
        <p:txBody>
          <a:bodyPr>
            <a:normAutofit lnSpcReduction="10000"/>
          </a:bodyPr>
          <a:lstStyle/>
          <a:p>
            <a:pPr algn="just">
              <a:lnSpc>
                <a:spcPct val="124000"/>
              </a:lnSpc>
              <a:spcBef>
                <a:spcPts val="0"/>
              </a:spcBef>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To ensure good value content, many of the special techniques and much of the special knowledge of value analysis must be used in getting substantial answers for developing alternatives. </a:t>
            </a:r>
          </a:p>
          <a:p>
            <a:pPr algn="just">
              <a:lnSpc>
                <a:spcPct val="124000"/>
              </a:lnSpc>
              <a:spcBef>
                <a:spcPts val="0"/>
              </a:spcBef>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 approach here is to search intensively for alternatives by:</a:t>
            </a:r>
          </a:p>
          <a:p>
            <a:pPr algn="just">
              <a:lnSpc>
                <a:spcPct val="124000"/>
              </a:lnSpc>
              <a:spcBef>
                <a:spcPts val="0"/>
              </a:spcBef>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 Studying handbooks, Perusing trade literature, Telephoning people who might have pertinent information.</a:t>
            </a:r>
          </a:p>
          <a:p>
            <a:pPr algn="just">
              <a:lnSpc>
                <a:spcPct val="124000"/>
              </a:lnSpc>
              <a:spcBef>
                <a:spcPts val="0"/>
              </a:spcBef>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Writing to specialists and to companies who might know of effective alternatives </a:t>
            </a:r>
          </a:p>
          <a:p>
            <a:pPr algn="just">
              <a:lnSpc>
                <a:spcPct val="124000"/>
              </a:lnSpc>
              <a:spcBef>
                <a:spcPts val="0"/>
              </a:spcBef>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Focusing intense creativity sharply on the precise task to be accomplished </a:t>
            </a:r>
          </a:p>
          <a:p>
            <a:pPr algn="just">
              <a:lnSpc>
                <a:spcPct val="124000"/>
              </a:lnSpc>
              <a:spcBef>
                <a:spcPts val="0"/>
              </a:spcBef>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Refining the results of these creative sessions and searching further for additional information </a:t>
            </a:r>
          </a:p>
          <a:p>
            <a:pPr algn="just">
              <a:lnSpc>
                <a:spcPct val="124000"/>
              </a:lnSpc>
              <a:spcBef>
                <a:spcPts val="0"/>
              </a:spcBef>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Unless this phase of the work is effectively and penetratingly done, it cannot be hoped that the product will have more than an average degree of value. </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115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ED4364A-6052-81AF-A53C-A4E06DB4406D}"/>
              </a:ext>
            </a:extLst>
          </p:cNvPr>
          <p:cNvSpPr>
            <a:spLocks noGrp="1"/>
          </p:cNvSpPr>
          <p:nvPr>
            <p:ph type="title"/>
          </p:nvPr>
        </p:nvSpPr>
        <p:spPr>
          <a:xfrm>
            <a:off x="838200" y="365125"/>
            <a:ext cx="10515600" cy="466829"/>
          </a:xfrm>
        </p:spPr>
        <p:txBody>
          <a:bodyPr>
            <a:normAutofit fontScale="90000"/>
          </a:bodyPr>
          <a:lstStyle/>
          <a:p>
            <a:r>
              <a:rPr lang="en-US" b="1" dirty="0">
                <a:latin typeface="Times New Roman" panose="02020603050405020304" pitchFamily="18" charset="0"/>
                <a:cs typeface="Times New Roman" panose="02020603050405020304" pitchFamily="18" charset="0"/>
              </a:rPr>
              <a:t>Decision making for optimum alternative</a:t>
            </a:r>
            <a:endParaRPr lang="en-IN"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CA925450-1E91-87F9-9F0C-626E4E9B8872}"/>
              </a:ext>
            </a:extLst>
          </p:cNvPr>
          <p:cNvSpPr>
            <a:spLocks noGrp="1"/>
          </p:cNvSpPr>
          <p:nvPr>
            <p:ph idx="1"/>
          </p:nvPr>
        </p:nvSpPr>
        <p:spPr>
          <a:xfrm>
            <a:off x="646451" y="1036481"/>
            <a:ext cx="10899098" cy="5821519"/>
          </a:xfrm>
        </p:spPr>
        <p:txBody>
          <a:bodyPr>
            <a:noAutofit/>
          </a:bodyPr>
          <a:lstStyle/>
          <a:p>
            <a:pPr marL="0" indent="0" algn="just">
              <a:lnSpc>
                <a:spcPct val="114000"/>
              </a:lnSpc>
              <a:spcBef>
                <a:spcPts val="0"/>
              </a:spcBef>
              <a:buNone/>
            </a:pPr>
            <a:r>
              <a:rPr lang="en-US" sz="2200" b="1" dirty="0">
                <a:effectLst/>
                <a:latin typeface="Times New Roman" panose="02020603050405020304" pitchFamily="18" charset="0"/>
                <a:ea typeface="Times New Roman" panose="02020603050405020304" pitchFamily="18" charset="0"/>
              </a:rPr>
              <a:t>Decision matrix</a:t>
            </a:r>
            <a:r>
              <a:rPr lang="en-US" sz="2200" b="1" dirty="0">
                <a:latin typeface="Times New Roman" panose="02020603050405020304" pitchFamily="18" charset="0"/>
              </a:rPr>
              <a:t>: </a:t>
            </a:r>
            <a:r>
              <a:rPr lang="en-US" sz="2200" dirty="0">
                <a:latin typeface="Times New Roman" panose="02020603050405020304" pitchFamily="18" charset="0"/>
              </a:rPr>
              <a:t>A decision matrix is a list of values in rows and columns that allows an analyst to systematically identify, analyze, and rate the performance of relationships between sets of values and information. Elements of a decision matrix show decisions based on certain decision criteria.</a:t>
            </a:r>
          </a:p>
          <a:p>
            <a:pPr marL="0" indent="0" algn="just">
              <a:lnSpc>
                <a:spcPct val="114000"/>
              </a:lnSpc>
              <a:spcBef>
                <a:spcPts val="0"/>
              </a:spcBef>
              <a:buNone/>
            </a:pPr>
            <a:r>
              <a:rPr lang="en-US" sz="2200" dirty="0">
                <a:latin typeface="Times New Roman" panose="02020603050405020304" pitchFamily="18" charset="0"/>
              </a:rPr>
              <a:t>A decision matrix evaluates and prioritizes a list of options and is a decision-making tool. The team first establishes a list of weighted criteria and then evaluates each option against those criteria. This is a variation of the L-shaped matrix.</a:t>
            </a:r>
          </a:p>
          <a:p>
            <a:pPr marL="0" indent="0" algn="just">
              <a:buNone/>
            </a:pPr>
            <a:r>
              <a:rPr lang="en-US" sz="2200" b="1" dirty="0">
                <a:latin typeface="Times New Roman" panose="02020603050405020304" pitchFamily="18" charset="0"/>
              </a:rPr>
              <a:t>WHEN TO USE A DECISION MATRIX?</a:t>
            </a:r>
          </a:p>
          <a:p>
            <a:pPr algn="l">
              <a:buFont typeface="Wingdings" panose="05000000000000000000" pitchFamily="2" charset="2"/>
              <a:buChar char="ü"/>
            </a:pPr>
            <a:r>
              <a:rPr lang="en-US" sz="2200" dirty="0">
                <a:latin typeface="Times New Roman" panose="02020603050405020304" pitchFamily="18" charset="0"/>
              </a:rPr>
              <a:t>When a list of options must be narrowed to one choice</a:t>
            </a:r>
          </a:p>
          <a:p>
            <a:pPr algn="l">
              <a:buFont typeface="Wingdings" panose="05000000000000000000" pitchFamily="2" charset="2"/>
              <a:buChar char="ü"/>
            </a:pPr>
            <a:r>
              <a:rPr lang="en-US" sz="2200" dirty="0">
                <a:latin typeface="Times New Roman" panose="02020603050405020304" pitchFamily="18" charset="0"/>
              </a:rPr>
              <a:t>When the decision must be made on the basis of several criteria</a:t>
            </a:r>
          </a:p>
          <a:p>
            <a:pPr algn="l">
              <a:buFont typeface="Wingdings" panose="05000000000000000000" pitchFamily="2" charset="2"/>
              <a:buChar char="ü"/>
            </a:pPr>
            <a:r>
              <a:rPr lang="en-US" sz="2200" dirty="0">
                <a:latin typeface="Times New Roman" panose="02020603050405020304" pitchFamily="18" charset="0"/>
              </a:rPr>
              <a:t>After a list of options has been reduced to a manageable number by list reduction</a:t>
            </a:r>
          </a:p>
          <a:p>
            <a:pPr algn="l">
              <a:buFont typeface="Wingdings" panose="05000000000000000000" pitchFamily="2" charset="2"/>
              <a:buChar char="ü"/>
            </a:pPr>
            <a:r>
              <a:rPr lang="en-US" sz="2200" dirty="0">
                <a:latin typeface="Times New Roman" panose="02020603050405020304" pitchFamily="18" charset="0"/>
              </a:rPr>
              <a:t>When one improvement opportunity or problem must be selected to work on</a:t>
            </a:r>
          </a:p>
          <a:p>
            <a:pPr algn="l">
              <a:buFont typeface="Wingdings" panose="05000000000000000000" pitchFamily="2" charset="2"/>
              <a:buChar char="ü"/>
            </a:pPr>
            <a:r>
              <a:rPr lang="en-US" sz="2200" dirty="0">
                <a:latin typeface="Times New Roman" panose="02020603050405020304" pitchFamily="18" charset="0"/>
              </a:rPr>
              <a:t>When only one solution or problem-solving approach can be implemented</a:t>
            </a:r>
          </a:p>
          <a:p>
            <a:pPr algn="l">
              <a:buFont typeface="Wingdings" panose="05000000000000000000" pitchFamily="2" charset="2"/>
              <a:buChar char="ü"/>
            </a:pPr>
            <a:r>
              <a:rPr lang="en-US" sz="2200" dirty="0">
                <a:latin typeface="Times New Roman" panose="02020603050405020304" pitchFamily="18" charset="0"/>
              </a:rPr>
              <a:t>When only one new product can be developed</a:t>
            </a:r>
          </a:p>
          <a:p>
            <a:pPr marL="0" indent="0" algn="just">
              <a:buNone/>
            </a:pPr>
            <a:endParaRPr lang="en-US" sz="2200" b="1" dirty="0">
              <a:latin typeface="Times New Roman" panose="02020603050405020304" pitchFamily="18" charset="0"/>
            </a:endParaRPr>
          </a:p>
          <a:p>
            <a:pPr marL="0" indent="0" algn="just">
              <a:buNone/>
            </a:pPr>
            <a:endParaRPr lang="en-US" sz="2200" dirty="0">
              <a:latin typeface="Times New Roman" panose="02020603050405020304" pitchFamily="18" charset="0"/>
            </a:endParaRPr>
          </a:p>
          <a:p>
            <a:pPr marL="0" indent="0">
              <a:buNone/>
            </a:pPr>
            <a:endParaRPr lang="en-IN" sz="2200" dirty="0"/>
          </a:p>
        </p:txBody>
      </p:sp>
    </p:spTree>
    <p:extLst>
      <p:ext uri="{BB962C8B-B14F-4D97-AF65-F5344CB8AC3E}">
        <p14:creationId xmlns:p14="http://schemas.microsoft.com/office/powerpoint/2010/main" val="3691615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4913</TotalTime>
  <Words>3351</Words>
  <Application>Microsoft Office PowerPoint</Application>
  <PresentationFormat>Custom</PresentationFormat>
  <Paragraphs>323</Paragraphs>
  <Slides>32</Slides>
  <Notes>1</Notes>
  <HiddenSlides>1</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UNIT- III</vt:lpstr>
      <vt:lpstr>Selecting Products and Operation for Value Engineering Action</vt:lpstr>
      <vt:lpstr>PowerPoint Presentation</vt:lpstr>
      <vt:lpstr>Value Engineering Programmes</vt:lpstr>
      <vt:lpstr>FACTORS TO BE CONSIDERD FOR VEP:</vt:lpstr>
      <vt:lpstr>DETERMINING AND EVALUATING FUNCTION(S)</vt:lpstr>
      <vt:lpstr>DETERMINING AND EVALUATING FUNCTION</vt:lpstr>
      <vt:lpstr>DEVELOPING ALTERNATE MEANS TO REQUIRED FUNCTIONS</vt:lpstr>
      <vt:lpstr>Decision making for optimum alternative</vt:lpstr>
      <vt:lpstr>PowerPoint Presentation</vt:lpstr>
      <vt:lpstr>QUEUING THEORY FOR DECISION MAKING</vt:lpstr>
      <vt:lpstr>PowerPoint Presentation</vt:lpstr>
      <vt:lpstr>MONTE CARLO METHOD</vt:lpstr>
      <vt:lpstr>PowerPoint Presentation</vt:lpstr>
      <vt:lpstr>PowerPoint Presentation</vt:lpstr>
      <vt:lpstr>PowerPoint Presentation</vt:lpstr>
      <vt:lpstr>ASSIGNING RUPEE EQUIVALENTS</vt:lpstr>
      <vt:lpstr>PowerPoint Presentation</vt:lpstr>
      <vt:lpstr>PowerPoint Presentation</vt:lpstr>
      <vt:lpstr>MEASURING PROFITS</vt:lpstr>
      <vt:lpstr>PowerPoint Presentation</vt:lpstr>
      <vt:lpstr>PowerPoint Presentation</vt:lpstr>
      <vt:lpstr>REPORTING RESULTS, FOLLOW UP</vt:lpstr>
      <vt:lpstr>FAST-Function Analysis System Technique</vt:lpstr>
      <vt:lpstr>PowerPoint Presentation</vt:lpstr>
      <vt:lpstr>USES OF FAST DIAGRAM</vt:lpstr>
      <vt:lpstr>TYPES OF FAST DIAGRAM</vt:lpstr>
      <vt:lpstr>LAYOUT OF TECHNICALLY ORIENTED FAST DIAGRAM</vt:lpstr>
      <vt:lpstr>PowerPoint Presentation</vt:lpstr>
      <vt:lpstr>LAYOUT OF CUSTOMER (OR TASK)  ORIENTED FAST DIAGRAM</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III</dc:title>
  <dc:creator>Subrahmanyam Jammalamadaka</dc:creator>
  <cp:lastModifiedBy>vandana</cp:lastModifiedBy>
  <cp:revision>88</cp:revision>
  <dcterms:created xsi:type="dcterms:W3CDTF">2023-01-23T03:52:04Z</dcterms:created>
  <dcterms:modified xsi:type="dcterms:W3CDTF">2024-04-20T05:14:37Z</dcterms:modified>
</cp:coreProperties>
</file>