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1" r:id="rId14"/>
    <p:sldId id="258" r:id="rId15"/>
    <p:sldId id="259" r:id="rId16"/>
    <p:sldId id="26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439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99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11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09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569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3950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84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313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09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780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23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F44D3-8EEB-4183-9C7A-2BD057EBBFAD}" type="datetimeFigureOut">
              <a:rPr lang="en-US" smtClean="0"/>
              <a:t>3/12/2026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C2859-3EBC-4453-BD58-AF374B37B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482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UNIT-4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049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/>
              <a:t>E-waste (Management and Handling) Rules, </a:t>
            </a:r>
            <a:r>
              <a:rPr lang="en-US" dirty="0" smtClean="0"/>
              <a:t>2011</a:t>
            </a:r>
          </a:p>
          <a:p>
            <a:r>
              <a:rPr lang="en-US" dirty="0" smtClean="0"/>
              <a:t> </a:t>
            </a:r>
            <a:r>
              <a:rPr lang="en-US" dirty="0"/>
              <a:t>E-Waste (Management) </a:t>
            </a:r>
            <a:r>
              <a:rPr lang="en-US" dirty="0" smtClean="0"/>
              <a:t>Rules  </a:t>
            </a:r>
            <a:r>
              <a:rPr lang="en-US" dirty="0"/>
              <a:t>2016 - Salient Features and its likely </a:t>
            </a:r>
            <a:r>
              <a:rPr lang="en-US" dirty="0" smtClean="0"/>
              <a:t>implication </a:t>
            </a:r>
          </a:p>
          <a:p>
            <a:r>
              <a:rPr lang="en-US" dirty="0" smtClean="0"/>
              <a:t>Government </a:t>
            </a:r>
            <a:r>
              <a:rPr lang="en-US" dirty="0"/>
              <a:t>assistance for </a:t>
            </a:r>
            <a:r>
              <a:rPr lang="en-US" dirty="0" smtClean="0"/>
              <a:t>TSDFs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68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609600"/>
            <a:ext cx="8636000" cy="537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564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760" y="304800"/>
            <a:ext cx="8553450" cy="29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389" y="569676"/>
            <a:ext cx="8585200" cy="4764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696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8600"/>
            <a:ext cx="85725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287"/>
          <a:stretch/>
        </p:blipFill>
        <p:spPr bwMode="auto">
          <a:xfrm>
            <a:off x="292100" y="1504950"/>
            <a:ext cx="8566150" cy="2784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870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39" y="152400"/>
            <a:ext cx="85725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494" y="2724150"/>
            <a:ext cx="8553450" cy="347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837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525" y="304800"/>
            <a:ext cx="861695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209800"/>
            <a:ext cx="8572500" cy="436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59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50" y="574675"/>
            <a:ext cx="8623300" cy="1104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679575"/>
            <a:ext cx="8597900" cy="349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5521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228600"/>
            <a:ext cx="858520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44" y="2052941"/>
            <a:ext cx="8667750" cy="2533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22873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8830688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84251"/>
            <a:ext cx="8882096" cy="3745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230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661400" cy="117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585200" cy="4489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33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673100"/>
            <a:ext cx="8629650" cy="100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879600"/>
            <a:ext cx="8648700" cy="391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493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Government assistance for Treatment, Storage and Disposal Facilities (TSDFs)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Government has taken a number of initiatives to address issues related to disposal of wastes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It encourages setting up of integrated Treatment, Storage and Disposal Facility (TSDFs) for hazardous waste management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on Public Private Partnership (PPP) mode in clusters of hazardous waste generating industries.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far 28 TSDFs have been set up.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The Ministry of Urban Development is implementing the Jawaharlal Nehru National Urban Renewal Mission (JNNURM) for providing assistance to the State Governments/ Urban Local Bodies for various projects including solid waste management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680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229600" cy="65532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On the basis of proposals received from the States, the Centre has provided financial assistance to the State Pollution Control Boards for setting up of integrated TSDFs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financial assistance disbursed from 2007 to 2010, State-wise and year-wise is as follows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62200"/>
            <a:ext cx="684847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866"/>
          <a:stretch/>
        </p:blipFill>
        <p:spPr bwMode="auto">
          <a:xfrm>
            <a:off x="1057275" y="5085945"/>
            <a:ext cx="6629400" cy="1024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86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/>
          </a:bodyPr>
          <a:lstStyle/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To offset any possibility of the amount allocated for setting up of the TSDFs getting diverted for other activities or projects,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a Memorandum of Understanding (</a:t>
            </a:r>
            <a:r>
              <a:rPr lang="en-US" sz="2600" b="1" dirty="0" err="1" smtClean="0">
                <a:latin typeface="Times New Roman" pitchFamily="18" charset="0"/>
                <a:cs typeface="Times New Roman" pitchFamily="18" charset="0"/>
              </a:rPr>
              <a:t>MoU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) is signed between the Ministry of Environment and Forests, State Pollution Control Board and the entrepreneur before release of financial assistance for setting up of TSDF. </a:t>
            </a:r>
          </a:p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One of the conditions of the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MoU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is to constitute a committee to monitor progress of the facility.</a:t>
            </a:r>
          </a:p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Further release of financial assistance is made only on submission of audited Utilization Certificate and physical progress report by the respective State Pollution Control Board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0975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6400800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CPCB’s Guidelines for Environmentally Sound management of E-waste, 2008 in its ‘guidelines for establishment of integrated e-waste recycling &amp; treatment facility’ state that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plastic, which cannot be recycled and is hazardous in nature, is recommended to be landfilled in nearby Treatment, Storage and Disposal Facility (TSDF).</a:t>
            </a: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case lead recovery is low, they can be temporarily stored at e-waste dismantling facility and later disposed in TSDF.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15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657</TotalTime>
  <Words>361</Words>
  <Application>Microsoft Office PowerPoint</Application>
  <PresentationFormat>On-screen Show (4:3)</PresentationFormat>
  <Paragraphs>15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UNIT-4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Government assistance for Treatment, Storage and Disposal Facilities (TSDFs)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UNIT-4</dc:title>
  <dc:creator>Thapchu</dc:creator>
  <cp:lastModifiedBy>Admin</cp:lastModifiedBy>
  <cp:revision>19</cp:revision>
  <dcterms:created xsi:type="dcterms:W3CDTF">2023-10-04T04:20:12Z</dcterms:created>
  <dcterms:modified xsi:type="dcterms:W3CDTF">2026-03-12T06:23:38Z</dcterms:modified>
</cp:coreProperties>
</file>