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45"/>
  </p:notesMasterIdLst>
  <p:handoutMasterIdLst>
    <p:handoutMasterId r:id="rId46"/>
  </p:handoutMasterIdLst>
  <p:sldIdLst>
    <p:sldId id="256" r:id="rId2"/>
    <p:sldId id="367" r:id="rId3"/>
    <p:sldId id="824" r:id="rId4"/>
    <p:sldId id="832" r:id="rId5"/>
    <p:sldId id="833" r:id="rId6"/>
    <p:sldId id="847" r:id="rId7"/>
    <p:sldId id="845" r:id="rId8"/>
    <p:sldId id="846" r:id="rId9"/>
    <p:sldId id="835" r:id="rId10"/>
    <p:sldId id="836" r:id="rId11"/>
    <p:sldId id="837" r:id="rId12"/>
    <p:sldId id="838" r:id="rId13"/>
    <p:sldId id="839" r:id="rId14"/>
    <p:sldId id="840" r:id="rId15"/>
    <p:sldId id="841" r:id="rId16"/>
    <p:sldId id="842" r:id="rId17"/>
    <p:sldId id="843" r:id="rId18"/>
    <p:sldId id="844" r:id="rId19"/>
    <p:sldId id="850" r:id="rId20"/>
    <p:sldId id="851" r:id="rId21"/>
    <p:sldId id="852" r:id="rId22"/>
    <p:sldId id="872" r:id="rId23"/>
    <p:sldId id="870" r:id="rId24"/>
    <p:sldId id="867" r:id="rId25"/>
    <p:sldId id="869" r:id="rId26"/>
    <p:sldId id="855" r:id="rId27"/>
    <p:sldId id="856" r:id="rId28"/>
    <p:sldId id="876" r:id="rId29"/>
    <p:sldId id="857" r:id="rId30"/>
    <p:sldId id="858" r:id="rId31"/>
    <p:sldId id="854" r:id="rId32"/>
    <p:sldId id="859" r:id="rId33"/>
    <p:sldId id="862" r:id="rId34"/>
    <p:sldId id="863" r:id="rId35"/>
    <p:sldId id="866" r:id="rId36"/>
    <p:sldId id="860" r:id="rId37"/>
    <p:sldId id="861" r:id="rId38"/>
    <p:sldId id="871" r:id="rId39"/>
    <p:sldId id="864" r:id="rId40"/>
    <p:sldId id="873" r:id="rId41"/>
    <p:sldId id="874" r:id="rId42"/>
    <p:sldId id="875" r:id="rId43"/>
    <p:sldId id="628" r:id="rId4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00CC"/>
    <a:srgbClr val="669900"/>
    <a:srgbClr val="FF0066"/>
    <a:srgbClr val="870581"/>
    <a:srgbClr val="0000FF"/>
    <a:srgbClr val="005024"/>
    <a:srgbClr val="FF0000"/>
    <a:srgbClr val="990000"/>
    <a:srgbClr val="EF73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86380" autoAdjust="0"/>
  </p:normalViewPr>
  <p:slideViewPr>
    <p:cSldViewPr>
      <p:cViewPr>
        <p:scale>
          <a:sx n="66" d="100"/>
          <a:sy n="66" d="100"/>
        </p:scale>
        <p:origin x="-1416" y="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2/7/2024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2/7/2024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2/7/2024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2/7/2024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2/7/2024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2/7/2024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2/7/2024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2/7/2024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2/7/2024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2/7/2024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2/7/2024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2/7/2024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content/pdf/10.1007/BF00058655.pdf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914400"/>
            <a:ext cx="8001000" cy="19812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66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UNIT-III</a:t>
            </a: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44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(Ensemble Methods)</a:t>
            </a:r>
            <a:endParaRPr lang="en-US" sz="2400" dirty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276600"/>
            <a:ext cx="342900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152400"/>
            <a:ext cx="8686800" cy="6400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09728" indent="0" eaLnBrk="1" fontAlgn="auto" hangingPunct="1">
              <a:lnSpc>
                <a:spcPct val="110000"/>
              </a:lnSpc>
              <a:spcAft>
                <a:spcPts val="0"/>
              </a:spcAft>
              <a:buNone/>
              <a:defRPr/>
            </a:pPr>
            <a:r>
              <a:rPr lang="en-US" sz="36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marL="711200" lvl="2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 smtClean="0">
                <a:solidFill>
                  <a:srgbClr val="870581"/>
                </a:solidFill>
              </a:rPr>
              <a:t>Ensemble Methods</a:t>
            </a:r>
          </a:p>
          <a:p>
            <a:pPr lvl="3">
              <a:lnSpc>
                <a:spcPct val="150000"/>
              </a:lnSpc>
            </a:pPr>
            <a:r>
              <a:rPr lang="en-IN" sz="2400" b="1" dirty="0" smtClean="0">
                <a:solidFill>
                  <a:srgbClr val="990000"/>
                </a:solidFill>
              </a:rPr>
              <a:t> Bagging</a:t>
            </a:r>
          </a:p>
          <a:p>
            <a:pPr lvl="3">
              <a:lnSpc>
                <a:spcPct val="150000"/>
              </a:lnSpc>
            </a:pPr>
            <a:r>
              <a:rPr lang="en-US" sz="2400" b="1" dirty="0" smtClean="0">
                <a:solidFill>
                  <a:srgbClr val="990000"/>
                </a:solidFill>
              </a:rPr>
              <a:t> Boosting</a:t>
            </a:r>
            <a:endParaRPr lang="en-IN" sz="2400" b="1" dirty="0" smtClean="0">
              <a:solidFill>
                <a:srgbClr val="990000"/>
              </a:solidFill>
            </a:endParaRPr>
          </a:p>
          <a:p>
            <a:pPr lvl="2">
              <a:lnSpc>
                <a:spcPct val="150000"/>
              </a:lnSpc>
            </a:pPr>
            <a:endParaRPr lang="en-IN" sz="2400" b="1" dirty="0"/>
          </a:p>
          <a:p>
            <a:pPr marL="1534160" lvl="5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b="1" dirty="0" smtClean="0">
              <a:solidFill>
                <a:srgbClr val="7030A0"/>
              </a:solidFill>
            </a:endParaRPr>
          </a:p>
          <a:p>
            <a:pPr marL="1280160" lvl="4" indent="0">
              <a:lnSpc>
                <a:spcPct val="150000"/>
              </a:lnSpc>
              <a:buNone/>
            </a:pPr>
            <a:endParaRPr lang="en-IN" dirty="0"/>
          </a:p>
          <a:p>
            <a:pPr lvl="4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76200"/>
            <a:ext cx="83058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Ensemble Methods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99246" y="912674"/>
            <a:ext cx="8639954" cy="4524315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simple English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Ensemble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is nothing but 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group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of items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Ensemble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methods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is a machine learning technique that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combines several base models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order to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produce one optimal predictive model.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is a powerful method to 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improve the performance of the model.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 main Aim is to combine all these models , to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increase the  Accuracy.</a:t>
            </a: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3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8457" y="1676400"/>
            <a:ext cx="2819400" cy="145375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16089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For Eg: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When you want to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purchase a laptop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will you simply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walk up to the store and pick any laptop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? It’s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highly unlikely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Generally, You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would likely browse a few web portals where people have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posted their reviews and compare different laptop models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checking for their features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specifications and prices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You will also probably ask your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friends and colleagues for their opinion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806048"/>
            <a:ext cx="2891971" cy="1615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964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457200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short, you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wouldn’t directly reach a conclusion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but will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instead make a decision considering the opinions of other people as well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 also we can follow the </a:t>
            </a:r>
            <a:r>
              <a:rPr lang="en-US" sz="2400" b="1" dirty="0" smtClean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Ensemble Learning 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i="1" dirty="0"/>
              <a:t>An ensemble is itself a supervised learning algorithm,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because it can be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trained and then used to make predictions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By using the Ensemble Learning, we have 2 objectives: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1.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Reducing the Error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2. Maintaining the Generalizations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45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144" y="489857"/>
            <a:ext cx="7924799" cy="56665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90600" y="6281057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00CC"/>
                </a:solidFill>
              </a:rPr>
              <a:t>Figure: Ensemble Methods</a:t>
            </a:r>
            <a:endParaRPr lang="en-IN" sz="24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81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76200"/>
            <a:ext cx="9143999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Real Time Example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584280"/>
            <a:ext cx="8451268" cy="452431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Consider the fable of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blind men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elephant depicted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in the image below.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blind men are each describing an elephant from their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own point of view. </a:t>
            </a: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Their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descriptions are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all correct but incomplete.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Their understanding of the elephant would be </a:t>
            </a:r>
            <a:r>
              <a:rPr lang="en-US" sz="2400" b="1" dirty="0">
                <a:solidFill>
                  <a:srgbClr val="669900"/>
                </a:solidFill>
                <a:latin typeface="Book Antiqua" panose="02040602050305030304" pitchFamily="18" charset="0"/>
                <a:cs typeface="Times New Roman" pitchFamily="18" charset="0"/>
              </a:rPr>
              <a:t>more accurate and realistic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if they came together to discuss and combined their descriptions.</a:t>
            </a:r>
          </a:p>
        </p:txBody>
      </p:sp>
    </p:spTree>
    <p:extLst>
      <p:ext uri="{BB962C8B-B14F-4D97-AF65-F5344CB8AC3E}">
        <p14:creationId xmlns:p14="http://schemas.microsoft.com/office/powerpoint/2010/main" val="167934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8194" name="Picture 2" descr="Introduction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4666"/>
            <a:ext cx="8578268" cy="54650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84732" y="5888058"/>
            <a:ext cx="86764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main principle of ensemble methods is to </a:t>
            </a:r>
            <a:r>
              <a:rPr 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combine weak and strong learners to form strong </a:t>
            </a:r>
            <a:r>
              <a:rPr 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learners</a:t>
            </a:r>
            <a:r>
              <a:rPr lang="en-US" sz="2000" dirty="0">
                <a:solidFill>
                  <a:srgbClr val="0000FF"/>
                </a:solidFill>
              </a:rPr>
              <a:t>.</a:t>
            </a:r>
            <a:endParaRPr lang="en-IN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3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95161"/>
            <a:ext cx="8284028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CC"/>
                </a:solidFill>
              </a:rPr>
              <a:t>Types of Ensemble Techniques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14400"/>
            <a:ext cx="65532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415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76200"/>
            <a:ext cx="8451268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chemeClr val="accent2">
                    <a:lumMod val="75000"/>
                  </a:schemeClr>
                </a:solidFill>
              </a:rPr>
              <a:t>Basic Ensemble Techniques</a:t>
            </a:r>
            <a:endParaRPr lang="en-US" sz="3600" b="1" dirty="0" smtClean="0">
              <a:solidFill>
                <a:schemeClr val="accent2">
                  <a:lumMod val="75000"/>
                </a:schemeClr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92289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1. Max Voting: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max voting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method is generally used for </a:t>
            </a:r>
            <a:r>
              <a:rPr lang="en-US" sz="2400" b="1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classification problems.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this technique,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multiple models are used to make predictions for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each data 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point</a:t>
            </a:r>
            <a:r>
              <a:rPr lang="en-US" sz="2400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predictions by each model are considered as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a ‘vote’.</a:t>
            </a:r>
            <a:r>
              <a:rPr lang="en-US" sz="2400" b="1" dirty="0">
                <a:solidFill>
                  <a:srgbClr val="FF0000"/>
                </a:solidFill>
              </a:rPr>
              <a:t> 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predictions which we get from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majority of the models are used as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final prediction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For Example: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when you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asked 5 of your colleagues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rate your movie (out of 5); </a:t>
            </a:r>
            <a:endParaRPr lang="en-US" sz="2400" b="1" dirty="0" smtClean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we’ll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assume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three of them rated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it as 4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while </a:t>
            </a: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t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wo of them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gave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it a 5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94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546080"/>
            <a:ext cx="8451268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Since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majority gave a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rating of 4,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final rating will be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taken as 4.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You can consider this as taking the mode of all the predictions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The result of max voting would be something like this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32" y="2937958"/>
            <a:ext cx="8298868" cy="1405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496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04800"/>
            <a:ext cx="5867399" cy="632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440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533400"/>
            <a:ext cx="8451268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2. Average Voting: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Similar to the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max voting technique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multiple predictions are made for each data point in averaging.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this method, we take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an average of predictions from all the models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and use it to make the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final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prediction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Averaging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can be used for making predictions in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regression problems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or while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calculating probabilities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for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classification problems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For example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in the below case, 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averaging method would take the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average of all the values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2400" dirty="0" smtClean="0"/>
              <a:t>			</a:t>
            </a:r>
            <a:r>
              <a:rPr lang="en-IN" sz="2400" b="1" dirty="0" smtClean="0">
                <a:solidFill>
                  <a:srgbClr val="FF0000"/>
                </a:solidFill>
              </a:rPr>
              <a:t>i.e</a:t>
            </a:r>
            <a:r>
              <a:rPr lang="en-IN" sz="2400" b="1" dirty="0">
                <a:solidFill>
                  <a:srgbClr val="FF0000"/>
                </a:solidFill>
              </a:rPr>
              <a:t>. (5+4+5+4+4)/5 = 4.4</a:t>
            </a:r>
            <a:endParaRPr lang="en-US" sz="2400" b="1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063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229" y="1371600"/>
            <a:ext cx="6320971" cy="533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0919"/>
            <a:ext cx="7924800" cy="1071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142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92289"/>
            <a:ext cx="8451268" cy="452431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3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 Weighted Average: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This is an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extension of the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averaging method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All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models are assigned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different weights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defining the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importance of each model for prediction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For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instance, if two of your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colleagues are critics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while others have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no prior experience in this field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then the answers by these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two friends are given more importance as compared to the other people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225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85801"/>
            <a:ext cx="8001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4800" y="3200400"/>
            <a:ext cx="85020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result is calculated as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[(5*0.23) + (4*0.23) + (5*0.18) + (4*0.18) + (4*0.18)] = </a:t>
            </a:r>
            <a:r>
              <a:rPr 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4.41.</a:t>
            </a:r>
          </a:p>
        </p:txBody>
      </p:sp>
    </p:spTree>
    <p:extLst>
      <p:ext uri="{BB962C8B-B14F-4D97-AF65-F5344CB8AC3E}">
        <p14:creationId xmlns:p14="http://schemas.microsoft.com/office/powerpoint/2010/main" val="302417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152400"/>
            <a:ext cx="8451268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chemeClr val="accent2">
                    <a:lumMod val="75000"/>
                  </a:schemeClr>
                </a:solidFill>
              </a:rPr>
              <a:t>Advanced Ensemble Techniques</a:t>
            </a:r>
            <a:endParaRPr lang="en-US" sz="3600" b="1" dirty="0" smtClean="0">
              <a:solidFill>
                <a:schemeClr val="accent2">
                  <a:lumMod val="75000"/>
                </a:schemeClr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830282"/>
            <a:ext cx="8451268" cy="341632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Bagging and Boosting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are the two very important ensemble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methods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improve the measure of accuracy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predictive models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which is widely used.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While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performing a machine learning algorithm we might come across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various errors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such as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noise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o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overcome these errors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we apply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ensemble methods</a:t>
            </a:r>
            <a:r>
              <a:rPr lang="en-US" sz="2400" b="1" dirty="0" smtClean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b="1" dirty="0">
              <a:solidFill>
                <a:srgbClr val="C0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05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76200"/>
            <a:ext cx="8451268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chemeClr val="accent2">
                    <a:lumMod val="75000"/>
                  </a:schemeClr>
                </a:solidFill>
              </a:rPr>
              <a:t>Contd..</a:t>
            </a:r>
            <a:endParaRPr lang="en-US" sz="3600" b="1" dirty="0" smtClean="0">
              <a:solidFill>
                <a:schemeClr val="accent2">
                  <a:lumMod val="75000"/>
                </a:schemeClr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92289"/>
            <a:ext cx="8451268" cy="5724644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1.</a:t>
            </a:r>
            <a:r>
              <a:rPr lang="en-US" sz="28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Bagging</a:t>
            </a:r>
            <a:r>
              <a:rPr lang="en-US" sz="28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:</a:t>
            </a:r>
            <a:r>
              <a:rPr lang="en-US" sz="28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Bagging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an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acronym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for </a:t>
            </a:r>
            <a:r>
              <a:rPr lang="en-US" sz="2400" b="1" i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Bootstrapped </a:t>
            </a:r>
            <a:r>
              <a:rPr lang="en-US" sz="2400" b="1" i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Aggregation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it is a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simple and very powerful ensemble method</a:t>
            </a:r>
            <a:r>
              <a:rPr lang="en-US" sz="2400" b="1" dirty="0" smtClean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is mainly used in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Decision Trees.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For Eg: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analogy, each friend will take the test separately, and then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their answers will be combined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form the final answer on the exam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There are many ways of combining the answers, but 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most common way is voting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Bagging is mainly used in 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Random Forest Algorithm.</a:t>
            </a:r>
          </a:p>
        </p:txBody>
      </p:sp>
    </p:spTree>
    <p:extLst>
      <p:ext uri="{BB962C8B-B14F-4D97-AF65-F5344CB8AC3E}">
        <p14:creationId xmlns:p14="http://schemas.microsoft.com/office/powerpoint/2010/main" val="176770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76200"/>
            <a:ext cx="8451268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rgbClr val="0000CC"/>
                </a:solidFill>
              </a:rPr>
              <a:t>How Bagging Works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533400"/>
            <a:ext cx="8451268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1996, 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  <a:hlinkClick r:id="rId3"/>
              </a:rPr>
              <a:t>Leo Breiman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introduced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bagging algorithm, which has three basic steps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: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1. Bootstrapping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2. Parallel Training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3. Aggregation</a:t>
            </a: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63538" lvl="1" indent="-276225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1. Bootstrapping: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Bootstrapping is a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sampling technique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which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subsets of observations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from the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original dataset are generated. </a:t>
            </a:r>
            <a:endParaRPr lang="en-US" sz="2400" b="1" dirty="0" smtClean="0">
              <a:solidFill>
                <a:srgbClr val="0099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63538" lvl="1" indent="-276225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This means that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each time you select a data point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from the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training dataset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you are able to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select the same instance multiple times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b="1" dirty="0" smtClean="0">
              <a:solidFill>
                <a:srgbClr val="0099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83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76200"/>
            <a:ext cx="8451268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chemeClr val="accent2">
                    <a:lumMod val="75000"/>
                  </a:schemeClr>
                </a:solidFill>
              </a:rPr>
              <a:t>Contd..</a:t>
            </a:r>
            <a:endParaRPr lang="en-US" sz="3600" b="1" dirty="0" smtClean="0">
              <a:solidFill>
                <a:schemeClr val="accent2">
                  <a:lumMod val="75000"/>
                </a:schemeClr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92289"/>
            <a:ext cx="8451268" cy="341632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2. Parallel Training: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These bootstrap samples are then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trained independently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 parallel with each other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using </a:t>
            </a:r>
            <a:r>
              <a:rPr lang="en-US" sz="2400" b="1" dirty="0" smtClean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base learners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3. Aggregation: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Finally,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depending on the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task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(i.e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regression or classification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), an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average or a majority of the predictions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are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taken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to compute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Accurate Results.</a:t>
            </a: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19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76200"/>
            <a:ext cx="8451268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chemeClr val="accent2">
                    <a:lumMod val="75000"/>
                  </a:schemeClr>
                </a:solidFill>
              </a:rPr>
              <a:t>Contd..</a:t>
            </a:r>
            <a:endParaRPr lang="en-US" sz="3600" b="1" dirty="0" smtClean="0">
              <a:solidFill>
                <a:schemeClr val="accent2">
                  <a:lumMod val="75000"/>
                </a:schemeClr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92289"/>
            <a:ext cx="8451268" cy="3970318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the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case of regression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an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average is taken of all the outputs predicted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by 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individual classifiers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; this is known as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soft voting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For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classification problems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 class with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highest majority of votes is accepted;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this is known as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hard voting or majority voting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55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381000"/>
            <a:ext cx="8001000" cy="6019800"/>
          </a:xfrm>
        </p:spPr>
        <p:txBody>
          <a:bodyPr>
            <a:normAutofit/>
          </a:bodyPr>
          <a:lstStyle/>
          <a:p>
            <a:pPr marL="0" indent="0" algn="just" fontAlgn="base">
              <a:lnSpc>
                <a:spcPct val="150000"/>
              </a:lnSpc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Implementation Steps of Bagging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 fontAlgn="base">
              <a:lnSpc>
                <a:spcPct val="150000"/>
              </a:lnSpc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Step 1: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Multiple subsets are created from the original data set with equal tuples, selecting observations with replacement.</a:t>
            </a:r>
          </a:p>
          <a:p>
            <a:pPr algn="just" fontAlgn="base">
              <a:lnSpc>
                <a:spcPct val="150000"/>
              </a:lnSpc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Step 2: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A base model is created on each of these subsets.</a:t>
            </a:r>
          </a:p>
          <a:p>
            <a:pPr algn="just" fontAlgn="base">
              <a:lnSpc>
                <a:spcPct val="150000"/>
              </a:lnSpc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Step 3: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Each model is learned in parallel with each training set and independent of each other.</a:t>
            </a:r>
          </a:p>
          <a:p>
            <a:pPr algn="just" fontAlgn="base">
              <a:lnSpc>
                <a:spcPct val="150000"/>
              </a:lnSpc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Step 4: 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final predictions are determined by combining the predictions from all the models.</a:t>
            </a:r>
          </a:p>
          <a:p>
            <a:pPr algn="just">
              <a:lnSpc>
                <a:spcPct val="150000"/>
              </a:lnSpc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60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2293" name="Picture 5" descr="https://www.kdnuggets.com/wp-content/uploads/Budzik-fig1-ensemble-learn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0"/>
            <a:ext cx="7467600" cy="609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27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4666"/>
            <a:ext cx="7391400" cy="65209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95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6" name="Picture 2" descr="Boost Your Machine Learning Models with Bagging: A Powerful Ensemble  Learning Technique | by Brijesh Soni | Medi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228600"/>
            <a:ext cx="8534400" cy="617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60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76200"/>
            <a:ext cx="8451268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rgbClr val="870581"/>
                </a:solidFill>
              </a:rPr>
              <a:t>Random Forest Algorithm</a:t>
            </a:r>
            <a:endParaRPr lang="en-US" sz="3600" b="1" dirty="0" smtClean="0">
              <a:solidFill>
                <a:srgbClr val="870581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92289"/>
            <a:ext cx="8451268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Random Forest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a popular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machine learning algorithm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that belongs to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supervised learning technique. </a:t>
            </a: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can be used for both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Classification and Regression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problems in ML.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based on the concept of 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ensemble learning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 which is a process of 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combining multiple classifiers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solve a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complex problem and to improve the performance of the model.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41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76200"/>
            <a:ext cx="8451268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870581"/>
                </a:solidFill>
              </a:rPr>
              <a:t>Contd..</a:t>
            </a:r>
            <a:endParaRPr lang="en-US" sz="3600" b="1" dirty="0" smtClean="0">
              <a:solidFill>
                <a:srgbClr val="870581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92289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As the name suggests, 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"Random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Forest”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is a classifier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that contains a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number of decision trees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on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various subsets of the given dataset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takes the average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to improve the predictive accuracy of that dataset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 the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random forest takes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the prediction from each tree and based on the majority votes of predictions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and it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predicts the final output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main Aim is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greater number of trees in the forest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leads to higher accuracy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prevents the problem of overfitting.</a:t>
            </a:r>
          </a:p>
        </p:txBody>
      </p:sp>
    </p:spTree>
    <p:extLst>
      <p:ext uri="{BB962C8B-B14F-4D97-AF65-F5344CB8AC3E}">
        <p14:creationId xmlns:p14="http://schemas.microsoft.com/office/powerpoint/2010/main" val="296932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76200"/>
            <a:ext cx="8451268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870581"/>
                </a:solidFill>
              </a:rPr>
              <a:t>Contd..</a:t>
            </a:r>
            <a:endParaRPr lang="en-US" sz="3600" b="1" dirty="0" smtClean="0">
              <a:solidFill>
                <a:srgbClr val="870581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6" name="Picture 2" descr="Random Forest: Algorithm Steps - Slid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609599"/>
            <a:ext cx="8563755" cy="594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60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3314" name="Picture 2" descr="Random Forest Algorith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33400"/>
            <a:ext cx="7391400" cy="586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05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5362" name="Picture 2" descr="Random Forest Algorith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84776"/>
            <a:ext cx="8534400" cy="6120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4732" y="184666"/>
            <a:ext cx="33204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solidFill>
                  <a:srgbClr val="0000CC"/>
                </a:solidFill>
              </a:rPr>
              <a:t>Example:</a:t>
            </a:r>
            <a:endParaRPr lang="en-IN" sz="2000" b="1" u="sng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21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76200"/>
            <a:ext cx="8451268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rgbClr val="0000CC"/>
                </a:solidFill>
              </a:rPr>
              <a:t>Applications of Random Forest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533400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There are mainly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four sectors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where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Random forest mostly used: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1. Banking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: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Banking sector mostly uses this algorithm for the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identification of loan risk.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2. Medicine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: 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With the help of this algorithm, </a:t>
            </a:r>
            <a:r>
              <a:rPr lang="en-US" sz="2400" b="1" dirty="0">
                <a:solidFill>
                  <a:srgbClr val="669900"/>
                </a:solidFill>
                <a:latin typeface="Book Antiqua" panose="02040602050305030304" pitchFamily="18" charset="0"/>
                <a:cs typeface="Times New Roman" pitchFamily="18" charset="0"/>
              </a:rPr>
              <a:t>disease trends and risks of the disease can be identified.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3. Land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Use: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We can identify the </a:t>
            </a:r>
            <a:r>
              <a:rPr lang="en-US" sz="2400" b="1" dirty="0">
                <a:solidFill>
                  <a:srgbClr val="002060"/>
                </a:solidFill>
                <a:latin typeface="Book Antiqua" panose="02040602050305030304" pitchFamily="18" charset="0"/>
                <a:cs typeface="Times New Roman" pitchFamily="18" charset="0"/>
              </a:rPr>
              <a:t>areas of similar land use by this algorithm.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4. Marketing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: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Marketing trends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can be identified using this algorithm.</a:t>
            </a:r>
          </a:p>
        </p:txBody>
      </p:sp>
    </p:spTree>
    <p:extLst>
      <p:ext uri="{BB962C8B-B14F-4D97-AF65-F5344CB8AC3E}">
        <p14:creationId xmlns:p14="http://schemas.microsoft.com/office/powerpoint/2010/main" val="389097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76200"/>
            <a:ext cx="8451268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chemeClr val="accent2">
                    <a:lumMod val="75000"/>
                  </a:schemeClr>
                </a:solidFill>
              </a:rPr>
              <a:t>Contd..</a:t>
            </a:r>
            <a:endParaRPr lang="en-US" sz="3600" b="1" dirty="0" smtClean="0">
              <a:solidFill>
                <a:schemeClr val="accent2">
                  <a:lumMod val="75000"/>
                </a:schemeClr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92289"/>
            <a:ext cx="8451268" cy="5724644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2.Boosting:</a:t>
            </a:r>
            <a:r>
              <a:rPr lang="en-US" sz="28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Gradient Boosting is an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ensemble learning technique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in which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models are not run independently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but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sequentially. </a:t>
            </a:r>
            <a:endParaRPr lang="en-US" sz="2400" b="1" dirty="0" smtClean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Boosting is a kind of algorithm that is able to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convert weak learners to strong learners.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Boosting Technique, Each Algorithm. Ie,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base learners are trained sequentially and at every time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the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next learner is trying to reduce the error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by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updating the 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parameters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perform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better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comparison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to the previous learners.</a:t>
            </a:r>
          </a:p>
        </p:txBody>
      </p:sp>
    </p:spTree>
    <p:extLst>
      <p:ext uri="{BB962C8B-B14F-4D97-AF65-F5344CB8AC3E}">
        <p14:creationId xmlns:p14="http://schemas.microsoft.com/office/powerpoint/2010/main" val="243943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76200"/>
            <a:ext cx="8451268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chemeClr val="accent2">
                    <a:lumMod val="75000"/>
                  </a:schemeClr>
                </a:solidFill>
              </a:rPr>
              <a:t>How Boosting Works</a:t>
            </a:r>
            <a:endParaRPr lang="en-US" sz="3600" b="1" dirty="0" smtClean="0">
              <a:solidFill>
                <a:schemeClr val="accent2">
                  <a:lumMod val="75000"/>
                </a:schemeClr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92289"/>
            <a:ext cx="8451268" cy="3970318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Here’s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what the entire process looks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like: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1.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Create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 subset from the original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dat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a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2. </a:t>
            </a:r>
            <a:r>
              <a:rPr lang="en-US" sz="2400" b="1" dirty="0" smtClean="0">
                <a:solidFill>
                  <a:srgbClr val="669900"/>
                </a:solidFill>
                <a:latin typeface="Book Antiqua" panose="02040602050305030304" pitchFamily="18" charset="0"/>
                <a:cs typeface="Times New Roman" pitchFamily="18" charset="0"/>
              </a:rPr>
              <a:t>Build </a:t>
            </a:r>
            <a:r>
              <a:rPr lang="en-US" sz="2400" b="1" dirty="0">
                <a:solidFill>
                  <a:srgbClr val="669900"/>
                </a:solidFill>
                <a:latin typeface="Book Antiqua" panose="02040602050305030304" pitchFamily="18" charset="0"/>
                <a:cs typeface="Times New Roman" pitchFamily="18" charset="0"/>
              </a:rPr>
              <a:t>an initial model with this </a:t>
            </a:r>
            <a:r>
              <a:rPr lang="en-US" sz="2400" b="1" dirty="0" smtClean="0">
                <a:solidFill>
                  <a:srgbClr val="669900"/>
                </a:solidFill>
                <a:latin typeface="Book Antiqua" panose="02040602050305030304" pitchFamily="18" charset="0"/>
                <a:cs typeface="Times New Roman" pitchFamily="18" charset="0"/>
              </a:rPr>
              <a:t>data,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3.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Run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predictions on the whole data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set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4. </a:t>
            </a:r>
            <a:r>
              <a:rPr lang="en-US" sz="2400" b="1" dirty="0" smtClean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Calculate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the error using the predictions and the actual </a:t>
            </a:r>
            <a:r>
              <a:rPr lang="en-US" sz="2400" b="1" dirty="0" smtClean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values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Assign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more weight to the incorrect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predictions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083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76200"/>
            <a:ext cx="8451268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chemeClr val="accent2">
                    <a:lumMod val="75000"/>
                  </a:schemeClr>
                </a:solidFill>
              </a:rPr>
              <a:t>Contd..</a:t>
            </a:r>
            <a:endParaRPr lang="en-US" sz="3600" b="1" dirty="0" smtClean="0">
              <a:solidFill>
                <a:schemeClr val="accent2">
                  <a:lumMod val="75000"/>
                </a:schemeClr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92289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Create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another model that attempts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to fix errors from the last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model,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Run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predictions on 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entire dataset with the new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model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Create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several models with each model aiming at correcting the errors generated by the previous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one, Obtain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669900"/>
                </a:solidFill>
                <a:latin typeface="Book Antiqua" panose="02040602050305030304" pitchFamily="18" charset="0"/>
                <a:cs typeface="Times New Roman" pitchFamily="18" charset="0"/>
              </a:rPr>
              <a:t>final model by weighting the mean of all the models</a:t>
            </a:r>
            <a:r>
              <a:rPr lang="en-US" sz="2400" b="1" dirty="0" smtClean="0">
                <a:solidFill>
                  <a:srgbClr val="6699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Boosting algorithms is the family of algorithms that combine weak learners into a strong learner.</a:t>
            </a:r>
          </a:p>
        </p:txBody>
      </p:sp>
    </p:spTree>
    <p:extLst>
      <p:ext uri="{BB962C8B-B14F-4D97-AF65-F5344CB8AC3E}">
        <p14:creationId xmlns:p14="http://schemas.microsoft.com/office/powerpoint/2010/main" val="383941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76200"/>
            <a:ext cx="8451268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chemeClr val="accent2">
                    <a:lumMod val="75000"/>
                  </a:schemeClr>
                </a:solidFill>
              </a:rPr>
              <a:t>Contd..</a:t>
            </a:r>
            <a:endParaRPr lang="en-US" sz="3600" b="1" dirty="0" smtClean="0">
              <a:solidFill>
                <a:schemeClr val="accent2">
                  <a:lumMod val="75000"/>
                </a:schemeClr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" name="Picture 2" descr="Understanding Boosting in Machine Learning: A Comprehensive Guide | by  Brijesh Soni | Medi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95" y="685800"/>
            <a:ext cx="8839199" cy="49530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437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76200"/>
            <a:ext cx="8451268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chemeClr val="accent2">
                    <a:lumMod val="75000"/>
                  </a:schemeClr>
                </a:solidFill>
              </a:rPr>
              <a:t>Contd..</a:t>
            </a:r>
            <a:endParaRPr lang="en-US" sz="3600" b="1" dirty="0" smtClean="0">
              <a:solidFill>
                <a:schemeClr val="accent2">
                  <a:lumMod val="75000"/>
                </a:schemeClr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6386" name="Picture 2" descr="https://www.kdnuggets.com/wp-content/uploads/Budzik-fig2-ensemble-learn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1000"/>
            <a:ext cx="5943600" cy="624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369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5618" y="1"/>
            <a:ext cx="8451268" cy="914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3200" b="1" dirty="0" smtClean="0">
                <a:solidFill>
                  <a:srgbClr val="0000CC"/>
                </a:solidFill>
              </a:rPr>
              <a:t>Differences between Bagging And Boosting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AutoShape 2" descr="Ensemble Learning: Bagging &amp; Boosting | by Fernando López | Towards Data  Scien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" name="AutoShape 4" descr="Ensemble Learning: Bagging &amp; Boosting | by Fernando López | Towards Data  Scienc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4" y="1328057"/>
            <a:ext cx="8226425" cy="41583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71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5618" y="0"/>
            <a:ext cx="8451268" cy="946667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IN" sz="3200" b="1" dirty="0" smtClean="0">
                <a:solidFill>
                  <a:srgbClr val="0000CC"/>
                </a:solidFill>
              </a:rPr>
              <a:t>Differences between Bagging And Boosting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AutoShape 2" descr="Ensemble Learning: Bagging &amp; Boosting | by Fernando López | Towards Data  Scien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" name="AutoShape 4" descr="Ensemble Learning: Bagging &amp; Boosting | by Fernando López | Towards Data  Scienc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5" name="Picture 5" descr="Bagging vs. Boosting: The Power of Ensemble Methods in Machine Learning |  by Thomas A Dorfer | Towards A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75" y="914400"/>
            <a:ext cx="8701314" cy="563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556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5618" y="0"/>
            <a:ext cx="8451268" cy="946667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IN" sz="3200" b="1" dirty="0" smtClean="0">
                <a:solidFill>
                  <a:srgbClr val="0000CC"/>
                </a:solidFill>
              </a:rPr>
              <a:t>Differences between Bagging And Boosting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AutoShape 2" descr="Ensemble Learning: Bagging &amp; Boosting | by Fernando López | Towards Data  Scien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" name="AutoShape 4" descr="Ensemble Learning: Bagging &amp; Boosting | by Fernando López | Towards Data  Scienc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030" name="Picture 6" descr="Ensemble Methods in Machine Learning: Bagging Versus Boosting | Pluralsigh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990600"/>
            <a:ext cx="8658225" cy="556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05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pic>
        <p:nvPicPr>
          <p:cNvPr id="1026" name="Picture 2" descr="https://miro.medium.com/v2/resize:fit:700/1*DwvwMlOcT1T9hZwIJvMf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8382000" cy="632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754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81000" y="609600"/>
            <a:ext cx="7467600" cy="2939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Main Steps involved in boosting are :</a:t>
            </a:r>
          </a:p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Train model A on the whole set</a:t>
            </a:r>
          </a:p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Train the model B with exaggerated data on the regions in which A performs poorly</a:t>
            </a:r>
          </a:p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Instead of training the models in 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parallel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we can train them 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sequentially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This is the main idea of Boosting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19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381000"/>
            <a:ext cx="81534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In order to provide you with an idea about mail spam detection problem.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spam detection problem can be divided into the following steps.</a:t>
            </a:r>
          </a:p>
          <a:p>
            <a:pPr marL="342900" indent="-3429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Detect if an email contains ‘how have earned the prize’?</a:t>
            </a:r>
          </a:p>
          <a:p>
            <a:pPr marL="342900" indent="-3429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If the email contains only an image?</a:t>
            </a:r>
          </a:p>
          <a:p>
            <a:pPr marL="342900" indent="-3429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Who is the sender?</a:t>
            </a:r>
          </a:p>
          <a:p>
            <a:pPr marL="342900" indent="-3429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How caps lock was used in the email?</a:t>
            </a:r>
          </a:p>
          <a:p>
            <a:pPr marL="342900" indent="-3429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Check the subject line in the email</a:t>
            </a:r>
          </a:p>
        </p:txBody>
      </p:sp>
    </p:spTree>
    <p:extLst>
      <p:ext uri="{BB962C8B-B14F-4D97-AF65-F5344CB8AC3E}">
        <p14:creationId xmlns:p14="http://schemas.microsoft.com/office/powerpoint/2010/main" val="2993764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1066800"/>
            <a:ext cx="6095999" cy="3733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57200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0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25892</TotalTime>
  <Words>1130</Words>
  <Application>Microsoft Office PowerPoint</Application>
  <PresentationFormat>On-screen Show (4:3)</PresentationFormat>
  <Paragraphs>211</Paragraphs>
  <Slides>43</Slides>
  <Notes>37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Oriel</vt:lpstr>
      <vt:lpstr>  UNIT-III (Ensemble Methods)</vt:lpstr>
      <vt:lpstr>PowerPoint Presentation</vt:lpstr>
      <vt:lpstr>Ensemble Methods</vt:lpstr>
      <vt:lpstr>Contd..</vt:lpstr>
      <vt:lpstr>Contd..</vt:lpstr>
      <vt:lpstr>PowerPoint Presentation</vt:lpstr>
      <vt:lpstr>Real Time Example</vt:lpstr>
      <vt:lpstr>PowerPoint Presentation</vt:lpstr>
      <vt:lpstr>Types of Ensemble Techniques</vt:lpstr>
      <vt:lpstr>Basic Ensemble Techniques</vt:lpstr>
      <vt:lpstr>Contd..</vt:lpstr>
      <vt:lpstr>PowerPoint Presentation</vt:lpstr>
      <vt:lpstr>Contd..</vt:lpstr>
      <vt:lpstr>PowerPoint Presentation</vt:lpstr>
      <vt:lpstr>Contd..</vt:lpstr>
      <vt:lpstr>PowerPoint Presentation</vt:lpstr>
      <vt:lpstr>Advanced Ensemble Techniques</vt:lpstr>
      <vt:lpstr>Contd..</vt:lpstr>
      <vt:lpstr>How Bagging Works</vt:lpstr>
      <vt:lpstr>Contd..</vt:lpstr>
      <vt:lpstr>Contd..</vt:lpstr>
      <vt:lpstr>PowerPoint Presentation</vt:lpstr>
      <vt:lpstr>PowerPoint Presentation</vt:lpstr>
      <vt:lpstr>PowerPoint Presentation</vt:lpstr>
      <vt:lpstr>PowerPoint Presentation</vt:lpstr>
      <vt:lpstr>Random Forest Algorithm</vt:lpstr>
      <vt:lpstr>Contd..</vt:lpstr>
      <vt:lpstr>Contd..</vt:lpstr>
      <vt:lpstr>PowerPoint Presentation</vt:lpstr>
      <vt:lpstr>PowerPoint Presentation</vt:lpstr>
      <vt:lpstr>Applications of Random Forest</vt:lpstr>
      <vt:lpstr>Contd..</vt:lpstr>
      <vt:lpstr>How Boosting Works</vt:lpstr>
      <vt:lpstr>Contd..</vt:lpstr>
      <vt:lpstr>Contd..</vt:lpstr>
      <vt:lpstr>Contd..</vt:lpstr>
      <vt:lpstr>Differences between Bagging And Boosting</vt:lpstr>
      <vt:lpstr>Differences between Bagging And Boosting</vt:lpstr>
      <vt:lpstr>Differences between Bagging And Boosting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1967</cp:revision>
  <dcterms:created xsi:type="dcterms:W3CDTF">2013-11-07T06:07:38Z</dcterms:created>
  <dcterms:modified xsi:type="dcterms:W3CDTF">2024-02-07T05:13:16Z</dcterms:modified>
</cp:coreProperties>
</file>