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24"/>
  </p:notesMasterIdLst>
  <p:handoutMasterIdLst>
    <p:handoutMasterId r:id="rId25"/>
  </p:handoutMasterIdLst>
  <p:sldIdLst>
    <p:sldId id="735" r:id="rId2"/>
    <p:sldId id="783" r:id="rId3"/>
    <p:sldId id="791" r:id="rId4"/>
    <p:sldId id="792" r:id="rId5"/>
    <p:sldId id="793" r:id="rId6"/>
    <p:sldId id="786" r:id="rId7"/>
    <p:sldId id="784" r:id="rId8"/>
    <p:sldId id="785" r:id="rId9"/>
    <p:sldId id="794" r:id="rId10"/>
    <p:sldId id="795" r:id="rId11"/>
    <p:sldId id="797" r:id="rId12"/>
    <p:sldId id="798" r:id="rId13"/>
    <p:sldId id="800" r:id="rId14"/>
    <p:sldId id="799" r:id="rId15"/>
    <p:sldId id="801" r:id="rId16"/>
    <p:sldId id="802" r:id="rId17"/>
    <p:sldId id="805" r:id="rId18"/>
    <p:sldId id="806" r:id="rId19"/>
    <p:sldId id="803" r:id="rId20"/>
    <p:sldId id="804" r:id="rId21"/>
    <p:sldId id="807" r:id="rId22"/>
    <p:sldId id="62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0000FF"/>
    <a:srgbClr val="CC3300"/>
    <a:srgbClr val="870581"/>
    <a:srgbClr val="0000CC"/>
    <a:srgbClr val="FF0066"/>
    <a:srgbClr val="005024"/>
    <a:srgbClr val="990000"/>
    <a:srgbClr val="00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70" d="100"/>
          <a:sy n="70" d="100"/>
        </p:scale>
        <p:origin x="132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Morphological+Analysis&amp;oq=morphology+&amp;gs_lcrp=EgZjaHJvbWUqBggBEEUYOzIGCAAQRRg5MgYIARBFGDsyBggCEEUYOzIHCAMQABiPAjIGCAQQRRg8MgYIBRBFGD0yBggGEEUYPdIBCDU1MDRqMGo3qAIAsAIA&amp;sourceid=chrome&amp;ie=UTF-8&amp;mstk=AUtExfDM-oUcy27y8ht-upuFkIETFuk59bsPcXlm0x398xlh0NOFJmonWOEOAFBQL17shjKLZB5T52SDmU7nrPCA_jE0ufDZ85FO-WrwFYM--WtFZnbFa8PYGUksU4doE46aQbjBr4jfblWvgljdvcSbhlK02n7UroxiWdfCpKJq-BU5H6I&amp;csui=3&amp;ved=2ahUKEwipx6j1u-mRAxVTUGcHHdgfCHkQgK4QegQIBRAB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Morphological+Generation&amp;oq=morphology+&amp;gs_lcrp=EgZjaHJvbWUqBggBEEUYOzIGCAAQRRg5MgYIARBFGDsyBggCEEUYOzIHCAMQABiPAjIGCAQQRRg8MgYIBRBFGD0yBggGEEUYPdIBCDU1MDRqMGo3qAIAsAIA&amp;sourceid=chrome&amp;ie=UTF-8&amp;mstk=AUtExfDM-oUcy27y8ht-upuFkIETFuk59bsPcXlm0x398xlh0NOFJmonWOEOAFBQL17shjKLZB5T52SDmU7nrPCA_jE0ufDZ85FO-WrwFYM--WtFZnbFa8PYGUksU4doE46aQbjBr4jfblWvgljdvcSbhlK02n7UroxiWdfCpKJq-BU5H6I&amp;csui=3&amp;ved=2ahUKEwipx6j1u-mRAxVTUGcHHdgfCHkQgK4QegQIBRAD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2819400"/>
            <a:ext cx="5867400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660033"/>
                </a:solidFill>
                <a:latin typeface="Algerian" panose="04020705040A02060702" pitchFamily="82" charset="0"/>
              </a:rPr>
              <a:t>English Morphology </a:t>
            </a:r>
            <a:r>
              <a:rPr lang="en-US" sz="6000" b="1" dirty="0" smtClean="0">
                <a:solidFill>
                  <a:srgbClr val="660033"/>
                </a:solidFill>
                <a:latin typeface="Algerian" panose="04020705040A02060702" pitchFamily="82" charset="0"/>
              </a:rPr>
              <a:t>NLP</a:t>
            </a:r>
            <a:endParaRPr lang="en-US" sz="6000" b="1" dirty="0">
              <a:solidFill>
                <a:srgbClr val="660033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Morphology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Natural Language Processing (NLP) systems require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structured linguistic information to understand text</a:t>
            </a:r>
            <a:r>
              <a:rPr lang="en-US" dirty="0"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</a:rPr>
              <a:t>Morphological processing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analyzes the internal structure of words </a:t>
            </a:r>
            <a:r>
              <a:rPr lang="en-US" dirty="0" smtClean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latin typeface="Baskerville Old Face" panose="02020602080505020303" pitchFamily="18" charset="0"/>
              </a:rPr>
              <a:t>their grammatical properties</a:t>
            </a:r>
            <a:r>
              <a:rPr lang="en-US" b="1" dirty="0" smtClean="0"/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Morphology</a:t>
            </a:r>
            <a:r>
              <a:rPr lang="en-US" dirty="0" smtClean="0">
                <a:latin typeface="Baskerville Old Face" panose="02020602080505020303" pitchFamily="18" charset="0"/>
              </a:rPr>
              <a:t> is the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branch of linguistics </a:t>
            </a:r>
            <a:r>
              <a:rPr lang="en-US" dirty="0" smtClean="0">
                <a:latin typeface="Baskerville Old Face" panose="02020602080505020303" pitchFamily="18" charset="0"/>
              </a:rPr>
              <a:t>that studies the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internal structure of words</a:t>
            </a:r>
            <a:r>
              <a:rPr lang="en-US" dirty="0" smtClean="0">
                <a:latin typeface="Baskerville Old Face" panose="02020602080505020303" pitchFamily="18" charset="0"/>
              </a:rPr>
              <a:t> and </a:t>
            </a:r>
            <a:r>
              <a:rPr lang="en-US" b="1" dirty="0" smtClean="0">
                <a:latin typeface="Baskerville Old Face" panose="02020602080505020303" pitchFamily="18" charset="0"/>
              </a:rPr>
              <a:t>how words are formed </a:t>
            </a:r>
            <a:r>
              <a:rPr lang="en-US" dirty="0" smtClean="0">
                <a:latin typeface="Baskerville Old Face" panose="02020602080505020303" pitchFamily="18" charset="0"/>
              </a:rPr>
              <a:t>using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morphemes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latin typeface="Baskerville Old Face" panose="02020602080505020303" pitchFamily="18" charset="0"/>
              </a:rPr>
              <a:t>(the smallest meaningful units of language).</a:t>
            </a: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err="1" smtClean="0">
                <a:solidFill>
                  <a:srgbClr val="0000CC"/>
                </a:solidFill>
                <a:latin typeface="Book Antiqua" panose="02040602050305030304" pitchFamily="18" charset="0"/>
              </a:rPr>
              <a:t>Contd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038" y="1159383"/>
            <a:ext cx="8383524" cy="40222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5562600"/>
            <a:ext cx="6400800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067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Morphology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Morphemes:</a:t>
            </a:r>
          </a:p>
          <a:p>
            <a:pPr lvl="1" algn="just"/>
            <a:r>
              <a:rPr lang="en-US" sz="24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Free Morphemes: </a:t>
            </a:r>
            <a:r>
              <a:rPr lang="en-US" sz="2400" dirty="0" smtClean="0">
                <a:latin typeface="Baskerville Old Face" panose="02020602080505020303" pitchFamily="18" charset="0"/>
              </a:rPr>
              <a:t>Can </a:t>
            </a:r>
            <a:r>
              <a:rPr lang="en-US" sz="2400" b="1" dirty="0" smtClean="0">
                <a:latin typeface="Baskerville Old Face" panose="02020602080505020303" pitchFamily="18" charset="0"/>
              </a:rPr>
              <a:t>stand alone as words </a:t>
            </a:r>
            <a:r>
              <a:rPr lang="en-US" sz="2400" dirty="0" smtClean="0">
                <a:latin typeface="Baskerville Old Face" panose="02020602080505020303" pitchFamily="18" charset="0"/>
              </a:rPr>
              <a:t>(e.g., "cat," "run").</a:t>
            </a:r>
          </a:p>
          <a:p>
            <a:pPr marL="365760" lvl="1" indent="0" algn="just">
              <a:buNone/>
            </a:pPr>
            <a:endParaRPr lang="en-US" sz="2400" dirty="0" smtClean="0">
              <a:latin typeface="Baskerville Old Face" panose="02020602080505020303" pitchFamily="18" charset="0"/>
            </a:endParaRPr>
          </a:p>
          <a:p>
            <a:pPr lvl="1" algn="just"/>
            <a:endParaRPr lang="en-US" sz="2400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lvl="1" algn="just"/>
            <a:endParaRPr lang="en-US" sz="24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lvl="1" algn="just"/>
            <a:endParaRPr lang="en-US" sz="2400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lvl="1" algn="just"/>
            <a:endParaRPr lang="en-US" sz="24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lvl="1" algn="just"/>
            <a:endParaRPr lang="en-US" sz="2400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lvl="1" algn="just"/>
            <a:endParaRPr lang="en-US" sz="2400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lvl="1" algn="just"/>
            <a:endParaRPr lang="en-US" sz="2400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057400"/>
            <a:ext cx="40386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4861505"/>
            <a:ext cx="6883908" cy="12497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619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Morphology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41499" y="838200"/>
            <a:ext cx="8636508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1" algn="just"/>
            <a:r>
              <a:rPr lang="en-US" sz="24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Bound Morphemes: </a:t>
            </a:r>
            <a:r>
              <a:rPr lang="en-US" sz="2400" dirty="0" smtClean="0">
                <a:latin typeface="Baskerville Old Face" panose="02020602080505020303" pitchFamily="18" charset="0"/>
              </a:rPr>
              <a:t>Must attach to </a:t>
            </a:r>
            <a:r>
              <a:rPr lang="en-US" sz="2400" b="1" dirty="0" smtClean="0">
                <a:latin typeface="Baskerville Old Face" panose="02020602080505020303" pitchFamily="18" charset="0"/>
              </a:rPr>
              <a:t>other morphemes </a:t>
            </a:r>
          </a:p>
          <a:p>
            <a:pPr marL="365760" lvl="1" indent="0" algn="just">
              <a:buNone/>
            </a:pPr>
            <a:r>
              <a:rPr lang="en-US" sz="2400" b="1" dirty="0" smtClean="0">
                <a:latin typeface="Baskerville Old Face" panose="02020602080505020303" pitchFamily="18" charset="0"/>
              </a:rPr>
              <a:t>    </a:t>
            </a:r>
            <a:r>
              <a:rPr lang="en-US" sz="2400" dirty="0" smtClean="0">
                <a:latin typeface="Baskerville Old Face" panose="02020602080505020303" pitchFamily="18" charset="0"/>
              </a:rPr>
              <a:t>(e.g., "-s", "un-", "-</a:t>
            </a:r>
            <a:r>
              <a:rPr lang="en-US" sz="2400" dirty="0" err="1" smtClean="0">
                <a:latin typeface="Baskerville Old Face" panose="02020602080505020303" pitchFamily="18" charset="0"/>
              </a:rPr>
              <a:t>ing</a:t>
            </a:r>
            <a:r>
              <a:rPr lang="en-US" sz="2400" dirty="0" smtClean="0">
                <a:latin typeface="Baskerville Old Face" panose="02020602080505020303" pitchFamily="18" charset="0"/>
              </a:rPr>
              <a:t>").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821" y="2070785"/>
            <a:ext cx="2514600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684" y="1773328"/>
            <a:ext cx="5280932" cy="2417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4561590"/>
            <a:ext cx="6324600" cy="130580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724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47828"/>
            <a:ext cx="8281416" cy="648157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 </a:t>
            </a:r>
          </a:p>
          <a:p>
            <a:pPr marL="0" indent="0"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In </a:t>
            </a:r>
            <a:r>
              <a:rPr lang="en-US" b="1" dirty="0" smtClean="0">
                <a:latin typeface="Baskerville Old Face" panose="02020602080505020303" pitchFamily="18" charset="0"/>
              </a:rPr>
              <a:t>Natural Language Processing (NLP)</a:t>
            </a:r>
            <a:r>
              <a:rPr lang="en-US" dirty="0" smtClean="0">
                <a:latin typeface="Baskerville Old Face" panose="02020602080505020303" pitchFamily="18" charset="0"/>
              </a:rPr>
              <a:t>, morphology helps computers: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Understand </a:t>
            </a:r>
            <a:r>
              <a:rPr lang="en-US" b="1" dirty="0" smtClean="0">
                <a:latin typeface="Baskerville Old Face" panose="02020602080505020303" pitchFamily="18" charset="0"/>
              </a:rPr>
              <a:t>word forms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Identify </a:t>
            </a:r>
            <a:r>
              <a:rPr lang="en-US" b="1" dirty="0" smtClean="0">
                <a:latin typeface="Baskerville Old Face" panose="02020602080505020303" pitchFamily="18" charset="0"/>
              </a:rPr>
              <a:t>root words</a:t>
            </a:r>
            <a:endParaRPr lang="en-US" dirty="0" smtClean="0">
              <a:latin typeface="Baskerville Old Face" panose="02020602080505020303" pitchFamily="18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Handle </a:t>
            </a:r>
            <a:r>
              <a:rPr lang="en-US" b="1" dirty="0" smtClean="0">
                <a:latin typeface="Baskerville Old Face" panose="02020602080505020303" pitchFamily="18" charset="0"/>
              </a:rPr>
              <a:t>inflections and </a:t>
            </a:r>
            <a:r>
              <a:rPr lang="en-US" b="1" dirty="0" smtClean="0">
                <a:latin typeface="Baskerville Old Face" panose="02020602080505020303" pitchFamily="18" charset="0"/>
              </a:rPr>
              <a:t>derivations</a:t>
            </a:r>
          </a:p>
          <a:p>
            <a:pPr marL="365760" lvl="1" indent="0" algn="just">
              <a:lnSpc>
                <a:spcPct val="150000"/>
              </a:lnSpc>
              <a:buNone/>
            </a:pPr>
            <a:r>
              <a:rPr lang="en-US" sz="2400" b="1" dirty="0" smtClean="0">
                <a:latin typeface="Baskerville Old Face" panose="02020602080505020303" pitchFamily="18" charset="0"/>
                <a:hlinkClick r:id="rId2"/>
              </a:rPr>
              <a:t>Morphological </a:t>
            </a:r>
            <a:r>
              <a:rPr lang="en-US" sz="2400" b="1" dirty="0">
                <a:latin typeface="Baskerville Old Face" panose="02020602080505020303" pitchFamily="18" charset="0"/>
                <a:hlinkClick r:id="rId2"/>
              </a:rPr>
              <a:t>Analysis</a:t>
            </a:r>
            <a:r>
              <a:rPr lang="en-US" sz="2400" b="1" dirty="0">
                <a:latin typeface="Baskerville Old Face" panose="02020602080505020303" pitchFamily="18" charset="0"/>
              </a:rPr>
              <a:t>:</a:t>
            </a:r>
            <a:r>
              <a:rPr lang="en-US" sz="2400" dirty="0">
                <a:latin typeface="Baskerville Old Face" panose="02020602080505020303" pitchFamily="18" charset="0"/>
              </a:rPr>
              <a:t> Morphology in NLP studies </a:t>
            </a:r>
            <a:r>
              <a:rPr lang="en-US" sz="2400" b="1" dirty="0">
                <a:latin typeface="Baskerville Old Face" panose="02020602080505020303" pitchFamily="18" charset="0"/>
              </a:rPr>
              <a:t>word structure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(morphemes like roots, prefixes, suffixes)</a:t>
            </a:r>
            <a:r>
              <a:rPr lang="en-US" sz="2400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dirty="0">
                <a:latin typeface="Baskerville Old Face" panose="02020602080505020303" pitchFamily="18" charset="0"/>
              </a:rPr>
              <a:t>to help </a:t>
            </a:r>
            <a:r>
              <a:rPr lang="en-US" sz="2400" b="1" dirty="0">
                <a:latin typeface="Baskerville Old Face" panose="02020602080505020303" pitchFamily="18" charset="0"/>
              </a:rPr>
              <a:t>computers process language</a:t>
            </a:r>
            <a:r>
              <a:rPr lang="en-US" sz="2400" dirty="0">
                <a:latin typeface="Baskerville Old Face" panose="02020602080505020303" pitchFamily="18" charset="0"/>
              </a:rPr>
              <a:t>, enabling tasks like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spell-checking, translation, and search by understanding word variations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(e.g., "run," "running," "ran")</a:t>
            </a:r>
          </a:p>
          <a:p>
            <a:pPr marL="365760" lvl="1" indent="0" algn="just">
              <a:lnSpc>
                <a:spcPct val="150000"/>
              </a:lnSpc>
              <a:buNone/>
            </a:pPr>
            <a:endParaRPr lang="en-US" sz="2400" dirty="0" smtClean="0">
              <a:latin typeface="Baskerville Old Face" panose="02020602080505020303" pitchFamily="18" charset="0"/>
            </a:endParaRP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84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381000"/>
            <a:ext cx="8686800" cy="6400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latin typeface="Baskerville Old Face" panose="02020602080505020303" pitchFamily="18" charset="0"/>
                <a:hlinkClick r:id="rId2"/>
              </a:rPr>
              <a:t>Morphological </a:t>
            </a:r>
            <a:r>
              <a:rPr lang="en-US" sz="2800" b="1" dirty="0">
                <a:latin typeface="Baskerville Old Face" panose="02020602080505020303" pitchFamily="18" charset="0"/>
                <a:hlinkClick r:id="rId2"/>
              </a:rPr>
              <a:t>Generation</a:t>
            </a:r>
            <a:r>
              <a:rPr lang="en-US" sz="2800" b="1" dirty="0">
                <a:latin typeface="Baskerville Old Face" panose="02020602080505020303" pitchFamily="18" charset="0"/>
              </a:rPr>
              <a:t>:</a:t>
            </a:r>
            <a:r>
              <a:rPr lang="en-US" sz="2800" dirty="0">
                <a:latin typeface="Baskerville Old Face" panose="02020602080505020303" pitchFamily="18" charset="0"/>
              </a:rPr>
              <a:t> </a:t>
            </a:r>
            <a:r>
              <a:rPr lang="en-US" sz="28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Creating word forms </a:t>
            </a:r>
            <a:r>
              <a:rPr lang="en-US" sz="2800" dirty="0">
                <a:latin typeface="Baskerville Old Face" panose="02020602080505020303" pitchFamily="18" charset="0"/>
              </a:rPr>
              <a:t>(e.g., from "run" to "running").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Applications:</a:t>
            </a:r>
            <a:endParaRPr lang="en-US" sz="2800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askerville Old Face" panose="02020602080505020303" pitchFamily="18" charset="0"/>
              </a:rPr>
              <a:t>Search Engines:</a:t>
            </a:r>
            <a:r>
              <a:rPr lang="en-US" sz="2400" dirty="0">
                <a:latin typeface="Baskerville Old Face" panose="02020602080505020303" pitchFamily="18" charset="0"/>
              </a:rPr>
              <a:t> Finding "run" when someone searches "running".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askerville Old Face" panose="02020602080505020303" pitchFamily="18" charset="0"/>
              </a:rPr>
              <a:t>Machine Translation:</a:t>
            </a:r>
            <a:r>
              <a:rPr lang="en-US" sz="2400" dirty="0">
                <a:latin typeface="Baskerville Old Face" panose="02020602080505020303" pitchFamily="18" charset="0"/>
              </a:rPr>
              <a:t> Handling different word forms across languages.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askerville Old Face" panose="02020602080505020303" pitchFamily="18" charset="0"/>
              </a:rPr>
              <a:t>Spell Checkers:</a:t>
            </a:r>
            <a:r>
              <a:rPr lang="en-US" sz="2400" dirty="0">
                <a:latin typeface="Baskerville Old Face" panose="02020602080505020303" pitchFamily="18" charset="0"/>
              </a:rPr>
              <a:t> Identifying </a:t>
            </a:r>
            <a:r>
              <a:rPr lang="en-US" sz="24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correct word variations</a:t>
            </a:r>
            <a:r>
              <a:rPr lang="en-US" sz="2400" dirty="0">
                <a:latin typeface="Baskerville Old Face" panose="02020602080505020303" pitchFamily="18" charset="0"/>
              </a:rPr>
              <a:t>. 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126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Morphology Pipeline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04038" y="3531543"/>
            <a:ext cx="8383524" cy="286925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standard NLP pipeline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converts raw text into meaningful linguistic units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through tokenization, POS tagging, lemmatization, and</a:t>
            </a: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morphological feature extraction</a:t>
            </a:r>
            <a:r>
              <a:rPr lang="en-US" dirty="0">
                <a:latin typeface="Baskerville Old Face" panose="02020602080505020303" pitchFamily="18" charset="0"/>
              </a:rPr>
              <a:t>. This pipeline helps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reduce ambiguity and improves language understanding.</a:t>
            </a:r>
            <a:endParaRPr lang="en-US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846609"/>
            <a:ext cx="7491984" cy="2524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809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English Morphology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English is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less morphologically rich</a:t>
            </a:r>
            <a:r>
              <a:rPr lang="en-US" dirty="0">
                <a:latin typeface="Baskerville Old Face" panose="02020602080505020303" pitchFamily="18" charset="0"/>
              </a:rPr>
              <a:t> than </a:t>
            </a:r>
            <a:r>
              <a:rPr lang="en-US" b="1" dirty="0">
                <a:latin typeface="Baskerville Old Face" panose="02020602080505020303" pitchFamily="18" charset="0"/>
              </a:rPr>
              <a:t>many languages</a:t>
            </a:r>
            <a:r>
              <a:rPr lang="en-US" dirty="0">
                <a:latin typeface="Baskerville Old Face" panose="02020602080505020303" pitchFamily="18" charset="0"/>
              </a:rPr>
              <a:t>, but still has key patterns</a:t>
            </a:r>
            <a:r>
              <a:rPr lang="en-US" dirty="0" smtClean="0">
                <a:latin typeface="Baskerville Old Face" panose="02020602080505020303" pitchFamily="18" charset="0"/>
              </a:rPr>
              <a:t>: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anose="02020602080505020303" pitchFamily="18" charset="0"/>
              </a:rPr>
              <a:t>We can divide th</a:t>
            </a:r>
            <a:r>
              <a:rPr lang="en-US" dirty="0" smtClean="0">
                <a:latin typeface="Baskerville Old Face" panose="02020602080505020303" pitchFamily="18" charset="0"/>
              </a:rPr>
              <a:t>e morphemes into two broad classes:</a:t>
            </a:r>
          </a:p>
          <a:p>
            <a:pPr marL="0" indent="0" algn="just">
              <a:buNone/>
            </a:pP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1. Stems</a:t>
            </a:r>
            <a:r>
              <a:rPr lang="en-US" dirty="0" smtClean="0">
                <a:latin typeface="Baskerville Old Face" panose="02020602080505020303" pitchFamily="18" charset="0"/>
              </a:rPr>
              <a:t> – The core meaningful units, the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root of the word.</a:t>
            </a:r>
          </a:p>
          <a:p>
            <a:pPr marL="0" indent="0" algn="just">
              <a:buNone/>
            </a:pP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2. Affixes </a:t>
            </a:r>
            <a:r>
              <a:rPr lang="en-US" dirty="0">
                <a:latin typeface="Baskerville Old Face" panose="02020602080505020303" pitchFamily="18" charset="0"/>
              </a:rPr>
              <a:t>– add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additional meanings and grammatical functions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words</a:t>
            </a: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Root:  </a:t>
            </a:r>
            <a:r>
              <a:rPr lang="en-US" dirty="0"/>
              <a:t>The </a:t>
            </a:r>
            <a:r>
              <a:rPr lang="en-US" b="1" dirty="0"/>
              <a:t>root</a:t>
            </a:r>
            <a:r>
              <a:rPr lang="en-US" dirty="0"/>
              <a:t> is the </a:t>
            </a:r>
            <a:r>
              <a:rPr lang="en-US" b="1" dirty="0"/>
              <a:t>core lexical unit</a:t>
            </a:r>
            <a:r>
              <a:rPr lang="en-US" dirty="0"/>
              <a:t> carrying the main meaning</a:t>
            </a:r>
            <a:r>
              <a:rPr lang="en-US" dirty="0" smtClean="0"/>
              <a:t>.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Ex: 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570747"/>
              </p:ext>
            </p:extLst>
          </p:nvPr>
        </p:nvGraphicFramePr>
        <p:xfrm>
          <a:off x="600455" y="5105400"/>
          <a:ext cx="3986784" cy="14630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93392">
                  <a:extLst>
                    <a:ext uri="{9D8B030D-6E8A-4147-A177-3AD203B41FA5}">
                      <a16:colId xmlns:a16="http://schemas.microsoft.com/office/drawing/2014/main" val="844720991"/>
                    </a:ext>
                  </a:extLst>
                </a:gridCol>
                <a:gridCol w="1993392">
                  <a:extLst>
                    <a:ext uri="{9D8B030D-6E8A-4147-A177-3AD203B41FA5}">
                      <a16:colId xmlns:a16="http://schemas.microsoft.com/office/drawing/2014/main" val="8715132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Word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Root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01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running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run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4196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teacher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teach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5667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national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0641344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4852952"/>
            <a:ext cx="2362200" cy="7096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683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Stems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– </a:t>
            </a: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dirty="0">
                <a:latin typeface="Baskerville Old Face" panose="02020602080505020303" pitchFamily="18" charset="0"/>
              </a:rPr>
              <a:t>core meaningful units, the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root of the word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. </a:t>
            </a: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latin typeface="Baskerville Old Face" panose="02020602080505020303" pitchFamily="18" charset="0"/>
              </a:rPr>
              <a:t>stem</a:t>
            </a:r>
            <a:r>
              <a:rPr lang="en-US" dirty="0">
                <a:latin typeface="Baskerville Old Face" panose="02020602080505020303" pitchFamily="18" charset="0"/>
              </a:rPr>
              <a:t> is the form to which </a:t>
            </a:r>
            <a:r>
              <a:rPr lang="en-US" b="1" dirty="0">
                <a:latin typeface="Baskerville Old Face" panose="02020602080505020303" pitchFamily="18" charset="0"/>
              </a:rPr>
              <a:t>inflectional affixes</a:t>
            </a:r>
            <a:r>
              <a:rPr lang="en-US" dirty="0">
                <a:latin typeface="Baskerville Old Face" panose="02020602080505020303" pitchFamily="18" charset="0"/>
              </a:rPr>
              <a:t> </a:t>
            </a:r>
            <a:r>
              <a:rPr lang="en-US" dirty="0" smtClean="0">
                <a:latin typeface="Baskerville Old Face" panose="02020602080505020303" pitchFamily="18" charset="0"/>
              </a:rPr>
              <a:t>attach</a:t>
            </a:r>
            <a:r>
              <a:rPr lang="en-US" dirty="0" smtClean="0"/>
              <a:t>.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Mathematical Representation</a:t>
            </a:r>
          </a:p>
          <a:p>
            <a:pPr algn="just">
              <a:lnSpc>
                <a:spcPct val="150000"/>
              </a:lnSpc>
            </a:pPr>
            <a:endParaRPr lang="en-US" sz="2000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000" b="1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000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Affixes </a:t>
            </a:r>
            <a:r>
              <a:rPr lang="en-US" sz="2000" dirty="0" smtClean="0">
                <a:latin typeface="Baskerville Old Face" panose="02020602080505020303" pitchFamily="18" charset="0"/>
              </a:rPr>
              <a:t>– </a:t>
            </a:r>
            <a:r>
              <a:rPr lang="en-US" sz="2000" dirty="0"/>
              <a:t>Affixes are </a:t>
            </a:r>
            <a:r>
              <a:rPr lang="en-US" sz="2000" b="1" dirty="0"/>
              <a:t>bound morphemes</a:t>
            </a:r>
            <a:r>
              <a:rPr lang="en-US" sz="2000" dirty="0"/>
              <a:t> attached to roots or stems. </a:t>
            </a:r>
            <a:r>
              <a:rPr lang="en-US" sz="2000" dirty="0" err="1" smtClean="0"/>
              <a:t>Ie</a:t>
            </a:r>
            <a:r>
              <a:rPr lang="en-US" sz="2000" dirty="0" smtClean="0"/>
              <a:t>, Adding </a:t>
            </a:r>
            <a:r>
              <a:rPr lang="en-US" sz="2000" dirty="0"/>
              <a:t>prefixes or suffixes</a:t>
            </a:r>
            <a:r>
              <a:rPr lang="en-US" sz="2000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Ex: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37" y="2764725"/>
            <a:ext cx="2581635" cy="137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617" y="2078872"/>
            <a:ext cx="3352800" cy="6858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195" y="5554182"/>
            <a:ext cx="2644422" cy="7010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2518" y="5242350"/>
            <a:ext cx="2364389" cy="10129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756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Types of </a:t>
            </a:r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English Morphology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Baskerville Old Face" panose="02020602080505020303" pitchFamily="18" charset="0"/>
              </a:rPr>
              <a:t>There are </a:t>
            </a: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Two Types </a:t>
            </a:r>
            <a:r>
              <a:rPr lang="en-US" sz="2800" dirty="0" smtClean="0">
                <a:latin typeface="Baskerville Old Face" panose="02020602080505020303" pitchFamily="18" charset="0"/>
              </a:rPr>
              <a:t>in English Morphology: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100" dirty="0" smtClean="0">
                <a:latin typeface="Baskerville Old Face" panose="02020602080505020303" pitchFamily="18" charset="0"/>
              </a:rPr>
              <a:t>1.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Inflectional Morphology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anose="02020602080505020303" pitchFamily="18" charset="0"/>
              </a:rPr>
              <a:t>2. 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Derivational Morphology</a:t>
            </a:r>
          </a:p>
          <a:p>
            <a:pPr marL="287338" lvl="2" indent="-2873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1</a:t>
            </a:r>
            <a:r>
              <a:rPr lang="en-US" sz="2400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. Inflectional </a:t>
            </a:r>
            <a:r>
              <a:rPr lang="en-US" sz="2400" b="1" u="sng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Morphology: </a:t>
            </a:r>
            <a:r>
              <a:rPr lang="en-US" sz="2400" b="1" dirty="0">
                <a:latin typeface="Baskerville Old Face" panose="02020602080505020303" pitchFamily="18" charset="0"/>
              </a:rPr>
              <a:t>Inflectional morphology</a:t>
            </a:r>
            <a:r>
              <a:rPr lang="en-US" sz="2400" dirty="0">
                <a:latin typeface="Baskerville Old Face" panose="02020602080505020303" pitchFamily="18" charset="0"/>
              </a:rPr>
              <a:t> modifies a word to express </a:t>
            </a:r>
            <a:r>
              <a:rPr lang="en-US" sz="2400" b="1" dirty="0">
                <a:latin typeface="Baskerville Old Face" panose="02020602080505020303" pitchFamily="18" charset="0"/>
              </a:rPr>
              <a:t>grammatical </a:t>
            </a:r>
            <a:r>
              <a:rPr lang="en-US" sz="2400" b="1" dirty="0" smtClean="0">
                <a:latin typeface="Baskerville Old Face" panose="02020602080505020303" pitchFamily="18" charset="0"/>
              </a:rPr>
              <a:t>information. </a:t>
            </a:r>
            <a:r>
              <a:rPr lang="en-US" sz="2400" b="1" dirty="0" err="1" smtClean="0">
                <a:latin typeface="Baskerville Old Face" panose="02020602080505020303" pitchFamily="18" charset="0"/>
              </a:rPr>
              <a:t>i.e</a:t>
            </a:r>
            <a:r>
              <a:rPr lang="en-US" sz="2400" b="1" dirty="0" smtClean="0">
                <a:latin typeface="Baskerville Old Face" panose="02020602080505020303" pitchFamily="18" charset="0"/>
              </a:rPr>
              <a:t>, </a:t>
            </a:r>
            <a:r>
              <a:rPr lang="en-US" sz="2400" b="1" dirty="0">
                <a:latin typeface="Baskerville Old Face" panose="02020602080505020303" pitchFamily="18" charset="0"/>
              </a:rPr>
              <a:t>does NOT change</a:t>
            </a:r>
            <a:r>
              <a:rPr lang="en-US" sz="2400" dirty="0">
                <a:latin typeface="Baskerville Old Face" panose="02020602080505020303" pitchFamily="18" charset="0"/>
              </a:rPr>
              <a:t> word class or core meaning.</a:t>
            </a:r>
            <a:endParaRPr lang="en-US" sz="2400" b="1" u="sng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233328"/>
              </p:ext>
            </p:extLst>
          </p:nvPr>
        </p:nvGraphicFramePr>
        <p:xfrm>
          <a:off x="1729729" y="4572000"/>
          <a:ext cx="5042848" cy="182880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521424">
                  <a:extLst>
                    <a:ext uri="{9D8B030D-6E8A-4147-A177-3AD203B41FA5}">
                      <a16:colId xmlns:a16="http://schemas.microsoft.com/office/drawing/2014/main" val="1250175754"/>
                    </a:ext>
                  </a:extLst>
                </a:gridCol>
                <a:gridCol w="2521424">
                  <a:extLst>
                    <a:ext uri="{9D8B030D-6E8A-4147-A177-3AD203B41FA5}">
                      <a16:colId xmlns:a16="http://schemas.microsoft.com/office/drawing/2014/main" val="28051375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C3300"/>
                          </a:solidFill>
                        </a:rPr>
                        <a:t>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C3300"/>
                          </a:solidFill>
                        </a:rPr>
                        <a:t>Example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08254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Number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cat → cats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1503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Tense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walk → walked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223366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Aspect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walk → walking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350864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Comparison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big → bigger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4358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90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Mathematical Representation: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000" b="1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Ex: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990600"/>
            <a:ext cx="1219200" cy="53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076" y="990600"/>
            <a:ext cx="2076740" cy="13681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2590800"/>
            <a:ext cx="3200400" cy="60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727606"/>
            <a:ext cx="8077200" cy="18540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332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21" y="862084"/>
            <a:ext cx="8637395" cy="5393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2336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Types of </a:t>
            </a:r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English Morphology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87338" lvl="2" indent="-2873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0000FF"/>
                </a:solidFill>
                <a:latin typeface="Baskerville Old Face" panose="02020602080505020303" pitchFamily="18" charset="0"/>
              </a:rPr>
              <a:t>2</a:t>
            </a:r>
            <a:r>
              <a:rPr lang="en-US" sz="2400" b="1" u="sng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. Derivational Morphology: </a:t>
            </a:r>
            <a:r>
              <a:rPr lang="en-US" sz="2400" b="1" dirty="0">
                <a:latin typeface="Baskerville Old Face" panose="02020602080505020303" pitchFamily="18" charset="0"/>
              </a:rPr>
              <a:t>Derivational morphology</a:t>
            </a:r>
            <a:r>
              <a:rPr lang="en-US" sz="2400" dirty="0">
                <a:latin typeface="Baskerville Old Face" panose="02020602080505020303" pitchFamily="18" charset="0"/>
              </a:rPr>
              <a:t> creates </a:t>
            </a:r>
            <a:r>
              <a:rPr lang="en-US" sz="2400" b="1" dirty="0">
                <a:latin typeface="Baskerville Old Face" panose="02020602080505020303" pitchFamily="18" charset="0"/>
              </a:rPr>
              <a:t>new words</a:t>
            </a:r>
            <a:r>
              <a:rPr lang="en-US" sz="2400" dirty="0">
                <a:latin typeface="Baskerville Old Face" panose="02020602080505020303" pitchFamily="18" charset="0"/>
              </a:rPr>
              <a:t> and often </a:t>
            </a:r>
            <a:r>
              <a:rPr lang="en-US" sz="2400" b="1" dirty="0">
                <a:latin typeface="Baskerville Old Face" panose="02020602080505020303" pitchFamily="18" charset="0"/>
              </a:rPr>
              <a:t>changes part of speech</a:t>
            </a:r>
            <a:r>
              <a:rPr lang="en-US" sz="2400" dirty="0" smtClean="0">
                <a:latin typeface="Baskerville Old Face" panose="02020602080505020303" pitchFamily="18" charset="0"/>
              </a:rPr>
              <a:t>.</a:t>
            </a:r>
          </a:p>
          <a:p>
            <a:pPr marL="287338" lvl="2" indent="-2873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anose="02020602080505020303" pitchFamily="18" charset="0"/>
            </a:endParaRPr>
          </a:p>
          <a:p>
            <a:pPr marL="287338" lvl="2" indent="-2873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askerville Old Face" panose="02020602080505020303" pitchFamily="18" charset="0"/>
            </a:endParaRPr>
          </a:p>
          <a:p>
            <a:pPr marL="287338" lvl="2" indent="-2873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askerville Old Face" panose="02020602080505020303" pitchFamily="18" charset="0"/>
            </a:endParaRPr>
          </a:p>
          <a:p>
            <a:pPr marL="287338" lvl="2" indent="-2873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askerville Old Face" panose="02020602080505020303" pitchFamily="18" charset="0"/>
            </a:endParaRPr>
          </a:p>
          <a:p>
            <a:pPr marL="287338" lvl="2" indent="-2873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Mathematical Representation:					</a:t>
            </a:r>
            <a:r>
              <a:rPr lang="en-US" sz="2400" b="1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where a= derivational affix</a:t>
            </a:r>
            <a:endParaRPr lang="en-US" b="1" dirty="0" smtClean="0">
              <a:solidFill>
                <a:schemeClr val="tx1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961988"/>
              </p:ext>
            </p:extLst>
          </p:nvPr>
        </p:nvGraphicFramePr>
        <p:xfrm>
          <a:off x="1676400" y="2286000"/>
          <a:ext cx="5410200" cy="160851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803400">
                  <a:extLst>
                    <a:ext uri="{9D8B030D-6E8A-4147-A177-3AD203B41FA5}">
                      <a16:colId xmlns:a16="http://schemas.microsoft.com/office/drawing/2014/main" val="548076568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3963664366"/>
                    </a:ext>
                  </a:extLst>
                </a:gridCol>
                <a:gridCol w="1803400">
                  <a:extLst>
                    <a:ext uri="{9D8B030D-6E8A-4147-A177-3AD203B41FA5}">
                      <a16:colId xmlns:a16="http://schemas.microsoft.com/office/drawing/2014/main" val="2612382309"/>
                    </a:ext>
                  </a:extLst>
                </a:gridCol>
              </a:tblGrid>
              <a:tr h="387927">
                <a:tc>
                  <a:txBody>
                    <a:bodyPr/>
                    <a:lstStyle/>
                    <a:p>
                      <a:r>
                        <a:rPr lang="en-US" sz="2000" dirty="0"/>
                        <a:t>Base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Derived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POS Change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328898"/>
                  </a:ext>
                </a:extLst>
              </a:tr>
              <a:tr h="404091">
                <a:tc>
                  <a:txBody>
                    <a:bodyPr/>
                    <a:lstStyle/>
                    <a:p>
                      <a:r>
                        <a:rPr lang="en-US" sz="2000" dirty="0"/>
                        <a:t>happy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happiness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Adj</a:t>
                      </a:r>
                      <a:r>
                        <a:rPr lang="en-US" sz="2000" dirty="0"/>
                        <a:t> → 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9354375"/>
                  </a:ext>
                </a:extLst>
              </a:tr>
              <a:tr h="404091">
                <a:tc>
                  <a:txBody>
                    <a:bodyPr/>
                    <a:lstStyle/>
                    <a:p>
                      <a:r>
                        <a:rPr lang="en-US" sz="2000"/>
                        <a:t>teach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teacher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V → 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6619892"/>
                  </a:ext>
                </a:extLst>
              </a:tr>
              <a:tr h="404091">
                <a:tc>
                  <a:txBody>
                    <a:bodyPr/>
                    <a:lstStyle/>
                    <a:p>
                      <a:r>
                        <a:rPr lang="en-US" sz="2000"/>
                        <a:t>nation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national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 → </a:t>
                      </a:r>
                      <a:r>
                        <a:rPr lang="en-US" sz="2000" dirty="0" err="1"/>
                        <a:t>Adj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5181231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4419600"/>
            <a:ext cx="2743200" cy="7247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916" y="5778120"/>
            <a:ext cx="2772084" cy="622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561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923925"/>
            <a:ext cx="49530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865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Why Morphology is Important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219200"/>
            <a:ext cx="43434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897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Word formation processes in English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Word formation</a:t>
            </a:r>
            <a:r>
              <a:rPr lang="en-US" dirty="0">
                <a:latin typeface="Baskerville Old Face" panose="02020602080505020303" pitchFamily="18" charset="0"/>
              </a:rPr>
              <a:t> refers to the linguistic processes by which </a:t>
            </a:r>
            <a:r>
              <a:rPr lang="en-US" b="1" dirty="0">
                <a:latin typeface="Baskerville Old Face" panose="02020602080505020303" pitchFamily="18" charset="0"/>
              </a:rPr>
              <a:t>new words</a:t>
            </a:r>
            <a:r>
              <a:rPr lang="en-US" dirty="0">
                <a:latin typeface="Baskerville Old Face" panose="02020602080505020303" pitchFamily="18" charset="0"/>
              </a:rPr>
              <a:t> are created in a </a:t>
            </a:r>
            <a:r>
              <a:rPr lang="en-US" dirty="0" smtClean="0">
                <a:latin typeface="Baskerville Old Face" panose="02020602080505020303" pitchFamily="18" charset="0"/>
              </a:rPr>
              <a:t>language.</a:t>
            </a: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latin typeface="Baskerville Old Face" panose="02020602080505020303" pitchFamily="18" charset="0"/>
              </a:rPr>
              <a:t>NLP</a:t>
            </a:r>
            <a:r>
              <a:rPr lang="en-US" dirty="0">
                <a:latin typeface="Baskerville Old Face" panose="02020602080505020303" pitchFamily="18" charset="0"/>
              </a:rPr>
              <a:t>, understanding word formation helps in</a:t>
            </a:r>
            <a:r>
              <a:rPr lang="en-US" dirty="0" smtClean="0">
                <a:latin typeface="Baskerville Old Face" panose="02020602080505020303" pitchFamily="18" charset="0"/>
              </a:rPr>
              <a:t>:</a:t>
            </a:r>
          </a:p>
          <a:p>
            <a:pPr algn="just" fontAlgn="auto"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vocabulary </a:t>
            </a:r>
            <a:r>
              <a:rPr lang="en-US" dirty="0" smtClean="0">
                <a:latin typeface="Baskerville Old Face" panose="02020602080505020303" pitchFamily="18" charset="0"/>
              </a:rPr>
              <a:t>expansion</a:t>
            </a:r>
          </a:p>
          <a:p>
            <a:pPr algn="just" fontAlgn="auto"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morphological </a:t>
            </a:r>
            <a:r>
              <a:rPr lang="en-US" dirty="0" smtClean="0">
                <a:latin typeface="Baskerville Old Face" panose="02020602080505020303" pitchFamily="18" charset="0"/>
              </a:rPr>
              <a:t>analysis</a:t>
            </a:r>
          </a:p>
          <a:p>
            <a:pPr algn="just" fontAlgn="auto"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handling unseen words (OOV</a:t>
            </a:r>
            <a:r>
              <a:rPr lang="en-US" dirty="0" smtClean="0">
                <a:latin typeface="Baskerville Old Face" panose="02020602080505020303" pitchFamily="18" charset="0"/>
              </a:rPr>
              <a:t>)</a:t>
            </a:r>
          </a:p>
          <a:p>
            <a:pPr algn="just" fontAlgn="auto"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improving language models</a:t>
            </a:r>
            <a:endParaRPr lang="en-US" b="1" dirty="0" smtClean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207" y="4495800"/>
            <a:ext cx="7295809" cy="19713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910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1. Affixation: </a:t>
            </a:r>
            <a:r>
              <a:rPr lang="en-US" dirty="0">
                <a:latin typeface="Baskerville Old Face" panose="02020602080505020303" pitchFamily="18" charset="0"/>
              </a:rPr>
              <a:t>Affixation forms new words by adding prefixes or suffixes to a base word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Types: </a:t>
            </a: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Example: </a:t>
            </a: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Mathematical Notation: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09800"/>
            <a:ext cx="2590800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105540"/>
              </p:ext>
            </p:extLst>
          </p:nvPr>
        </p:nvGraphicFramePr>
        <p:xfrm>
          <a:off x="2286000" y="3429000"/>
          <a:ext cx="5181600" cy="158496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727200">
                  <a:extLst>
                    <a:ext uri="{9D8B030D-6E8A-4147-A177-3AD203B41FA5}">
                      <a16:colId xmlns:a16="http://schemas.microsoft.com/office/drawing/2014/main" val="3014996913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3902870323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17326305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Base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Affix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New Word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90319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happy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un-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unhappy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2549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teach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-</a:t>
                      </a:r>
                      <a:r>
                        <a:rPr lang="en-US" sz="2000" b="0" dirty="0" err="1">
                          <a:latin typeface="Baskerville Old Face" panose="02020602080505020303" pitchFamily="18" charset="0"/>
                        </a:rPr>
                        <a:t>er</a:t>
                      </a:r>
                      <a:endParaRPr lang="en-US" sz="2000" b="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teacher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8760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kind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>
                          <a:latin typeface="Baskerville Old Face" panose="02020602080505020303" pitchFamily="18" charset="0"/>
                        </a:rPr>
                        <a:t>-ness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latin typeface="Baskerville Old Face" panose="02020602080505020303" pitchFamily="18" charset="0"/>
                        </a:rPr>
                        <a:t>kindness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9856538"/>
                  </a:ext>
                </a:extLst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812" y="5741719"/>
            <a:ext cx="5385816" cy="733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245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r"/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2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 Compounding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– </a:t>
            </a:r>
            <a:r>
              <a:rPr lang="en-US" dirty="0"/>
              <a:t>Compounding combines </a:t>
            </a:r>
            <a:r>
              <a:rPr lang="en-US" b="1" dirty="0"/>
              <a:t>two or more free morphemes</a:t>
            </a:r>
            <a:r>
              <a:rPr lang="en-US" dirty="0"/>
              <a:t> to form a new word.</a:t>
            </a:r>
            <a:endParaRPr lang="en-US" sz="2000" b="1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b="1" dirty="0" smtClean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3. Clipping: </a:t>
            </a:r>
            <a:r>
              <a:rPr lang="en-US" dirty="0">
                <a:latin typeface="Baskerville Old Face" panose="02020602080505020303" pitchFamily="18" charset="0"/>
              </a:rPr>
              <a:t>Shortening Words</a:t>
            </a:r>
            <a:endParaRPr lang="en-US" dirty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000" b="1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000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4</a:t>
            </a:r>
            <a:r>
              <a:rPr lang="en-US" sz="20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Conversion (Zero Derivation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): </a:t>
            </a:r>
            <a:r>
              <a:rPr lang="en-US" dirty="0"/>
              <a:t>Changing POS without changing form.</a:t>
            </a:r>
            <a:endParaRPr lang="en-US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en-US" sz="2000" b="1" dirty="0">
              <a:solidFill>
                <a:srgbClr val="CC33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728" y="2090009"/>
            <a:ext cx="1328637" cy="5034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184" y="1448986"/>
            <a:ext cx="2600688" cy="552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5303841"/>
              </p:ext>
            </p:extLst>
          </p:nvPr>
        </p:nvGraphicFramePr>
        <p:xfrm>
          <a:off x="4495800" y="2798390"/>
          <a:ext cx="3810000" cy="134190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1646844154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014927122"/>
                    </a:ext>
                  </a:extLst>
                </a:gridCol>
              </a:tblGrid>
              <a:tr h="34879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C3300"/>
                          </a:solidFill>
                        </a:rPr>
                        <a:t>Original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CC3300"/>
                          </a:solidFill>
                        </a:rPr>
                        <a:t>Clipped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6526826"/>
                  </a:ext>
                </a:extLst>
              </a:tr>
              <a:tr h="610387">
                <a:tc>
                  <a:txBody>
                    <a:bodyPr/>
                    <a:lstStyle/>
                    <a:p>
                      <a:r>
                        <a:rPr lang="en-US" dirty="0"/>
                        <a:t>advertisement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7490142"/>
                  </a:ext>
                </a:extLst>
              </a:tr>
              <a:tr h="348793">
                <a:tc>
                  <a:txBody>
                    <a:bodyPr/>
                    <a:lstStyle/>
                    <a:p>
                      <a:r>
                        <a:rPr lang="en-US"/>
                        <a:t>laboratory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944819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3422" y="5100548"/>
            <a:ext cx="5003485" cy="14526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013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r"/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Contd..</a:t>
            </a:r>
            <a:endParaRPr lang="en-US" b="1" dirty="0">
              <a:solidFill>
                <a:srgbClr val="0000FF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5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 Republication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– </a:t>
            </a:r>
            <a:r>
              <a:rPr lang="en-US" dirty="0"/>
              <a:t>Partial repetition for emphasis.</a:t>
            </a:r>
            <a:endParaRPr lang="en-US" sz="2000" b="1" dirty="0" smtClean="0">
              <a:solidFill>
                <a:srgbClr val="CC3300"/>
              </a:solidFill>
              <a:latin typeface="Baskerville Old Face" panose="02020602080505020303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/>
              <a:t>		</a:t>
            </a:r>
            <a:r>
              <a:rPr lang="en-US" sz="2000" b="1" dirty="0" smtClean="0"/>
              <a:t>Example</a:t>
            </a:r>
            <a:r>
              <a:rPr lang="en-US" sz="2000" b="1" dirty="0"/>
              <a:t>: </a:t>
            </a:r>
            <a:r>
              <a:rPr lang="en-US" sz="2000" b="1" i="1" dirty="0"/>
              <a:t>“bye-bye</a:t>
            </a:r>
            <a:r>
              <a:rPr lang="en-US" sz="2000" b="1" i="1" dirty="0" smtClean="0"/>
              <a:t>”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6.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Back 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Formation: </a:t>
            </a:r>
            <a:r>
              <a:rPr lang="en-US" dirty="0">
                <a:latin typeface="Baskerville Old Face" panose="02020602080505020303" pitchFamily="18" charset="0"/>
              </a:rPr>
              <a:t>A new word is created by </a:t>
            </a:r>
            <a:r>
              <a:rPr lang="en-US" b="1" dirty="0">
                <a:latin typeface="Baskerville Old Face" panose="02020602080505020303" pitchFamily="18" charset="0"/>
              </a:rPr>
              <a:t>removing an affix</a:t>
            </a:r>
            <a:r>
              <a:rPr lang="en-US" dirty="0">
                <a:latin typeface="Baskerville Old Face" panose="02020602080505020303" pitchFamily="18" charset="0"/>
              </a:rPr>
              <a:t> from an existing word</a:t>
            </a:r>
            <a:r>
              <a:rPr lang="en-US" dirty="0" smtClean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FF0066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742803"/>
              </p:ext>
            </p:extLst>
          </p:nvPr>
        </p:nvGraphicFramePr>
        <p:xfrm>
          <a:off x="1905000" y="3429000"/>
          <a:ext cx="4572000" cy="1463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05328021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0036100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b="1" dirty="0"/>
                        <a:t>Original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Back-formed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8154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editor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edit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11981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donation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donate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28931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/>
                        <a:t>television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televise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49992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444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Word formation </a:t>
            </a:r>
            <a:r>
              <a:rPr lang="en-US" sz="3200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in NLP Pipeline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207" y="990600"/>
            <a:ext cx="7295809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662245"/>
            <a:ext cx="5587294" cy="25930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297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29407</TotalTime>
  <Words>571</Words>
  <Application>Microsoft Office PowerPoint</Application>
  <PresentationFormat>On-screen Show (4:3)</PresentationFormat>
  <Paragraphs>176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Morphology</vt:lpstr>
      <vt:lpstr>Contd</vt:lpstr>
      <vt:lpstr>Morphology</vt:lpstr>
      <vt:lpstr>Morphology</vt:lpstr>
      <vt:lpstr>PowerPoint Presentation</vt:lpstr>
      <vt:lpstr>PowerPoint Presentation</vt:lpstr>
      <vt:lpstr>Morphology Pipeline</vt:lpstr>
      <vt:lpstr>English Morphology</vt:lpstr>
      <vt:lpstr>Contd.</vt:lpstr>
      <vt:lpstr>Types of English Morphology</vt:lpstr>
      <vt:lpstr>Contd..</vt:lpstr>
      <vt:lpstr>Contd..</vt:lpstr>
      <vt:lpstr>Types of English Morphology</vt:lpstr>
      <vt:lpstr>Contd..</vt:lpstr>
      <vt:lpstr>Why Morphology is Important</vt:lpstr>
      <vt:lpstr>Word formation processes in English</vt:lpstr>
      <vt:lpstr>Contd..</vt:lpstr>
      <vt:lpstr>Contd..</vt:lpstr>
      <vt:lpstr>Contd..</vt:lpstr>
      <vt:lpstr>Word formation in NLP Pipeline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2055</cp:revision>
  <dcterms:created xsi:type="dcterms:W3CDTF">2013-11-07T06:07:38Z</dcterms:created>
  <dcterms:modified xsi:type="dcterms:W3CDTF">2026-01-04T08:25:40Z</dcterms:modified>
</cp:coreProperties>
</file>