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5"/>
  </p:notesMasterIdLst>
  <p:handoutMasterIdLst>
    <p:handoutMasterId r:id="rId56"/>
  </p:handoutMasterIdLst>
  <p:sldIdLst>
    <p:sldId id="735" r:id="rId2"/>
    <p:sldId id="853" r:id="rId3"/>
    <p:sldId id="783" r:id="rId4"/>
    <p:sldId id="854" r:id="rId5"/>
    <p:sldId id="855" r:id="rId6"/>
    <p:sldId id="856" r:id="rId7"/>
    <p:sldId id="857" r:id="rId8"/>
    <p:sldId id="859" r:id="rId9"/>
    <p:sldId id="858" r:id="rId10"/>
    <p:sldId id="860" r:id="rId11"/>
    <p:sldId id="862" r:id="rId12"/>
    <p:sldId id="863" r:id="rId13"/>
    <p:sldId id="864" r:id="rId14"/>
    <p:sldId id="865" r:id="rId15"/>
    <p:sldId id="866" r:id="rId16"/>
    <p:sldId id="867" r:id="rId17"/>
    <p:sldId id="868" r:id="rId18"/>
    <p:sldId id="869" r:id="rId19"/>
    <p:sldId id="870" r:id="rId20"/>
    <p:sldId id="871" r:id="rId21"/>
    <p:sldId id="872" r:id="rId22"/>
    <p:sldId id="873" r:id="rId23"/>
    <p:sldId id="876" r:id="rId24"/>
    <p:sldId id="874" r:id="rId25"/>
    <p:sldId id="877" r:id="rId26"/>
    <p:sldId id="878" r:id="rId27"/>
    <p:sldId id="879" r:id="rId28"/>
    <p:sldId id="875" r:id="rId29"/>
    <p:sldId id="880" r:id="rId30"/>
    <p:sldId id="881" r:id="rId31"/>
    <p:sldId id="882" r:id="rId32"/>
    <p:sldId id="883" r:id="rId33"/>
    <p:sldId id="884" r:id="rId34"/>
    <p:sldId id="885" r:id="rId35"/>
    <p:sldId id="889" r:id="rId36"/>
    <p:sldId id="890" r:id="rId37"/>
    <p:sldId id="886" r:id="rId38"/>
    <p:sldId id="887" r:id="rId39"/>
    <p:sldId id="888" r:id="rId40"/>
    <p:sldId id="891" r:id="rId41"/>
    <p:sldId id="892" r:id="rId42"/>
    <p:sldId id="893" r:id="rId43"/>
    <p:sldId id="894" r:id="rId44"/>
    <p:sldId id="895" r:id="rId45"/>
    <p:sldId id="896" r:id="rId46"/>
    <p:sldId id="903" r:id="rId47"/>
    <p:sldId id="900" r:id="rId48"/>
    <p:sldId id="901" r:id="rId49"/>
    <p:sldId id="902" r:id="rId50"/>
    <p:sldId id="904" r:id="rId51"/>
    <p:sldId id="905" r:id="rId52"/>
    <p:sldId id="906" r:id="rId53"/>
    <p:sldId id="628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CC"/>
    <a:srgbClr val="CC3300"/>
    <a:srgbClr val="009900"/>
    <a:srgbClr val="C93193"/>
    <a:srgbClr val="0000FF"/>
    <a:srgbClr val="669900"/>
    <a:srgbClr val="00FF99"/>
    <a:srgbClr val="66FFFF"/>
    <a:srgbClr val="E99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6400800" cy="32316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66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Shallow parsing Probabilistic CFG</a:t>
            </a: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Introduction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Relationship Between Shallow Parsing and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PCFG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C93193"/>
                </a:solidFill>
                <a:latin typeface="Baskerville Old Face" panose="02020602080505020303" pitchFamily="18" charset="0"/>
              </a:rPr>
              <a:t>Architecture of Shallow Parsing and </a:t>
            </a:r>
            <a:r>
              <a:rPr lang="en-US" b="1" dirty="0" smtClean="0">
                <a:solidFill>
                  <a:srgbClr val="C93193"/>
                </a:solidFill>
                <a:latin typeface="Baskerville Old Face" panose="02020602080505020303" pitchFamily="18" charset="0"/>
              </a:rPr>
              <a:t>PCFG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Chunk types (NP, VP, PP</a:t>
            </a:r>
            <a:r>
              <a:rPr lang="en-US" b="1" dirty="0" smtClean="0">
                <a:solidFill>
                  <a:srgbClr val="7030A0"/>
                </a:solidFill>
                <a:latin typeface="Baskerville Old Face" panose="02020602080505020303" pitchFamily="18" charset="0"/>
              </a:rPr>
              <a:t>)</a:t>
            </a:r>
          </a:p>
          <a:p>
            <a:pPr marL="880110" lvl="1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Architecture of Chunking in </a:t>
            </a:r>
            <a:r>
              <a:rPr lang="en-US" sz="2400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NLP</a:t>
            </a:r>
          </a:p>
          <a:p>
            <a:pPr marL="880110" lvl="1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en-US" sz="2400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Chunking Vs Full Parsing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Rule-based Chunking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Statistical Chunking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Comparison of Rule based and Statistical Chunking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Shallow Parsing (Chunking) in NLP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Shallow Parsing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(also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called chunking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) </a:t>
            </a:r>
            <a:r>
              <a:rPr lang="en-US" b="1" dirty="0">
                <a:latin typeface="Baskerville Old Face" panose="02020602080505020303" pitchFamily="18" charset="0"/>
              </a:rPr>
              <a:t>is a technique </a:t>
            </a:r>
            <a:r>
              <a:rPr lang="en-US" dirty="0">
                <a:latin typeface="Baskerville Old Face" panose="02020602080505020303" pitchFamily="18" charset="0"/>
              </a:rPr>
              <a:t>in Natural Language Processing used to identify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basic phrases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 a sentence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instead of building a full parse tree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latin typeface="Baskerville Old Face" panose="02020602080505020303" pitchFamily="18" charset="0"/>
              </a:rPr>
              <a:t>It </a:t>
            </a:r>
            <a:r>
              <a:rPr lang="fr-FR" dirty="0" err="1">
                <a:latin typeface="Baskerville Old Face" panose="02020602080505020303" pitchFamily="18" charset="0"/>
              </a:rPr>
              <a:t>focuses</a:t>
            </a:r>
            <a:r>
              <a:rPr lang="fr-FR" dirty="0">
                <a:latin typeface="Baskerville Old Face" panose="02020602080505020303" pitchFamily="18" charset="0"/>
              </a:rPr>
              <a:t> on: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Noun Phrase (NP)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Verb</a:t>
            </a:r>
            <a:r>
              <a:rPr lang="fr-FR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Phrase (VP</a:t>
            </a:r>
            <a:r>
              <a:rPr lang="fr-FR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)	</a:t>
            </a:r>
            <a:endParaRPr lang="fr-FR" sz="24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Prepositional</a:t>
            </a:r>
            <a:r>
              <a:rPr lang="fr-FR" sz="24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Phrase (PP)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Adjective Phrase (ADJP)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Example:</a:t>
            </a:r>
          </a:p>
          <a:p>
            <a:pPr marL="0" indent="0" algn="just" fontAlgn="auto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smart student reads a book in the library.”</a:t>
            </a:r>
            <a:endParaRPr lang="fr-FR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buNone/>
            </a:pPr>
            <a:r>
              <a:rPr lang="en-US" b="1" u="sng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 Output:</a:t>
            </a:r>
          </a:p>
          <a:p>
            <a:pPr marL="0" indent="0" algn="ctr" fontAlgn="auto">
              <a:buNone/>
            </a:pPr>
            <a:endParaRPr lang="en-US" b="1" dirty="0" smtClean="0">
              <a:solidFill>
                <a:srgbClr val="800C6F"/>
              </a:solidFill>
              <a:latin typeface="Baskerville Old Face" panose="02020602080505020303" pitchFamily="18" charset="0"/>
            </a:endParaRPr>
          </a:p>
          <a:p>
            <a:pPr marL="0" indent="0" algn="ctr" fontAlgn="auto">
              <a:buNone/>
            </a:pP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[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NP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The smart student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] [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VP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reads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]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[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NP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 book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]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[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PP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in the library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]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Here</a:t>
            </a:r>
            <a:r>
              <a:rPr lang="en-US" dirty="0">
                <a:latin typeface="Baskerville Old Face" panose="02020602080505020303" pitchFamily="18" charset="0"/>
              </a:rPr>
              <a:t>, only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phrase boundaries 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latin typeface="Baskerville Old Face" panose="02020602080505020303" pitchFamily="18" charset="0"/>
              </a:rPr>
              <a:t>identified, </a:t>
            </a:r>
            <a:r>
              <a:rPr lang="en-US" dirty="0">
                <a:latin typeface="Baskerville Old Face" panose="02020602080505020303" pitchFamily="18" charset="0"/>
              </a:rPr>
              <a:t>not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 full hierarchical tree.</a:t>
            </a:r>
          </a:p>
        </p:txBody>
      </p:sp>
    </p:spTree>
    <p:extLst>
      <p:ext uri="{BB962C8B-B14F-4D97-AF65-F5344CB8AC3E}">
        <p14:creationId xmlns:p14="http://schemas.microsoft.com/office/powerpoint/2010/main" val="28826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Relationship </a:t>
            </a:r>
            <a:r>
              <a:rPr lang="en-US" sz="32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Between Shallow Parsing and PCFG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9382" y="1219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Shallow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Parsing using PCFG means: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Identifying phrase chunks </a:t>
            </a:r>
            <a:r>
              <a:rPr lang="en-US" b="1" dirty="0">
                <a:latin typeface="Baskerville Old Face" panose="02020602080505020303" pitchFamily="18" charset="0"/>
              </a:rPr>
              <a:t>in a sentence</a:t>
            </a:r>
            <a:r>
              <a:rPr lang="en-US" dirty="0">
                <a:latin typeface="Baskerville Old Face" panose="02020602080505020303" pitchFamily="18" charset="0"/>
              </a:rPr>
              <a:t> 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probabilistic grammar rules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selecting the most probable chunk structure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Instead of generating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complete deep parse tree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 smtClean="0">
                <a:latin typeface="Baskerville Old Face" panose="02020602080505020303" pitchFamily="18" charset="0"/>
              </a:rPr>
              <a:t>PCFG helps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Choose the most </a:t>
            </a:r>
            <a:r>
              <a:rPr lang="en-US" sz="24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likely phrase </a:t>
            </a:r>
            <a:r>
              <a:rPr lang="en-US" sz="24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boundaries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Handle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ambiguity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Improve chunk accuracy</a:t>
            </a:r>
          </a:p>
        </p:txBody>
      </p:sp>
    </p:spTree>
    <p:extLst>
      <p:ext uri="{BB962C8B-B14F-4D97-AF65-F5344CB8AC3E}">
        <p14:creationId xmlns:p14="http://schemas.microsoft.com/office/powerpoint/2010/main" val="173150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Architecture of Shallow </a:t>
            </a:r>
            <a:r>
              <a:rPr lang="en-US" sz="32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Parsing and PCFG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8586216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8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00"/>
            <a:ext cx="6781800" cy="647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452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43000"/>
            <a:ext cx="56388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81000" y="4504418"/>
            <a:ext cx="8281416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This approach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improves ambiguity resolution</a:t>
            </a:r>
            <a:r>
              <a:rPr lang="en-US" sz="2400" dirty="0">
                <a:latin typeface="Baskerville Old Face" panose="02020602080505020303" pitchFamily="18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increases parsing accuracy</a:t>
            </a:r>
            <a:r>
              <a:rPr lang="en-US" sz="2400" dirty="0">
                <a:latin typeface="Baskerville Old Face" panose="02020602080505020303" pitchFamily="18" charset="0"/>
              </a:rPr>
              <a:t>, and is widely used in applications like </a:t>
            </a:r>
            <a:r>
              <a:rPr lang="en-US" sz="24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information extraction, machine translation, and speech processing.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87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Chunk types (NP, VP, </a:t>
            </a: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PP)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35527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Chunking (Shallow Parsing)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divides a sentence </a:t>
            </a:r>
            <a:r>
              <a:rPr lang="en-US" dirty="0">
                <a:latin typeface="Baskerville Old Face" panose="02020602080505020303" pitchFamily="18" charset="0"/>
              </a:rPr>
              <a:t>into </a:t>
            </a:r>
            <a:r>
              <a:rPr lang="en-US" b="1" dirty="0">
                <a:latin typeface="Baskerville Old Face" panose="02020602080505020303" pitchFamily="18" charset="0"/>
              </a:rPr>
              <a:t>syntactic phrase groups</a:t>
            </a:r>
            <a:r>
              <a:rPr lang="en-US" dirty="0">
                <a:latin typeface="Baskerville Old Face" panose="02020602080505020303" pitchFamily="18" charset="0"/>
              </a:rPr>
              <a:t> called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chunks.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most common chunk types are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NP ( Noun Phrase)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VP (Verb Phrase)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PP ( Prepositional Phrase)</a:t>
            </a:r>
          </a:p>
          <a:p>
            <a:pPr marL="0" lvl="1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Noun Phrase(NP): </a:t>
            </a:r>
            <a:r>
              <a:rPr lang="en-US" sz="2400" dirty="0">
                <a:latin typeface="Baskerville Old Face" panose="02020602080505020303" pitchFamily="18" charset="0"/>
              </a:rPr>
              <a:t>A </a:t>
            </a:r>
            <a:r>
              <a:rPr lang="en-US" sz="20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Noun Phrase (NP) </a:t>
            </a:r>
            <a:r>
              <a:rPr lang="en-US" sz="2400" dirty="0">
                <a:latin typeface="Baskerville Old Face" panose="02020602080505020303" pitchFamily="18" charset="0"/>
              </a:rPr>
              <a:t>is a </a:t>
            </a:r>
            <a:r>
              <a:rPr lang="en-US" sz="2400" b="1" dirty="0">
                <a:latin typeface="Baskerville Old Face" panose="02020602080505020303" pitchFamily="18" charset="0"/>
              </a:rPr>
              <a:t>group of words </a:t>
            </a:r>
            <a:r>
              <a:rPr lang="en-US" sz="2400" dirty="0">
                <a:latin typeface="Baskerville Old Face" panose="02020602080505020303" pitchFamily="18" charset="0"/>
              </a:rPr>
              <a:t>that functions as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 noun in a sentence</a:t>
            </a:r>
            <a:r>
              <a:rPr lang="en-US" sz="2400" dirty="0">
                <a:latin typeface="Baskerville Old Face" panose="02020602080505020303" pitchFamily="18" charset="0"/>
              </a:rPr>
              <a:t>. It usually contains a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determiner, adjectives, and a noun.</a:t>
            </a:r>
          </a:p>
        </p:txBody>
      </p:sp>
    </p:spTree>
    <p:extLst>
      <p:ext uri="{BB962C8B-B14F-4D97-AF65-F5344CB8AC3E}">
        <p14:creationId xmlns:p14="http://schemas.microsoft.com/office/powerpoint/2010/main" val="21584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NP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chunk</a:t>
            </a:r>
            <a:r>
              <a:rPr lang="en-US" dirty="0">
                <a:latin typeface="Baskerville Old Face" panose="02020602080505020303" pitchFamily="18" charset="0"/>
              </a:rPr>
              <a:t> that represents a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person, place, thing, or idea </a:t>
            </a:r>
            <a:r>
              <a:rPr lang="en-US" dirty="0">
                <a:latin typeface="Baskerville Old Face" panose="02020602080505020303" pitchFamily="18" charset="0"/>
              </a:rPr>
              <a:t>and acts as 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subject or object in a sentence.</a:t>
            </a:r>
            <a:endParaRPr lang="en-US" sz="2400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61" y="2300082"/>
            <a:ext cx="4867954" cy="2943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476" y="2712141"/>
            <a:ext cx="3405601" cy="2119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60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Representation:</a:t>
            </a:r>
            <a:endParaRPr lang="en-US" sz="2400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24" y="1518665"/>
            <a:ext cx="4724400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35245" y="5932092"/>
            <a:ext cx="731921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/>
              <a:t>The sum of probabilities of all production rules of the same non-terminal (here NP) must be equal to 1.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952" y="1855130"/>
            <a:ext cx="3358664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234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sz="21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2. Verb Phrase (VP</a:t>
            </a:r>
            <a:r>
              <a:rPr lang="en-US" sz="21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 </a:t>
            </a:r>
            <a:r>
              <a:rPr lang="en-US" sz="2000" dirty="0">
                <a:latin typeface="Baskerville Old Face" panose="02020602080505020303" pitchFamily="18" charset="0"/>
              </a:rPr>
              <a:t>A </a:t>
            </a:r>
            <a:r>
              <a:rPr lang="en-US" sz="2000" b="1" dirty="0">
                <a:latin typeface="Baskerville Old Face" panose="02020602080505020303" pitchFamily="18" charset="0"/>
              </a:rPr>
              <a:t>Verb Phrase (VP)</a:t>
            </a:r>
            <a:r>
              <a:rPr lang="en-US" sz="2000" dirty="0">
                <a:latin typeface="Baskerville Old Face" panose="02020602080505020303" pitchFamily="18" charset="0"/>
              </a:rPr>
              <a:t> is a </a:t>
            </a:r>
            <a:r>
              <a:rPr lang="en-US" sz="20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group of words </a:t>
            </a:r>
            <a:r>
              <a:rPr lang="en-US" sz="2000" dirty="0">
                <a:latin typeface="Baskerville Old Face" panose="02020602080505020303" pitchFamily="18" charset="0"/>
              </a:rPr>
              <a:t>that contains the </a:t>
            </a:r>
            <a:r>
              <a:rPr lang="en-US" sz="20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main verb and its complements (object, adverb, etc.) </a:t>
            </a:r>
            <a:r>
              <a:rPr lang="en-US" sz="2000" dirty="0">
                <a:latin typeface="Baskerville Old Face" panose="02020602080505020303" pitchFamily="18" charset="0"/>
              </a:rPr>
              <a:t>and describes </a:t>
            </a:r>
            <a:r>
              <a:rPr lang="en-US" sz="20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the action of the subject</a:t>
            </a: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</a:t>
            </a:r>
            <a:r>
              <a:rPr lang="en-US" sz="20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b="1" dirty="0" err="1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i.e</a:t>
            </a:r>
            <a:r>
              <a:rPr lang="en-US" sz="2000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,</a:t>
            </a: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b="1" dirty="0">
                <a:latin typeface="Baskerville Old Face" panose="02020602080505020303" pitchFamily="18" charset="0"/>
              </a:rPr>
              <a:t>VP is a chunk that shows the </a:t>
            </a:r>
            <a:r>
              <a:rPr lang="en-US" sz="20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action or state in a sentence.</a:t>
            </a:r>
            <a:endParaRPr lang="en-US" sz="2100" b="1" u="sng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84" y="2933700"/>
            <a:ext cx="4791744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805001"/>
            <a:ext cx="3019846" cy="15813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802" y="2933700"/>
            <a:ext cx="3472909" cy="23053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6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Representation:</a:t>
            </a:r>
            <a:endParaRPr lang="en-US" sz="2400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752600"/>
            <a:ext cx="35052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496" y="1676400"/>
            <a:ext cx="4604120" cy="4502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08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sz="21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sz="21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Prepositional </a:t>
            </a:r>
            <a:r>
              <a:rPr lang="en-US" sz="21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Phrase </a:t>
            </a:r>
            <a:r>
              <a:rPr lang="en-US" sz="21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(PP): </a:t>
            </a:r>
            <a:r>
              <a:rPr lang="en-US" sz="2000" dirty="0"/>
              <a:t>A</a:t>
            </a:r>
            <a:r>
              <a:rPr lang="en-US" sz="2000" dirty="0">
                <a:latin typeface="Baskerville Old Face" panose="02020602080505020303" pitchFamily="18" charset="0"/>
              </a:rPr>
              <a:t> Prepositional Phrase (PP) is a </a:t>
            </a:r>
            <a:r>
              <a:rPr lang="en-US" sz="20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group of words </a:t>
            </a:r>
            <a:r>
              <a:rPr lang="en-US" sz="2000" dirty="0">
                <a:latin typeface="Baskerville Old Face" panose="02020602080505020303" pitchFamily="18" charset="0"/>
              </a:rPr>
              <a:t>that </a:t>
            </a:r>
            <a:r>
              <a:rPr lang="en-US" sz="20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begins with a preposition </a:t>
            </a:r>
            <a:r>
              <a:rPr lang="en-US" sz="2000" dirty="0" smtClean="0">
                <a:latin typeface="Baskerville Old Face" panose="02020602080505020303" pitchFamily="18" charset="0"/>
              </a:rPr>
              <a:t>and </a:t>
            </a:r>
            <a:r>
              <a:rPr lang="en-US" sz="20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ends with a noun phrase</a:t>
            </a:r>
            <a:r>
              <a:rPr lang="en-US" sz="2000" dirty="0">
                <a:latin typeface="Baskerville Old Face" panose="02020602080505020303" pitchFamily="18" charset="0"/>
              </a:rPr>
              <a:t>, providing additional </a:t>
            </a:r>
            <a:r>
              <a:rPr lang="en-US" sz="2000" b="1" dirty="0" smtClean="0">
                <a:latin typeface="Baskerville Old Face" panose="02020602080505020303" pitchFamily="18" charset="0"/>
              </a:rPr>
              <a:t>information about place, time, or direction</a:t>
            </a:r>
            <a:r>
              <a:rPr lang="en-US" sz="2000" dirty="0" smtClean="0"/>
              <a:t>.</a:t>
            </a: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endParaRPr lang="en-US" sz="2100" b="1" u="sng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24" y="2566657"/>
            <a:ext cx="2986376" cy="1624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40" y="4477024"/>
            <a:ext cx="3124636" cy="1473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337" y="2209053"/>
            <a:ext cx="5102263" cy="4267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703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>Contd..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86081"/>
            <a:ext cx="4363059" cy="3496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656" y="1062280"/>
            <a:ext cx="3973865" cy="3343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269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08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Architecture of Chunking in NLP</a:t>
            </a:r>
            <a:endParaRPr lang="en-US" sz="4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838200"/>
            <a:ext cx="3810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19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51816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75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1066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Chunking using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PCFG</a:t>
            </a:r>
            <a:endParaRPr lang="en-US" sz="4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379621"/>
            <a:ext cx="6177314" cy="4362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559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Chunking vs Full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6019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Chunking (Shallow Parsing)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divides a sentence </a:t>
            </a:r>
            <a:r>
              <a:rPr lang="en-US" dirty="0">
                <a:latin typeface="Baskerville Old Face" panose="02020602080505020303" pitchFamily="18" charset="0"/>
              </a:rPr>
              <a:t>into </a:t>
            </a:r>
            <a:r>
              <a:rPr lang="en-US" b="1" dirty="0">
                <a:latin typeface="Baskerville Old Face" panose="02020602080505020303" pitchFamily="18" charset="0"/>
              </a:rPr>
              <a:t>syntactic phrase groups</a:t>
            </a:r>
            <a:r>
              <a:rPr lang="en-US" dirty="0">
                <a:latin typeface="Baskerville Old Face" panose="02020602080505020303" pitchFamily="18" charset="0"/>
              </a:rPr>
              <a:t> called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chunks.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most common chunk types are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NP ( Noun Phrase)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VP (Verb Phrase)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PP ( Prepositional Phrase)</a:t>
            </a:r>
          </a:p>
          <a:p>
            <a:pPr marL="0" lvl="1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Noun Phrase(NP): </a:t>
            </a:r>
            <a:r>
              <a:rPr lang="en-US" sz="2400" dirty="0">
                <a:latin typeface="Baskerville Old Face" panose="02020602080505020303" pitchFamily="18" charset="0"/>
              </a:rPr>
              <a:t>A </a:t>
            </a:r>
            <a:r>
              <a:rPr lang="en-US" sz="20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Noun Phrase (NP) </a:t>
            </a:r>
            <a:r>
              <a:rPr lang="en-US" sz="2400" dirty="0">
                <a:latin typeface="Baskerville Old Face" panose="02020602080505020303" pitchFamily="18" charset="0"/>
              </a:rPr>
              <a:t>is a </a:t>
            </a:r>
            <a:r>
              <a:rPr lang="en-US" sz="2400" b="1" dirty="0">
                <a:latin typeface="Baskerville Old Face" panose="02020602080505020303" pitchFamily="18" charset="0"/>
              </a:rPr>
              <a:t>group of words </a:t>
            </a:r>
            <a:r>
              <a:rPr lang="en-US" sz="2400" dirty="0">
                <a:latin typeface="Baskerville Old Face" panose="02020602080505020303" pitchFamily="18" charset="0"/>
              </a:rPr>
              <a:t>that functions as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 noun in a sentence</a:t>
            </a:r>
            <a:r>
              <a:rPr lang="en-US" sz="2400" dirty="0">
                <a:latin typeface="Baskerville Old Face" panose="02020602080505020303" pitchFamily="18" charset="0"/>
              </a:rPr>
              <a:t>. It usually contains a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determiner, adjectives, and a noun.</a:t>
            </a:r>
          </a:p>
        </p:txBody>
      </p:sp>
    </p:spTree>
    <p:extLst>
      <p:ext uri="{BB962C8B-B14F-4D97-AF65-F5344CB8AC3E}">
        <p14:creationId xmlns:p14="http://schemas.microsoft.com/office/powerpoint/2010/main" val="236851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Architectures</a:t>
            </a:r>
            <a:endParaRPr lang="en-US" sz="5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12" y="820271"/>
            <a:ext cx="4525204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20271"/>
            <a:ext cx="3810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632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Comparison</a:t>
            </a:r>
            <a:endParaRPr lang="en-US" sz="5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664649"/>
              </p:ext>
            </p:extLst>
          </p:nvPr>
        </p:nvGraphicFramePr>
        <p:xfrm>
          <a:off x="228600" y="673033"/>
          <a:ext cx="8418670" cy="59739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66413">
                  <a:extLst>
                    <a:ext uri="{9D8B030D-6E8A-4147-A177-3AD203B41FA5}">
                      <a16:colId xmlns:a16="http://schemas.microsoft.com/office/drawing/2014/main" val="1531315894"/>
                    </a:ext>
                  </a:extLst>
                </a:gridCol>
                <a:gridCol w="3415585">
                  <a:extLst>
                    <a:ext uri="{9D8B030D-6E8A-4147-A177-3AD203B41FA5}">
                      <a16:colId xmlns:a16="http://schemas.microsoft.com/office/drawing/2014/main" val="674783191"/>
                    </a:ext>
                  </a:extLst>
                </a:gridCol>
                <a:gridCol w="2836672">
                  <a:extLst>
                    <a:ext uri="{9D8B030D-6E8A-4147-A177-3AD203B41FA5}">
                      <a16:colId xmlns:a16="http://schemas.microsoft.com/office/drawing/2014/main" val="3869595772"/>
                    </a:ext>
                  </a:extLst>
                </a:gridCol>
              </a:tblGrid>
              <a:tr h="71351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Chunking </a:t>
                      </a:r>
                      <a:endParaRPr lang="en-US" sz="20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Shallow Parsing)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Full Parsing </a:t>
                      </a:r>
                      <a:endParaRPr lang="en-US" sz="20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Deep Parsing)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458268"/>
                  </a:ext>
                </a:extLst>
              </a:tr>
              <a:tr h="64550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Definition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Divides a sentence into phrase-level chunks (NP, VP, PP)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Produces a complete syntactic parse tree of the sentence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685091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Parsing Depth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Shallow (Partial analysis)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Deep (Complete analysis)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889313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Output</a:t>
                      </a:r>
                    </a:p>
                  </a:txBody>
                  <a:tcPr marL="29900" marR="29900" marT="14950" marB="14950" anchor="ctr">
                    <a:solidFill>
                      <a:srgbClr val="E997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Phrase chunks only</a:t>
                      </a:r>
                    </a:p>
                  </a:txBody>
                  <a:tcPr marL="29900" marR="29900" marT="14950" marB="14950" anchor="ctr">
                    <a:solidFill>
                      <a:srgbClr val="E997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Full hierarchical parse tree</a:t>
                      </a:r>
                    </a:p>
                  </a:txBody>
                  <a:tcPr marL="29900" marR="29900" marT="14950" marB="14950" anchor="ctr">
                    <a:solidFill>
                      <a:srgbClr val="E997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06963"/>
                  </a:ext>
                </a:extLst>
              </a:tr>
              <a:tr h="34308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Structure</a:t>
                      </a:r>
                      <a:endParaRPr lang="en-US" sz="2000" b="1" dirty="0">
                        <a:latin typeface="Baskerville Old Face" panose="02020602080505020303" pitchFamily="18" charset="0"/>
                      </a:endParaRPr>
                    </a:p>
                  </a:txBody>
                  <a:tcPr marL="29900" marR="29900" marT="14950" marB="1495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Flat / Partial structure</a:t>
                      </a:r>
                      <a:endParaRPr lang="en-US" sz="2000" b="1" dirty="0">
                        <a:latin typeface="Baskerville Old Face" panose="02020602080505020303" pitchFamily="18" charset="0"/>
                      </a:endParaRPr>
                    </a:p>
                  </a:txBody>
                  <a:tcPr marL="29900" marR="29900" marT="14950" marB="1495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Tree-based Structures</a:t>
                      </a:r>
                      <a:endParaRPr lang="en-US" sz="2000" b="1" dirty="0">
                        <a:latin typeface="Baskerville Old Face" panose="02020602080505020303" pitchFamily="18" charset="0"/>
                      </a:endParaRPr>
                    </a:p>
                  </a:txBody>
                  <a:tcPr marL="29900" marR="29900" marT="14950" marB="14950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17001"/>
                  </a:ext>
                </a:extLst>
              </a:tr>
              <a:tr h="64550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Grammar Used</a:t>
                      </a:r>
                    </a:p>
                  </a:txBody>
                  <a:tcPr marL="29900" marR="29900" marT="14950" marB="1495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Chunk grammar, </a:t>
                      </a:r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POS-based rules</a:t>
                      </a:r>
                      <a:endParaRPr lang="en-US" sz="2000" b="1" dirty="0">
                        <a:latin typeface="Baskerville Old Face" panose="02020602080505020303" pitchFamily="18" charset="0"/>
                      </a:endParaRPr>
                    </a:p>
                  </a:txBody>
                  <a:tcPr marL="29900" marR="29900" marT="14950" marB="1495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CFG, PCFG, Dependency Grammar</a:t>
                      </a:r>
                    </a:p>
                  </a:txBody>
                  <a:tcPr marL="29900" marR="29900" marT="14950" marB="1495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3758655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Complexity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Low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High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177390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Speed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Fast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Slow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09561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Computational Cost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Less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More</a:t>
                      </a:r>
                    </a:p>
                  </a:txBody>
                  <a:tcPr marL="29900" marR="29900" marT="14950" marB="14950" anchor="ctr">
                    <a:solidFill>
                      <a:srgbClr val="00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102300"/>
                  </a:ext>
                </a:extLst>
              </a:tr>
              <a:tr h="33943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Ambiguity Handling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Limited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Strong ambiguity resolution</a:t>
                      </a:r>
                    </a:p>
                  </a:txBody>
                  <a:tcPr marL="29900" marR="29900" marT="14950" marB="14950" anchor="ctr"/>
                </a:tc>
                <a:extLst>
                  <a:ext uri="{0D108BD9-81ED-4DB2-BD59-A6C34878D82A}">
                    <a16:rowId xmlns:a16="http://schemas.microsoft.com/office/drawing/2014/main" val="2806971493"/>
                  </a:ext>
                </a:extLst>
              </a:tr>
              <a:tr h="64550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Level of Syntax</a:t>
                      </a:r>
                    </a:p>
                  </a:txBody>
                  <a:tcPr marL="29900" marR="29900" marT="14950" marB="1495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Surface-level syntax</a:t>
                      </a:r>
                    </a:p>
                  </a:txBody>
                  <a:tcPr marL="29900" marR="29900" marT="14950" marB="1495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Complete grammatical relations</a:t>
                      </a:r>
                    </a:p>
                  </a:txBody>
                  <a:tcPr marL="29900" marR="29900" marT="14950" marB="1495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74258"/>
                  </a:ext>
                </a:extLst>
              </a:tr>
              <a:tr h="64550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Example Output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[NP The student] [VP reads] </a:t>
                      </a:r>
                      <a:endParaRPr lang="en-US" sz="18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latin typeface="Baskerville Old Face" panose="02020602080505020303" pitchFamily="18" charset="0"/>
                        </a:rPr>
                        <a:t>[</a:t>
                      </a:r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NP a book]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Full tree with </a:t>
                      </a:r>
                      <a:endParaRPr lang="en-US" sz="18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latin typeface="Baskerville Old Face" panose="02020602080505020303" pitchFamily="18" charset="0"/>
                        </a:rPr>
                        <a:t>S </a:t>
                      </a:r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→ NP VP → V NP</a:t>
                      </a:r>
                    </a:p>
                  </a:txBody>
                  <a:tcPr marL="29900" marR="29900" marT="14950" marB="14950" anchor="ctr"/>
                </a:tc>
                <a:extLst>
                  <a:ext uri="{0D108BD9-81ED-4DB2-BD59-A6C34878D82A}">
                    <a16:rowId xmlns:a16="http://schemas.microsoft.com/office/drawing/2014/main" val="1888974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16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Comparison</a:t>
            </a:r>
            <a:endParaRPr lang="en-US" sz="5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712736"/>
              </p:ext>
            </p:extLst>
          </p:nvPr>
        </p:nvGraphicFramePr>
        <p:xfrm>
          <a:off x="228600" y="727994"/>
          <a:ext cx="8510016" cy="57854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57760">
                  <a:extLst>
                    <a:ext uri="{9D8B030D-6E8A-4147-A177-3AD203B41FA5}">
                      <a16:colId xmlns:a16="http://schemas.microsoft.com/office/drawing/2014/main" val="1531315894"/>
                    </a:ext>
                  </a:extLst>
                </a:gridCol>
                <a:gridCol w="3000040">
                  <a:extLst>
                    <a:ext uri="{9D8B030D-6E8A-4147-A177-3AD203B41FA5}">
                      <a16:colId xmlns:a16="http://schemas.microsoft.com/office/drawing/2014/main" val="674783191"/>
                    </a:ext>
                  </a:extLst>
                </a:gridCol>
                <a:gridCol w="3252216">
                  <a:extLst>
                    <a:ext uri="{9D8B030D-6E8A-4147-A177-3AD203B41FA5}">
                      <a16:colId xmlns:a16="http://schemas.microsoft.com/office/drawing/2014/main" val="3869595772"/>
                    </a:ext>
                  </a:extLst>
                </a:gridCol>
              </a:tblGrid>
              <a:tr h="41500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Chunking </a:t>
                      </a:r>
                      <a:endParaRPr lang="en-US" sz="20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Shallow Parsing)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Full Parsing </a:t>
                      </a:r>
                      <a:endParaRPr lang="en-US" sz="2000" b="1" dirty="0" smtClean="0">
                        <a:latin typeface="Baskerville Old Face" panose="02020602080505020303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Deep Parsing)</a:t>
                      </a:r>
                    </a:p>
                  </a:txBody>
                  <a:tcPr marL="29900" marR="29900" marT="14950" marB="1495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458268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Algorithms Used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Chunkers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, Regex chunking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CYK, </a:t>
                      </a:r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Earley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 Parser, Chart Parser</a:t>
                      </a:r>
                    </a:p>
                  </a:txBody>
                  <a:tcPr marL="29900" marR="29900" marT="14950" marB="1495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71424"/>
                  </a:ext>
                </a:extLst>
              </a:tr>
              <a:tr h="11959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Accuracy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Moderate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High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90588"/>
                  </a:ext>
                </a:extLst>
              </a:tr>
              <a:tr h="11959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Memory Usage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Low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High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032209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Training Requirement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Less training data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Large annotated treebanks required</a:t>
                      </a:r>
                    </a:p>
                  </a:txBody>
                  <a:tcPr marL="29900" marR="29900" marT="14950" marB="1495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901280"/>
                  </a:ext>
                </a:extLst>
              </a:tr>
              <a:tr h="29899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Dependency Capture</a:t>
                      </a:r>
                    </a:p>
                  </a:txBody>
                  <a:tcPr marL="29900" marR="29900" marT="14950" marB="1495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Cannot capture long dependencies</a:t>
                      </a:r>
                    </a:p>
                  </a:txBody>
                  <a:tcPr marL="29900" marR="29900" marT="14950" marB="1495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Captures long-distance dependencies</a:t>
                      </a:r>
                    </a:p>
                  </a:txBody>
                  <a:tcPr marL="29900" marR="29900" marT="14950" marB="1495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38571"/>
                  </a:ext>
                </a:extLst>
              </a:tr>
              <a:tr h="29899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Implementation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Simple and easy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Complex and computationally intensive</a:t>
                      </a:r>
                    </a:p>
                  </a:txBody>
                  <a:tcPr marL="29900" marR="29900" marT="14950" marB="14950" anchor="ctr"/>
                </a:tc>
                <a:extLst>
                  <a:ext uri="{0D108BD9-81ED-4DB2-BD59-A6C34878D82A}">
                    <a16:rowId xmlns:a16="http://schemas.microsoft.com/office/drawing/2014/main" val="3099500769"/>
                  </a:ext>
                </a:extLst>
              </a:tr>
              <a:tr h="29899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Use in NLP Tasks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NER, Information Extraction, Chatbots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Machine Translation, Syntax Analysis, Grammar Checking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837653"/>
                  </a:ext>
                </a:extLst>
              </a:tr>
              <a:tr h="20929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Real-Life Analogy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Identifying phrases only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Complete sentence diagramming</a:t>
                      </a:r>
                    </a:p>
                  </a:txBody>
                  <a:tcPr marL="29900" marR="29900" marT="14950" marB="1495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89135"/>
                  </a:ext>
                </a:extLst>
              </a:tr>
              <a:tr h="29899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Example Sentence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“The smart student reads a book” → Chunks</a:t>
                      </a:r>
                    </a:p>
                  </a:txBody>
                  <a:tcPr marL="29900" marR="29900" marT="14950" marB="149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Same sentence → Full syntactic tree</a:t>
                      </a:r>
                    </a:p>
                  </a:txBody>
                  <a:tcPr marL="29900" marR="29900" marT="14950" marB="14950" anchor="ctr"/>
                </a:tc>
                <a:extLst>
                  <a:ext uri="{0D108BD9-81ED-4DB2-BD59-A6C34878D82A}">
                    <a16:rowId xmlns:a16="http://schemas.microsoft.com/office/drawing/2014/main" val="1125428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2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38250"/>
            <a:ext cx="38100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74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Chunking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Rule-Based Chunking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C93193"/>
                </a:solidFill>
                <a:latin typeface="Baskerville Old Face" panose="02020602080505020303" pitchFamily="18" charset="0"/>
              </a:rPr>
              <a:t>shallow parsing technique </a:t>
            </a:r>
            <a:r>
              <a:rPr lang="en-US" dirty="0">
                <a:latin typeface="Baskerville Old Face" panose="02020602080505020303" pitchFamily="18" charset="0"/>
              </a:rPr>
              <a:t>that uses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anose="02020602080505020303" pitchFamily="18" charset="0"/>
              </a:rPr>
              <a:t>predefined linguistic rules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669900"/>
                </a:solidFill>
                <a:latin typeface="Baskerville Old Face" panose="02020602080505020303" pitchFamily="18" charset="0"/>
              </a:rPr>
              <a:t>POS tag patterns (regex/grammar rules)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group words </a:t>
            </a:r>
            <a:r>
              <a:rPr lang="en-US" dirty="0">
                <a:latin typeface="Baskerville Old Face" panose="02020602080505020303" pitchFamily="18" charset="0"/>
              </a:rPr>
              <a:t>into </a:t>
            </a:r>
            <a:r>
              <a:rPr lang="en-US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syntactic chunks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latin typeface="Baskerville Old Face" panose="02020602080505020303" pitchFamily="18" charset="0"/>
              </a:rPr>
              <a:t>NP (Noun Phrase), VP (Verb Phrase), and PP (Prepositional Phrase).</a:t>
            </a:r>
            <a:endParaRPr lang="en-US" sz="2400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632454"/>
            <a:ext cx="5029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93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Chunking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What “Regex” Means?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" y="1485900"/>
            <a:ext cx="8063345" cy="1866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39836"/>
            <a:ext cx="4829700" cy="3089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07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Chunking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Common Regex Symbols Used in Chunking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605742"/>
              </p:ext>
            </p:extLst>
          </p:nvPr>
        </p:nvGraphicFramePr>
        <p:xfrm>
          <a:off x="1289304" y="1752600"/>
          <a:ext cx="6839712" cy="35661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07026">
                  <a:extLst>
                    <a:ext uri="{9D8B030D-6E8A-4147-A177-3AD203B41FA5}">
                      <a16:colId xmlns:a16="http://schemas.microsoft.com/office/drawing/2014/main" val="1902321403"/>
                    </a:ext>
                  </a:extLst>
                </a:gridCol>
                <a:gridCol w="3400927">
                  <a:extLst>
                    <a:ext uri="{9D8B030D-6E8A-4147-A177-3AD203B41FA5}">
                      <a16:colId xmlns:a16="http://schemas.microsoft.com/office/drawing/2014/main" val="905213511"/>
                    </a:ext>
                  </a:extLst>
                </a:gridCol>
                <a:gridCol w="2031759">
                  <a:extLst>
                    <a:ext uri="{9D8B030D-6E8A-4147-A177-3AD203B41FA5}">
                      <a16:colId xmlns:a16="http://schemas.microsoft.com/office/drawing/2014/main" val="203308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996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&lt; 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>
                          <a:latin typeface="Baskerville Old Face" panose="02020602080505020303" pitchFamily="18" charset="0"/>
                        </a:rPr>
                        <a:t>POS 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&lt;N&gt; (Noun)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388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Optional (0 or 1 time)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&lt;</a:t>
                      </a:r>
                      <a:r>
                        <a:rPr lang="en-US" sz="2800" b="0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&gt;?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0939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Zero or more times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&lt;</a:t>
                      </a:r>
                      <a:r>
                        <a:rPr lang="en-US" sz="2800" b="0" dirty="0" err="1">
                          <a:latin typeface="Baskerville Old Face" panose="02020602080505020303" pitchFamily="18" charset="0"/>
                        </a:rPr>
                        <a:t>Adj</a:t>
                      </a:r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&gt;*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9235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One or more times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&lt;N&gt;+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7064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>
                          <a:latin typeface="Baskerville Old Face" panose="02020602080505020303" pitchFamily="18" charset="0"/>
                        </a:rPr>
                        <a:t>{ 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Chunk boundary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{&lt;</a:t>
                      </a:r>
                      <a:r>
                        <a:rPr lang="en-US" sz="2800" b="0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&gt;&lt;N&gt;}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0561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0">
                          <a:latin typeface="Baskerville Old Face" panose="02020602080505020303" pitchFamily="18" charset="0"/>
                        </a:rPr>
                        <a:t>`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`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Baskerville Old Face" panose="02020602080505020303" pitchFamily="18" charset="0"/>
                        </a:rPr>
                        <a:t>OR operator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275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6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Chunking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Common Regex Symbols Used in Chunking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47800"/>
            <a:ext cx="4110228" cy="50011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51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Architecture of Rule based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3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926570"/>
            <a:ext cx="3200400" cy="5328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0"/>
            <a:ext cx="50292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784810"/>
            <a:ext cx="2857899" cy="1539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04800" y="4343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This Architecture mainly used in 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3544"/>
            <a:ext cx="3962400" cy="3887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762000"/>
            <a:ext cx="2886478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332" y="1752600"/>
            <a:ext cx="4721268" cy="4502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47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857250"/>
            <a:ext cx="7595616" cy="5238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2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" y="838200"/>
            <a:ext cx="4014216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894221"/>
            <a:ext cx="76962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319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79248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60890" y="4916430"/>
            <a:ext cx="8277726" cy="13388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latin typeface="Baskerville Old Face" panose="02020602080505020303" pitchFamily="18" charset="0"/>
              </a:rPr>
              <a:t>VBZ = Verb, 3rd Person Singular Present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It is a Part-of-Speech (POS) tag used for verbs that describe an action done by </a:t>
            </a:r>
            <a:r>
              <a:rPr lang="en-US" b="1" dirty="0">
                <a:latin typeface="Baskerville Old Face" panose="02020602080505020303" pitchFamily="18" charset="0"/>
              </a:rPr>
              <a:t>he, she, or it</a:t>
            </a:r>
            <a:r>
              <a:rPr lang="en-US" dirty="0">
                <a:latin typeface="Baskerville Old Face" panose="02020602080505020303" pitchFamily="18" charset="0"/>
              </a:rPr>
              <a:t> in present tense.</a:t>
            </a:r>
          </a:p>
        </p:txBody>
      </p:sp>
    </p:spTree>
    <p:extLst>
      <p:ext uri="{BB962C8B-B14F-4D97-AF65-F5344CB8AC3E}">
        <p14:creationId xmlns:p14="http://schemas.microsoft.com/office/powerpoint/2010/main" val="20161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4" y="1066800"/>
            <a:ext cx="6172200" cy="2781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38" y="4191000"/>
            <a:ext cx="6941062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92" y="5836158"/>
            <a:ext cx="8433815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987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7443216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79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72390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8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14400"/>
            <a:ext cx="68580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52" y="4883818"/>
            <a:ext cx="6685547" cy="1212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12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38200"/>
            <a:ext cx="5001153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971923"/>
            <a:ext cx="8433816" cy="1076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110912"/>
            <a:ext cx="6400799" cy="3639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104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94" y="914400"/>
            <a:ext cx="537410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4038600"/>
            <a:ext cx="5462016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68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2023"/>
            <a:ext cx="8229600" cy="5175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 based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82296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310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36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Statistical </a:t>
            </a:r>
            <a:r>
              <a:rPr lang="en-US" sz="3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40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Statistical Chunking</a:t>
            </a:r>
            <a:r>
              <a:rPr lang="en-US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process of </a:t>
            </a:r>
            <a:r>
              <a:rPr lang="en-US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identifying syntactic chunks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 smtClean="0">
                <a:solidFill>
                  <a:srgbClr val="C93193"/>
                </a:solidFill>
                <a:latin typeface="Baskerville Old Face" panose="02020602080505020303" pitchFamily="18" charset="0"/>
              </a:rPr>
              <a:t>probabilistic models or  </a:t>
            </a:r>
            <a:r>
              <a:rPr lang="en-US" b="1" dirty="0">
                <a:solidFill>
                  <a:srgbClr val="C93193"/>
                </a:solidFill>
                <a:latin typeface="Baskerville Old Face" panose="02020602080505020303" pitchFamily="18" charset="0"/>
              </a:rPr>
              <a:t>machine learning models </a:t>
            </a:r>
            <a:r>
              <a:rPr lang="en-US" dirty="0">
                <a:latin typeface="Baskerville Old Face" panose="02020602080505020303" pitchFamily="18" charset="0"/>
              </a:rPr>
              <a:t>to identify </a:t>
            </a:r>
            <a:r>
              <a:rPr lang="en-US" b="1" dirty="0">
                <a:latin typeface="Baskerville Old Face" panose="02020602080505020303" pitchFamily="18" charset="0"/>
              </a:rPr>
              <a:t>chunks (NP, VP, PP, etc.) </a:t>
            </a:r>
            <a:r>
              <a:rPr lang="en-US" dirty="0">
                <a:latin typeface="Baskerville Old Face" panose="02020602080505020303" pitchFamily="18" charset="0"/>
              </a:rPr>
              <a:t>based on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statistical patterns </a:t>
            </a:r>
            <a:r>
              <a:rPr lang="en-US" dirty="0">
                <a:latin typeface="Baskerville Old Face" panose="02020602080505020303" pitchFamily="18" charset="0"/>
              </a:rPr>
              <a:t>and</a:t>
            </a:r>
            <a:r>
              <a:rPr lang="en-US" b="1" dirty="0" smtClean="0">
                <a:solidFill>
                  <a:srgbClr val="C93193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trained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on labeled corpora</a:t>
            </a:r>
            <a:r>
              <a:rPr lang="en-US" dirty="0">
                <a:latin typeface="Baskerville Old Face" panose="02020602080505020303" pitchFamily="18" charset="0"/>
              </a:rPr>
              <a:t>, rather than using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hand-written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grammar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rules.</a:t>
            </a:r>
          </a:p>
        </p:txBody>
      </p:sp>
    </p:spTree>
    <p:extLst>
      <p:ext uri="{BB962C8B-B14F-4D97-AF65-F5344CB8AC3E}">
        <p14:creationId xmlns:p14="http://schemas.microsoft.com/office/powerpoint/2010/main" val="26272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23"/>
            <a:ext cx="8077200" cy="5937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Architecture of Statistical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Chunking</a:t>
            </a:r>
            <a:endParaRPr lang="en-US" sz="3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836325"/>
            <a:ext cx="4014216" cy="5986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39" y="990600"/>
            <a:ext cx="404869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84" y="3676650"/>
            <a:ext cx="3505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10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0"/>
            <a:ext cx="8077200" cy="9906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Notation of</a:t>
            </a:r>
            <a:b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 Statistical Chunking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42" y="1436914"/>
            <a:ext cx="7389658" cy="5268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91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02" y="914400"/>
            <a:ext cx="5423698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694" y="3962399"/>
            <a:ext cx="5691922" cy="2743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71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5257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215" y="4446815"/>
            <a:ext cx="5892369" cy="2423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09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7502" y="914400"/>
            <a:ext cx="1766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Example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043" y="1524000"/>
            <a:ext cx="6224016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84" y="3962400"/>
            <a:ext cx="8243098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3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914400"/>
          <a:ext cx="7467600" cy="21031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128845379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0403794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67128809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2548463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POS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Full Form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77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Words before 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The, a, 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762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Describing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smart, big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3478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Person/place/thing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student, book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342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VBZ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Baskerville Old Face" panose="02020602080505020303" pitchFamily="18" charset="0"/>
                        </a:rPr>
                        <a:t>Verb</a:t>
                      </a:r>
                    </a:p>
                    <a:p>
                      <a:pPr algn="ctr"/>
                      <a:r>
                        <a:rPr lang="en-US" dirty="0" smtClean="0"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(3rd person singular)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Action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reads, runs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5461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657600"/>
            <a:ext cx="26670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87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90600"/>
            <a:ext cx="60198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4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50818" y="1005767"/>
          <a:ext cx="7900415" cy="424735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19555">
                  <a:extLst>
                    <a:ext uri="{9D8B030D-6E8A-4147-A177-3AD203B41FA5}">
                      <a16:colId xmlns:a16="http://schemas.microsoft.com/office/drawing/2014/main" val="1917805861"/>
                    </a:ext>
                  </a:extLst>
                </a:gridCol>
                <a:gridCol w="1259221">
                  <a:extLst>
                    <a:ext uri="{9D8B030D-6E8A-4147-A177-3AD203B41FA5}">
                      <a16:colId xmlns:a16="http://schemas.microsoft.com/office/drawing/2014/main" val="1615514929"/>
                    </a:ext>
                  </a:extLst>
                </a:gridCol>
                <a:gridCol w="1259221">
                  <a:extLst>
                    <a:ext uri="{9D8B030D-6E8A-4147-A177-3AD203B41FA5}">
                      <a16:colId xmlns:a16="http://schemas.microsoft.com/office/drawing/2014/main" val="1412393271"/>
                    </a:ext>
                  </a:extLst>
                </a:gridCol>
                <a:gridCol w="1079332">
                  <a:extLst>
                    <a:ext uri="{9D8B030D-6E8A-4147-A177-3AD203B41FA5}">
                      <a16:colId xmlns:a16="http://schemas.microsoft.com/office/drawing/2014/main" val="3121759607"/>
                    </a:ext>
                  </a:extLst>
                </a:gridCol>
                <a:gridCol w="1079332">
                  <a:extLst>
                    <a:ext uri="{9D8B030D-6E8A-4147-A177-3AD203B41FA5}">
                      <a16:colId xmlns:a16="http://schemas.microsoft.com/office/drawing/2014/main" val="4071888530"/>
                    </a:ext>
                  </a:extLst>
                </a:gridCol>
                <a:gridCol w="2503754">
                  <a:extLst>
                    <a:ext uri="{9D8B030D-6E8A-4147-A177-3AD203B41FA5}">
                      <a16:colId xmlns:a16="http://schemas.microsoft.com/office/drawing/2014/main" val="419250705"/>
                    </a:ext>
                  </a:extLst>
                </a:gridCol>
              </a:tblGrid>
              <a:tr h="59443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latin typeface="Baskerville Old Face" panose="02020602080505020303" pitchFamily="18" charset="0"/>
                        </a:rPr>
                        <a:t>i</a:t>
                      </a:r>
                      <a:endParaRPr lang="en-US" sz="1800" b="1" dirty="0">
                        <a:latin typeface="Baskerville Old Face" panose="02020602080505020303" pitchFamily="18" charset="0"/>
                      </a:endParaRP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Word ((</a:t>
                      </a:r>
                      <a:r>
                        <a:rPr lang="en-US" sz="1800" b="1" dirty="0" err="1">
                          <a:latin typeface="Baskerville Old Face" panose="02020602080505020303" pitchFamily="18" charset="0"/>
                        </a:rPr>
                        <a:t>w_i</a:t>
                      </a:r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))</a:t>
                      </a: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POS ((</a:t>
                      </a:r>
                      <a:r>
                        <a:rPr lang="en-US" sz="1800" b="1" dirty="0" err="1">
                          <a:latin typeface="Baskerville Old Face" panose="02020602080505020303" pitchFamily="18" charset="0"/>
                        </a:rPr>
                        <a:t>t_i</a:t>
                      </a:r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))</a:t>
                      </a: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(t_{i-1})</a:t>
                      </a: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(t_{i+1})</a:t>
                      </a: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Feature Vector (</a:t>
                      </a:r>
                      <a:r>
                        <a:rPr lang="en-US" sz="1800" b="1" dirty="0" err="1">
                          <a:latin typeface="Baskerville Old Face" panose="02020602080505020303" pitchFamily="18" charset="0"/>
                        </a:rPr>
                        <a:t>F_i</a:t>
                      </a:r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)</a:t>
                      </a:r>
                    </a:p>
                  </a:txBody>
                  <a:tcPr marL="72741" marR="72741" marT="36370" marB="363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24616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START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{The, DT, START, JJ}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34213464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smart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{smart, JJ, DT, NN}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129726383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VBZ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{student, NN, JJ, VBZ}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35776004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reads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VBZ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{reads, VBZ, NN, DT}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27953426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5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VBZ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{a, DT, VBZ, NN}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1397521259"/>
                  </a:ext>
                </a:extLst>
              </a:tr>
              <a:tr h="8335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6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book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Baskerville Old Face" panose="02020602080505020303" pitchFamily="18" charset="0"/>
                        </a:rPr>
                        <a:t>END</a:t>
                      </a:r>
                    </a:p>
                  </a:txBody>
                  <a:tcPr marL="72741" marR="72741" marT="36370" marB="363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{book, NN, DT, END}</a:t>
                      </a:r>
                    </a:p>
                  </a:txBody>
                  <a:tcPr marL="72741" marR="72741" marT="36370" marB="36370" anchor="ctr"/>
                </a:tc>
                <a:extLst>
                  <a:ext uri="{0D108BD9-81ED-4DB2-BD59-A6C34878D82A}">
                    <a16:rowId xmlns:a16="http://schemas.microsoft.com/office/drawing/2014/main" val="346922294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7502" y="623018"/>
            <a:ext cx="344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Feature Extraction Table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81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56388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186692"/>
              </p:ext>
            </p:extLst>
          </p:nvPr>
        </p:nvGraphicFramePr>
        <p:xfrm>
          <a:off x="2450810" y="2743200"/>
          <a:ext cx="3910584" cy="27736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91184">
                  <a:extLst>
                    <a:ext uri="{9D8B030D-6E8A-4147-A177-3AD203B41FA5}">
                      <a16:colId xmlns:a16="http://schemas.microsoft.com/office/drawing/2014/main" val="202668453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421203032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139568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POS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Chunk Tag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332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B-NP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1412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smart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I-NP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974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I-NP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6007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reads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VBZ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B-VP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423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B-NP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5416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book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I-NP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91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25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14400"/>
            <a:ext cx="40386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835" y="914400"/>
            <a:ext cx="3419867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02" y="2876005"/>
            <a:ext cx="5527766" cy="1695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480" y="4724400"/>
            <a:ext cx="4587719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7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02" y="152401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73" y="933452"/>
            <a:ext cx="3505200" cy="2038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772" y="885655"/>
            <a:ext cx="4229690" cy="2238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80" y="3752851"/>
            <a:ext cx="7504485" cy="17051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74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800" b="1" dirty="0"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latin typeface="Baskerville Old Face" panose="02020602080505020303" pitchFamily="18" charset="0"/>
              </a:rPr>
            </a:br>
            <a:r>
              <a:rPr lang="en-US" sz="2800" b="1" dirty="0" smtClean="0">
                <a:latin typeface="Baskerville Old Face" panose="02020602080505020303" pitchFamily="18" charset="0"/>
              </a:rPr>
              <a:t/>
            </a:r>
            <a:br>
              <a:rPr lang="en-US" sz="2800" b="1" dirty="0" smtClean="0">
                <a:latin typeface="Baskerville Old Face" panose="02020602080505020303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Comparison of Rule-Based and Statistical Chunking</a:t>
            </a:r>
            <a:endParaRPr lang="en-US" sz="2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42" y="1066800"/>
            <a:ext cx="778611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1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32877</TotalTime>
  <Words>1164</Words>
  <Application>Microsoft Office PowerPoint</Application>
  <PresentationFormat>On-screen Show (4:3)</PresentationFormat>
  <Paragraphs>342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Shallow Parsing (Chunking) in NLP</vt:lpstr>
      <vt:lpstr>Contd..</vt:lpstr>
      <vt:lpstr>    Relationship Between Shallow Parsing and PCFG</vt:lpstr>
      <vt:lpstr>    Architecture of Shallow Parsing and PCFG</vt:lpstr>
      <vt:lpstr>PowerPoint Presentation</vt:lpstr>
      <vt:lpstr>Contd..</vt:lpstr>
      <vt:lpstr>    Chunk types (NP, VP, PP)</vt:lpstr>
      <vt:lpstr>Contd..</vt:lpstr>
      <vt:lpstr>Contd..</vt:lpstr>
      <vt:lpstr>Contd..</vt:lpstr>
      <vt:lpstr>Contd..</vt:lpstr>
      <vt:lpstr>Contd..</vt:lpstr>
      <vt:lpstr>Contd..</vt:lpstr>
      <vt:lpstr>Architecture of Chunking in NLP</vt:lpstr>
      <vt:lpstr>PowerPoint Presentation</vt:lpstr>
      <vt:lpstr>Mathematical Representation of Chunking using PCFG</vt:lpstr>
      <vt:lpstr>    Chunking vs Full Parsing</vt:lpstr>
      <vt:lpstr>Architectures</vt:lpstr>
      <vt:lpstr>Comparison</vt:lpstr>
      <vt:lpstr>Comparison</vt:lpstr>
      <vt:lpstr>   Contd..</vt:lpstr>
      <vt:lpstr>    Rule based Chunking</vt:lpstr>
      <vt:lpstr>    Rule based Chunking</vt:lpstr>
      <vt:lpstr>    Rule based Chunking</vt:lpstr>
      <vt:lpstr>    Rule based Chunking</vt:lpstr>
      <vt:lpstr>   Architecture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Mathematical Representation of Rule based Chunking</vt:lpstr>
      <vt:lpstr>   Statistical Chunking</vt:lpstr>
      <vt:lpstr>   Architecture of Statistical Chunking</vt:lpstr>
      <vt:lpstr>   Mathematical Notation of  Statistical Chunking</vt:lpstr>
      <vt:lpstr>   Contd..</vt:lpstr>
      <vt:lpstr>   Contd..</vt:lpstr>
      <vt:lpstr>   Contd..</vt:lpstr>
      <vt:lpstr>   Contd..</vt:lpstr>
      <vt:lpstr>   Contd..</vt:lpstr>
      <vt:lpstr>   Contd..</vt:lpstr>
      <vt:lpstr>   Contd..</vt:lpstr>
      <vt:lpstr>   Contd..</vt:lpstr>
      <vt:lpstr>   Contd..</vt:lpstr>
      <vt:lpstr>   Comparison of Rule-Based and Statistical Chunking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2249</cp:revision>
  <dcterms:created xsi:type="dcterms:W3CDTF">2013-11-07T06:07:38Z</dcterms:created>
  <dcterms:modified xsi:type="dcterms:W3CDTF">2026-02-25T10:21:56Z</dcterms:modified>
</cp:coreProperties>
</file>