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66" r:id="rId2"/>
    <p:sldId id="267" r:id="rId3"/>
    <p:sldId id="271" r:id="rId4"/>
    <p:sldId id="268" r:id="rId5"/>
    <p:sldId id="259" r:id="rId6"/>
    <p:sldId id="260" r:id="rId7"/>
    <p:sldId id="261" r:id="rId8"/>
    <p:sldId id="262" r:id="rId9"/>
    <p:sldId id="269" r:id="rId10"/>
    <p:sldId id="270" r:id="rId11"/>
    <p:sldId id="272" r:id="rId12"/>
    <p:sldId id="273" r:id="rId13"/>
    <p:sldId id="263" r:id="rId14"/>
    <p:sldId id="278" r:id="rId15"/>
    <p:sldId id="281" r:id="rId16"/>
    <p:sldId id="276" r:id="rId17"/>
    <p:sldId id="275" r:id="rId18"/>
    <p:sldId id="277" r:id="rId19"/>
    <p:sldId id="282" r:id="rId20"/>
    <p:sldId id="279" r:id="rId21"/>
    <p:sldId id="287" r:id="rId22"/>
    <p:sldId id="289" r:id="rId23"/>
    <p:sldId id="288" r:id="rId24"/>
    <p:sldId id="290" r:id="rId25"/>
    <p:sldId id="291" r:id="rId26"/>
    <p:sldId id="283" r:id="rId27"/>
    <p:sldId id="274" r:id="rId28"/>
    <p:sldId id="284" r:id="rId29"/>
    <p:sldId id="285" r:id="rId30"/>
    <p:sldId id="286"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3417A3D-B5B2-42AB-90C4-469960DD5110}" type="datetimeFigureOut">
              <a:rPr lang="en-US" smtClean="0"/>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02E989-8082-4F22-B12A-AD37AFA41E67}" type="slidenum">
              <a:rPr lang="en-US" smtClean="0"/>
              <a:t>‹#›</a:t>
            </a:fld>
            <a:endParaRPr lang="en-US"/>
          </a:p>
        </p:txBody>
      </p:sp>
    </p:spTree>
    <p:extLst>
      <p:ext uri="{BB962C8B-B14F-4D97-AF65-F5344CB8AC3E}">
        <p14:creationId xmlns:p14="http://schemas.microsoft.com/office/powerpoint/2010/main" val="1689398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417A3D-B5B2-42AB-90C4-469960DD5110}" type="datetimeFigureOut">
              <a:rPr lang="en-US" smtClean="0"/>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02E989-8082-4F22-B12A-AD37AFA41E67}" type="slidenum">
              <a:rPr lang="en-US" smtClean="0"/>
              <a:t>‹#›</a:t>
            </a:fld>
            <a:endParaRPr lang="en-US"/>
          </a:p>
        </p:txBody>
      </p:sp>
    </p:spTree>
    <p:extLst>
      <p:ext uri="{BB962C8B-B14F-4D97-AF65-F5344CB8AC3E}">
        <p14:creationId xmlns:p14="http://schemas.microsoft.com/office/powerpoint/2010/main" val="141420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417A3D-B5B2-42AB-90C4-469960DD5110}" type="datetimeFigureOut">
              <a:rPr lang="en-US" smtClean="0"/>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02E989-8082-4F22-B12A-AD37AFA41E67}" type="slidenum">
              <a:rPr lang="en-US" smtClean="0"/>
              <a:t>‹#›</a:t>
            </a:fld>
            <a:endParaRPr lang="en-US"/>
          </a:p>
        </p:txBody>
      </p:sp>
    </p:spTree>
    <p:extLst>
      <p:ext uri="{BB962C8B-B14F-4D97-AF65-F5344CB8AC3E}">
        <p14:creationId xmlns:p14="http://schemas.microsoft.com/office/powerpoint/2010/main" val="1600662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3417A3D-B5B2-42AB-90C4-469960DD5110}" type="datetimeFigureOut">
              <a:rPr lang="en-US" smtClean="0"/>
              <a:t>8/21/2025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02E989-8082-4F22-B12A-AD37AFA41E67}" type="slidenum">
              <a:rPr lang="en-US" smtClean="0"/>
              <a:t>‹#›</a:t>
            </a:fld>
            <a:endParaRPr lang="en-US"/>
          </a:p>
        </p:txBody>
      </p:sp>
    </p:spTree>
    <p:extLst>
      <p:ext uri="{BB962C8B-B14F-4D97-AF65-F5344CB8AC3E}">
        <p14:creationId xmlns:p14="http://schemas.microsoft.com/office/powerpoint/2010/main" val="277468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3417A3D-B5B2-42AB-90C4-469960DD5110}" type="datetimeFigureOut">
              <a:rPr lang="en-US" smtClean="0"/>
              <a:t>8/21/2025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02E989-8082-4F22-B12A-AD37AFA41E67}" type="slidenum">
              <a:rPr lang="en-US" smtClean="0"/>
              <a:t>‹#›</a:t>
            </a:fld>
            <a:endParaRPr lang="en-US"/>
          </a:p>
        </p:txBody>
      </p:sp>
    </p:spTree>
    <p:extLst>
      <p:ext uri="{BB962C8B-B14F-4D97-AF65-F5344CB8AC3E}">
        <p14:creationId xmlns:p14="http://schemas.microsoft.com/office/powerpoint/2010/main" val="1827951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3417A3D-B5B2-42AB-90C4-469960DD5110}" type="datetimeFigureOut">
              <a:rPr lang="en-US" smtClean="0"/>
              <a:t>8/21/2025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02E989-8082-4F22-B12A-AD37AFA41E67}" type="slidenum">
              <a:rPr lang="en-US" smtClean="0"/>
              <a:t>‹#›</a:t>
            </a:fld>
            <a:endParaRPr lang="en-US"/>
          </a:p>
        </p:txBody>
      </p:sp>
    </p:spTree>
    <p:extLst>
      <p:ext uri="{BB962C8B-B14F-4D97-AF65-F5344CB8AC3E}">
        <p14:creationId xmlns:p14="http://schemas.microsoft.com/office/powerpoint/2010/main" val="3336359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417A3D-B5B2-42AB-90C4-469960DD5110}" type="datetimeFigureOut">
              <a:rPr lang="en-US" smtClean="0"/>
              <a:t>8/21/2025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02E989-8082-4F22-B12A-AD37AFA41E67}" type="slidenum">
              <a:rPr lang="en-US" smtClean="0"/>
              <a:t>‹#›</a:t>
            </a:fld>
            <a:endParaRPr lang="en-US"/>
          </a:p>
        </p:txBody>
      </p:sp>
    </p:spTree>
    <p:extLst>
      <p:ext uri="{BB962C8B-B14F-4D97-AF65-F5344CB8AC3E}">
        <p14:creationId xmlns:p14="http://schemas.microsoft.com/office/powerpoint/2010/main" val="2595596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417A3D-B5B2-42AB-90C4-469960DD5110}" type="datetimeFigureOut">
              <a:rPr lang="en-US" smtClean="0"/>
              <a:t>8/21/2025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02E989-8082-4F22-B12A-AD37AFA41E67}" type="slidenum">
              <a:rPr lang="en-US" smtClean="0"/>
              <a:t>‹#›</a:t>
            </a:fld>
            <a:endParaRPr lang="en-US"/>
          </a:p>
        </p:txBody>
      </p:sp>
    </p:spTree>
    <p:extLst>
      <p:ext uri="{BB962C8B-B14F-4D97-AF65-F5344CB8AC3E}">
        <p14:creationId xmlns:p14="http://schemas.microsoft.com/office/powerpoint/2010/main" val="2219798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417A3D-B5B2-42AB-90C4-469960DD5110}" type="datetimeFigureOut">
              <a:rPr lang="en-US" smtClean="0"/>
              <a:t>8/21/2025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02E989-8082-4F22-B12A-AD37AFA41E67}" type="slidenum">
              <a:rPr lang="en-US" smtClean="0"/>
              <a:t>‹#›</a:t>
            </a:fld>
            <a:endParaRPr lang="en-US"/>
          </a:p>
        </p:txBody>
      </p:sp>
    </p:spTree>
    <p:extLst>
      <p:ext uri="{BB962C8B-B14F-4D97-AF65-F5344CB8AC3E}">
        <p14:creationId xmlns:p14="http://schemas.microsoft.com/office/powerpoint/2010/main" val="3972253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417A3D-B5B2-42AB-90C4-469960DD5110}" type="datetimeFigureOut">
              <a:rPr lang="en-US" smtClean="0"/>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02E989-8082-4F22-B12A-AD37AFA41E67}" type="slidenum">
              <a:rPr lang="en-US" smtClean="0"/>
              <a:t>‹#›</a:t>
            </a:fld>
            <a:endParaRPr lang="en-US"/>
          </a:p>
        </p:txBody>
      </p:sp>
    </p:spTree>
    <p:extLst>
      <p:ext uri="{BB962C8B-B14F-4D97-AF65-F5344CB8AC3E}">
        <p14:creationId xmlns:p14="http://schemas.microsoft.com/office/powerpoint/2010/main" val="3316897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417A3D-B5B2-42AB-90C4-469960DD5110}" type="datetimeFigureOut">
              <a:rPr lang="en-US" smtClean="0"/>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02E989-8082-4F22-B12A-AD37AFA41E67}" type="slidenum">
              <a:rPr lang="en-US" smtClean="0"/>
              <a:t>‹#›</a:t>
            </a:fld>
            <a:endParaRPr lang="en-US"/>
          </a:p>
        </p:txBody>
      </p:sp>
    </p:spTree>
    <p:extLst>
      <p:ext uri="{BB962C8B-B14F-4D97-AF65-F5344CB8AC3E}">
        <p14:creationId xmlns:p14="http://schemas.microsoft.com/office/powerpoint/2010/main" val="4189544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417A3D-B5B2-42AB-90C4-469960DD5110}" type="datetimeFigureOut">
              <a:rPr lang="en-US" smtClean="0"/>
              <a:t>8/21/2025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02E989-8082-4F22-B12A-AD37AFA41E67}" type="slidenum">
              <a:rPr lang="en-US" smtClean="0"/>
              <a:t>‹#›</a:t>
            </a:fld>
            <a:endParaRPr lang="en-US"/>
          </a:p>
        </p:txBody>
      </p:sp>
    </p:spTree>
    <p:extLst>
      <p:ext uri="{BB962C8B-B14F-4D97-AF65-F5344CB8AC3E}">
        <p14:creationId xmlns:p14="http://schemas.microsoft.com/office/powerpoint/2010/main" val="130072165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gi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755" y="0"/>
            <a:ext cx="2887639" cy="873457"/>
          </a:xfrm>
        </p:spPr>
        <p:txBody>
          <a:bodyPr/>
          <a:lstStyle/>
          <a:p>
            <a:r>
              <a:rPr lang="en-US" u="sng" dirty="0"/>
              <a:t>ACTUATORS</a:t>
            </a:r>
          </a:p>
        </p:txBody>
      </p:sp>
      <p:sp>
        <p:nvSpPr>
          <p:cNvPr id="3" name="Content Placeholder 2"/>
          <p:cNvSpPr>
            <a:spLocks noGrp="1"/>
          </p:cNvSpPr>
          <p:nvPr>
            <p:ph idx="1"/>
          </p:nvPr>
        </p:nvSpPr>
        <p:spPr>
          <a:xfrm>
            <a:off x="532263" y="846161"/>
            <a:ext cx="11218459" cy="5841242"/>
          </a:xfrm>
        </p:spPr>
        <p:txBody>
          <a:bodyPr>
            <a:normAutofit/>
          </a:bodyPr>
          <a:lstStyle/>
          <a:p>
            <a:pPr algn="just"/>
            <a:r>
              <a:rPr lang="en-US" b="1" i="1" dirty="0">
                <a:latin typeface="Times New Roman" panose="02020603050405020304" pitchFamily="18" charset="0"/>
                <a:cs typeface="Times New Roman" panose="02020603050405020304" pitchFamily="18" charset="0"/>
              </a:rPr>
              <a:t>Actuators are the devices which provide the actual motive force for the robot joints. </a:t>
            </a:r>
          </a:p>
          <a:p>
            <a:pPr algn="just"/>
            <a:r>
              <a:rPr lang="en-US" dirty="0">
                <a:latin typeface="Times New Roman" panose="02020603050405020304" pitchFamily="18" charset="0"/>
                <a:cs typeface="Times New Roman" panose="02020603050405020304" pitchFamily="18" charset="0"/>
              </a:rPr>
              <a:t>Actuators are the muscles of robots. If you imagine that the links and the joints are the skeleton of the robot, the actuators act as muscles, which moves or rotate the links to change the configuration of robots. The actuators must have enough power to accelerate and decelerate the links and to carry the loads, yet be light, economical, accurate, responsive, reliable and easy to maintain.</a:t>
            </a:r>
          </a:p>
          <a:p>
            <a:pPr algn="just"/>
            <a:r>
              <a:rPr lang="en-US" dirty="0">
                <a:latin typeface="Times New Roman" panose="02020603050405020304" pitchFamily="18" charset="0"/>
                <a:cs typeface="Times New Roman" panose="02020603050405020304" pitchFamily="18" charset="0"/>
              </a:rPr>
              <a:t>Actuators in robotic system basically consists of :</a:t>
            </a:r>
          </a:p>
          <a:p>
            <a:pPr lvl="1" algn="just"/>
            <a:r>
              <a:rPr lang="en-US" dirty="0">
                <a:latin typeface="Times New Roman" panose="02020603050405020304" pitchFamily="18" charset="0"/>
                <a:cs typeface="Times New Roman" panose="02020603050405020304" pitchFamily="18" charset="0"/>
              </a:rPr>
              <a:t>A power supply.</a:t>
            </a:r>
          </a:p>
          <a:p>
            <a:pPr lvl="1" algn="just"/>
            <a:r>
              <a:rPr lang="en-US" dirty="0">
                <a:latin typeface="Times New Roman" panose="02020603050405020304" pitchFamily="18" charset="0"/>
                <a:cs typeface="Times New Roman" panose="02020603050405020304" pitchFamily="18" charset="0"/>
              </a:rPr>
              <a:t>A power amplifier.</a:t>
            </a:r>
          </a:p>
          <a:p>
            <a:pPr lvl="1" algn="just"/>
            <a:r>
              <a:rPr lang="en-US" dirty="0">
                <a:latin typeface="Times New Roman" panose="02020603050405020304" pitchFamily="18" charset="0"/>
                <a:cs typeface="Times New Roman" panose="02020603050405020304" pitchFamily="18" charset="0"/>
              </a:rPr>
              <a:t>A servomotor.</a:t>
            </a:r>
          </a:p>
          <a:p>
            <a:pPr lvl="1" algn="just"/>
            <a:r>
              <a:rPr lang="en-US" dirty="0">
                <a:latin typeface="Times New Roman" panose="02020603050405020304" pitchFamily="18" charset="0"/>
                <a:cs typeface="Times New Roman" panose="02020603050405020304" pitchFamily="18" charset="0"/>
              </a:rPr>
              <a:t>A transmission system.</a:t>
            </a:r>
          </a:p>
        </p:txBody>
      </p:sp>
    </p:spTree>
    <p:extLst>
      <p:ext uri="{BB962C8B-B14F-4D97-AF65-F5344CB8AC3E}">
        <p14:creationId xmlns:p14="http://schemas.microsoft.com/office/powerpoint/2010/main" val="314585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t>Actuator system</a:t>
            </a:r>
          </a:p>
        </p:txBody>
      </p:sp>
      <p:sp>
        <p:nvSpPr>
          <p:cNvPr id="4" name="Rectangle 3"/>
          <p:cNvSpPr/>
          <p:nvPr/>
        </p:nvSpPr>
        <p:spPr>
          <a:xfrm>
            <a:off x="2438400" y="1371600"/>
            <a:ext cx="1981200"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FF0000"/>
                </a:solidFill>
              </a:rPr>
              <a:t>POWER</a:t>
            </a:r>
          </a:p>
          <a:p>
            <a:pPr algn="ctr"/>
            <a:r>
              <a:rPr lang="en-US" sz="2400" b="1" dirty="0">
                <a:solidFill>
                  <a:srgbClr val="FF0000"/>
                </a:solidFill>
              </a:rPr>
              <a:t>SUPPLIES</a:t>
            </a:r>
          </a:p>
        </p:txBody>
      </p:sp>
      <p:sp>
        <p:nvSpPr>
          <p:cNvPr id="5" name="Rectangle 4"/>
          <p:cNvSpPr/>
          <p:nvPr/>
        </p:nvSpPr>
        <p:spPr>
          <a:xfrm>
            <a:off x="2438400" y="2971800"/>
            <a:ext cx="1981200" cy="9906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FF0000"/>
                </a:solidFill>
              </a:rPr>
              <a:t>POWER</a:t>
            </a:r>
          </a:p>
          <a:p>
            <a:pPr algn="ctr"/>
            <a:r>
              <a:rPr lang="en-US" sz="2400" b="1" dirty="0">
                <a:solidFill>
                  <a:srgbClr val="FF0000"/>
                </a:solidFill>
              </a:rPr>
              <a:t>AMPLIFIER</a:t>
            </a:r>
          </a:p>
        </p:txBody>
      </p:sp>
      <p:sp>
        <p:nvSpPr>
          <p:cNvPr id="6" name="Rectangle 5"/>
          <p:cNvSpPr/>
          <p:nvPr/>
        </p:nvSpPr>
        <p:spPr>
          <a:xfrm>
            <a:off x="7696200" y="2971800"/>
            <a:ext cx="2209800" cy="9906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FF0000"/>
                </a:solidFill>
              </a:rPr>
              <a:t>TRANSMISSION</a:t>
            </a:r>
          </a:p>
        </p:txBody>
      </p:sp>
      <p:sp>
        <p:nvSpPr>
          <p:cNvPr id="7" name="Rectangle 6"/>
          <p:cNvSpPr/>
          <p:nvPr/>
        </p:nvSpPr>
        <p:spPr>
          <a:xfrm>
            <a:off x="4876800" y="2971800"/>
            <a:ext cx="2362200" cy="9906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rgbClr val="FF0000"/>
                </a:solidFill>
              </a:rPr>
              <a:t>MOTOR</a:t>
            </a:r>
            <a:endParaRPr lang="en-US" b="1" dirty="0">
              <a:solidFill>
                <a:srgbClr val="FF0000"/>
              </a:solidFill>
            </a:endParaRPr>
          </a:p>
          <a:p>
            <a:pPr algn="ctr"/>
            <a:r>
              <a:rPr lang="en-US" b="1" dirty="0">
                <a:solidFill>
                  <a:srgbClr val="FF0000"/>
                </a:solidFill>
              </a:rPr>
              <a:t>OR</a:t>
            </a:r>
          </a:p>
          <a:p>
            <a:pPr algn="ctr"/>
            <a:r>
              <a:rPr lang="en-US" sz="2400" b="1" dirty="0">
                <a:solidFill>
                  <a:srgbClr val="FF0000"/>
                </a:solidFill>
              </a:rPr>
              <a:t>SERVO MOTOR</a:t>
            </a:r>
          </a:p>
        </p:txBody>
      </p:sp>
      <p:sp>
        <p:nvSpPr>
          <p:cNvPr id="8" name="Rectangle 7"/>
          <p:cNvSpPr/>
          <p:nvPr/>
        </p:nvSpPr>
        <p:spPr>
          <a:xfrm>
            <a:off x="2819400" y="2438400"/>
            <a:ext cx="838200" cy="369332"/>
          </a:xfrm>
          <a:prstGeom prst="rect">
            <a:avLst/>
          </a:prstGeom>
        </p:spPr>
        <p:txBody>
          <a:bodyPr wrap="square">
            <a:spAutoFit/>
          </a:bodyPr>
          <a:lstStyle/>
          <a:p>
            <a:pPr algn="ctr"/>
            <a:r>
              <a:rPr lang="en-US" b="1" dirty="0">
                <a:solidFill>
                  <a:srgbClr val="FF0000"/>
                </a:solidFill>
              </a:rPr>
              <a:t>P</a:t>
            </a:r>
            <a:r>
              <a:rPr lang="en-US" sz="1100" b="1" dirty="0">
                <a:solidFill>
                  <a:srgbClr val="FF0000"/>
                </a:solidFill>
              </a:rPr>
              <a:t>P</a:t>
            </a:r>
            <a:endParaRPr lang="en-US" b="1" dirty="0">
              <a:solidFill>
                <a:srgbClr val="FF0000"/>
              </a:solidFill>
            </a:endParaRPr>
          </a:p>
        </p:txBody>
      </p:sp>
      <p:sp>
        <p:nvSpPr>
          <p:cNvPr id="9" name="Rectangle 8"/>
          <p:cNvSpPr/>
          <p:nvPr/>
        </p:nvSpPr>
        <p:spPr>
          <a:xfrm>
            <a:off x="10058400" y="2971801"/>
            <a:ext cx="431528" cy="646331"/>
          </a:xfrm>
          <a:prstGeom prst="rect">
            <a:avLst/>
          </a:prstGeom>
        </p:spPr>
        <p:txBody>
          <a:bodyPr wrap="none">
            <a:spAutoFit/>
          </a:bodyPr>
          <a:lstStyle/>
          <a:p>
            <a:pPr algn="ctr"/>
            <a:r>
              <a:rPr lang="en-US" b="1" dirty="0" err="1">
                <a:solidFill>
                  <a:srgbClr val="FF0000"/>
                </a:solidFill>
              </a:rPr>
              <a:t>Pu</a:t>
            </a:r>
            <a:endParaRPr lang="en-US" b="1" dirty="0">
              <a:solidFill>
                <a:srgbClr val="FF0000"/>
              </a:solidFill>
            </a:endParaRPr>
          </a:p>
          <a:p>
            <a:pPr algn="ctr"/>
            <a:endParaRPr lang="en-US" b="1" dirty="0">
              <a:solidFill>
                <a:srgbClr val="FF0000"/>
              </a:solidFill>
            </a:endParaRPr>
          </a:p>
        </p:txBody>
      </p:sp>
      <p:sp>
        <p:nvSpPr>
          <p:cNvPr id="10" name="Rectangle 9"/>
          <p:cNvSpPr/>
          <p:nvPr/>
        </p:nvSpPr>
        <p:spPr>
          <a:xfrm>
            <a:off x="4495800" y="3048000"/>
            <a:ext cx="396262" cy="369332"/>
          </a:xfrm>
          <a:prstGeom prst="rect">
            <a:avLst/>
          </a:prstGeom>
        </p:spPr>
        <p:txBody>
          <a:bodyPr wrap="none">
            <a:spAutoFit/>
          </a:bodyPr>
          <a:lstStyle/>
          <a:p>
            <a:pPr algn="ctr"/>
            <a:r>
              <a:rPr lang="en-US" b="1" dirty="0">
                <a:solidFill>
                  <a:srgbClr val="FF0000"/>
                </a:solidFill>
              </a:rPr>
              <a:t>P</a:t>
            </a:r>
            <a:r>
              <a:rPr lang="en-US" sz="1400" b="1" dirty="0">
                <a:solidFill>
                  <a:srgbClr val="FF0000"/>
                </a:solidFill>
              </a:rPr>
              <a:t>a</a:t>
            </a:r>
            <a:endParaRPr lang="en-US" b="1" dirty="0">
              <a:solidFill>
                <a:srgbClr val="FF0000"/>
              </a:solidFill>
            </a:endParaRPr>
          </a:p>
        </p:txBody>
      </p:sp>
      <p:sp>
        <p:nvSpPr>
          <p:cNvPr id="11" name="Rectangle 10"/>
          <p:cNvSpPr/>
          <p:nvPr/>
        </p:nvSpPr>
        <p:spPr>
          <a:xfrm>
            <a:off x="7239000" y="3048000"/>
            <a:ext cx="453970" cy="369332"/>
          </a:xfrm>
          <a:prstGeom prst="rect">
            <a:avLst/>
          </a:prstGeom>
        </p:spPr>
        <p:txBody>
          <a:bodyPr wrap="none">
            <a:spAutoFit/>
          </a:bodyPr>
          <a:lstStyle/>
          <a:p>
            <a:pPr algn="ctr"/>
            <a:r>
              <a:rPr lang="en-US" b="1" dirty="0">
                <a:solidFill>
                  <a:srgbClr val="FF0000"/>
                </a:solidFill>
              </a:rPr>
              <a:t>P</a:t>
            </a:r>
            <a:r>
              <a:rPr lang="en-US" sz="1400" b="1" dirty="0">
                <a:solidFill>
                  <a:srgbClr val="FF0000"/>
                </a:solidFill>
              </a:rPr>
              <a:t>m</a:t>
            </a:r>
            <a:endParaRPr lang="en-US" b="1" dirty="0">
              <a:solidFill>
                <a:srgbClr val="FF0000"/>
              </a:solidFill>
            </a:endParaRPr>
          </a:p>
        </p:txBody>
      </p:sp>
      <p:sp>
        <p:nvSpPr>
          <p:cNvPr id="12" name="Rectangle 11"/>
          <p:cNvSpPr/>
          <p:nvPr/>
        </p:nvSpPr>
        <p:spPr>
          <a:xfrm>
            <a:off x="1828800" y="3200400"/>
            <a:ext cx="383438" cy="369332"/>
          </a:xfrm>
          <a:prstGeom prst="rect">
            <a:avLst/>
          </a:prstGeom>
        </p:spPr>
        <p:txBody>
          <a:bodyPr wrap="none">
            <a:spAutoFit/>
          </a:bodyPr>
          <a:lstStyle/>
          <a:p>
            <a:pPr algn="ctr"/>
            <a:r>
              <a:rPr lang="en-US" b="1" dirty="0">
                <a:solidFill>
                  <a:srgbClr val="FF0000"/>
                </a:solidFill>
              </a:rPr>
              <a:t>P</a:t>
            </a:r>
            <a:r>
              <a:rPr lang="en-US" sz="1400" b="1" dirty="0">
                <a:solidFill>
                  <a:srgbClr val="FF0000"/>
                </a:solidFill>
              </a:rPr>
              <a:t>c</a:t>
            </a:r>
            <a:endParaRPr lang="en-US" b="1" dirty="0">
              <a:solidFill>
                <a:srgbClr val="FF0000"/>
              </a:solidFill>
            </a:endParaRPr>
          </a:p>
        </p:txBody>
      </p:sp>
      <p:sp>
        <p:nvSpPr>
          <p:cNvPr id="13" name="Rectangle 12"/>
          <p:cNvSpPr/>
          <p:nvPr/>
        </p:nvSpPr>
        <p:spPr>
          <a:xfrm>
            <a:off x="3200400" y="4572000"/>
            <a:ext cx="466794" cy="369332"/>
          </a:xfrm>
          <a:prstGeom prst="rect">
            <a:avLst/>
          </a:prstGeom>
        </p:spPr>
        <p:txBody>
          <a:bodyPr wrap="none">
            <a:spAutoFit/>
          </a:bodyPr>
          <a:lstStyle/>
          <a:p>
            <a:pPr algn="ctr"/>
            <a:r>
              <a:rPr lang="en-US" b="1" dirty="0" err="1">
                <a:solidFill>
                  <a:srgbClr val="FF0000"/>
                </a:solidFill>
              </a:rPr>
              <a:t>P</a:t>
            </a:r>
            <a:r>
              <a:rPr lang="en-US" sz="1200" b="1" dirty="0" err="1">
                <a:solidFill>
                  <a:srgbClr val="FF0000"/>
                </a:solidFill>
              </a:rPr>
              <a:t>da</a:t>
            </a:r>
            <a:endParaRPr lang="en-US" b="1" dirty="0">
              <a:solidFill>
                <a:srgbClr val="FF0000"/>
              </a:solidFill>
            </a:endParaRPr>
          </a:p>
        </p:txBody>
      </p:sp>
      <p:sp>
        <p:nvSpPr>
          <p:cNvPr id="14" name="Rectangle 13"/>
          <p:cNvSpPr/>
          <p:nvPr/>
        </p:nvSpPr>
        <p:spPr>
          <a:xfrm>
            <a:off x="5867400" y="4572000"/>
            <a:ext cx="452368" cy="369332"/>
          </a:xfrm>
          <a:prstGeom prst="rect">
            <a:avLst/>
          </a:prstGeom>
        </p:spPr>
        <p:txBody>
          <a:bodyPr wrap="none">
            <a:spAutoFit/>
          </a:bodyPr>
          <a:lstStyle/>
          <a:p>
            <a:pPr algn="ctr"/>
            <a:r>
              <a:rPr lang="en-US" b="1" dirty="0" err="1">
                <a:solidFill>
                  <a:srgbClr val="FF0000"/>
                </a:solidFill>
              </a:rPr>
              <a:t>P</a:t>
            </a:r>
            <a:r>
              <a:rPr lang="en-US" sz="1200" b="1" dirty="0" err="1">
                <a:solidFill>
                  <a:srgbClr val="FF0000"/>
                </a:solidFill>
              </a:rPr>
              <a:t>ds</a:t>
            </a:r>
            <a:endParaRPr lang="en-US" b="1" dirty="0">
              <a:solidFill>
                <a:srgbClr val="FF0000"/>
              </a:solidFill>
            </a:endParaRPr>
          </a:p>
        </p:txBody>
      </p:sp>
      <p:sp>
        <p:nvSpPr>
          <p:cNvPr id="15" name="Rectangle 14"/>
          <p:cNvSpPr/>
          <p:nvPr/>
        </p:nvSpPr>
        <p:spPr>
          <a:xfrm>
            <a:off x="8686800" y="4495800"/>
            <a:ext cx="444352" cy="369332"/>
          </a:xfrm>
          <a:prstGeom prst="rect">
            <a:avLst/>
          </a:prstGeom>
        </p:spPr>
        <p:txBody>
          <a:bodyPr wrap="none">
            <a:spAutoFit/>
          </a:bodyPr>
          <a:lstStyle/>
          <a:p>
            <a:pPr algn="ctr"/>
            <a:r>
              <a:rPr lang="en-US" b="1" dirty="0" err="1">
                <a:solidFill>
                  <a:srgbClr val="FF0000"/>
                </a:solidFill>
              </a:rPr>
              <a:t>P</a:t>
            </a:r>
            <a:r>
              <a:rPr lang="en-US" sz="1200" b="1" dirty="0" err="1">
                <a:solidFill>
                  <a:srgbClr val="FF0000"/>
                </a:solidFill>
              </a:rPr>
              <a:t>dt</a:t>
            </a:r>
            <a:endParaRPr lang="en-US" b="1" dirty="0">
              <a:solidFill>
                <a:srgbClr val="FF0000"/>
              </a:solidFill>
            </a:endParaRPr>
          </a:p>
        </p:txBody>
      </p:sp>
      <p:cxnSp>
        <p:nvCxnSpPr>
          <p:cNvPr id="17" name="Straight Arrow Connector 16"/>
          <p:cNvCxnSpPr>
            <a:stCxn id="4" idx="2"/>
            <a:endCxn id="5" idx="0"/>
          </p:cNvCxnSpPr>
          <p:nvPr/>
        </p:nvCxnSpPr>
        <p:spPr>
          <a:xfrm rot="5400000">
            <a:off x="3086100" y="2628900"/>
            <a:ext cx="685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5" idx="2"/>
          </p:cNvCxnSpPr>
          <p:nvPr/>
        </p:nvCxnSpPr>
        <p:spPr>
          <a:xfrm rot="5400000">
            <a:off x="3124200" y="42672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5400000">
            <a:off x="5791994" y="4266406"/>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8535194" y="4266406"/>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10800000" flipH="1">
            <a:off x="7239000" y="3429000"/>
            <a:ext cx="45397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10800000" flipH="1">
            <a:off x="4419600" y="3429000"/>
            <a:ext cx="45397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10800000" flipH="1">
            <a:off x="1981200" y="3505200"/>
            <a:ext cx="45397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5410200" y="1219201"/>
            <a:ext cx="5029200" cy="1723549"/>
          </a:xfrm>
          <a:prstGeom prst="rect">
            <a:avLst/>
          </a:prstGeom>
        </p:spPr>
        <p:txBody>
          <a:bodyPr wrap="square">
            <a:spAutoFit/>
          </a:bodyPr>
          <a:lstStyle/>
          <a:p>
            <a:r>
              <a:rPr lang="en-US" b="1" dirty="0">
                <a:solidFill>
                  <a:srgbClr val="FF0000"/>
                </a:solidFill>
              </a:rPr>
              <a:t>P</a:t>
            </a:r>
            <a:r>
              <a:rPr lang="en-US" sz="1200" b="1" dirty="0">
                <a:solidFill>
                  <a:srgbClr val="FF0000"/>
                </a:solidFill>
              </a:rPr>
              <a:t>p</a:t>
            </a:r>
            <a:r>
              <a:rPr lang="en-US" b="1" dirty="0">
                <a:solidFill>
                  <a:srgbClr val="FF0000"/>
                </a:solidFill>
              </a:rPr>
              <a:t> : Primary source of power (Electric, </a:t>
            </a:r>
            <a:r>
              <a:rPr lang="en-US" b="1" dirty="0" err="1">
                <a:solidFill>
                  <a:srgbClr val="FF0000"/>
                </a:solidFill>
              </a:rPr>
              <a:t>Press.fluid</a:t>
            </a:r>
            <a:r>
              <a:rPr lang="en-US" b="1" dirty="0">
                <a:solidFill>
                  <a:srgbClr val="FF0000"/>
                </a:solidFill>
              </a:rPr>
              <a:t>, compress. Air)</a:t>
            </a:r>
          </a:p>
          <a:p>
            <a:r>
              <a:rPr lang="en-US" b="1" dirty="0">
                <a:solidFill>
                  <a:srgbClr val="FF0000"/>
                </a:solidFill>
              </a:rPr>
              <a:t>P</a:t>
            </a:r>
            <a:r>
              <a:rPr lang="en-US" sz="1400" b="1" dirty="0">
                <a:solidFill>
                  <a:srgbClr val="FF0000"/>
                </a:solidFill>
              </a:rPr>
              <a:t>c  :  Input control power usually electric .</a:t>
            </a:r>
          </a:p>
          <a:p>
            <a:r>
              <a:rPr lang="en-US" sz="1600" b="1" dirty="0">
                <a:solidFill>
                  <a:srgbClr val="FF0000"/>
                </a:solidFill>
              </a:rPr>
              <a:t>P</a:t>
            </a:r>
            <a:r>
              <a:rPr lang="en-US" sz="1400" b="1" dirty="0">
                <a:solidFill>
                  <a:srgbClr val="FF0000"/>
                </a:solidFill>
              </a:rPr>
              <a:t>a</a:t>
            </a:r>
            <a:r>
              <a:rPr lang="en-US" sz="1100" b="1" dirty="0">
                <a:solidFill>
                  <a:srgbClr val="FF0000"/>
                </a:solidFill>
              </a:rPr>
              <a:t>   : </a:t>
            </a:r>
            <a:r>
              <a:rPr lang="en-US" sz="1400" b="1" dirty="0">
                <a:solidFill>
                  <a:srgbClr val="FF0000"/>
                </a:solidFill>
              </a:rPr>
              <a:t> Input power to motor Electric, Hydraulic, or Pneumatic.</a:t>
            </a:r>
          </a:p>
          <a:p>
            <a:r>
              <a:rPr lang="en-US" b="1" dirty="0">
                <a:solidFill>
                  <a:srgbClr val="FF0000"/>
                </a:solidFill>
              </a:rPr>
              <a:t>P</a:t>
            </a:r>
            <a:r>
              <a:rPr lang="en-US" sz="1200" b="1" dirty="0">
                <a:solidFill>
                  <a:srgbClr val="FF0000"/>
                </a:solidFill>
              </a:rPr>
              <a:t>m</a:t>
            </a:r>
            <a:r>
              <a:rPr lang="en-US" b="1" dirty="0">
                <a:solidFill>
                  <a:srgbClr val="FF0000"/>
                </a:solidFill>
              </a:rPr>
              <a:t>: Power output from motor.</a:t>
            </a:r>
          </a:p>
          <a:p>
            <a:r>
              <a:rPr lang="en-US" b="1" dirty="0" err="1">
                <a:solidFill>
                  <a:srgbClr val="FF0000"/>
                </a:solidFill>
              </a:rPr>
              <a:t>Pu</a:t>
            </a:r>
            <a:r>
              <a:rPr lang="en-US" b="1" dirty="0">
                <a:solidFill>
                  <a:srgbClr val="FF0000"/>
                </a:solidFill>
              </a:rPr>
              <a:t> : mechanical power required</a:t>
            </a:r>
          </a:p>
        </p:txBody>
      </p:sp>
      <p:sp>
        <p:nvSpPr>
          <p:cNvPr id="33" name="Rectangle 32"/>
          <p:cNvSpPr/>
          <p:nvPr/>
        </p:nvSpPr>
        <p:spPr>
          <a:xfrm>
            <a:off x="2438400" y="4876801"/>
            <a:ext cx="5867400" cy="615553"/>
          </a:xfrm>
          <a:prstGeom prst="rect">
            <a:avLst/>
          </a:prstGeom>
        </p:spPr>
        <p:txBody>
          <a:bodyPr wrap="square">
            <a:spAutoFit/>
          </a:bodyPr>
          <a:lstStyle/>
          <a:p>
            <a:r>
              <a:rPr lang="en-US" b="1" dirty="0" err="1">
                <a:solidFill>
                  <a:srgbClr val="FF0000"/>
                </a:solidFill>
              </a:rPr>
              <a:t>P</a:t>
            </a:r>
            <a:r>
              <a:rPr lang="en-US" sz="1200" b="1" dirty="0" err="1">
                <a:solidFill>
                  <a:srgbClr val="FF0000"/>
                </a:solidFill>
              </a:rPr>
              <a:t>ds</a:t>
            </a:r>
            <a:r>
              <a:rPr lang="en-US" sz="1600" b="1" dirty="0">
                <a:solidFill>
                  <a:srgbClr val="FF0000"/>
                </a:solidFill>
              </a:rPr>
              <a:t>, </a:t>
            </a:r>
            <a:r>
              <a:rPr lang="en-US" sz="1600" b="1" dirty="0" err="1">
                <a:solidFill>
                  <a:srgbClr val="FF0000"/>
                </a:solidFill>
              </a:rPr>
              <a:t>P</a:t>
            </a:r>
            <a:r>
              <a:rPr lang="en-US" sz="1200" b="1" dirty="0" err="1">
                <a:solidFill>
                  <a:srgbClr val="FF0000"/>
                </a:solidFill>
              </a:rPr>
              <a:t>dt</a:t>
            </a:r>
            <a:r>
              <a:rPr lang="en-US" sz="1600" b="1" dirty="0">
                <a:solidFill>
                  <a:srgbClr val="FF0000"/>
                </a:solidFill>
              </a:rPr>
              <a:t> , </a:t>
            </a:r>
            <a:r>
              <a:rPr lang="en-US" sz="1600" b="1" dirty="0" err="1">
                <a:solidFill>
                  <a:srgbClr val="FF0000"/>
                </a:solidFill>
              </a:rPr>
              <a:t>P</a:t>
            </a:r>
            <a:r>
              <a:rPr lang="en-US" sz="1200" b="1" dirty="0" err="1">
                <a:solidFill>
                  <a:srgbClr val="FF0000"/>
                </a:solidFill>
              </a:rPr>
              <a:t>da</a:t>
            </a:r>
            <a:r>
              <a:rPr lang="en-US" sz="1600" b="1" dirty="0">
                <a:solidFill>
                  <a:srgbClr val="FF0000"/>
                </a:solidFill>
              </a:rPr>
              <a:t> : Powers lost in dissipation for the conversion performed by the Amplifier, Motor, Transmission</a:t>
            </a:r>
            <a:endParaRPr lang="en-US" b="1" dirty="0">
              <a:solidFill>
                <a:srgbClr val="FF0000"/>
              </a:solidFill>
            </a:endParaRPr>
          </a:p>
        </p:txBody>
      </p:sp>
      <p:cxnSp>
        <p:nvCxnSpPr>
          <p:cNvPr id="34" name="Straight Arrow Connector 33"/>
          <p:cNvCxnSpPr/>
          <p:nvPr/>
        </p:nvCxnSpPr>
        <p:spPr>
          <a:xfrm rot="10800000" flipH="1">
            <a:off x="9906000" y="3429000"/>
            <a:ext cx="45397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9906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t>ISSUES/CHARACTERISTICS  OF AN ACTUATOR </a:t>
            </a:r>
          </a:p>
        </p:txBody>
      </p:sp>
      <p:sp>
        <p:nvSpPr>
          <p:cNvPr id="3" name="Content Placeholder 2"/>
          <p:cNvSpPr>
            <a:spLocks noGrp="1"/>
          </p:cNvSpPr>
          <p:nvPr>
            <p:ph idx="1"/>
          </p:nvPr>
        </p:nvSpPr>
        <p:spPr/>
        <p:txBody>
          <a:bodyPr>
            <a:normAutofit/>
          </a:bodyPr>
          <a:lstStyle/>
          <a:p>
            <a:r>
              <a:rPr lang="en-US" dirty="0"/>
              <a:t>Load (e.g. torque to overcome own inertia)</a:t>
            </a:r>
          </a:p>
          <a:p>
            <a:r>
              <a:rPr lang="en-US" dirty="0"/>
              <a:t>Speed (fast enough but not too fast)</a:t>
            </a:r>
          </a:p>
          <a:p>
            <a:r>
              <a:rPr lang="en-US" dirty="0"/>
              <a:t>Accuracy (will it move to where you want?)</a:t>
            </a:r>
          </a:p>
          <a:p>
            <a:r>
              <a:rPr lang="en-US" dirty="0"/>
              <a:t>Resolution (can you specify exactly where?)</a:t>
            </a:r>
          </a:p>
          <a:p>
            <a:r>
              <a:rPr lang="en-US" dirty="0"/>
              <a:t>Repeatability (will it do this every time?)</a:t>
            </a:r>
          </a:p>
          <a:p>
            <a:r>
              <a:rPr lang="en-US" dirty="0"/>
              <a:t>Reliability (mean time between failures)</a:t>
            </a:r>
          </a:p>
          <a:p>
            <a:r>
              <a:rPr lang="en-US" dirty="0"/>
              <a:t>Power consumption (how to feed it)</a:t>
            </a:r>
          </a:p>
          <a:p>
            <a:r>
              <a:rPr lang="en-US" dirty="0"/>
              <a:t>Energy supply &amp; its weight.</a:t>
            </a:r>
          </a:p>
        </p:txBody>
      </p:sp>
    </p:spTree>
    <p:extLst>
      <p:ext uri="{BB962C8B-B14F-4D97-AF65-F5344CB8AC3E}">
        <p14:creationId xmlns:p14="http://schemas.microsoft.com/office/powerpoint/2010/main" val="2393571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8119" y="72788"/>
            <a:ext cx="5197523" cy="582305"/>
          </a:xfrm>
        </p:spPr>
        <p:txBody>
          <a:bodyPr>
            <a:normAutofit fontScale="90000"/>
          </a:bodyPr>
          <a:lstStyle/>
          <a:p>
            <a:r>
              <a:rPr lang="en-US" b="1" u="sng" dirty="0"/>
              <a:t>TYPES OF ACTUATORS</a:t>
            </a:r>
          </a:p>
        </p:txBody>
      </p:sp>
      <p:sp>
        <p:nvSpPr>
          <p:cNvPr id="3" name="Content Placeholder 2"/>
          <p:cNvSpPr>
            <a:spLocks noGrp="1"/>
          </p:cNvSpPr>
          <p:nvPr>
            <p:ph idx="1"/>
          </p:nvPr>
        </p:nvSpPr>
        <p:spPr>
          <a:xfrm>
            <a:off x="259307" y="952501"/>
            <a:ext cx="8427493" cy="5635625"/>
          </a:xfrm>
        </p:spPr>
        <p:txBody>
          <a:bodyPr>
            <a:normAutofit/>
          </a:bodyPr>
          <a:lstStyle/>
          <a:p>
            <a:r>
              <a:rPr lang="en-US" dirty="0"/>
              <a:t>Based on the source of Input Power actuators are classified in to three groups :</a:t>
            </a:r>
          </a:p>
          <a:p>
            <a:pPr marL="971550" lvl="1" indent="-514350">
              <a:buFont typeface="+mj-lt"/>
              <a:buAutoNum type="arabicPeriod"/>
            </a:pPr>
            <a:r>
              <a:rPr lang="en-US" dirty="0">
                <a:latin typeface="Times New Roman" panose="02020603050405020304" pitchFamily="18" charset="0"/>
                <a:cs typeface="Times New Roman" panose="02020603050405020304" pitchFamily="18" charset="0"/>
              </a:rPr>
              <a:t>Pneumatic Actuators.</a:t>
            </a:r>
          </a:p>
          <a:p>
            <a:pPr lvl="2"/>
            <a:r>
              <a:rPr lang="en-US" sz="2400" dirty="0">
                <a:latin typeface="Times New Roman" panose="02020603050405020304" pitchFamily="18" charset="0"/>
                <a:cs typeface="Times New Roman" panose="02020603050405020304" pitchFamily="18" charset="0"/>
              </a:rPr>
              <a:t>These utilize pneumatic energy provided by the compressor and transforms it into mechanical energy by means of pistons or turbines.</a:t>
            </a:r>
          </a:p>
          <a:p>
            <a:pPr marL="971550" lvl="1" indent="-514350">
              <a:buFont typeface="+mj-lt"/>
              <a:buAutoNum type="arabicPeriod"/>
            </a:pPr>
            <a:r>
              <a:rPr lang="en-US" dirty="0">
                <a:latin typeface="Times New Roman" panose="02020603050405020304" pitchFamily="18" charset="0"/>
                <a:cs typeface="Times New Roman" panose="02020603050405020304" pitchFamily="18" charset="0"/>
              </a:rPr>
              <a:t>Hydraulic Actuators.</a:t>
            </a:r>
          </a:p>
          <a:p>
            <a:pPr lvl="2" algn="just"/>
            <a:r>
              <a:rPr lang="en-US" sz="2400" dirty="0">
                <a:latin typeface="Times New Roman" panose="02020603050405020304" pitchFamily="18" charset="0"/>
                <a:cs typeface="Times New Roman" panose="02020603050405020304" pitchFamily="18" charset="0"/>
              </a:rPr>
              <a:t>These Transform the energy stored in reservoir into mechanical energy by means of suitable pumps.</a:t>
            </a:r>
          </a:p>
          <a:p>
            <a:pPr marL="971550" lvl="1" indent="-514350">
              <a:buAutoNum type="arabicPeriod" startAt="3"/>
            </a:pPr>
            <a:r>
              <a:rPr lang="en-US" dirty="0">
                <a:latin typeface="Times New Roman" panose="02020603050405020304" pitchFamily="18" charset="0"/>
                <a:cs typeface="Times New Roman" panose="02020603050405020304" pitchFamily="18" charset="0"/>
              </a:rPr>
              <a:t>Electric Actuators.</a:t>
            </a:r>
          </a:p>
          <a:p>
            <a:pPr lvl="2" algn="just"/>
            <a:r>
              <a:rPr lang="en-US" sz="2400" dirty="0">
                <a:latin typeface="Times New Roman" panose="02020603050405020304" pitchFamily="18" charset="0"/>
                <a:cs typeface="Times New Roman" panose="02020603050405020304" pitchFamily="18" charset="0"/>
              </a:rPr>
              <a:t>Electric actuators are simply electro-mechanical devices which allow movement through the use of an electrically controlled systems of gears</a:t>
            </a:r>
          </a:p>
        </p:txBody>
      </p:sp>
      <p:pic>
        <p:nvPicPr>
          <p:cNvPr id="15361" name="Picture 1"/>
          <p:cNvPicPr>
            <a:picLocks noChangeAspect="1" noChangeArrowheads="1"/>
          </p:cNvPicPr>
          <p:nvPr/>
        </p:nvPicPr>
        <p:blipFill>
          <a:blip r:embed="rId2"/>
          <a:srcRect/>
          <a:stretch>
            <a:fillRect/>
          </a:stretch>
        </p:blipFill>
        <p:spPr bwMode="auto">
          <a:xfrm>
            <a:off x="9833212" y="3401705"/>
            <a:ext cx="1911350" cy="3159125"/>
          </a:xfrm>
          <a:prstGeom prst="rect">
            <a:avLst/>
          </a:prstGeom>
          <a:noFill/>
          <a:ln w="9525">
            <a:noFill/>
            <a:miter lim="800000"/>
            <a:headEnd/>
            <a:tailEnd/>
          </a:ln>
        </p:spPr>
      </p:pic>
      <p:pic>
        <p:nvPicPr>
          <p:cNvPr id="15362" name="Picture 2"/>
          <p:cNvPicPr>
            <a:picLocks noChangeAspect="1" noChangeArrowheads="1"/>
          </p:cNvPicPr>
          <p:nvPr/>
        </p:nvPicPr>
        <p:blipFill>
          <a:blip r:embed="rId3"/>
          <a:srcRect/>
          <a:stretch>
            <a:fillRect/>
          </a:stretch>
        </p:blipFill>
        <p:spPr bwMode="auto">
          <a:xfrm>
            <a:off x="7331916" y="5632428"/>
            <a:ext cx="2078038" cy="1062037"/>
          </a:xfrm>
          <a:prstGeom prst="rect">
            <a:avLst/>
          </a:prstGeom>
          <a:noFill/>
          <a:ln w="9525">
            <a:noFill/>
            <a:miter lim="800000"/>
            <a:headEnd/>
            <a:tailEnd/>
          </a:ln>
        </p:spPr>
      </p:pic>
      <p:pic>
        <p:nvPicPr>
          <p:cNvPr id="15363" name="Picture 3"/>
          <p:cNvPicPr>
            <a:picLocks noChangeAspect="1" noChangeArrowheads="1"/>
          </p:cNvPicPr>
          <p:nvPr/>
        </p:nvPicPr>
        <p:blipFill>
          <a:blip r:embed="rId4"/>
          <a:srcRect/>
          <a:stretch>
            <a:fillRect/>
          </a:stretch>
        </p:blipFill>
        <p:spPr bwMode="auto">
          <a:xfrm>
            <a:off x="9846861" y="859809"/>
            <a:ext cx="1795463" cy="1447800"/>
          </a:xfrm>
          <a:prstGeom prst="rect">
            <a:avLst/>
          </a:prstGeom>
          <a:noFill/>
          <a:ln w="9525">
            <a:noFill/>
            <a:miter lim="800000"/>
            <a:headEnd/>
            <a:tailEnd/>
          </a:ln>
        </p:spPr>
      </p:pic>
      <p:pic>
        <p:nvPicPr>
          <p:cNvPr id="15364" name="Picture 4"/>
          <p:cNvPicPr>
            <a:picLocks noChangeAspect="1" noChangeArrowheads="1"/>
          </p:cNvPicPr>
          <p:nvPr/>
        </p:nvPicPr>
        <p:blipFill>
          <a:blip r:embed="rId5"/>
          <a:srcRect/>
          <a:stretch>
            <a:fillRect/>
          </a:stretch>
        </p:blipFill>
        <p:spPr bwMode="auto">
          <a:xfrm>
            <a:off x="9748459" y="2239962"/>
            <a:ext cx="2011363" cy="1530350"/>
          </a:xfrm>
          <a:prstGeom prst="rect">
            <a:avLst/>
          </a:prstGeom>
          <a:noFill/>
          <a:ln w="9525">
            <a:noFill/>
            <a:miter lim="800000"/>
            <a:headEnd/>
            <a:tailEnd/>
          </a:ln>
        </p:spPr>
      </p:pic>
    </p:spTree>
    <p:extLst>
      <p:ext uri="{BB962C8B-B14F-4D97-AF65-F5344CB8AC3E}">
        <p14:creationId xmlns:p14="http://schemas.microsoft.com/office/powerpoint/2010/main" val="915351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7398" y="0"/>
            <a:ext cx="8133213" cy="1325563"/>
          </a:xfrm>
        </p:spPr>
        <p:txBody>
          <a:bodyPr/>
          <a:lstStyle/>
          <a:p>
            <a:r>
              <a:rPr lang="en-US" b="1" i="1" dirty="0"/>
              <a:t>Pneumatic </a:t>
            </a:r>
            <a:r>
              <a:rPr lang="en-US" b="1" dirty="0"/>
              <a:t>and </a:t>
            </a:r>
            <a:r>
              <a:rPr lang="en-US" b="1" i="1" dirty="0"/>
              <a:t>Hydraulic </a:t>
            </a:r>
            <a:r>
              <a:rPr lang="en-US" b="1" dirty="0"/>
              <a:t>Actuators</a:t>
            </a:r>
            <a:endParaRPr lang="en-US" dirty="0"/>
          </a:p>
        </p:txBody>
      </p:sp>
      <p:sp>
        <p:nvSpPr>
          <p:cNvPr id="3" name="Content Placeholder 2"/>
          <p:cNvSpPr>
            <a:spLocks noGrp="1"/>
          </p:cNvSpPr>
          <p:nvPr>
            <p:ph idx="1"/>
          </p:nvPr>
        </p:nvSpPr>
        <p:spPr>
          <a:xfrm>
            <a:off x="368490" y="1433014"/>
            <a:ext cx="11823510" cy="5308979"/>
          </a:xfrm>
        </p:spPr>
        <p:txBody>
          <a:bodyPr>
            <a:normAutofit/>
          </a:bodyPr>
          <a:lstStyle/>
          <a:p>
            <a:pPr algn="just"/>
            <a:r>
              <a:rPr lang="en-US" sz="3200" dirty="0">
                <a:latin typeface="Times New Roman" panose="02020603050405020304" pitchFamily="18" charset="0"/>
                <a:cs typeface="Times New Roman" panose="02020603050405020304" pitchFamily="18" charset="0"/>
              </a:rPr>
              <a:t>Both these actuators are powered by moving fluids.</a:t>
            </a:r>
          </a:p>
          <a:p>
            <a:pPr algn="just"/>
            <a:r>
              <a:rPr lang="en-US" sz="3200" dirty="0">
                <a:latin typeface="Times New Roman" panose="02020603050405020304" pitchFamily="18" charset="0"/>
                <a:cs typeface="Times New Roman" panose="02020603050405020304" pitchFamily="18" charset="0"/>
              </a:rPr>
              <a:t>In the first case, the fluid is compressed air </a:t>
            </a:r>
            <a:r>
              <a:rPr lang="en-US" sz="3200" i="1" dirty="0">
                <a:latin typeface="Times New Roman" panose="02020603050405020304" pitchFamily="18" charset="0"/>
                <a:cs typeface="Times New Roman" panose="02020603050405020304" pitchFamily="18" charset="0"/>
              </a:rPr>
              <a:t>and</a:t>
            </a:r>
            <a:endParaRPr lang="en-US" sz="3200" dirty="0">
              <a:latin typeface="Times New Roman" panose="02020603050405020304" pitchFamily="18" charset="0"/>
              <a:cs typeface="Times New Roman" panose="02020603050405020304" pitchFamily="18" charset="0"/>
            </a:endParaRPr>
          </a:p>
          <a:p>
            <a:pPr algn="just"/>
            <a:r>
              <a:rPr lang="en-US" sz="3200" dirty="0">
                <a:latin typeface="Times New Roman" panose="02020603050405020304" pitchFamily="18" charset="0"/>
                <a:cs typeface="Times New Roman" panose="02020603050405020304" pitchFamily="18" charset="0"/>
              </a:rPr>
              <a:t>In the second case, the fluid is pressurized oil.</a:t>
            </a:r>
          </a:p>
          <a:p>
            <a:pPr algn="just"/>
            <a:r>
              <a:rPr lang="en-US" sz="3200" dirty="0">
                <a:latin typeface="Times New Roman" panose="02020603050405020304" pitchFamily="18" charset="0"/>
                <a:cs typeface="Times New Roman" panose="02020603050405020304" pitchFamily="18" charset="0"/>
              </a:rPr>
              <a:t>Pneumatic systems typically operate at about </a:t>
            </a:r>
            <a:r>
              <a:rPr lang="en-US" sz="3200" b="1" dirty="0">
                <a:latin typeface="Times New Roman" panose="02020603050405020304" pitchFamily="18" charset="0"/>
                <a:cs typeface="Times New Roman" panose="02020603050405020304" pitchFamily="18" charset="0"/>
              </a:rPr>
              <a:t>100lb/in2</a:t>
            </a:r>
          </a:p>
          <a:p>
            <a:pPr algn="just"/>
            <a:r>
              <a:rPr lang="en-US" sz="3200" dirty="0">
                <a:latin typeface="Times New Roman" panose="02020603050405020304" pitchFamily="18" charset="0"/>
                <a:cs typeface="Times New Roman" panose="02020603050405020304" pitchFamily="18" charset="0"/>
              </a:rPr>
              <a:t>Hydraulic systems at </a:t>
            </a:r>
            <a:r>
              <a:rPr lang="en-US" sz="3200" b="1" dirty="0">
                <a:latin typeface="Times New Roman" panose="02020603050405020304" pitchFamily="18" charset="0"/>
                <a:cs typeface="Times New Roman" panose="02020603050405020304" pitchFamily="18" charset="0"/>
              </a:rPr>
              <a:t>1000 to 3000 </a:t>
            </a:r>
            <a:r>
              <a:rPr lang="en-US" sz="3200" b="1" dirty="0" err="1">
                <a:latin typeface="Times New Roman" panose="02020603050405020304" pitchFamily="18" charset="0"/>
                <a:cs typeface="Times New Roman" panose="02020603050405020304" pitchFamily="18" charset="0"/>
              </a:rPr>
              <a:t>lb</a:t>
            </a:r>
            <a:r>
              <a:rPr lang="en-US" sz="3200" b="1" dirty="0">
                <a:latin typeface="Times New Roman" panose="02020603050405020304" pitchFamily="18" charset="0"/>
                <a:cs typeface="Times New Roman" panose="02020603050405020304" pitchFamily="18" charset="0"/>
              </a:rPr>
              <a:t>/in2</a:t>
            </a:r>
            <a:r>
              <a:rPr lang="en-US" sz="3200" dirty="0">
                <a:latin typeface="Times New Roman" panose="02020603050405020304" pitchFamily="18" charset="0"/>
                <a:cs typeface="Times New Roman" panose="02020603050405020304" pitchFamily="18" charset="0"/>
              </a:rPr>
              <a:t>.</a:t>
            </a:r>
          </a:p>
          <a:p>
            <a:pPr>
              <a:buFont typeface="Wingdings" pitchFamily="2" charset="2"/>
              <a:buChar char="§"/>
            </a:pPr>
            <a:r>
              <a:rPr lang="en-US" dirty="0">
                <a:latin typeface="Times New Roman" panose="02020603050405020304" pitchFamily="18" charset="0"/>
                <a:cs typeface="Times New Roman" panose="02020603050405020304" pitchFamily="18" charset="0"/>
              </a:rPr>
              <a:t>Both Hydraulic and Pneumatic actuators are classified as</a:t>
            </a:r>
          </a:p>
          <a:p>
            <a:pPr lvl="2"/>
            <a:r>
              <a:rPr lang="en-US" sz="2800" dirty="0">
                <a:latin typeface="Times New Roman" panose="02020603050405020304" pitchFamily="18" charset="0"/>
                <a:cs typeface="Times New Roman" panose="02020603050405020304" pitchFamily="18" charset="0"/>
              </a:rPr>
              <a:t>linear Actuators (Cylinders).</a:t>
            </a:r>
          </a:p>
          <a:p>
            <a:pPr lvl="2"/>
            <a:r>
              <a:rPr lang="en-US" sz="2800" dirty="0">
                <a:latin typeface="Times New Roman" panose="02020603050405020304" pitchFamily="18" charset="0"/>
                <a:cs typeface="Times New Roman" panose="02020603050405020304" pitchFamily="18" charset="0"/>
              </a:rPr>
              <a:t>Rotary Actuators (Motors).</a:t>
            </a:r>
          </a:p>
          <a:p>
            <a:pPr algn="just"/>
            <a:endParaRPr lang="en-US" sz="3200" dirty="0"/>
          </a:p>
        </p:txBody>
      </p:sp>
    </p:spTree>
    <p:extLst>
      <p:ext uri="{BB962C8B-B14F-4D97-AF65-F5344CB8AC3E}">
        <p14:creationId xmlns:p14="http://schemas.microsoft.com/office/powerpoint/2010/main" val="550448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prstClr val="black"/>
              <a:schemeClr val="bg1">
                <a:tint val="45000"/>
                <a:satMod val="400000"/>
              </a:schemeClr>
            </a:duotone>
            <a:lum bright="-20000" contrast="40000"/>
          </a:blip>
          <a:stretch>
            <a:fillRect/>
          </a:stretch>
        </p:blipFill>
        <p:spPr>
          <a:xfrm>
            <a:off x="3317878" y="1334591"/>
            <a:ext cx="4879878" cy="4876387"/>
          </a:xfrm>
          <a:prstGeom prst="rect">
            <a:avLst/>
          </a:prstGeom>
        </p:spPr>
      </p:pic>
      <p:sp>
        <p:nvSpPr>
          <p:cNvPr id="5" name="Title 1"/>
          <p:cNvSpPr>
            <a:spLocks noGrp="1"/>
          </p:cNvSpPr>
          <p:nvPr>
            <p:ph type="title"/>
          </p:nvPr>
        </p:nvSpPr>
        <p:spPr>
          <a:xfrm>
            <a:off x="1469409" y="0"/>
            <a:ext cx="8234149" cy="603864"/>
          </a:xfrm>
        </p:spPr>
        <p:txBody>
          <a:bodyPr>
            <a:normAutofit fontScale="90000"/>
          </a:bodyPr>
          <a:lstStyle/>
          <a:p>
            <a:r>
              <a:rPr lang="en-US" b="1" i="1" dirty="0"/>
              <a:t>Pneumatic </a:t>
            </a:r>
            <a:r>
              <a:rPr lang="en-US" b="1" dirty="0"/>
              <a:t>and </a:t>
            </a:r>
            <a:r>
              <a:rPr lang="en-US" b="1" i="1" dirty="0"/>
              <a:t>Hydraulic </a:t>
            </a:r>
            <a:r>
              <a:rPr lang="en-US" b="1" dirty="0"/>
              <a:t>Actuators</a:t>
            </a:r>
            <a:endParaRPr lang="en-US" dirty="0"/>
          </a:p>
        </p:txBody>
      </p:sp>
      <p:sp>
        <p:nvSpPr>
          <p:cNvPr id="2" name="TextBox 1"/>
          <p:cNvSpPr txBox="1"/>
          <p:nvPr/>
        </p:nvSpPr>
        <p:spPr>
          <a:xfrm>
            <a:off x="582304" y="788679"/>
            <a:ext cx="3957851" cy="523220"/>
          </a:xfrm>
          <a:prstGeom prst="rect">
            <a:avLst/>
          </a:prstGeom>
          <a:noFill/>
        </p:spPr>
        <p:txBody>
          <a:bodyPr wrap="square" rtlCol="0">
            <a:spAutoFit/>
          </a:bodyPr>
          <a:lstStyle/>
          <a:p>
            <a:r>
              <a:rPr lang="en-US" sz="2800" b="1" i="1" dirty="0"/>
              <a:t>linear Actuators</a:t>
            </a:r>
          </a:p>
        </p:txBody>
      </p:sp>
    </p:spTree>
    <p:extLst>
      <p:ext uri="{BB962C8B-B14F-4D97-AF65-F5344CB8AC3E}">
        <p14:creationId xmlns:p14="http://schemas.microsoft.com/office/powerpoint/2010/main" val="15894078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906138" y="365127"/>
            <a:ext cx="8133213" cy="1325563"/>
          </a:xfrm>
        </p:spPr>
        <p:txBody>
          <a:bodyPr/>
          <a:lstStyle/>
          <a:p>
            <a:r>
              <a:rPr lang="en-US" b="1" i="1" dirty="0"/>
              <a:t>Pneumatic </a:t>
            </a:r>
            <a:r>
              <a:rPr lang="en-US" b="1" dirty="0"/>
              <a:t>and </a:t>
            </a:r>
            <a:r>
              <a:rPr lang="en-US" b="1" i="1" dirty="0"/>
              <a:t>Hydraulic </a:t>
            </a:r>
            <a:r>
              <a:rPr lang="en-US" b="1" dirty="0"/>
              <a:t>Actuators</a:t>
            </a:r>
            <a:endParaRPr lang="en-US" dirty="0"/>
          </a:p>
        </p:txBody>
      </p:sp>
      <p:sp>
        <p:nvSpPr>
          <p:cNvPr id="3" name="Content Placeholder 2"/>
          <p:cNvSpPr>
            <a:spLocks noGrp="1"/>
          </p:cNvSpPr>
          <p:nvPr>
            <p:ph idx="1"/>
          </p:nvPr>
        </p:nvSpPr>
        <p:spPr>
          <a:xfrm>
            <a:off x="573206" y="1881759"/>
            <a:ext cx="6851176" cy="4351338"/>
          </a:xfrm>
        </p:spPr>
        <p:txBody>
          <a:bodyPr>
            <a:normAutofit/>
          </a:bodyPr>
          <a:lstStyle/>
          <a:p>
            <a:pPr algn="just">
              <a:lnSpc>
                <a:spcPct val="100000"/>
              </a:lnSpc>
            </a:pPr>
            <a:r>
              <a:rPr lang="en-US" dirty="0">
                <a:latin typeface="Times New Roman" panose="02020603050405020304" pitchFamily="18" charset="0"/>
                <a:cs typeface="Times New Roman" panose="02020603050405020304" pitchFamily="18" charset="0"/>
              </a:rPr>
              <a:t>The simplest power device could be used to actuate a linear joint by means of a moving piston.</a:t>
            </a:r>
          </a:p>
          <a:p>
            <a:pPr algn="just">
              <a:lnSpc>
                <a:spcPct val="100000"/>
              </a:lnSpc>
            </a:pPr>
            <a:r>
              <a:rPr lang="en-US" dirty="0">
                <a:latin typeface="Times New Roman" panose="02020603050405020304" pitchFamily="18" charset="0"/>
                <a:cs typeface="Times New Roman" panose="02020603050405020304" pitchFamily="18" charset="0"/>
              </a:rPr>
              <a:t>There are two relationships of particular interest when discussing actuators:</a:t>
            </a:r>
          </a:p>
          <a:p>
            <a:pPr marL="971550" lvl="1" indent="-514350">
              <a:buFont typeface="+mj-lt"/>
              <a:buAutoNum type="arabicPeriod"/>
            </a:pPr>
            <a:r>
              <a:rPr lang="en-US" sz="2800" dirty="0">
                <a:latin typeface="Times New Roman" panose="02020603050405020304" pitchFamily="18" charset="0"/>
                <a:cs typeface="Times New Roman" panose="02020603050405020304" pitchFamily="18" charset="0"/>
              </a:rPr>
              <a:t>The velocity of the actuator with respect to input power and </a:t>
            </a:r>
          </a:p>
          <a:p>
            <a:pPr marL="971550" lvl="1" indent="-514350">
              <a:buFont typeface="+mj-lt"/>
              <a:buAutoNum type="arabicPeriod"/>
            </a:pPr>
            <a:r>
              <a:rPr lang="en-US" sz="2800" dirty="0">
                <a:latin typeface="Times New Roman" panose="02020603050405020304" pitchFamily="18" charset="0"/>
                <a:cs typeface="Times New Roman" panose="02020603050405020304" pitchFamily="18" charset="0"/>
              </a:rPr>
              <a:t>Force of the actuator with respect to the input power. </a:t>
            </a:r>
          </a:p>
          <a:p>
            <a:pPr lvl="1"/>
            <a:endParaRPr lang="en-US" dirty="0"/>
          </a:p>
        </p:txBody>
      </p:sp>
      <p:sp>
        <p:nvSpPr>
          <p:cNvPr id="4" name="TextBox 3"/>
          <p:cNvSpPr txBox="1"/>
          <p:nvPr/>
        </p:nvSpPr>
        <p:spPr>
          <a:xfrm>
            <a:off x="2492991" y="1334590"/>
            <a:ext cx="3957851" cy="523220"/>
          </a:xfrm>
          <a:prstGeom prst="rect">
            <a:avLst/>
          </a:prstGeom>
          <a:noFill/>
        </p:spPr>
        <p:txBody>
          <a:bodyPr wrap="square" rtlCol="0">
            <a:spAutoFit/>
          </a:bodyPr>
          <a:lstStyle/>
          <a:p>
            <a:r>
              <a:rPr lang="en-US" sz="2800" b="1" i="1" dirty="0"/>
              <a:t>linear Actuators</a:t>
            </a:r>
          </a:p>
        </p:txBody>
      </p:sp>
      <p:sp>
        <p:nvSpPr>
          <p:cNvPr id="5" name="TextBox 4"/>
          <p:cNvSpPr txBox="1"/>
          <p:nvPr/>
        </p:nvSpPr>
        <p:spPr>
          <a:xfrm>
            <a:off x="2152650" y="109182"/>
            <a:ext cx="8419816" cy="400110"/>
          </a:xfrm>
          <a:prstGeom prst="rect">
            <a:avLst/>
          </a:prstGeom>
          <a:noFill/>
        </p:spPr>
        <p:txBody>
          <a:bodyPr wrap="square" rtlCol="0">
            <a:spAutoFit/>
          </a:bodyPr>
          <a:lstStyle/>
          <a:p>
            <a:pPr algn="just"/>
            <a:r>
              <a:rPr lang="en-US" sz="2000" b="1" dirty="0">
                <a:latin typeface="Aapex" panose="02020900000000000000" pitchFamily="18" charset="0"/>
              </a:rPr>
              <a:t>UNIT VII </a:t>
            </a:r>
            <a:r>
              <a:rPr lang="en-US" sz="2000" b="1" dirty="0"/>
              <a:t>Robot Actuators &amp;  Feed Back Components</a:t>
            </a:r>
            <a:endParaRPr lang="en-US" sz="2000" dirty="0"/>
          </a:p>
        </p:txBody>
      </p:sp>
      <p:pic>
        <p:nvPicPr>
          <p:cNvPr id="8" name="Picture 7">
            <a:extLst>
              <a:ext uri="{FF2B5EF4-FFF2-40B4-BE49-F238E27FC236}">
                <a16:creationId xmlns:a16="http://schemas.microsoft.com/office/drawing/2014/main" id="{0E7A0F70-E793-41AA-A9E4-E76589419120}"/>
              </a:ext>
            </a:extLst>
          </p:cNvPr>
          <p:cNvPicPr>
            <a:picLocks noChangeAspect="1"/>
          </p:cNvPicPr>
          <p:nvPr/>
        </p:nvPicPr>
        <p:blipFill>
          <a:blip r:embed="rId2">
            <a:duotone>
              <a:prstClr val="black"/>
              <a:schemeClr val="bg1">
                <a:tint val="45000"/>
                <a:satMod val="400000"/>
              </a:schemeClr>
            </a:duotone>
            <a:lum bright="-20000" contrast="40000"/>
          </a:blip>
          <a:stretch>
            <a:fillRect/>
          </a:stretch>
        </p:blipFill>
        <p:spPr>
          <a:xfrm>
            <a:off x="7607824" y="1534547"/>
            <a:ext cx="4584176" cy="4580897"/>
          </a:xfrm>
          <a:prstGeom prst="rect">
            <a:avLst/>
          </a:prstGeom>
        </p:spPr>
      </p:pic>
    </p:spTree>
    <p:extLst>
      <p:ext uri="{BB962C8B-B14F-4D97-AF65-F5344CB8AC3E}">
        <p14:creationId xmlns:p14="http://schemas.microsoft.com/office/powerpoint/2010/main" val="4018743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866365" y="1868111"/>
            <a:ext cx="5674273" cy="2017519"/>
          </a:xfrm>
          <a:prstGeom prst="rect">
            <a:avLst/>
          </a:prstGeom>
        </p:spPr>
      </p:pic>
      <p:pic>
        <p:nvPicPr>
          <p:cNvPr id="5" name="Picture 4"/>
          <p:cNvPicPr>
            <a:picLocks noChangeAspect="1"/>
          </p:cNvPicPr>
          <p:nvPr/>
        </p:nvPicPr>
        <p:blipFill>
          <a:blip r:embed="rId3"/>
          <a:stretch>
            <a:fillRect/>
          </a:stretch>
        </p:blipFill>
        <p:spPr>
          <a:xfrm>
            <a:off x="1589750" y="3760062"/>
            <a:ext cx="5191125" cy="2981325"/>
          </a:xfrm>
          <a:prstGeom prst="rect">
            <a:avLst/>
          </a:prstGeom>
        </p:spPr>
      </p:pic>
      <p:sp>
        <p:nvSpPr>
          <p:cNvPr id="6" name="Title 1"/>
          <p:cNvSpPr>
            <a:spLocks noGrp="1"/>
          </p:cNvSpPr>
          <p:nvPr>
            <p:ph type="title"/>
          </p:nvPr>
        </p:nvSpPr>
        <p:spPr>
          <a:xfrm>
            <a:off x="1906138" y="365127"/>
            <a:ext cx="8133213" cy="1325563"/>
          </a:xfrm>
        </p:spPr>
        <p:txBody>
          <a:bodyPr/>
          <a:lstStyle/>
          <a:p>
            <a:r>
              <a:rPr lang="en-US" b="1" i="1" dirty="0"/>
              <a:t>Pneumatic </a:t>
            </a:r>
            <a:r>
              <a:rPr lang="en-US" b="1" dirty="0"/>
              <a:t>and </a:t>
            </a:r>
            <a:r>
              <a:rPr lang="en-US" b="1" i="1" dirty="0"/>
              <a:t>Hydraulic </a:t>
            </a:r>
            <a:r>
              <a:rPr lang="en-US" b="1" dirty="0"/>
              <a:t>Actuators</a:t>
            </a:r>
            <a:endParaRPr lang="en-US" dirty="0"/>
          </a:p>
        </p:txBody>
      </p:sp>
      <p:sp>
        <p:nvSpPr>
          <p:cNvPr id="7" name="TextBox 6"/>
          <p:cNvSpPr txBox="1"/>
          <p:nvPr/>
        </p:nvSpPr>
        <p:spPr>
          <a:xfrm>
            <a:off x="2492991" y="1334590"/>
            <a:ext cx="3957851" cy="523220"/>
          </a:xfrm>
          <a:prstGeom prst="rect">
            <a:avLst/>
          </a:prstGeom>
          <a:noFill/>
        </p:spPr>
        <p:txBody>
          <a:bodyPr wrap="square" rtlCol="0">
            <a:spAutoFit/>
          </a:bodyPr>
          <a:lstStyle/>
          <a:p>
            <a:r>
              <a:rPr lang="en-US" sz="2800" b="1" i="1" dirty="0"/>
              <a:t>linear Actuators</a:t>
            </a:r>
          </a:p>
        </p:txBody>
      </p:sp>
      <p:sp>
        <p:nvSpPr>
          <p:cNvPr id="8" name="TextBox 7"/>
          <p:cNvSpPr txBox="1"/>
          <p:nvPr/>
        </p:nvSpPr>
        <p:spPr>
          <a:xfrm>
            <a:off x="2152650" y="109182"/>
            <a:ext cx="8419816" cy="400110"/>
          </a:xfrm>
          <a:prstGeom prst="rect">
            <a:avLst/>
          </a:prstGeom>
          <a:noFill/>
        </p:spPr>
        <p:txBody>
          <a:bodyPr wrap="square" rtlCol="0">
            <a:spAutoFit/>
          </a:bodyPr>
          <a:lstStyle/>
          <a:p>
            <a:pPr algn="just"/>
            <a:r>
              <a:rPr lang="en-US" sz="2000" b="1" dirty="0">
                <a:latin typeface="Aapex" panose="02020900000000000000" pitchFamily="18" charset="0"/>
              </a:rPr>
              <a:t>UNIT VII </a:t>
            </a:r>
            <a:r>
              <a:rPr lang="en-US" sz="2000" b="1" dirty="0"/>
              <a:t>Robot Actuators &amp;  Feed Back Components</a:t>
            </a:r>
            <a:endParaRPr lang="en-US" sz="2000" dirty="0"/>
          </a:p>
        </p:txBody>
      </p:sp>
      <p:pic>
        <p:nvPicPr>
          <p:cNvPr id="10" name="Picture 9">
            <a:extLst>
              <a:ext uri="{FF2B5EF4-FFF2-40B4-BE49-F238E27FC236}">
                <a16:creationId xmlns:a16="http://schemas.microsoft.com/office/drawing/2014/main" id="{5E695487-1D94-4679-92F3-D0FA31463536}"/>
              </a:ext>
            </a:extLst>
          </p:cNvPr>
          <p:cNvPicPr>
            <a:picLocks noChangeAspect="1"/>
          </p:cNvPicPr>
          <p:nvPr/>
        </p:nvPicPr>
        <p:blipFill>
          <a:blip r:embed="rId4">
            <a:duotone>
              <a:prstClr val="black"/>
              <a:schemeClr val="bg1">
                <a:tint val="45000"/>
                <a:satMod val="400000"/>
              </a:schemeClr>
            </a:duotone>
            <a:lum bright="-20000" contrast="40000"/>
          </a:blip>
          <a:stretch>
            <a:fillRect/>
          </a:stretch>
        </p:blipFill>
        <p:spPr>
          <a:xfrm>
            <a:off x="7607824" y="1534547"/>
            <a:ext cx="4584176" cy="4580897"/>
          </a:xfrm>
          <a:prstGeom prst="rect">
            <a:avLst/>
          </a:prstGeom>
        </p:spPr>
      </p:pic>
    </p:spTree>
    <p:extLst>
      <p:ext uri="{BB962C8B-B14F-4D97-AF65-F5344CB8AC3E}">
        <p14:creationId xmlns:p14="http://schemas.microsoft.com/office/powerpoint/2010/main" val="3359280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06138" y="365127"/>
            <a:ext cx="8133213" cy="1325563"/>
          </a:xfrm>
        </p:spPr>
        <p:txBody>
          <a:bodyPr/>
          <a:lstStyle/>
          <a:p>
            <a:r>
              <a:rPr lang="en-US" b="1" i="1" dirty="0"/>
              <a:t>Pneumatic </a:t>
            </a:r>
            <a:r>
              <a:rPr lang="en-US" b="1" dirty="0"/>
              <a:t>and </a:t>
            </a:r>
            <a:r>
              <a:rPr lang="en-US" b="1" i="1" dirty="0"/>
              <a:t>Hydraulic </a:t>
            </a:r>
            <a:r>
              <a:rPr lang="en-US" b="1" dirty="0"/>
              <a:t>Actuators</a:t>
            </a:r>
            <a:endParaRPr lang="en-US" dirty="0"/>
          </a:p>
        </p:txBody>
      </p:sp>
      <p:pic>
        <p:nvPicPr>
          <p:cNvPr id="5" name="Picture 4"/>
          <p:cNvPicPr>
            <a:picLocks noChangeAspect="1"/>
          </p:cNvPicPr>
          <p:nvPr/>
        </p:nvPicPr>
        <p:blipFill>
          <a:blip r:embed="rId2">
            <a:biLevel thresh="75000"/>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tretch>
            <a:fillRect/>
          </a:stretch>
        </p:blipFill>
        <p:spPr>
          <a:xfrm>
            <a:off x="3072736" y="1857810"/>
            <a:ext cx="6509698" cy="4824446"/>
          </a:xfrm>
          <a:prstGeom prst="rect">
            <a:avLst/>
          </a:prstGeom>
        </p:spPr>
      </p:pic>
      <p:sp>
        <p:nvSpPr>
          <p:cNvPr id="6" name="TextBox 5"/>
          <p:cNvSpPr txBox="1"/>
          <p:nvPr/>
        </p:nvSpPr>
        <p:spPr>
          <a:xfrm>
            <a:off x="2492991" y="1334590"/>
            <a:ext cx="3957851" cy="523220"/>
          </a:xfrm>
          <a:prstGeom prst="rect">
            <a:avLst/>
          </a:prstGeom>
          <a:noFill/>
        </p:spPr>
        <p:txBody>
          <a:bodyPr wrap="square" rtlCol="0">
            <a:spAutoFit/>
          </a:bodyPr>
          <a:lstStyle/>
          <a:p>
            <a:r>
              <a:rPr lang="en-US" sz="2800" b="1" i="1" dirty="0"/>
              <a:t>Rotary Actuators</a:t>
            </a:r>
          </a:p>
        </p:txBody>
      </p:sp>
    </p:spTree>
    <p:extLst>
      <p:ext uri="{BB962C8B-B14F-4D97-AF65-F5344CB8AC3E}">
        <p14:creationId xmlns:p14="http://schemas.microsoft.com/office/powerpoint/2010/main" val="540327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06138" y="365127"/>
            <a:ext cx="8133213" cy="1325563"/>
          </a:xfrm>
        </p:spPr>
        <p:txBody>
          <a:bodyPr/>
          <a:lstStyle/>
          <a:p>
            <a:r>
              <a:rPr lang="en-US" b="1" i="1" dirty="0"/>
              <a:t>Pneumatic </a:t>
            </a:r>
            <a:r>
              <a:rPr lang="en-US" b="1" dirty="0"/>
              <a:t>and </a:t>
            </a:r>
            <a:r>
              <a:rPr lang="en-US" b="1" i="1" dirty="0"/>
              <a:t>Hydraulic </a:t>
            </a:r>
            <a:r>
              <a:rPr lang="en-US" b="1" dirty="0"/>
              <a:t>Actuators</a:t>
            </a:r>
            <a:endParaRPr lang="en-US" dirty="0"/>
          </a:p>
        </p:txBody>
      </p:sp>
      <p:sp>
        <p:nvSpPr>
          <p:cNvPr id="3" name="Content Placeholder 2"/>
          <p:cNvSpPr>
            <a:spLocks noGrp="1"/>
          </p:cNvSpPr>
          <p:nvPr>
            <p:ph idx="1"/>
          </p:nvPr>
        </p:nvSpPr>
        <p:spPr>
          <a:xfrm>
            <a:off x="1083212" y="1825625"/>
            <a:ext cx="9903656" cy="4779892"/>
          </a:xfrm>
        </p:spPr>
        <p:txBody>
          <a:bodyPr/>
          <a:lstStyle/>
          <a:p>
            <a:pPr algn="just"/>
            <a:r>
              <a:rPr lang="en-US" dirty="0"/>
              <a:t>There is a relationship of particular interest when discussing Rotary actuator:</a:t>
            </a:r>
          </a:p>
          <a:p>
            <a:pPr algn="just"/>
            <a:r>
              <a:rPr lang="en-US" dirty="0"/>
              <a:t>The angular velocity, </a:t>
            </a:r>
            <a:r>
              <a:rPr lang="el-GR" dirty="0"/>
              <a:t>ω</a:t>
            </a:r>
            <a:r>
              <a:rPr lang="en-US" dirty="0"/>
              <a:t>, and Torque, T.</a:t>
            </a:r>
          </a:p>
          <a:p>
            <a:pPr algn="just"/>
            <a:endParaRPr lang="en-US" dirty="0"/>
          </a:p>
          <a:p>
            <a:pPr algn="just"/>
            <a:endParaRPr lang="en-US" dirty="0"/>
          </a:p>
          <a:p>
            <a:pPr algn="just"/>
            <a:endParaRPr lang="en-US" dirty="0"/>
          </a:p>
          <a:p>
            <a:pPr algn="just"/>
            <a:endParaRPr lang="en-US" dirty="0"/>
          </a:p>
          <a:p>
            <a:pPr algn="just"/>
            <a:r>
              <a:rPr lang="en-US" i="1" dirty="0"/>
              <a:t>R</a:t>
            </a:r>
            <a:r>
              <a:rPr lang="en-US" dirty="0"/>
              <a:t>, outer radius of the vane., </a:t>
            </a:r>
            <a:r>
              <a:rPr lang="en-US" i="1" dirty="0"/>
              <a:t>r</a:t>
            </a:r>
            <a:r>
              <a:rPr lang="en-US" dirty="0"/>
              <a:t>, inner radius., </a:t>
            </a:r>
            <a:r>
              <a:rPr lang="en-US" i="1" dirty="0"/>
              <a:t>h,</a:t>
            </a:r>
            <a:r>
              <a:rPr lang="en-US" dirty="0"/>
              <a:t> thickness of the vane.,</a:t>
            </a:r>
            <a:r>
              <a:rPr lang="el-GR" dirty="0"/>
              <a:t> </a:t>
            </a:r>
            <a:r>
              <a:rPr lang="el-GR" i="1" dirty="0"/>
              <a:t>ω</a:t>
            </a:r>
            <a:r>
              <a:rPr lang="en-US" i="1" dirty="0"/>
              <a:t>, </a:t>
            </a:r>
            <a:r>
              <a:rPr lang="en-US" dirty="0"/>
              <a:t>angular velocity., </a:t>
            </a:r>
            <a:r>
              <a:rPr lang="en-US" i="1" dirty="0"/>
              <a:t>T,</a:t>
            </a:r>
            <a:r>
              <a:rPr lang="en-US" dirty="0"/>
              <a:t> torque.</a:t>
            </a:r>
            <a:r>
              <a:rPr lang="en-US" i="1" dirty="0"/>
              <a:t> </a:t>
            </a:r>
          </a:p>
        </p:txBody>
      </p:sp>
      <p:sp>
        <p:nvSpPr>
          <p:cNvPr id="5" name="TextBox 4"/>
          <p:cNvSpPr txBox="1"/>
          <p:nvPr/>
        </p:nvSpPr>
        <p:spPr>
          <a:xfrm>
            <a:off x="2492991" y="1334590"/>
            <a:ext cx="3957851" cy="523220"/>
          </a:xfrm>
          <a:prstGeom prst="rect">
            <a:avLst/>
          </a:prstGeom>
          <a:noFill/>
        </p:spPr>
        <p:txBody>
          <a:bodyPr wrap="square" rtlCol="0">
            <a:spAutoFit/>
          </a:bodyPr>
          <a:lstStyle/>
          <a:p>
            <a:r>
              <a:rPr lang="en-US" sz="2800" b="1" i="1" dirty="0"/>
              <a:t>Rotary Actuators</a:t>
            </a:r>
          </a:p>
        </p:txBody>
      </p:sp>
      <p:pic>
        <p:nvPicPr>
          <p:cNvPr id="6" name="Picture 5"/>
          <p:cNvPicPr>
            <a:picLocks noChangeAspect="1"/>
          </p:cNvPicPr>
          <p:nvPr/>
        </p:nvPicPr>
        <p:blipFill>
          <a:blip r:embed="rId2">
            <a:biLevel thresh="50000"/>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2492991" y="3219711"/>
            <a:ext cx="5281685" cy="2021806"/>
          </a:xfrm>
          <a:prstGeom prst="rect">
            <a:avLst/>
          </a:prstGeom>
        </p:spPr>
      </p:pic>
    </p:spTree>
    <p:extLst>
      <p:ext uri="{BB962C8B-B14F-4D97-AF65-F5344CB8AC3E}">
        <p14:creationId xmlns:p14="http://schemas.microsoft.com/office/powerpoint/2010/main" val="2440516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1672888" cy="928688"/>
          </a:xfrm>
        </p:spPr>
        <p:txBody>
          <a:bodyPr>
            <a:normAutofit/>
          </a:bodyPr>
          <a:lstStyle/>
          <a:p>
            <a:r>
              <a:rPr lang="en-US" b="1" u="sng" dirty="0"/>
              <a:t>Advantages and limitations of  Pneumatic actuators</a:t>
            </a:r>
            <a:endParaRPr lang="en-US" dirty="0"/>
          </a:p>
        </p:txBody>
      </p:sp>
      <p:sp>
        <p:nvSpPr>
          <p:cNvPr id="3" name="Text Placeholder 2"/>
          <p:cNvSpPr>
            <a:spLocks noGrp="1"/>
          </p:cNvSpPr>
          <p:nvPr>
            <p:ph type="body" idx="1"/>
          </p:nvPr>
        </p:nvSpPr>
        <p:spPr>
          <a:xfrm>
            <a:off x="250074" y="860327"/>
            <a:ext cx="3224426" cy="428516"/>
          </a:xfrm>
        </p:spPr>
        <p:txBody>
          <a:bodyPr>
            <a:normAutofit lnSpcReduction="10000"/>
          </a:bodyPr>
          <a:lstStyle/>
          <a:p>
            <a:pPr algn="ctr">
              <a:lnSpc>
                <a:spcPct val="100000"/>
              </a:lnSpc>
            </a:pPr>
            <a:r>
              <a:rPr lang="en-US" u="sng" dirty="0"/>
              <a:t>ADVANTAGES</a:t>
            </a:r>
            <a:endParaRPr lang="en-US" dirty="0"/>
          </a:p>
        </p:txBody>
      </p:sp>
      <p:sp>
        <p:nvSpPr>
          <p:cNvPr id="4" name="Content Placeholder 3"/>
          <p:cNvSpPr>
            <a:spLocks noGrp="1"/>
          </p:cNvSpPr>
          <p:nvPr>
            <p:ph sz="half" idx="2"/>
          </p:nvPr>
        </p:nvSpPr>
        <p:spPr>
          <a:xfrm>
            <a:off x="142874" y="1171575"/>
            <a:ext cx="7086601" cy="5686425"/>
          </a:xfrm>
        </p:spPr>
        <p:txBody>
          <a:bodyPr>
            <a:normAutofit fontScale="92500" lnSpcReduction="10000"/>
          </a:bodyPr>
          <a:lstStyle/>
          <a:p>
            <a:pPr algn="just"/>
            <a:r>
              <a:rPr lang="en-US" dirty="0">
                <a:latin typeface="Times New Roman" panose="02020603050405020304" pitchFamily="18" charset="0"/>
                <a:cs typeface="Times New Roman" panose="02020603050405020304" pitchFamily="18" charset="0"/>
              </a:rPr>
              <a:t>It is cheapest form of all actuators. Components are readily available and compressed air normally is an readily available facility in factories.</a:t>
            </a:r>
          </a:p>
          <a:p>
            <a:pPr algn="just"/>
            <a:r>
              <a:rPr lang="en-US" dirty="0">
                <a:latin typeface="Times New Roman" panose="02020603050405020304" pitchFamily="18" charset="0"/>
                <a:cs typeface="Times New Roman" panose="02020603050405020304" pitchFamily="18" charset="0"/>
              </a:rPr>
              <a:t>Compressed air can be stored and conveyed easily over long distances.</a:t>
            </a:r>
          </a:p>
          <a:p>
            <a:pPr algn="just"/>
            <a:r>
              <a:rPr lang="en-US" dirty="0">
                <a:latin typeface="Times New Roman" panose="02020603050405020304" pitchFamily="18" charset="0"/>
                <a:cs typeface="Times New Roman" panose="02020603050405020304" pitchFamily="18" charset="0"/>
              </a:rPr>
              <a:t>They have few moving parts making them inherently reliable and reducing maintenance costs.</a:t>
            </a:r>
          </a:p>
          <a:p>
            <a:pPr algn="just"/>
            <a:r>
              <a:rPr lang="en-US" dirty="0">
                <a:latin typeface="Times New Roman" panose="02020603050405020304" pitchFamily="18" charset="0"/>
                <a:cs typeface="Times New Roman" panose="02020603050405020304" pitchFamily="18" charset="0"/>
              </a:rPr>
              <a:t>They have quick action and response time thus allowing for fast work cycles.</a:t>
            </a:r>
          </a:p>
          <a:p>
            <a:pPr algn="just"/>
            <a:r>
              <a:rPr lang="en-US" dirty="0">
                <a:latin typeface="Times New Roman" panose="02020603050405020304" pitchFamily="18" charset="0"/>
                <a:cs typeface="Times New Roman" panose="02020603050405020304" pitchFamily="18" charset="0"/>
              </a:rPr>
              <a:t>No mechanical transmission is usually required.</a:t>
            </a:r>
          </a:p>
          <a:p>
            <a:pPr algn="just"/>
            <a:r>
              <a:rPr lang="en-US" dirty="0">
                <a:latin typeface="Times New Roman" panose="02020603050405020304" pitchFamily="18" charset="0"/>
                <a:cs typeface="Times New Roman" panose="02020603050405020304" pitchFamily="18" charset="0"/>
              </a:rPr>
              <a:t>These systems are usually compact thus the control is simple </a:t>
            </a:r>
            <a:r>
              <a:rPr lang="en-US" dirty="0" err="1">
                <a:latin typeface="Times New Roman" panose="02020603050405020304" pitchFamily="18" charset="0"/>
                <a:cs typeface="Times New Roman" panose="02020603050405020304" pitchFamily="18" charset="0"/>
              </a:rPr>
              <a:t>e.g</a:t>
            </a:r>
            <a:r>
              <a:rPr lang="en-US" dirty="0">
                <a:latin typeface="Times New Roman" panose="02020603050405020304" pitchFamily="18" charset="0"/>
                <a:cs typeface="Times New Roman" panose="02020603050405020304" pitchFamily="18" charset="0"/>
              </a:rPr>
              <a:t>: mechanical stops are often used.</a:t>
            </a:r>
          </a:p>
          <a:p>
            <a:pPr algn="just"/>
            <a:endParaRPr lang="en-US" dirty="0"/>
          </a:p>
        </p:txBody>
      </p:sp>
      <p:sp>
        <p:nvSpPr>
          <p:cNvPr id="5" name="Text Placeholder 4"/>
          <p:cNvSpPr>
            <a:spLocks noGrp="1"/>
          </p:cNvSpPr>
          <p:nvPr>
            <p:ph type="body" sz="quarter" idx="3"/>
          </p:nvPr>
        </p:nvSpPr>
        <p:spPr>
          <a:xfrm>
            <a:off x="8065295" y="914399"/>
            <a:ext cx="2064543" cy="470279"/>
          </a:xfrm>
        </p:spPr>
        <p:txBody>
          <a:bodyPr>
            <a:normAutofit lnSpcReduction="10000"/>
          </a:bodyPr>
          <a:lstStyle/>
          <a:p>
            <a:pPr algn="ctr"/>
            <a:r>
              <a:rPr lang="en-US" u="sng" dirty="0"/>
              <a:t>LIMITATIONS</a:t>
            </a:r>
          </a:p>
        </p:txBody>
      </p:sp>
      <p:sp>
        <p:nvSpPr>
          <p:cNvPr id="6" name="Content Placeholder 5"/>
          <p:cNvSpPr>
            <a:spLocks noGrp="1"/>
          </p:cNvSpPr>
          <p:nvPr>
            <p:ph sz="quarter" idx="4"/>
          </p:nvPr>
        </p:nvSpPr>
        <p:spPr>
          <a:xfrm>
            <a:off x="7386639" y="1471613"/>
            <a:ext cx="4672011" cy="4972050"/>
          </a:xfrm>
        </p:spPr>
        <p:txBody>
          <a:bodyPr>
            <a:noAutofit/>
          </a:bodyPr>
          <a:lstStyle/>
          <a:p>
            <a:pPr algn="just"/>
            <a:r>
              <a:rPr lang="en-US" sz="2400" dirty="0">
                <a:latin typeface="Times New Roman" panose="02020603050405020304" pitchFamily="18" charset="0"/>
                <a:cs typeface="Times New Roman" panose="02020603050405020304" pitchFamily="18" charset="0"/>
              </a:rPr>
              <a:t>Since air is compressible, precise control of speed and position is not easily obtainable unless much more complex electro mechanical devices are incorporated in to system.</a:t>
            </a:r>
          </a:p>
          <a:p>
            <a:pPr algn="just"/>
            <a:r>
              <a:rPr lang="en-US" sz="2400" dirty="0">
                <a:latin typeface="Times New Roman" panose="02020603050405020304" pitchFamily="18" charset="0"/>
                <a:cs typeface="Times New Roman" panose="02020603050405020304" pitchFamily="18" charset="0"/>
              </a:rPr>
              <a:t>If mechanical stops are used resetting the system can be slow.</a:t>
            </a:r>
          </a:p>
          <a:p>
            <a:pPr algn="just"/>
            <a:r>
              <a:rPr lang="en-US" sz="2400" dirty="0">
                <a:latin typeface="Times New Roman" panose="02020603050405020304" pitchFamily="18" charset="0"/>
                <a:cs typeface="Times New Roman" panose="02020603050405020304" pitchFamily="18" charset="0"/>
              </a:rPr>
              <a:t>If moisture penetrates the units and ferrous metals have been used then damage to individual components may happen.</a:t>
            </a:r>
          </a:p>
        </p:txBody>
      </p:sp>
    </p:spTree>
    <p:extLst>
      <p:ext uri="{BB962C8B-B14F-4D97-AF65-F5344CB8AC3E}">
        <p14:creationId xmlns:p14="http://schemas.microsoft.com/office/powerpoint/2010/main" val="1445531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1352212" cy="183515"/>
          </a:xfrm>
        </p:spPr>
        <p:txBody>
          <a:bodyPr>
            <a:normAutofit fontScale="90000"/>
          </a:bodyPr>
          <a:lstStyle/>
          <a:p>
            <a:r>
              <a:rPr lang="en-US" b="1" u="sng" dirty="0"/>
              <a:t>Advantages and limitations of  Hydraulic actuators</a:t>
            </a:r>
            <a:endParaRPr lang="en-US" dirty="0"/>
          </a:p>
        </p:txBody>
      </p:sp>
      <p:sp>
        <p:nvSpPr>
          <p:cNvPr id="3" name="Text Placeholder 2"/>
          <p:cNvSpPr>
            <a:spLocks noGrp="1"/>
          </p:cNvSpPr>
          <p:nvPr>
            <p:ph type="body" idx="1"/>
          </p:nvPr>
        </p:nvSpPr>
        <p:spPr>
          <a:xfrm>
            <a:off x="282838" y="815926"/>
            <a:ext cx="2094602" cy="474498"/>
          </a:xfrm>
        </p:spPr>
        <p:txBody>
          <a:bodyPr/>
          <a:lstStyle/>
          <a:p>
            <a:pPr algn="ctr"/>
            <a:r>
              <a:rPr lang="en-US" u="sng" dirty="0"/>
              <a:t>ADVANTAGES</a:t>
            </a:r>
          </a:p>
        </p:txBody>
      </p:sp>
      <p:sp>
        <p:nvSpPr>
          <p:cNvPr id="4" name="Content Placeholder 3"/>
          <p:cNvSpPr>
            <a:spLocks noGrp="1"/>
          </p:cNvSpPr>
          <p:nvPr>
            <p:ph sz="half" idx="2"/>
          </p:nvPr>
        </p:nvSpPr>
        <p:spPr>
          <a:xfrm>
            <a:off x="239151" y="1294228"/>
            <a:ext cx="6639951" cy="5359790"/>
          </a:xfrm>
        </p:spPr>
        <p:txBody>
          <a:bodyPr>
            <a:normAutofit fontScale="92500" lnSpcReduction="20000"/>
          </a:bodyPr>
          <a:lstStyle/>
          <a:p>
            <a:pPr algn="just"/>
            <a:r>
              <a:rPr lang="en-US" sz="3000" dirty="0">
                <a:latin typeface="Times New Roman" panose="02020603050405020304" pitchFamily="18" charset="0"/>
                <a:cs typeface="Times New Roman" panose="02020603050405020304" pitchFamily="18" charset="0"/>
              </a:rPr>
              <a:t>High efficiency and high power to size ratio.</a:t>
            </a:r>
          </a:p>
          <a:p>
            <a:pPr algn="just"/>
            <a:r>
              <a:rPr lang="en-US" sz="3000" dirty="0">
                <a:latin typeface="Times New Roman" panose="02020603050405020304" pitchFamily="18" charset="0"/>
                <a:cs typeface="Times New Roman" panose="02020603050405020304" pitchFamily="18" charset="0"/>
              </a:rPr>
              <a:t>Complete and accurate control over speed position and direction of actuators are possible.</a:t>
            </a:r>
          </a:p>
          <a:p>
            <a:pPr algn="just"/>
            <a:r>
              <a:rPr lang="en-US" sz="3000" dirty="0">
                <a:latin typeface="Times New Roman" panose="02020603050405020304" pitchFamily="18" charset="0"/>
                <a:cs typeface="Times New Roman" panose="02020603050405020304" pitchFamily="18" charset="0"/>
              </a:rPr>
              <a:t>No mechanical linkage is required i.e., a direct drive is obtained with mechanical simplicity.</a:t>
            </a:r>
          </a:p>
          <a:p>
            <a:pPr algn="just"/>
            <a:r>
              <a:rPr lang="en-US" sz="3000" dirty="0">
                <a:latin typeface="Times New Roman" panose="02020603050405020304" pitchFamily="18" charset="0"/>
                <a:cs typeface="Times New Roman" panose="02020603050405020304" pitchFamily="18" charset="0"/>
              </a:rPr>
              <a:t>They generally have a greater load carrying capacity than electric and pneumatic actuators.</a:t>
            </a:r>
          </a:p>
          <a:p>
            <a:pPr algn="just"/>
            <a:r>
              <a:rPr lang="en-US" sz="3000" dirty="0">
                <a:latin typeface="Times New Roman" panose="02020603050405020304" pitchFamily="18" charset="0"/>
                <a:cs typeface="Times New Roman" panose="02020603050405020304" pitchFamily="18" charset="0"/>
              </a:rPr>
              <a:t>Self lubricating and non corrosive.</a:t>
            </a:r>
          </a:p>
          <a:p>
            <a:pPr algn="just"/>
            <a:r>
              <a:rPr lang="en-US" sz="3000" dirty="0">
                <a:latin typeface="Times New Roman" panose="02020603050405020304" pitchFamily="18" charset="0"/>
                <a:cs typeface="Times New Roman" panose="02020603050405020304" pitchFamily="18" charset="0"/>
              </a:rPr>
              <a:t>Hydraulic robots are more capable of with standing shock loads than electric robots</a:t>
            </a:r>
            <a:r>
              <a:rPr lang="en-US" dirty="0"/>
              <a:t>.</a:t>
            </a:r>
          </a:p>
        </p:txBody>
      </p:sp>
      <p:sp>
        <p:nvSpPr>
          <p:cNvPr id="5" name="Text Placeholder 4"/>
          <p:cNvSpPr>
            <a:spLocks noGrp="1"/>
          </p:cNvSpPr>
          <p:nvPr>
            <p:ph type="body" sz="quarter" idx="3"/>
          </p:nvPr>
        </p:nvSpPr>
        <p:spPr>
          <a:xfrm>
            <a:off x="7977593" y="829994"/>
            <a:ext cx="2319960" cy="446362"/>
          </a:xfrm>
        </p:spPr>
        <p:txBody>
          <a:bodyPr/>
          <a:lstStyle/>
          <a:p>
            <a:pPr algn="ctr"/>
            <a:r>
              <a:rPr lang="en-US" u="sng" dirty="0"/>
              <a:t>LIMITATIONS</a:t>
            </a:r>
          </a:p>
        </p:txBody>
      </p:sp>
      <p:sp>
        <p:nvSpPr>
          <p:cNvPr id="6" name="Content Placeholder 5"/>
          <p:cNvSpPr>
            <a:spLocks noGrp="1"/>
          </p:cNvSpPr>
          <p:nvPr>
            <p:ph sz="quarter" idx="4"/>
          </p:nvPr>
        </p:nvSpPr>
        <p:spPr>
          <a:xfrm>
            <a:off x="7047914" y="1364566"/>
            <a:ext cx="4994312" cy="4994032"/>
          </a:xfrm>
        </p:spPr>
        <p:txBody>
          <a:bodyPr>
            <a:normAutofit fontScale="92500" lnSpcReduction="20000"/>
          </a:bodyPr>
          <a:lstStyle/>
          <a:p>
            <a:pPr algn="just"/>
            <a:r>
              <a:rPr lang="en-US" sz="3000" dirty="0">
                <a:latin typeface="Times New Roman" panose="02020603050405020304" pitchFamily="18" charset="0"/>
                <a:cs typeface="Times New Roman" panose="02020603050405020304" pitchFamily="18" charset="0"/>
              </a:rPr>
              <a:t>Leakages can occur causing a loss in performance and general contamination of the work area. There is also a higher fire risk.</a:t>
            </a:r>
          </a:p>
          <a:p>
            <a:pPr algn="just"/>
            <a:r>
              <a:rPr lang="en-US" sz="3000" dirty="0">
                <a:latin typeface="Times New Roman" panose="02020603050405020304" pitchFamily="18" charset="0"/>
                <a:cs typeface="Times New Roman" panose="02020603050405020304" pitchFamily="18" charset="0"/>
              </a:rPr>
              <a:t>The power pack can be noisy typically about 70 decibel or louder if not protected by an acoustic muffler.</a:t>
            </a:r>
          </a:p>
          <a:p>
            <a:pPr algn="just"/>
            <a:r>
              <a:rPr lang="en-US" sz="3000" dirty="0">
                <a:latin typeface="Times New Roman" panose="02020603050405020304" pitchFamily="18" charset="0"/>
                <a:cs typeface="Times New Roman" panose="02020603050405020304" pitchFamily="18" charset="0"/>
              </a:rPr>
              <a:t>Changes in temp alter the viscosity of hydraulic fluid. Thus at low temperatures fluid viscosity will increase possibly causing sluggish movement of the robot.</a:t>
            </a:r>
          </a:p>
          <a:p>
            <a:pPr algn="just"/>
            <a:endParaRPr lang="en-US" dirty="0"/>
          </a:p>
        </p:txBody>
      </p:sp>
    </p:spTree>
    <p:extLst>
      <p:ext uri="{BB962C8B-B14F-4D97-AF65-F5344CB8AC3E}">
        <p14:creationId xmlns:p14="http://schemas.microsoft.com/office/powerpoint/2010/main" val="1802712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i="1" dirty="0"/>
              <a:t>Electric</a:t>
            </a:r>
            <a:r>
              <a:rPr lang="en-US" sz="4800" b="1" dirty="0"/>
              <a:t> and </a:t>
            </a:r>
            <a:r>
              <a:rPr lang="en-US" sz="4800" b="1" i="1" dirty="0"/>
              <a:t>Stepper</a:t>
            </a:r>
            <a:r>
              <a:rPr lang="en-US" sz="4800" b="1" dirty="0"/>
              <a:t> Motors</a:t>
            </a:r>
            <a:endParaRPr lang="en-US" sz="4800" dirty="0"/>
          </a:p>
        </p:txBody>
      </p:sp>
      <p:sp>
        <p:nvSpPr>
          <p:cNvPr id="3" name="Content Placeholder 2"/>
          <p:cNvSpPr>
            <a:spLocks noGrp="1"/>
          </p:cNvSpPr>
          <p:nvPr>
            <p:ph idx="1"/>
          </p:nvPr>
        </p:nvSpPr>
        <p:spPr/>
        <p:txBody>
          <a:bodyPr/>
          <a:lstStyle/>
          <a:p>
            <a:pPr algn="just"/>
            <a:r>
              <a:rPr lang="en-US" sz="3200" dirty="0"/>
              <a:t>There are a variety of types of motors used in robots. The most common types are Servomotors and Stepper motors.</a:t>
            </a:r>
          </a:p>
          <a:p>
            <a:pPr marL="228600" lvl="3" algn="just">
              <a:spcBef>
                <a:spcPts val="1000"/>
              </a:spcBef>
            </a:pPr>
            <a:r>
              <a:rPr lang="en-US" sz="3200" dirty="0"/>
              <a:t>Electric actuators are simply electro-mechanical devices which allow movement through the use of an electrically controlled systems of gear.</a:t>
            </a:r>
          </a:p>
          <a:p>
            <a:pPr algn="just"/>
            <a:endParaRPr lang="en-US" dirty="0"/>
          </a:p>
        </p:txBody>
      </p:sp>
    </p:spTree>
    <p:extLst>
      <p:ext uri="{BB962C8B-B14F-4D97-AF65-F5344CB8AC3E}">
        <p14:creationId xmlns:p14="http://schemas.microsoft.com/office/powerpoint/2010/main" val="13678207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981200" y="0"/>
            <a:ext cx="8229600" cy="914400"/>
          </a:xfrm>
        </p:spPr>
        <p:txBody>
          <a:bodyPr/>
          <a:lstStyle/>
          <a:p>
            <a:r>
              <a:rPr lang="en-US" b="1" u="sng" dirty="0"/>
              <a:t>ELECTRIC MOTORS </a:t>
            </a:r>
          </a:p>
        </p:txBody>
      </p:sp>
      <p:sp>
        <p:nvSpPr>
          <p:cNvPr id="3" name="Content Placeholder 2"/>
          <p:cNvSpPr>
            <a:spLocks noGrp="1"/>
          </p:cNvSpPr>
          <p:nvPr>
            <p:ph idx="1"/>
          </p:nvPr>
        </p:nvSpPr>
        <p:spPr>
          <a:xfrm>
            <a:off x="478301" y="914401"/>
            <a:ext cx="11549575" cy="5809956"/>
          </a:xfrm>
        </p:spPr>
        <p:txBody>
          <a:bodyPr>
            <a:normAutofit/>
          </a:bodyPr>
          <a:lstStyle/>
          <a:p>
            <a:pPr algn="just"/>
            <a:r>
              <a:rPr lang="en-US" sz="3200" dirty="0">
                <a:latin typeface="Times New Roman" panose="02020603050405020304" pitchFamily="18" charset="0"/>
                <a:cs typeface="Times New Roman" panose="02020603050405020304" pitchFamily="18" charset="0"/>
              </a:rPr>
              <a:t>Electric motors usually have a small rating, ranging up to a few horsepower. </a:t>
            </a:r>
          </a:p>
          <a:p>
            <a:pPr algn="just"/>
            <a:r>
              <a:rPr lang="en-US" sz="3200" dirty="0">
                <a:latin typeface="Times New Roman" panose="02020603050405020304" pitchFamily="18" charset="0"/>
                <a:cs typeface="Times New Roman" panose="02020603050405020304" pitchFamily="18" charset="0"/>
              </a:rPr>
              <a:t>They are used in small appliances, battery operated vehicles, for medical purposes and in other medical equipment like x-ray machines.</a:t>
            </a:r>
          </a:p>
          <a:p>
            <a:pPr algn="just"/>
            <a:r>
              <a:rPr lang="en-US" sz="3200" dirty="0">
                <a:latin typeface="Times New Roman" panose="02020603050405020304" pitchFamily="18" charset="0"/>
                <a:cs typeface="Times New Roman" panose="02020603050405020304" pitchFamily="18" charset="0"/>
              </a:rPr>
              <a:t>Electric motors are also used in toys, and in automobiles as auxiliary motors for the purposes of seat adjustment, power windows, sunroof, mirror adjustment, blower motors, engine cooling fans.</a:t>
            </a:r>
          </a:p>
        </p:txBody>
      </p:sp>
    </p:spTree>
    <p:extLst>
      <p:ext uri="{BB962C8B-B14F-4D97-AF65-F5344CB8AC3E}">
        <p14:creationId xmlns:p14="http://schemas.microsoft.com/office/powerpoint/2010/main" val="2263358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srcRect/>
          <a:stretch>
            <a:fillRect/>
          </a:stretch>
        </p:blipFill>
        <p:spPr bwMode="auto">
          <a:xfrm>
            <a:off x="2570896" y="599364"/>
            <a:ext cx="7656315" cy="6137284"/>
          </a:xfrm>
          <a:prstGeom prst="rect">
            <a:avLst/>
          </a:prstGeom>
          <a:noFill/>
          <a:ln w="9525">
            <a:noFill/>
            <a:miter lim="800000"/>
            <a:headEnd/>
            <a:tailEnd/>
          </a:ln>
        </p:spPr>
      </p:pic>
      <p:sp>
        <p:nvSpPr>
          <p:cNvPr id="8" name="Rectangle 7"/>
          <p:cNvSpPr/>
          <p:nvPr/>
        </p:nvSpPr>
        <p:spPr>
          <a:xfrm>
            <a:off x="2646528" y="1517176"/>
            <a:ext cx="1495922" cy="523220"/>
          </a:xfrm>
          <a:prstGeom prst="rect">
            <a:avLst/>
          </a:prstGeom>
        </p:spPr>
        <p:txBody>
          <a:bodyPr wrap="none">
            <a:spAutoFit/>
          </a:bodyPr>
          <a:lstStyle/>
          <a:p>
            <a:pPr lvl="0" fontAlgn="base">
              <a:spcBef>
                <a:spcPct val="0"/>
              </a:spcBef>
              <a:spcAft>
                <a:spcPct val="0"/>
              </a:spcAft>
            </a:pPr>
            <a:r>
              <a:rPr lang="en-US" sz="1400" dirty="0">
                <a:solidFill>
                  <a:srgbClr val="9B2E1F"/>
                </a:solidFill>
                <a:latin typeface="Segoe UI" pitchFamily="34" charset="0"/>
                <a:cs typeface="Segoe UI" pitchFamily="34" charset="0"/>
              </a:rPr>
              <a:t>ROTATING</a:t>
            </a:r>
          </a:p>
          <a:p>
            <a:pPr lvl="0" fontAlgn="base">
              <a:spcBef>
                <a:spcPct val="0"/>
              </a:spcBef>
              <a:spcAft>
                <a:spcPct val="0"/>
              </a:spcAft>
            </a:pPr>
            <a:r>
              <a:rPr lang="en-US" sz="1400" dirty="0">
                <a:solidFill>
                  <a:srgbClr val="9B2E1F"/>
                </a:solidFill>
                <a:latin typeface="Segoe UI" pitchFamily="34" charset="0"/>
                <a:cs typeface="Segoe UI" pitchFamily="34" charset="0"/>
              </a:rPr>
              <a:t>(COMMUTATOR)</a:t>
            </a:r>
            <a:endParaRPr lang="en-US" sz="1400" dirty="0">
              <a:latin typeface="Arial" pitchFamily="34" charset="0"/>
              <a:cs typeface="Arial" pitchFamily="34" charset="0"/>
            </a:endParaRPr>
          </a:p>
        </p:txBody>
      </p:sp>
      <p:sp>
        <p:nvSpPr>
          <p:cNvPr id="9" name="Rectangle 3"/>
          <p:cNvSpPr>
            <a:spLocks noChangeArrowheads="1"/>
          </p:cNvSpPr>
          <p:nvPr/>
        </p:nvSpPr>
        <p:spPr bwMode="auto">
          <a:xfrm>
            <a:off x="1524000" y="3998927"/>
            <a:ext cx="1371600" cy="4154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n-US" sz="2100" dirty="0">
                <a:solidFill>
                  <a:srgbClr val="9B2E1F"/>
                </a:solidFill>
                <a:latin typeface="Segoe UI" pitchFamily="34" charset="0"/>
                <a:ea typeface="Times New Roman" pitchFamily="18" charset="0"/>
                <a:cs typeface="Segoe UI" pitchFamily="34" charset="0"/>
              </a:rPr>
              <a:t>Brushes</a:t>
            </a:r>
            <a:endParaRPr lang="en-US" dirty="0">
              <a:latin typeface="Arial" pitchFamily="34" charset="0"/>
              <a:cs typeface="Arial" pitchFamily="34" charset="0"/>
            </a:endParaRPr>
          </a:p>
        </p:txBody>
      </p:sp>
      <p:sp>
        <p:nvSpPr>
          <p:cNvPr id="10" name="Rectangle 9"/>
          <p:cNvSpPr/>
          <p:nvPr/>
        </p:nvSpPr>
        <p:spPr>
          <a:xfrm>
            <a:off x="9579304" y="2206389"/>
            <a:ext cx="1088696" cy="307777"/>
          </a:xfrm>
          <a:prstGeom prst="rect">
            <a:avLst/>
          </a:prstGeom>
        </p:spPr>
        <p:txBody>
          <a:bodyPr wrap="none">
            <a:spAutoFit/>
          </a:bodyPr>
          <a:lstStyle/>
          <a:p>
            <a:pPr lvl="0" fontAlgn="base">
              <a:spcBef>
                <a:spcPct val="0"/>
              </a:spcBef>
              <a:spcAft>
                <a:spcPct val="0"/>
              </a:spcAft>
            </a:pPr>
            <a:r>
              <a:rPr lang="en-US" sz="1400" dirty="0">
                <a:solidFill>
                  <a:srgbClr val="9B2E1F"/>
                </a:solidFill>
                <a:latin typeface="Segoe UI" pitchFamily="34" charset="0"/>
                <a:cs typeface="Segoe UI" pitchFamily="34" charset="0"/>
              </a:rPr>
              <a:t>ARMATURE</a:t>
            </a:r>
            <a:endParaRPr lang="en-US" sz="1400" dirty="0">
              <a:latin typeface="Arial" pitchFamily="34" charset="0"/>
              <a:cs typeface="Arial" pitchFamily="34" charset="0"/>
            </a:endParaRPr>
          </a:p>
        </p:txBody>
      </p:sp>
      <p:sp>
        <p:nvSpPr>
          <p:cNvPr id="11" name="Rectangle 10"/>
          <p:cNvSpPr/>
          <p:nvPr/>
        </p:nvSpPr>
        <p:spPr>
          <a:xfrm>
            <a:off x="8686997" y="941212"/>
            <a:ext cx="792974" cy="307777"/>
          </a:xfrm>
          <a:prstGeom prst="rect">
            <a:avLst/>
          </a:prstGeom>
        </p:spPr>
        <p:txBody>
          <a:bodyPr wrap="none">
            <a:spAutoFit/>
          </a:bodyPr>
          <a:lstStyle/>
          <a:p>
            <a:pPr lvl="0" fontAlgn="base">
              <a:spcBef>
                <a:spcPct val="0"/>
              </a:spcBef>
              <a:spcAft>
                <a:spcPct val="0"/>
              </a:spcAft>
            </a:pPr>
            <a:r>
              <a:rPr lang="en-US" sz="1400" dirty="0">
                <a:solidFill>
                  <a:srgbClr val="9B2E1F"/>
                </a:solidFill>
                <a:latin typeface="Segoe UI" pitchFamily="34" charset="0"/>
                <a:cs typeface="Segoe UI" pitchFamily="34" charset="0"/>
              </a:rPr>
              <a:t>STATOR</a:t>
            </a:r>
            <a:endParaRPr lang="en-US" sz="1400" dirty="0">
              <a:latin typeface="Arial" pitchFamily="34" charset="0"/>
              <a:cs typeface="Arial" pitchFamily="34" charset="0"/>
            </a:endParaRPr>
          </a:p>
        </p:txBody>
      </p:sp>
    </p:spTree>
    <p:extLst>
      <p:ext uri="{BB962C8B-B14F-4D97-AF65-F5344CB8AC3E}">
        <p14:creationId xmlns:p14="http://schemas.microsoft.com/office/powerpoint/2010/main" val="1121846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83" y="0"/>
            <a:ext cx="7897837" cy="521140"/>
          </a:xfrm>
        </p:spPr>
        <p:txBody>
          <a:bodyPr>
            <a:normAutofit fontScale="90000"/>
          </a:bodyPr>
          <a:lstStyle/>
          <a:p>
            <a:pPr algn="just"/>
            <a:r>
              <a:rPr lang="en-US" sz="3600" b="1" u="sng" dirty="0"/>
              <a:t>COMPONENTS OF DC ELECTRIC MOTOR</a:t>
            </a:r>
          </a:p>
        </p:txBody>
      </p:sp>
      <p:sp>
        <p:nvSpPr>
          <p:cNvPr id="3" name="Content Placeholder 2"/>
          <p:cNvSpPr>
            <a:spLocks noGrp="1"/>
          </p:cNvSpPr>
          <p:nvPr>
            <p:ph idx="1"/>
          </p:nvPr>
        </p:nvSpPr>
        <p:spPr>
          <a:xfrm>
            <a:off x="548640" y="464234"/>
            <a:ext cx="11155680" cy="6393766"/>
          </a:xfrm>
        </p:spPr>
        <p:txBody>
          <a:bodyPr>
            <a:normAutofit/>
          </a:bodyPr>
          <a:lstStyle/>
          <a:p>
            <a:pPr algn="just"/>
            <a:r>
              <a:rPr lang="en-US" dirty="0">
                <a:latin typeface="Times New Roman" panose="02020603050405020304" pitchFamily="18" charset="0"/>
                <a:cs typeface="Times New Roman" panose="02020603050405020304" pitchFamily="18" charset="0"/>
              </a:rPr>
              <a:t>The principle components of an electric motor are: </a:t>
            </a:r>
            <a:r>
              <a:rPr lang="en-US" dirty="0">
                <a:solidFill>
                  <a:srgbClr val="FF0000"/>
                </a:solidFill>
                <a:latin typeface="Times New Roman" panose="02020603050405020304" pitchFamily="18" charset="0"/>
                <a:cs typeface="Times New Roman" panose="02020603050405020304" pitchFamily="18" charset="0"/>
              </a:rPr>
              <a:t>North </a:t>
            </a:r>
            <a:r>
              <a:rPr lang="en-US" dirty="0">
                <a:latin typeface="Times New Roman" panose="02020603050405020304" pitchFamily="18" charset="0"/>
                <a:cs typeface="Times New Roman" panose="02020603050405020304" pitchFamily="18" charset="0"/>
              </a:rPr>
              <a:t>and </a:t>
            </a:r>
            <a:r>
              <a:rPr lang="en-US" dirty="0">
                <a:solidFill>
                  <a:srgbClr val="FF0000"/>
                </a:solidFill>
                <a:latin typeface="Times New Roman" panose="02020603050405020304" pitchFamily="18" charset="0"/>
                <a:cs typeface="Times New Roman" panose="02020603050405020304" pitchFamily="18" charset="0"/>
              </a:rPr>
              <a:t>south</a:t>
            </a:r>
            <a:r>
              <a:rPr lang="en-US" b="1" dirty="0">
                <a:solidFill>
                  <a:srgbClr val="FF0000"/>
                </a:solidFill>
                <a:latin typeface="Times New Roman" panose="02020603050405020304" pitchFamily="18" charset="0"/>
                <a:cs typeface="Times New Roman" panose="02020603050405020304" pitchFamily="18" charset="0"/>
              </a:rPr>
              <a:t> magnetic poles</a:t>
            </a:r>
            <a:r>
              <a:rPr lang="en-US" dirty="0">
                <a:latin typeface="Times New Roman" panose="02020603050405020304" pitchFamily="18" charset="0"/>
                <a:cs typeface="Times New Roman" panose="02020603050405020304" pitchFamily="18" charset="0"/>
              </a:rPr>
              <a:t> to provide a strong magnetic field. Being made of bulky ferrous material they traditionally form the outer casing of the motor and collectively form the stator.</a:t>
            </a:r>
          </a:p>
          <a:p>
            <a:pPr algn="just"/>
            <a:r>
              <a:rPr lang="en-US" dirty="0">
                <a:latin typeface="Times New Roman" panose="02020603050405020304" pitchFamily="18" charset="0"/>
                <a:cs typeface="Times New Roman" panose="02020603050405020304" pitchFamily="18" charset="0"/>
              </a:rPr>
              <a:t>An</a:t>
            </a:r>
            <a:r>
              <a:rPr lang="en-US" b="1" dirty="0">
                <a:latin typeface="Times New Roman" panose="02020603050405020304" pitchFamily="18" charset="0"/>
                <a:cs typeface="Times New Roman" panose="02020603050405020304" pitchFamily="18" charset="0"/>
              </a:rPr>
              <a:t> </a:t>
            </a:r>
            <a:r>
              <a:rPr lang="en-US" b="1" i="1" dirty="0">
                <a:solidFill>
                  <a:srgbClr val="FF0000"/>
                </a:solidFill>
                <a:latin typeface="Times New Roman" panose="02020603050405020304" pitchFamily="18" charset="0"/>
                <a:cs typeface="Times New Roman" panose="02020603050405020304" pitchFamily="18" charset="0"/>
              </a:rPr>
              <a:t>armature</a:t>
            </a:r>
            <a:r>
              <a:rPr lang="en-US" i="1" dirty="0">
                <a:solidFill>
                  <a:srgbClr val="FF0000"/>
                </a:solidFill>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which is a cylindrical ferrous core rotating within the stator and carries a large number of windings made from one or more conductors.</a:t>
            </a:r>
          </a:p>
          <a:p>
            <a:pPr algn="just"/>
            <a:r>
              <a:rPr lang="en-US" dirty="0">
                <a:latin typeface="Times New Roman" panose="02020603050405020304" pitchFamily="18" charset="0"/>
                <a:cs typeface="Times New Roman" panose="02020603050405020304" pitchFamily="18" charset="0"/>
              </a:rPr>
              <a:t>A</a:t>
            </a:r>
            <a:r>
              <a:rPr lang="en-US" b="1" dirty="0">
                <a:latin typeface="Times New Roman" panose="02020603050405020304" pitchFamily="18" charset="0"/>
                <a:cs typeface="Times New Roman" panose="02020603050405020304" pitchFamily="18" charset="0"/>
              </a:rPr>
              <a:t> </a:t>
            </a:r>
            <a:r>
              <a:rPr lang="en-US" b="1" i="1" dirty="0" err="1">
                <a:solidFill>
                  <a:srgbClr val="FF0000"/>
                </a:solidFill>
                <a:latin typeface="Times New Roman" panose="02020603050405020304" pitchFamily="18" charset="0"/>
                <a:cs typeface="Times New Roman" panose="02020603050405020304" pitchFamily="18" charset="0"/>
              </a:rPr>
              <a:t>commutator</a:t>
            </a:r>
            <a:r>
              <a:rPr lang="en-US" dirty="0">
                <a:solidFill>
                  <a:srgbClr val="FF0000"/>
                </a:solidFill>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which rotates with the armature and consists of copper contacts attached to the end of the windings.</a:t>
            </a:r>
          </a:p>
          <a:p>
            <a:pPr algn="just"/>
            <a:r>
              <a:rPr lang="en-US" b="1" i="1" dirty="0">
                <a:solidFill>
                  <a:srgbClr val="FF0000"/>
                </a:solidFill>
                <a:latin typeface="Times New Roman" panose="02020603050405020304" pitchFamily="18" charset="0"/>
                <a:cs typeface="Times New Roman" panose="02020603050405020304" pitchFamily="18" charset="0"/>
              </a:rPr>
              <a:t>Brushes</a:t>
            </a:r>
            <a:r>
              <a:rPr lang="en-US" dirty="0">
                <a:latin typeface="Times New Roman" panose="02020603050405020304" pitchFamily="18" charset="0"/>
                <a:cs typeface="Times New Roman" panose="02020603050405020304" pitchFamily="18" charset="0"/>
              </a:rPr>
              <a:t> in fixed positions and in contact with the rotating </a:t>
            </a:r>
            <a:r>
              <a:rPr lang="en-US" dirty="0" err="1">
                <a:latin typeface="Times New Roman" panose="02020603050405020304" pitchFamily="18" charset="0"/>
                <a:cs typeface="Times New Roman" panose="02020603050405020304" pitchFamily="18" charset="0"/>
              </a:rPr>
              <a:t>commutator</a:t>
            </a:r>
            <a:r>
              <a:rPr lang="en-US" dirty="0">
                <a:latin typeface="Times New Roman" panose="02020603050405020304" pitchFamily="18" charset="0"/>
                <a:cs typeface="Times New Roman" panose="02020603050405020304" pitchFamily="18" charset="0"/>
              </a:rPr>
              <a:t> contacts. They carry direct current to the coils, resulting in the required motion.</a:t>
            </a:r>
          </a:p>
          <a:p>
            <a:pPr algn="just"/>
            <a:endParaRPr lang="en-US" dirty="0"/>
          </a:p>
          <a:p>
            <a:pPr algn="just">
              <a:buNone/>
            </a:pPr>
            <a:endParaRPr lang="en-US" dirty="0"/>
          </a:p>
        </p:txBody>
      </p:sp>
    </p:spTree>
    <p:extLst>
      <p:ext uri="{BB962C8B-B14F-4D97-AF65-F5344CB8AC3E}">
        <p14:creationId xmlns:p14="http://schemas.microsoft.com/office/powerpoint/2010/main" val="2727634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914400"/>
          </a:xfrm>
        </p:spPr>
        <p:txBody>
          <a:bodyPr/>
          <a:lstStyle/>
          <a:p>
            <a:r>
              <a:rPr lang="en-US" b="1" u="sng" dirty="0"/>
              <a:t>ELECTRIC MOTORS </a:t>
            </a:r>
          </a:p>
        </p:txBody>
      </p:sp>
      <p:sp>
        <p:nvSpPr>
          <p:cNvPr id="3" name="Content Placeholder 2"/>
          <p:cNvSpPr>
            <a:spLocks noGrp="1"/>
          </p:cNvSpPr>
          <p:nvPr>
            <p:ph idx="1"/>
          </p:nvPr>
        </p:nvSpPr>
        <p:spPr>
          <a:xfrm>
            <a:off x="337624" y="838200"/>
            <a:ext cx="11479237" cy="6019800"/>
          </a:xfrm>
        </p:spPr>
        <p:txBody>
          <a:bodyPr>
            <a:noAutofit/>
          </a:bodyPr>
          <a:lstStyle/>
          <a:p>
            <a:pPr algn="just"/>
            <a:r>
              <a:rPr lang="en-US" b="1" i="1" dirty="0">
                <a:latin typeface="Times New Roman" panose="02020603050405020304" pitchFamily="18" charset="0"/>
                <a:cs typeface="Times New Roman" panose="02020603050405020304" pitchFamily="18" charset="0"/>
              </a:rPr>
              <a:t>DC motors :</a:t>
            </a:r>
            <a:r>
              <a:rPr lang="en-US" dirty="0">
                <a:latin typeface="Times New Roman" panose="02020603050405020304" pitchFamily="18" charset="0"/>
                <a:cs typeface="Times New Roman" panose="02020603050405020304" pitchFamily="18" charset="0"/>
              </a:rPr>
              <a:t>In DC motors, the stator is a set of fixed permanent magnets, creating a fixed magnetic field, while the rotor carries a current. Through brushes and </a:t>
            </a:r>
            <a:r>
              <a:rPr lang="en-US" dirty="0" err="1">
                <a:latin typeface="Times New Roman" panose="02020603050405020304" pitchFamily="18" charset="0"/>
                <a:cs typeface="Times New Roman" panose="02020603050405020304" pitchFamily="18" charset="0"/>
              </a:rPr>
              <a:t>commutators</a:t>
            </a:r>
            <a:r>
              <a:rPr lang="en-US" dirty="0">
                <a:latin typeface="Times New Roman" panose="02020603050405020304" pitchFamily="18" charset="0"/>
                <a:cs typeface="Times New Roman" panose="02020603050405020304" pitchFamily="18" charset="0"/>
              </a:rPr>
              <a:t>, the direction of current is changed continuously, causing the rotor to rotate continuously.</a:t>
            </a:r>
          </a:p>
          <a:p>
            <a:pPr algn="just"/>
            <a:r>
              <a:rPr lang="en-US" b="1" i="1" dirty="0">
                <a:latin typeface="Times New Roman" panose="02020603050405020304" pitchFamily="18" charset="0"/>
                <a:cs typeface="Times New Roman" panose="02020603050405020304" pitchFamily="18" charset="0"/>
              </a:rPr>
              <a:t>AC motors : </a:t>
            </a:r>
            <a:r>
              <a:rPr lang="en-US" dirty="0">
                <a:latin typeface="Times New Roman" panose="02020603050405020304" pitchFamily="18" charset="0"/>
                <a:cs typeface="Times New Roman" panose="02020603050405020304" pitchFamily="18" charset="0"/>
              </a:rPr>
              <a:t>These are similar to DC motors except that the rotor is permanent magnet, the stator houses the windings, and all </a:t>
            </a:r>
            <a:r>
              <a:rPr lang="en-US" dirty="0" err="1">
                <a:latin typeface="Times New Roman" panose="02020603050405020304" pitchFamily="18" charset="0"/>
                <a:cs typeface="Times New Roman" panose="02020603050405020304" pitchFamily="18" charset="0"/>
              </a:rPr>
              <a:t>commutators</a:t>
            </a:r>
            <a:r>
              <a:rPr lang="en-US" dirty="0">
                <a:latin typeface="Times New Roman" panose="02020603050405020304" pitchFamily="18" charset="0"/>
                <a:cs typeface="Times New Roman" panose="02020603050405020304" pitchFamily="18" charset="0"/>
              </a:rPr>
              <a:t> and brushes are eliminated.</a:t>
            </a:r>
          </a:p>
          <a:p>
            <a:pPr algn="just"/>
            <a:r>
              <a:rPr lang="en-US" b="1" i="1" dirty="0">
                <a:latin typeface="Times New Roman" panose="02020603050405020304" pitchFamily="18" charset="0"/>
                <a:cs typeface="Times New Roman" panose="02020603050405020304" pitchFamily="18" charset="0"/>
              </a:rPr>
              <a:t>A Servomotor</a:t>
            </a:r>
            <a:r>
              <a:rPr lang="en-US" dirty="0">
                <a:latin typeface="Times New Roman" panose="02020603050405020304" pitchFamily="18" charset="0"/>
                <a:cs typeface="Times New Roman" panose="02020603050405020304" pitchFamily="18" charset="0"/>
              </a:rPr>
              <a:t> is a DC,AC, brushless, or even stepper motor with feedback that can be controlled to move at a desired speed (and consequently, torque), for a desired angle of rotation. To do this, a feedback device sends signals to the controller circuit of the servomotor reporting its angular position and velocity.</a:t>
            </a:r>
          </a:p>
        </p:txBody>
      </p:sp>
    </p:spTree>
    <p:extLst>
      <p:ext uri="{BB962C8B-B14F-4D97-AF65-F5344CB8AC3E}">
        <p14:creationId xmlns:p14="http://schemas.microsoft.com/office/powerpoint/2010/main" val="1794916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srcRect/>
          <a:stretch>
            <a:fillRect/>
          </a:stretch>
        </p:blipFill>
        <p:spPr bwMode="auto">
          <a:xfrm>
            <a:off x="1541927" y="3979600"/>
            <a:ext cx="2693988" cy="2692400"/>
          </a:xfrm>
          <a:prstGeom prst="rect">
            <a:avLst/>
          </a:prstGeom>
          <a:noFill/>
          <a:ln w="9525">
            <a:noFill/>
            <a:miter lim="800000"/>
            <a:headEnd/>
            <a:tailEnd/>
          </a:ln>
        </p:spPr>
      </p:pic>
      <p:sp>
        <p:nvSpPr>
          <p:cNvPr id="31747" name="Rectangle 3"/>
          <p:cNvSpPr>
            <a:spLocks noChangeArrowheads="1"/>
          </p:cNvSpPr>
          <p:nvPr/>
        </p:nvSpPr>
        <p:spPr bwMode="auto">
          <a:xfrm>
            <a:off x="351692" y="545123"/>
            <a:ext cx="11211951"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n-US"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 simple DC electric motor: when the coil is powered, a magnetic field is generated around the armature. The left side of the armature is pushed away from the left magnet and drawn toward the right, causing rotation. </a:t>
            </a:r>
            <a:r>
              <a:rPr lang="en-US" sz="3200" dirty="0">
                <a:latin typeface="Times New Roman" panose="02020603050405020304" pitchFamily="18" charset="0"/>
                <a:cs typeface="Times New Roman" panose="02020603050405020304" pitchFamily="18" charset="0"/>
              </a:rPr>
              <a:t>The armature continues to rotate, When the armature becomes horizontally aligned, the commutator reverses the direction of current through the coil, reversing the magnetic field. The process then repeats. </a:t>
            </a:r>
          </a:p>
        </p:txBody>
      </p:sp>
      <p:pic>
        <p:nvPicPr>
          <p:cNvPr id="31748" name="Picture 4"/>
          <p:cNvPicPr>
            <a:picLocks noChangeAspect="1" noChangeArrowheads="1"/>
          </p:cNvPicPr>
          <p:nvPr/>
        </p:nvPicPr>
        <p:blipFill>
          <a:blip r:embed="rId3"/>
          <a:srcRect/>
          <a:stretch>
            <a:fillRect/>
          </a:stretch>
        </p:blipFill>
        <p:spPr bwMode="auto">
          <a:xfrm>
            <a:off x="4650935" y="4165600"/>
            <a:ext cx="2692400" cy="2692400"/>
          </a:xfrm>
          <a:prstGeom prst="rect">
            <a:avLst/>
          </a:prstGeom>
          <a:noFill/>
          <a:ln w="9525">
            <a:noFill/>
            <a:miter lim="800000"/>
            <a:headEnd/>
            <a:tailEnd/>
          </a:ln>
        </p:spPr>
      </p:pic>
      <p:pic>
        <p:nvPicPr>
          <p:cNvPr id="31749" name="Picture 5"/>
          <p:cNvPicPr>
            <a:picLocks noChangeAspect="1" noChangeArrowheads="1"/>
          </p:cNvPicPr>
          <p:nvPr/>
        </p:nvPicPr>
        <p:blipFill>
          <a:blip r:embed="rId4"/>
          <a:srcRect/>
          <a:stretch>
            <a:fillRect/>
          </a:stretch>
        </p:blipFill>
        <p:spPr bwMode="auto">
          <a:xfrm>
            <a:off x="7371471" y="4162425"/>
            <a:ext cx="2695575" cy="2695575"/>
          </a:xfrm>
          <a:prstGeom prst="rect">
            <a:avLst/>
          </a:prstGeom>
          <a:noFill/>
        </p:spPr>
      </p:pic>
      <p:sp>
        <p:nvSpPr>
          <p:cNvPr id="10" name="Title 1"/>
          <p:cNvSpPr>
            <a:spLocks noGrp="1"/>
          </p:cNvSpPr>
          <p:nvPr>
            <p:ph type="title"/>
          </p:nvPr>
        </p:nvSpPr>
        <p:spPr>
          <a:xfrm>
            <a:off x="0" y="0"/>
            <a:ext cx="8305800" cy="464869"/>
          </a:xfrm>
        </p:spPr>
        <p:txBody>
          <a:bodyPr>
            <a:normAutofit fontScale="90000"/>
          </a:bodyPr>
          <a:lstStyle/>
          <a:p>
            <a:pPr algn="just"/>
            <a:r>
              <a:rPr lang="en-US" sz="3600" b="1" u="sng" dirty="0"/>
              <a:t>COMPONENTS OF DC ELECTRIC MOTOR</a:t>
            </a:r>
          </a:p>
        </p:txBody>
      </p:sp>
    </p:spTree>
    <p:extLst>
      <p:ext uri="{BB962C8B-B14F-4D97-AF65-F5344CB8AC3E}">
        <p14:creationId xmlns:p14="http://schemas.microsoft.com/office/powerpoint/2010/main" val="34088523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60172" y="309535"/>
            <a:ext cx="10793415" cy="934355"/>
          </a:xfrm>
          <a:prstGeom prst="rect">
            <a:avLst/>
          </a:prstGeom>
        </p:spPr>
      </p:pic>
      <p:pic>
        <p:nvPicPr>
          <p:cNvPr id="6" name="Picture 5"/>
          <p:cNvPicPr>
            <a:picLocks noChangeAspect="1"/>
          </p:cNvPicPr>
          <p:nvPr/>
        </p:nvPicPr>
        <p:blipFill>
          <a:blip r:embed="rId3"/>
          <a:stretch>
            <a:fillRect/>
          </a:stretch>
        </p:blipFill>
        <p:spPr>
          <a:xfrm>
            <a:off x="1328223" y="1195788"/>
            <a:ext cx="7306609" cy="2616556"/>
          </a:xfrm>
          <a:prstGeom prst="rect">
            <a:avLst/>
          </a:prstGeom>
        </p:spPr>
      </p:pic>
      <p:pic>
        <p:nvPicPr>
          <p:cNvPr id="7" name="Picture 6"/>
          <p:cNvPicPr>
            <a:picLocks noChangeAspect="1"/>
          </p:cNvPicPr>
          <p:nvPr/>
        </p:nvPicPr>
        <p:blipFill>
          <a:blip r:embed="rId4"/>
          <a:stretch>
            <a:fillRect/>
          </a:stretch>
        </p:blipFill>
        <p:spPr>
          <a:xfrm>
            <a:off x="682694" y="3770689"/>
            <a:ext cx="10097287" cy="1870455"/>
          </a:xfrm>
          <a:prstGeom prst="rect">
            <a:avLst/>
          </a:prstGeom>
        </p:spPr>
      </p:pic>
      <p:pic>
        <p:nvPicPr>
          <p:cNvPr id="8" name="Picture 7"/>
          <p:cNvPicPr>
            <a:picLocks noChangeAspect="1"/>
          </p:cNvPicPr>
          <p:nvPr/>
        </p:nvPicPr>
        <p:blipFill>
          <a:blip r:embed="rId5"/>
          <a:stretch>
            <a:fillRect/>
          </a:stretch>
        </p:blipFill>
        <p:spPr>
          <a:xfrm>
            <a:off x="4753410" y="5339356"/>
            <a:ext cx="2183052" cy="1518645"/>
          </a:xfrm>
          <a:prstGeom prst="rect">
            <a:avLst/>
          </a:prstGeom>
        </p:spPr>
      </p:pic>
    </p:spTree>
    <p:extLst>
      <p:ext uri="{BB962C8B-B14F-4D97-AF65-F5344CB8AC3E}">
        <p14:creationId xmlns:p14="http://schemas.microsoft.com/office/powerpoint/2010/main" val="1635787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2276"/>
            <a:ext cx="4121541" cy="472635"/>
          </a:xfrm>
        </p:spPr>
        <p:txBody>
          <a:bodyPr>
            <a:normAutofit fontScale="90000"/>
          </a:bodyPr>
          <a:lstStyle/>
          <a:p>
            <a:r>
              <a:rPr lang="en-US" b="1" u="sng" dirty="0"/>
              <a:t>STEPPER MOTOR</a:t>
            </a:r>
          </a:p>
        </p:txBody>
      </p:sp>
      <p:sp>
        <p:nvSpPr>
          <p:cNvPr id="3" name="Content Placeholder 2"/>
          <p:cNvSpPr>
            <a:spLocks noGrp="1"/>
          </p:cNvSpPr>
          <p:nvPr>
            <p:ph idx="1"/>
          </p:nvPr>
        </p:nvSpPr>
        <p:spPr>
          <a:xfrm>
            <a:off x="281353" y="815061"/>
            <a:ext cx="11437035" cy="5374724"/>
          </a:xfrm>
        </p:spPr>
        <p:txBody>
          <a:bodyPr>
            <a:noAutofit/>
          </a:bodyPr>
          <a:lstStyle/>
          <a:p>
            <a:pPr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When incremental rotary motion is required in a robot, it is possible to use</a:t>
            </a:r>
            <a:r>
              <a:rPr lang="en-US" b="1" dirty="0">
                <a:latin typeface="Times New Roman" panose="02020603050405020304" pitchFamily="18" charset="0"/>
                <a:cs typeface="Times New Roman" panose="02020603050405020304" pitchFamily="18" charset="0"/>
              </a:rPr>
              <a:t> stepper motors.</a:t>
            </a:r>
            <a:endParaRPr lang="en-US"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A stepper motor possesses the ability to move a specified number of revolutions or fraction of a revolution in order to achieve a fixed and consistent angular movement.</a:t>
            </a:r>
          </a:p>
          <a:p>
            <a:pPr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This is achieved by increasing the numbers of poles on both rotor and stator</a:t>
            </a:r>
          </a:p>
          <a:p>
            <a:pPr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Additionally, soft magnetic material with many teeth on the rotor and stator cheaply multiplies the number of poles(reluctance motor)</a:t>
            </a:r>
          </a:p>
        </p:txBody>
      </p:sp>
    </p:spTree>
    <p:extLst>
      <p:ext uri="{BB962C8B-B14F-4D97-AF65-F5344CB8AC3E}">
        <p14:creationId xmlns:p14="http://schemas.microsoft.com/office/powerpoint/2010/main" val="32613400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876BE-8135-4D9D-A246-8165E07FE5C1}"/>
              </a:ext>
            </a:extLst>
          </p:cNvPr>
          <p:cNvSpPr>
            <a:spLocks noGrp="1"/>
          </p:cNvSpPr>
          <p:nvPr>
            <p:ph type="title"/>
          </p:nvPr>
        </p:nvSpPr>
        <p:spPr>
          <a:xfrm>
            <a:off x="169460" y="0"/>
            <a:ext cx="10515600" cy="658457"/>
          </a:xfrm>
        </p:spPr>
        <p:txBody>
          <a:bodyPr>
            <a:normAutofit fontScale="90000"/>
          </a:bodyPr>
          <a:lstStyle/>
          <a:p>
            <a:r>
              <a:rPr lang="en-IN" dirty="0">
                <a:solidFill>
                  <a:srgbClr val="002060"/>
                </a:solidFill>
                <a:latin typeface="Times New Roman" panose="02020603050405020304" pitchFamily="18" charset="0"/>
                <a:cs typeface="Times New Roman" panose="02020603050405020304" pitchFamily="18" charset="0"/>
              </a:rPr>
              <a:t>Construction of Stepper Motor</a:t>
            </a:r>
          </a:p>
        </p:txBody>
      </p:sp>
      <p:sp>
        <p:nvSpPr>
          <p:cNvPr id="3" name="Content Placeholder 2">
            <a:extLst>
              <a:ext uri="{FF2B5EF4-FFF2-40B4-BE49-F238E27FC236}">
                <a16:creationId xmlns:a16="http://schemas.microsoft.com/office/drawing/2014/main" id="{D7DDA261-3BE1-42C4-A8D2-1C82D5644481}"/>
              </a:ext>
            </a:extLst>
          </p:cNvPr>
          <p:cNvSpPr>
            <a:spLocks noGrp="1"/>
          </p:cNvSpPr>
          <p:nvPr>
            <p:ph idx="1"/>
          </p:nvPr>
        </p:nvSpPr>
        <p:spPr>
          <a:xfrm>
            <a:off x="415119" y="600501"/>
            <a:ext cx="11594912" cy="6127845"/>
          </a:xfrm>
        </p:spPr>
        <p:txBody>
          <a:bodyPr>
            <a:normAutofit fontScale="85000" lnSpcReduction="20000"/>
          </a:bodyPr>
          <a:lstStyle/>
          <a:p>
            <a:pPr algn="just">
              <a:lnSpc>
                <a:spcPct val="114000"/>
              </a:lnSpc>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A stepper motor is a special type of electric motor that converts electrical pulses into precise mechanical angular movements (steps). It is mainly made of the following parts:</a:t>
            </a:r>
          </a:p>
          <a:p>
            <a:pPr lvl="0">
              <a:lnSpc>
                <a:spcPct val="114000"/>
              </a:lnSpc>
              <a:buFont typeface="Wingdings" panose="05000000000000000000" pitchFamily="2" charset="2"/>
              <a:buChar char="q"/>
            </a:pPr>
            <a:r>
              <a:rPr lang="en-IN" sz="3300" b="1" dirty="0">
                <a:latin typeface="Times New Roman" panose="02020603050405020304" pitchFamily="18" charset="0"/>
                <a:cs typeface="Times New Roman" panose="02020603050405020304" pitchFamily="18" charset="0"/>
              </a:rPr>
              <a:t>Stator</a:t>
            </a:r>
            <a:endParaRPr lang="en-IN" sz="3300" dirty="0">
              <a:latin typeface="Times New Roman" panose="02020603050405020304" pitchFamily="18" charset="0"/>
              <a:cs typeface="Times New Roman" panose="02020603050405020304" pitchFamily="18" charset="0"/>
            </a:endParaRPr>
          </a:p>
          <a:p>
            <a:pPr lvl="1" algn="just">
              <a:lnSpc>
                <a:spcPct val="114000"/>
              </a:lnSpc>
              <a:buFont typeface="Wingdings" panose="05000000000000000000" pitchFamily="2" charset="2"/>
              <a:buChar char="§"/>
            </a:pPr>
            <a:r>
              <a:rPr lang="en-IN" sz="2800" dirty="0">
                <a:latin typeface="Times New Roman" panose="02020603050405020304" pitchFamily="18" charset="0"/>
                <a:cs typeface="Times New Roman" panose="02020603050405020304" pitchFamily="18" charset="0"/>
              </a:rPr>
              <a:t>The stationary part of the motor.</a:t>
            </a:r>
          </a:p>
          <a:p>
            <a:pPr lvl="1" algn="just">
              <a:lnSpc>
                <a:spcPct val="114000"/>
              </a:lnSpc>
              <a:buFont typeface="Wingdings" panose="05000000000000000000" pitchFamily="2" charset="2"/>
              <a:buChar char="§"/>
            </a:pPr>
            <a:r>
              <a:rPr lang="en-IN" sz="2800" dirty="0">
                <a:latin typeface="Times New Roman" panose="02020603050405020304" pitchFamily="18" charset="0"/>
                <a:cs typeface="Times New Roman" panose="02020603050405020304" pitchFamily="18" charset="0"/>
              </a:rPr>
              <a:t>Made of laminated steel and has several salient poles.</a:t>
            </a:r>
          </a:p>
          <a:p>
            <a:pPr lvl="1" algn="just">
              <a:lnSpc>
                <a:spcPct val="114000"/>
              </a:lnSpc>
              <a:buFont typeface="Wingdings" panose="05000000000000000000" pitchFamily="2" charset="2"/>
              <a:buChar char="§"/>
            </a:pPr>
            <a:r>
              <a:rPr lang="en-IN" sz="2800" dirty="0">
                <a:latin typeface="Times New Roman" panose="02020603050405020304" pitchFamily="18" charset="0"/>
                <a:cs typeface="Times New Roman" panose="02020603050405020304" pitchFamily="18" charset="0"/>
              </a:rPr>
              <a:t>Each pole is wound with a coil (stator winding) that produces a magnetic field when energized.</a:t>
            </a:r>
          </a:p>
          <a:p>
            <a:pPr>
              <a:lnSpc>
                <a:spcPct val="114000"/>
              </a:lnSpc>
              <a:buFont typeface="Wingdings" panose="05000000000000000000" pitchFamily="2" charset="2"/>
              <a:buChar char="q"/>
            </a:pPr>
            <a:r>
              <a:rPr lang="en-IN" sz="3300" b="1" dirty="0">
                <a:latin typeface="Times New Roman" panose="02020603050405020304" pitchFamily="18" charset="0"/>
                <a:cs typeface="Times New Roman" panose="02020603050405020304" pitchFamily="18" charset="0"/>
              </a:rPr>
              <a:t>Rotor</a:t>
            </a:r>
          </a:p>
          <a:p>
            <a:pPr lvl="1" algn="just">
              <a:lnSpc>
                <a:spcPct val="114000"/>
              </a:lnSpc>
              <a:buFont typeface="Wingdings" panose="05000000000000000000" pitchFamily="2" charset="2"/>
              <a:buChar char="§"/>
            </a:pPr>
            <a:r>
              <a:rPr lang="en-IN" sz="2800" dirty="0">
                <a:latin typeface="Times New Roman" panose="02020603050405020304" pitchFamily="18" charset="0"/>
                <a:cs typeface="Times New Roman" panose="02020603050405020304" pitchFamily="18" charset="0"/>
              </a:rPr>
              <a:t>The rotating part, placed inside the stator.</a:t>
            </a:r>
          </a:p>
          <a:p>
            <a:pPr lvl="1" algn="just">
              <a:lnSpc>
                <a:spcPct val="114000"/>
              </a:lnSpc>
              <a:buFont typeface="Wingdings" panose="05000000000000000000" pitchFamily="2" charset="2"/>
              <a:buChar char="§"/>
            </a:pPr>
            <a:r>
              <a:rPr lang="en-IN" sz="2800" dirty="0">
                <a:latin typeface="Times New Roman" panose="02020603050405020304" pitchFamily="18" charset="0"/>
                <a:cs typeface="Times New Roman" panose="02020603050405020304" pitchFamily="18" charset="0"/>
              </a:rPr>
              <a:t>It can be of three types:</a:t>
            </a:r>
          </a:p>
          <a:p>
            <a:pPr lvl="2" algn="just">
              <a:lnSpc>
                <a:spcPct val="114000"/>
              </a:lnSpc>
              <a:buFont typeface="Wingdings" panose="05000000000000000000" pitchFamily="2" charset="2"/>
              <a:buChar char="§"/>
            </a:pPr>
            <a:r>
              <a:rPr lang="en-IN" sz="2800" dirty="0">
                <a:latin typeface="Times New Roman" panose="02020603050405020304" pitchFamily="18" charset="0"/>
                <a:cs typeface="Times New Roman" panose="02020603050405020304" pitchFamily="18" charset="0"/>
              </a:rPr>
              <a:t>Permanent Magnet Rotor – uses a permanent magnet, simple construction.</a:t>
            </a:r>
          </a:p>
          <a:p>
            <a:pPr lvl="2" algn="just">
              <a:lnSpc>
                <a:spcPct val="114000"/>
              </a:lnSpc>
              <a:buFont typeface="Wingdings" panose="05000000000000000000" pitchFamily="2" charset="2"/>
              <a:buChar char="§"/>
            </a:pPr>
            <a:r>
              <a:rPr lang="en-IN" sz="2800" dirty="0">
                <a:latin typeface="Times New Roman" panose="02020603050405020304" pitchFamily="18" charset="0"/>
                <a:cs typeface="Times New Roman" panose="02020603050405020304" pitchFamily="18" charset="0"/>
              </a:rPr>
              <a:t>Variable Reluctance Rotor – made of soft iron with teeth to provide a low reluctance path for magnetic flux.</a:t>
            </a:r>
          </a:p>
          <a:p>
            <a:pPr lvl="2" algn="just">
              <a:lnSpc>
                <a:spcPct val="114000"/>
              </a:lnSpc>
              <a:buFont typeface="Wingdings" panose="05000000000000000000" pitchFamily="2" charset="2"/>
              <a:buChar char="§"/>
            </a:pPr>
            <a:r>
              <a:rPr lang="en-IN" sz="2800" dirty="0">
                <a:latin typeface="Times New Roman" panose="02020603050405020304" pitchFamily="18" charset="0"/>
                <a:cs typeface="Times New Roman" panose="02020603050405020304" pitchFamily="18" charset="0"/>
              </a:rPr>
              <a:t>Hybrid Rotor – combines both permanent magnet and reluctance features for high precision.</a:t>
            </a:r>
          </a:p>
          <a:p>
            <a:pPr lvl="1" algn="just">
              <a:lnSpc>
                <a:spcPct val="114000"/>
              </a:lnSpc>
              <a:buFont typeface="Wingdings" panose="05000000000000000000" pitchFamily="2" charset="2"/>
              <a:buChar char="§"/>
            </a:pPr>
            <a:endParaRPr lang="en-IN" sz="28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5681471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876BE-8135-4D9D-A246-8165E07FE5C1}"/>
              </a:ext>
            </a:extLst>
          </p:cNvPr>
          <p:cNvSpPr>
            <a:spLocks noGrp="1"/>
          </p:cNvSpPr>
          <p:nvPr>
            <p:ph type="title"/>
          </p:nvPr>
        </p:nvSpPr>
        <p:spPr>
          <a:xfrm>
            <a:off x="169460" y="0"/>
            <a:ext cx="10515600" cy="658457"/>
          </a:xfrm>
        </p:spPr>
        <p:txBody>
          <a:bodyPr>
            <a:normAutofit fontScale="90000"/>
          </a:bodyPr>
          <a:lstStyle/>
          <a:p>
            <a:r>
              <a:rPr lang="en-IN" dirty="0">
                <a:solidFill>
                  <a:srgbClr val="002060"/>
                </a:solidFill>
                <a:latin typeface="Times New Roman" panose="02020603050405020304" pitchFamily="18" charset="0"/>
                <a:cs typeface="Times New Roman" panose="02020603050405020304" pitchFamily="18" charset="0"/>
              </a:rPr>
              <a:t>Construction of Stepper Motor</a:t>
            </a:r>
          </a:p>
        </p:txBody>
      </p:sp>
      <p:sp>
        <p:nvSpPr>
          <p:cNvPr id="3" name="Content Placeholder 2">
            <a:extLst>
              <a:ext uri="{FF2B5EF4-FFF2-40B4-BE49-F238E27FC236}">
                <a16:creationId xmlns:a16="http://schemas.microsoft.com/office/drawing/2014/main" id="{D7DDA261-3BE1-42C4-A8D2-1C82D5644481}"/>
              </a:ext>
            </a:extLst>
          </p:cNvPr>
          <p:cNvSpPr>
            <a:spLocks noGrp="1"/>
          </p:cNvSpPr>
          <p:nvPr>
            <p:ph idx="1"/>
          </p:nvPr>
        </p:nvSpPr>
        <p:spPr>
          <a:xfrm>
            <a:off x="415119" y="600501"/>
            <a:ext cx="11594912" cy="6127845"/>
          </a:xfrm>
        </p:spPr>
        <p:txBody>
          <a:bodyPr>
            <a:normAutofit/>
          </a:bodyPr>
          <a:lstStyle/>
          <a:p>
            <a:pPr>
              <a:lnSpc>
                <a:spcPct val="114000"/>
              </a:lnSpc>
              <a:buFont typeface="Wingdings" panose="05000000000000000000" pitchFamily="2" charset="2"/>
              <a:buChar char="q"/>
            </a:pPr>
            <a:r>
              <a:rPr lang="en-IN" sz="3300" b="1" dirty="0">
                <a:latin typeface="Times New Roman" panose="02020603050405020304" pitchFamily="18" charset="0"/>
                <a:cs typeface="Times New Roman" panose="02020603050405020304" pitchFamily="18" charset="0"/>
              </a:rPr>
              <a:t>Rotor</a:t>
            </a:r>
          </a:p>
          <a:p>
            <a:pPr lvl="2" algn="just">
              <a:lnSpc>
                <a:spcPct val="100000"/>
              </a:lnSpc>
              <a:buFont typeface="Wingdings" panose="05000000000000000000" pitchFamily="2" charset="2"/>
              <a:buChar char="§"/>
            </a:pPr>
            <a:r>
              <a:rPr lang="en-IN" sz="2800" dirty="0">
                <a:latin typeface="Times New Roman" panose="02020603050405020304" pitchFamily="18" charset="0"/>
                <a:cs typeface="Times New Roman" panose="02020603050405020304" pitchFamily="18" charset="0"/>
              </a:rPr>
              <a:t>Permanent Magnet Rotor – uses a permanent magnet, simple construction.</a:t>
            </a:r>
          </a:p>
          <a:p>
            <a:pPr lvl="2" algn="just">
              <a:lnSpc>
                <a:spcPct val="100000"/>
              </a:lnSpc>
              <a:buFont typeface="Wingdings" panose="05000000000000000000" pitchFamily="2" charset="2"/>
              <a:buChar char="§"/>
            </a:pPr>
            <a:r>
              <a:rPr lang="en-IN" sz="2800" dirty="0">
                <a:latin typeface="Times New Roman" panose="02020603050405020304" pitchFamily="18" charset="0"/>
                <a:cs typeface="Times New Roman" panose="02020603050405020304" pitchFamily="18" charset="0"/>
              </a:rPr>
              <a:t>Variable Reluctance Rotor – made of soft iron with teeth to provide a low reluctance path for magnetic flux.</a:t>
            </a:r>
          </a:p>
          <a:p>
            <a:pPr lvl="2" algn="just">
              <a:lnSpc>
                <a:spcPct val="100000"/>
              </a:lnSpc>
              <a:buFont typeface="Wingdings" panose="05000000000000000000" pitchFamily="2" charset="2"/>
              <a:buChar char="§"/>
            </a:pPr>
            <a:r>
              <a:rPr lang="en-IN" sz="2800" dirty="0">
                <a:latin typeface="Times New Roman" panose="02020603050405020304" pitchFamily="18" charset="0"/>
                <a:cs typeface="Times New Roman" panose="02020603050405020304" pitchFamily="18" charset="0"/>
              </a:rPr>
              <a:t>Hybrid Rotor – combines both permanent magnet and reluctance features for high precision.</a:t>
            </a:r>
          </a:p>
          <a:p>
            <a:pPr lvl="1" algn="just">
              <a:lnSpc>
                <a:spcPct val="114000"/>
              </a:lnSpc>
              <a:buFont typeface="Wingdings" panose="05000000000000000000" pitchFamily="2" charset="2"/>
              <a:buChar char="§"/>
            </a:pPr>
            <a:endParaRPr lang="en-IN" sz="2800" dirty="0">
              <a:latin typeface="Times New Roman" panose="02020603050405020304" pitchFamily="18" charset="0"/>
              <a:cs typeface="Times New Roman" panose="02020603050405020304" pitchFamily="18" charset="0"/>
            </a:endParaRPr>
          </a:p>
          <a:p>
            <a:endParaRPr lang="en-IN" dirty="0"/>
          </a:p>
        </p:txBody>
      </p:sp>
      <p:pic>
        <p:nvPicPr>
          <p:cNvPr id="4" name="Picture 3">
            <a:extLst>
              <a:ext uri="{FF2B5EF4-FFF2-40B4-BE49-F238E27FC236}">
                <a16:creationId xmlns:a16="http://schemas.microsoft.com/office/drawing/2014/main" id="{4F0456C6-DE36-40D2-A3B0-DA22C09A16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5761" y="4205848"/>
            <a:ext cx="2365549" cy="2365549"/>
          </a:xfrm>
          <a:prstGeom prst="rect">
            <a:avLst/>
          </a:prstGeom>
        </p:spPr>
      </p:pic>
      <p:pic>
        <p:nvPicPr>
          <p:cNvPr id="5" name="Picture 4">
            <a:extLst>
              <a:ext uri="{FF2B5EF4-FFF2-40B4-BE49-F238E27FC236}">
                <a16:creationId xmlns:a16="http://schemas.microsoft.com/office/drawing/2014/main" id="{33E47D3F-0FA3-4D3D-8792-A1E8E2D3E4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4151" y="4126271"/>
            <a:ext cx="2616374" cy="2616374"/>
          </a:xfrm>
          <a:prstGeom prst="rect">
            <a:avLst/>
          </a:prstGeom>
        </p:spPr>
      </p:pic>
      <p:pic>
        <p:nvPicPr>
          <p:cNvPr id="6" name="Picture 5">
            <a:extLst>
              <a:ext uri="{FF2B5EF4-FFF2-40B4-BE49-F238E27FC236}">
                <a16:creationId xmlns:a16="http://schemas.microsoft.com/office/drawing/2014/main" id="{0B8CDD06-FF34-427D-A37E-63E4E0AD16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6104" y="3916516"/>
            <a:ext cx="2643821" cy="2692209"/>
          </a:xfrm>
          <a:prstGeom prst="rect">
            <a:avLst/>
          </a:prstGeom>
        </p:spPr>
      </p:pic>
    </p:spTree>
    <p:extLst>
      <p:ext uri="{BB962C8B-B14F-4D97-AF65-F5344CB8AC3E}">
        <p14:creationId xmlns:p14="http://schemas.microsoft.com/office/powerpoint/2010/main" val="17188618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876BE-8135-4D9D-A246-8165E07FE5C1}"/>
              </a:ext>
            </a:extLst>
          </p:cNvPr>
          <p:cNvSpPr>
            <a:spLocks noGrp="1"/>
          </p:cNvSpPr>
          <p:nvPr>
            <p:ph type="title"/>
          </p:nvPr>
        </p:nvSpPr>
        <p:spPr>
          <a:xfrm>
            <a:off x="169460" y="0"/>
            <a:ext cx="10515600" cy="658457"/>
          </a:xfrm>
        </p:spPr>
        <p:txBody>
          <a:bodyPr>
            <a:normAutofit fontScale="90000"/>
          </a:bodyPr>
          <a:lstStyle/>
          <a:p>
            <a:r>
              <a:rPr lang="en-IN" dirty="0">
                <a:solidFill>
                  <a:srgbClr val="002060"/>
                </a:solidFill>
                <a:latin typeface="Times New Roman" panose="02020603050405020304" pitchFamily="18" charset="0"/>
                <a:cs typeface="Times New Roman" panose="02020603050405020304" pitchFamily="18" charset="0"/>
              </a:rPr>
              <a:t>Construction of Stepper Motor</a:t>
            </a:r>
          </a:p>
        </p:txBody>
      </p:sp>
      <p:sp>
        <p:nvSpPr>
          <p:cNvPr id="3" name="Content Placeholder 2">
            <a:extLst>
              <a:ext uri="{FF2B5EF4-FFF2-40B4-BE49-F238E27FC236}">
                <a16:creationId xmlns:a16="http://schemas.microsoft.com/office/drawing/2014/main" id="{D7DDA261-3BE1-42C4-A8D2-1C82D5644481}"/>
              </a:ext>
            </a:extLst>
          </p:cNvPr>
          <p:cNvSpPr>
            <a:spLocks noGrp="1"/>
          </p:cNvSpPr>
          <p:nvPr>
            <p:ph idx="1"/>
          </p:nvPr>
        </p:nvSpPr>
        <p:spPr>
          <a:xfrm>
            <a:off x="415118" y="600501"/>
            <a:ext cx="11281013" cy="6127845"/>
          </a:xfrm>
        </p:spPr>
        <p:txBody>
          <a:bodyPr>
            <a:normAutofit/>
          </a:bodyPr>
          <a:lstStyle/>
          <a:p>
            <a:pPr lvl="0">
              <a:buFont typeface="Wingdings" panose="05000000000000000000" pitchFamily="2" charset="2"/>
              <a:buChar char="§"/>
            </a:pPr>
            <a:r>
              <a:rPr lang="en-IN" sz="3300" b="1" dirty="0">
                <a:latin typeface="Times New Roman" panose="02020603050405020304" pitchFamily="18" charset="0"/>
                <a:cs typeface="Times New Roman" panose="02020603050405020304" pitchFamily="18" charset="0"/>
              </a:rPr>
              <a:t>Shaft</a:t>
            </a:r>
            <a:endParaRPr lang="en-IN" sz="33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
            </a:pPr>
            <a:r>
              <a:rPr lang="en-IN" sz="3300" dirty="0">
                <a:latin typeface="Times New Roman" panose="02020603050405020304" pitchFamily="18" charset="0"/>
                <a:cs typeface="Times New Roman" panose="02020603050405020304" pitchFamily="18" charset="0"/>
              </a:rPr>
              <a:t>Connected to the rotor, transmits motion to the external load.</a:t>
            </a:r>
          </a:p>
          <a:p>
            <a:pPr lvl="0">
              <a:buFont typeface="Wingdings" panose="05000000000000000000" pitchFamily="2" charset="2"/>
              <a:buChar char="§"/>
            </a:pPr>
            <a:r>
              <a:rPr lang="en-IN" sz="3300" b="1" dirty="0">
                <a:latin typeface="Times New Roman" panose="02020603050405020304" pitchFamily="18" charset="0"/>
                <a:cs typeface="Times New Roman" panose="02020603050405020304" pitchFamily="18" charset="0"/>
              </a:rPr>
              <a:t>Bearings</a:t>
            </a:r>
            <a:endParaRPr lang="en-IN" sz="33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
            </a:pPr>
            <a:r>
              <a:rPr lang="en-IN" sz="3300" dirty="0">
                <a:latin typeface="Times New Roman" panose="02020603050405020304" pitchFamily="18" charset="0"/>
                <a:cs typeface="Times New Roman" panose="02020603050405020304" pitchFamily="18" charset="0"/>
              </a:rPr>
              <a:t>Support the shaft and allow smooth rotation.</a:t>
            </a:r>
          </a:p>
          <a:p>
            <a:pPr lvl="0">
              <a:buFont typeface="Wingdings" panose="05000000000000000000" pitchFamily="2" charset="2"/>
              <a:buChar char="§"/>
            </a:pPr>
            <a:r>
              <a:rPr lang="en-IN" sz="3300" b="1" dirty="0">
                <a:latin typeface="Times New Roman" panose="02020603050405020304" pitchFamily="18" charset="0"/>
                <a:cs typeface="Times New Roman" panose="02020603050405020304" pitchFamily="18" charset="0"/>
              </a:rPr>
              <a:t>Driver Circuit</a:t>
            </a:r>
            <a:endParaRPr lang="en-IN" sz="33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
            </a:pPr>
            <a:r>
              <a:rPr lang="en-IN" sz="3300" dirty="0">
                <a:latin typeface="Times New Roman" panose="02020603050405020304" pitchFamily="18" charset="0"/>
                <a:cs typeface="Times New Roman" panose="02020603050405020304" pitchFamily="18" charset="0"/>
              </a:rPr>
              <a:t>An electronic driver is used to energize stator windings sequentially according to input pulses from a controller (like a microcontroller or computer).</a:t>
            </a:r>
          </a:p>
          <a:p>
            <a:endParaRPr lang="en-IN" dirty="0"/>
          </a:p>
        </p:txBody>
      </p:sp>
    </p:spTree>
    <p:extLst>
      <p:ext uri="{BB962C8B-B14F-4D97-AF65-F5344CB8AC3E}">
        <p14:creationId xmlns:p14="http://schemas.microsoft.com/office/powerpoint/2010/main" val="5048754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876BE-8135-4D9D-A246-8165E07FE5C1}"/>
              </a:ext>
            </a:extLst>
          </p:cNvPr>
          <p:cNvSpPr>
            <a:spLocks noGrp="1"/>
          </p:cNvSpPr>
          <p:nvPr>
            <p:ph type="title"/>
          </p:nvPr>
        </p:nvSpPr>
        <p:spPr>
          <a:xfrm>
            <a:off x="169460" y="0"/>
            <a:ext cx="10515600" cy="658457"/>
          </a:xfrm>
        </p:spPr>
        <p:txBody>
          <a:bodyPr>
            <a:normAutofit fontScale="90000"/>
          </a:bodyPr>
          <a:lstStyle/>
          <a:p>
            <a:r>
              <a:rPr lang="en-IN" dirty="0"/>
              <a:t>Working Principle of Stepper Motor</a:t>
            </a:r>
            <a:endParaRPr lang="en-IN" b="1" dirty="0"/>
          </a:p>
        </p:txBody>
      </p:sp>
      <p:sp>
        <p:nvSpPr>
          <p:cNvPr id="3" name="Content Placeholder 2">
            <a:extLst>
              <a:ext uri="{FF2B5EF4-FFF2-40B4-BE49-F238E27FC236}">
                <a16:creationId xmlns:a16="http://schemas.microsoft.com/office/drawing/2014/main" id="{D7DDA261-3BE1-42C4-A8D2-1C82D5644481}"/>
              </a:ext>
            </a:extLst>
          </p:cNvPr>
          <p:cNvSpPr>
            <a:spLocks noGrp="1"/>
          </p:cNvSpPr>
          <p:nvPr>
            <p:ph idx="1"/>
          </p:nvPr>
        </p:nvSpPr>
        <p:spPr>
          <a:xfrm>
            <a:off x="415118" y="600501"/>
            <a:ext cx="11776882" cy="6127845"/>
          </a:xfrm>
        </p:spPr>
        <p:txBody>
          <a:bodyPr>
            <a:normAutofit fontScale="55000" lnSpcReduction="20000"/>
          </a:bodyPr>
          <a:lstStyle/>
          <a:p>
            <a:pPr algn="just" fontAlgn="base">
              <a:lnSpc>
                <a:spcPct val="120000"/>
              </a:lnSpc>
              <a:spcAft>
                <a:spcPct val="0"/>
              </a:spcAft>
              <a:buFont typeface="Wingdings" panose="05000000000000000000" pitchFamily="2" charset="2"/>
              <a:buChar char="§"/>
              <a:tabLst>
                <a:tab pos="457200" algn="l"/>
              </a:tabLst>
            </a:pPr>
            <a:r>
              <a:rPr lang="en-US" altLang="en-US" sz="4600" dirty="0">
                <a:latin typeface="Times New Roman" panose="02020603050405020304" pitchFamily="18" charset="0"/>
                <a:cs typeface="Times New Roman" panose="02020603050405020304" pitchFamily="18" charset="0"/>
              </a:rPr>
              <a:t>The stepper motor works on the principle of electromagnetism and stepwise excitation:</a:t>
            </a:r>
          </a:p>
          <a:p>
            <a:pPr marL="1657350" lvl="2" indent="-742950" algn="just" fontAlgn="base">
              <a:lnSpc>
                <a:spcPct val="120000"/>
              </a:lnSpc>
              <a:spcAft>
                <a:spcPct val="0"/>
              </a:spcAft>
              <a:buFont typeface="+mj-lt"/>
              <a:buAutoNum type="arabicPeriod"/>
              <a:tabLst>
                <a:tab pos="457200" algn="l"/>
              </a:tabLst>
            </a:pPr>
            <a:r>
              <a:rPr lang="en-US" altLang="en-US" sz="4400" dirty="0">
                <a:latin typeface="Times New Roman" panose="02020603050405020304" pitchFamily="18" charset="0"/>
                <a:cs typeface="Times New Roman" panose="02020603050405020304" pitchFamily="18" charset="0"/>
              </a:rPr>
              <a:t>When an electrical pulse is applied to a stator winding, it creates a magnetic field in that pole.</a:t>
            </a:r>
          </a:p>
          <a:p>
            <a:pPr marL="1657350" lvl="2" indent="-742950" algn="just" fontAlgn="base">
              <a:lnSpc>
                <a:spcPct val="120000"/>
              </a:lnSpc>
              <a:spcAft>
                <a:spcPct val="0"/>
              </a:spcAft>
              <a:buFont typeface="+mj-lt"/>
              <a:buAutoNum type="arabicPeriod"/>
              <a:tabLst>
                <a:tab pos="457200" algn="l"/>
              </a:tabLst>
            </a:pPr>
            <a:r>
              <a:rPr lang="en-US" altLang="en-US" sz="4400" dirty="0">
                <a:latin typeface="Times New Roman" panose="02020603050405020304" pitchFamily="18" charset="0"/>
                <a:cs typeface="Times New Roman" panose="02020603050405020304" pitchFamily="18" charset="0"/>
              </a:rPr>
              <a:t>The rotor aligns itself with the energized stator pole due to magnetic attraction.</a:t>
            </a:r>
          </a:p>
          <a:p>
            <a:pPr marL="1657350" lvl="2" indent="-742950" algn="just" fontAlgn="base">
              <a:lnSpc>
                <a:spcPct val="120000"/>
              </a:lnSpc>
              <a:spcAft>
                <a:spcPct val="0"/>
              </a:spcAft>
              <a:buFont typeface="+mj-lt"/>
              <a:buAutoNum type="arabicPeriod"/>
              <a:tabLst>
                <a:tab pos="457200" algn="l"/>
              </a:tabLst>
            </a:pPr>
            <a:r>
              <a:rPr lang="en-US" altLang="en-US" sz="4400" dirty="0">
                <a:latin typeface="Times New Roman" panose="02020603050405020304" pitchFamily="18" charset="0"/>
                <a:cs typeface="Times New Roman" panose="02020603050405020304" pitchFamily="18" charset="0"/>
              </a:rPr>
              <a:t>When the next winding is energized (as per sequence), the magnetic field shifts, and the rotor moves a fixed angular distance (step angle) to align with the new pole.</a:t>
            </a:r>
          </a:p>
          <a:p>
            <a:pPr marL="1657350" lvl="2" indent="-742950" algn="just" fontAlgn="base">
              <a:lnSpc>
                <a:spcPct val="120000"/>
              </a:lnSpc>
              <a:spcAft>
                <a:spcPct val="0"/>
              </a:spcAft>
              <a:buFont typeface="+mj-lt"/>
              <a:buAutoNum type="arabicPeriod"/>
              <a:tabLst>
                <a:tab pos="457200" algn="l"/>
              </a:tabLst>
            </a:pPr>
            <a:r>
              <a:rPr lang="en-US" altLang="en-US" sz="4400" dirty="0">
                <a:latin typeface="Times New Roman" panose="02020603050405020304" pitchFamily="18" charset="0"/>
                <a:cs typeface="Times New Roman" panose="02020603050405020304" pitchFamily="18" charset="0"/>
              </a:rPr>
              <a:t>By applying pulses in a specific sequence, the rotor continues to rotate step by step.</a:t>
            </a:r>
          </a:p>
          <a:p>
            <a:pPr marL="1657350" lvl="2" indent="-742950" algn="just" fontAlgn="base">
              <a:lnSpc>
                <a:spcPct val="120000"/>
              </a:lnSpc>
              <a:spcAft>
                <a:spcPct val="0"/>
              </a:spcAft>
              <a:buFont typeface="+mj-lt"/>
              <a:buAutoNum type="arabicPeriod"/>
              <a:tabLst>
                <a:tab pos="457200" algn="l"/>
              </a:tabLst>
            </a:pPr>
            <a:r>
              <a:rPr lang="en-US" altLang="en-US" sz="4400" dirty="0">
                <a:latin typeface="Times New Roman" panose="02020603050405020304" pitchFamily="18" charset="0"/>
                <a:cs typeface="Times New Roman" panose="02020603050405020304" pitchFamily="18" charset="0"/>
              </a:rPr>
              <a:t>The step angle depends on the number of stator and rotor teeth and defines the resolution of movement (e.g., 1.8° per step means 200 steps per revolution).</a:t>
            </a:r>
          </a:p>
          <a:p>
            <a:pPr marL="1657350" lvl="2" indent="-742950" algn="just" fontAlgn="base">
              <a:lnSpc>
                <a:spcPct val="120000"/>
              </a:lnSpc>
              <a:spcAft>
                <a:spcPct val="0"/>
              </a:spcAft>
              <a:buFont typeface="+mj-lt"/>
              <a:buAutoNum type="arabicPeriod"/>
              <a:tabLst>
                <a:tab pos="457200" algn="l"/>
              </a:tabLst>
            </a:pPr>
            <a:r>
              <a:rPr lang="en-US" altLang="en-US" sz="4400" dirty="0">
                <a:latin typeface="Times New Roman" panose="02020603050405020304" pitchFamily="18" charset="0"/>
                <a:cs typeface="Times New Roman" panose="02020603050405020304" pitchFamily="18" charset="0"/>
              </a:rPr>
              <a:t>The speed of the motor is controlled by the frequency of input pulses, and the position is controlled by the number of pulses applied.</a:t>
            </a:r>
          </a:p>
          <a:p>
            <a:pPr marL="0" lvl="0" indent="0" eaLnBrk="0" fontAlgn="base" hangingPunct="0">
              <a:lnSpc>
                <a:spcPct val="100000"/>
              </a:lnSpc>
              <a:spcBef>
                <a:spcPct val="0"/>
              </a:spcBef>
              <a:spcAft>
                <a:spcPct val="0"/>
              </a:spcAft>
              <a:buNone/>
              <a:tabLst>
                <a:tab pos="457200" algn="l"/>
              </a:tabLst>
            </a:pPr>
            <a:endParaRPr lang="en-US" altLang="en-US" sz="4800" dirty="0">
              <a:latin typeface="Arial" panose="020B0604020202020204" pitchFamily="34" charset="0"/>
            </a:endParaRPr>
          </a:p>
          <a:p>
            <a:endParaRPr lang="en-IN" dirty="0"/>
          </a:p>
        </p:txBody>
      </p:sp>
    </p:spTree>
    <p:extLst>
      <p:ext uri="{BB962C8B-B14F-4D97-AF65-F5344CB8AC3E}">
        <p14:creationId xmlns:p14="http://schemas.microsoft.com/office/powerpoint/2010/main" val="35146339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876BE-8135-4D9D-A246-8165E07FE5C1}"/>
              </a:ext>
            </a:extLst>
          </p:cNvPr>
          <p:cNvSpPr>
            <a:spLocks noGrp="1"/>
          </p:cNvSpPr>
          <p:nvPr>
            <p:ph type="title"/>
          </p:nvPr>
        </p:nvSpPr>
        <p:spPr>
          <a:xfrm>
            <a:off x="169459" y="0"/>
            <a:ext cx="11772331" cy="658457"/>
          </a:xfrm>
        </p:spPr>
        <p:txBody>
          <a:bodyPr>
            <a:normAutofit fontScale="90000"/>
          </a:bodyPr>
          <a:lstStyle/>
          <a:p>
            <a:r>
              <a:rPr lang="en-IN" dirty="0"/>
              <a:t>Types of Stepper Motor Operation (Modes of Excitation)</a:t>
            </a:r>
            <a:endParaRPr lang="en-IN" b="1" dirty="0"/>
          </a:p>
        </p:txBody>
      </p:sp>
      <p:sp>
        <p:nvSpPr>
          <p:cNvPr id="3" name="Content Placeholder 2">
            <a:extLst>
              <a:ext uri="{FF2B5EF4-FFF2-40B4-BE49-F238E27FC236}">
                <a16:creationId xmlns:a16="http://schemas.microsoft.com/office/drawing/2014/main" id="{D7DDA261-3BE1-42C4-A8D2-1C82D5644481}"/>
              </a:ext>
            </a:extLst>
          </p:cNvPr>
          <p:cNvSpPr>
            <a:spLocks noGrp="1"/>
          </p:cNvSpPr>
          <p:nvPr>
            <p:ph idx="1"/>
          </p:nvPr>
        </p:nvSpPr>
        <p:spPr>
          <a:xfrm>
            <a:off x="415118" y="600501"/>
            <a:ext cx="11431139" cy="6127845"/>
          </a:xfrm>
        </p:spPr>
        <p:txBody>
          <a:bodyPr>
            <a:normAutofit/>
          </a:bodyPr>
          <a:lstStyle/>
          <a:p>
            <a:pPr lvl="0" algn="just">
              <a:buFont typeface="Wingdings" panose="05000000000000000000" pitchFamily="2" charset="2"/>
              <a:buChar char="§"/>
            </a:pPr>
            <a:r>
              <a:rPr lang="en-IN" b="1" dirty="0">
                <a:latin typeface="Times New Roman" panose="02020603050405020304" pitchFamily="18" charset="0"/>
                <a:cs typeface="Times New Roman" panose="02020603050405020304" pitchFamily="18" charset="0"/>
              </a:rPr>
              <a:t>Single-phase excitation</a:t>
            </a:r>
            <a:r>
              <a:rPr lang="en-IN" dirty="0">
                <a:latin typeface="Times New Roman" panose="02020603050405020304" pitchFamily="18" charset="0"/>
                <a:cs typeface="Times New Roman" panose="02020603050405020304" pitchFamily="18" charset="0"/>
              </a:rPr>
              <a:t> – only one winding is energized at a time (less torque).</a:t>
            </a:r>
          </a:p>
          <a:p>
            <a:pPr lvl="0" algn="just">
              <a:buFont typeface="Wingdings" panose="05000000000000000000" pitchFamily="2" charset="2"/>
              <a:buChar char="§"/>
            </a:pPr>
            <a:r>
              <a:rPr lang="en-IN" b="1" dirty="0">
                <a:latin typeface="Times New Roman" panose="02020603050405020304" pitchFamily="18" charset="0"/>
                <a:cs typeface="Times New Roman" panose="02020603050405020304" pitchFamily="18" charset="0"/>
              </a:rPr>
              <a:t>Two-phase excitation</a:t>
            </a:r>
            <a:r>
              <a:rPr lang="en-IN" dirty="0">
                <a:latin typeface="Times New Roman" panose="02020603050405020304" pitchFamily="18" charset="0"/>
                <a:cs typeface="Times New Roman" panose="02020603050405020304" pitchFamily="18" charset="0"/>
              </a:rPr>
              <a:t> – two windings energized simultaneously (more torque).</a:t>
            </a:r>
          </a:p>
          <a:p>
            <a:pPr lvl="0" algn="just">
              <a:buFont typeface="Wingdings" panose="05000000000000000000" pitchFamily="2" charset="2"/>
              <a:buChar char="§"/>
            </a:pPr>
            <a:r>
              <a:rPr lang="en-IN" b="1" dirty="0">
                <a:latin typeface="Times New Roman" panose="02020603050405020304" pitchFamily="18" charset="0"/>
                <a:cs typeface="Times New Roman" panose="02020603050405020304" pitchFamily="18" charset="0"/>
              </a:rPr>
              <a:t>Half-step mode</a:t>
            </a:r>
            <a:r>
              <a:rPr lang="en-IN" dirty="0">
                <a:latin typeface="Times New Roman" panose="02020603050405020304" pitchFamily="18" charset="0"/>
                <a:cs typeface="Times New Roman" panose="02020603050405020304" pitchFamily="18" charset="0"/>
              </a:rPr>
              <a:t> – alternates between single and double excitation for smoother motion.</a:t>
            </a:r>
          </a:p>
          <a:p>
            <a:pPr lvl="0" algn="just">
              <a:buFont typeface="Wingdings" panose="05000000000000000000" pitchFamily="2" charset="2"/>
              <a:buChar char="§"/>
            </a:pPr>
            <a:r>
              <a:rPr lang="en-IN" b="1" dirty="0">
                <a:latin typeface="Times New Roman" panose="02020603050405020304" pitchFamily="18" charset="0"/>
                <a:cs typeface="Times New Roman" panose="02020603050405020304" pitchFamily="18" charset="0"/>
              </a:rPr>
              <a:t>Micro-stepping mode</a:t>
            </a:r>
            <a:r>
              <a:rPr lang="en-IN" dirty="0">
                <a:latin typeface="Times New Roman" panose="02020603050405020304" pitchFamily="18" charset="0"/>
                <a:cs typeface="Times New Roman" panose="02020603050405020304" pitchFamily="18" charset="0"/>
              </a:rPr>
              <a:t> – divides current in windings to achieve very fine angular resolution.</a:t>
            </a:r>
          </a:p>
          <a:p>
            <a:pPr marL="0" indent="0" algn="just">
              <a:buNone/>
            </a:pPr>
            <a:r>
              <a:rPr lang="en-IN" b="1" dirty="0">
                <a:latin typeface="Times New Roman" panose="02020603050405020304" pitchFamily="18" charset="0"/>
                <a:cs typeface="Times New Roman" panose="02020603050405020304" pitchFamily="18" charset="0"/>
              </a:rPr>
              <a:t>In summary:</a:t>
            </a:r>
          </a:p>
          <a:p>
            <a:pPr marL="0" indent="0" algn="just">
              <a:buNone/>
            </a:pPr>
            <a:r>
              <a:rPr lang="en-IN" dirty="0">
                <a:latin typeface="Times New Roman" panose="02020603050405020304" pitchFamily="18" charset="0"/>
                <a:cs typeface="Times New Roman" panose="02020603050405020304" pitchFamily="18" charset="0"/>
              </a:rPr>
              <a:t>A stepper motor has a stator with multiple windings and a toothed or magnetized rotor. When stator windings are energized in sequence, the rotor moves in small, precise steps, making it highly useful in applications like CNC machines, robotics, 3D printers, and disk drives.</a:t>
            </a:r>
          </a:p>
          <a:p>
            <a:endParaRPr lang="en-IN" dirty="0"/>
          </a:p>
        </p:txBody>
      </p:sp>
    </p:spTree>
    <p:extLst>
      <p:ext uri="{BB962C8B-B14F-4D97-AF65-F5344CB8AC3E}">
        <p14:creationId xmlns:p14="http://schemas.microsoft.com/office/powerpoint/2010/main" val="42457011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95714" y="146344"/>
            <a:ext cx="4093405" cy="810260"/>
          </a:xfrm>
        </p:spPr>
        <p:txBody>
          <a:bodyPr/>
          <a:lstStyle/>
          <a:p>
            <a:r>
              <a:rPr lang="en-US" b="1" u="sng" dirty="0"/>
              <a:t>STEPPER MOTOR</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0793" y="1485705"/>
            <a:ext cx="2365549" cy="2365549"/>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8491" y="1369424"/>
            <a:ext cx="2616374" cy="2616374"/>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3966" y="1200612"/>
            <a:ext cx="2643821" cy="2692209"/>
          </a:xfrm>
          <a:prstGeom prst="rect">
            <a:avLst/>
          </a:prstGeom>
        </p:spPr>
      </p:pic>
      <p:pic>
        <p:nvPicPr>
          <p:cNvPr id="11" name="Picture 10"/>
          <p:cNvPicPr>
            <a:picLocks noChangeAspect="1"/>
          </p:cNvPicPr>
          <p:nvPr/>
        </p:nvPicPr>
        <p:blipFill>
          <a:blip r:embed="rId5"/>
          <a:stretch>
            <a:fillRect/>
          </a:stretch>
        </p:blipFill>
        <p:spPr>
          <a:xfrm>
            <a:off x="1392702" y="4242958"/>
            <a:ext cx="9945858" cy="2597904"/>
          </a:xfrm>
          <a:prstGeom prst="rect">
            <a:avLst/>
          </a:prstGeom>
        </p:spPr>
      </p:pic>
    </p:spTree>
    <p:extLst>
      <p:ext uri="{BB962C8B-B14F-4D97-AF65-F5344CB8AC3E}">
        <p14:creationId xmlns:p14="http://schemas.microsoft.com/office/powerpoint/2010/main" val="34623706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829" y="-106363"/>
            <a:ext cx="12264829" cy="1325563"/>
          </a:xfrm>
        </p:spPr>
        <p:txBody>
          <a:bodyPr>
            <a:normAutofit/>
          </a:bodyPr>
          <a:lstStyle/>
          <a:p>
            <a:r>
              <a:rPr lang="en-US" b="1" u="sng" dirty="0"/>
              <a:t>ADVANTAGES &amp; LIMITATIONS OF </a:t>
            </a:r>
            <a:r>
              <a:rPr lang="en-US" b="1" i="1" u="sng" dirty="0"/>
              <a:t>ELECTRIC</a:t>
            </a:r>
            <a:r>
              <a:rPr lang="en-US" b="1" u="sng" dirty="0"/>
              <a:t> ACTUATORS</a:t>
            </a:r>
          </a:p>
        </p:txBody>
      </p:sp>
      <p:sp>
        <p:nvSpPr>
          <p:cNvPr id="3" name="Text Placeholder 2"/>
          <p:cNvSpPr>
            <a:spLocks noGrp="1"/>
          </p:cNvSpPr>
          <p:nvPr>
            <p:ph type="body" idx="1"/>
          </p:nvPr>
        </p:nvSpPr>
        <p:spPr>
          <a:xfrm>
            <a:off x="0" y="1000124"/>
            <a:ext cx="2018108" cy="492919"/>
          </a:xfrm>
        </p:spPr>
        <p:txBody>
          <a:bodyPr/>
          <a:lstStyle/>
          <a:p>
            <a:pPr algn="ctr"/>
            <a:r>
              <a:rPr lang="en-US" u="sng" dirty="0"/>
              <a:t>ADVANTAGES</a:t>
            </a:r>
          </a:p>
        </p:txBody>
      </p:sp>
      <p:sp>
        <p:nvSpPr>
          <p:cNvPr id="4" name="Content Placeholder 3"/>
          <p:cNvSpPr>
            <a:spLocks noGrp="1"/>
          </p:cNvSpPr>
          <p:nvPr>
            <p:ph sz="half" idx="2"/>
          </p:nvPr>
        </p:nvSpPr>
        <p:spPr>
          <a:xfrm>
            <a:off x="171450" y="1557338"/>
            <a:ext cx="6170209" cy="5186362"/>
          </a:xfrm>
        </p:spPr>
        <p:txBody>
          <a:bodyPr>
            <a:noAutofit/>
          </a:bodyPr>
          <a:lstStyle/>
          <a:p>
            <a:pPr algn="just"/>
            <a:r>
              <a:rPr lang="en-US" sz="2600" dirty="0">
                <a:latin typeface="Times New Roman" panose="02020603050405020304" pitchFamily="18" charset="0"/>
                <a:cs typeface="Times New Roman" panose="02020603050405020304" pitchFamily="18" charset="0"/>
              </a:rPr>
              <a:t>Wide spread availability of power supply.</a:t>
            </a:r>
          </a:p>
          <a:p>
            <a:pPr algn="just"/>
            <a:r>
              <a:rPr lang="en-US" sz="2600" dirty="0">
                <a:latin typeface="Times New Roman" panose="02020603050405020304" pitchFamily="18" charset="0"/>
                <a:cs typeface="Times New Roman" panose="02020603050405020304" pitchFamily="18" charset="0"/>
              </a:rPr>
              <a:t>The basic dive element in an electric motor is usually lighter than that for fluid power.</a:t>
            </a:r>
          </a:p>
          <a:p>
            <a:pPr algn="just"/>
            <a:r>
              <a:rPr lang="en-US" sz="2600" dirty="0">
                <a:latin typeface="Times New Roman" panose="02020603050405020304" pitchFamily="18" charset="0"/>
                <a:cs typeface="Times New Roman" panose="02020603050405020304" pitchFamily="18" charset="0"/>
              </a:rPr>
              <a:t>High power conversion efficiency.</a:t>
            </a:r>
          </a:p>
          <a:p>
            <a:pPr algn="just"/>
            <a:r>
              <a:rPr lang="en-US" sz="2600" dirty="0">
                <a:latin typeface="Times New Roman" panose="02020603050405020304" pitchFamily="18" charset="0"/>
                <a:cs typeface="Times New Roman" panose="02020603050405020304" pitchFamily="18" charset="0"/>
              </a:rPr>
              <a:t>No pollution of working environment</a:t>
            </a:r>
          </a:p>
          <a:p>
            <a:pPr algn="just"/>
            <a:r>
              <a:rPr lang="en-US" sz="2600" dirty="0">
                <a:latin typeface="Times New Roman" panose="02020603050405020304" pitchFamily="18" charset="0"/>
                <a:cs typeface="Times New Roman" panose="02020603050405020304" pitchFamily="18" charset="0"/>
              </a:rPr>
              <a:t>The accuracy and repeatability of electric power driven robots are normally better than fluid power robots in relation to cost.</a:t>
            </a:r>
          </a:p>
          <a:p>
            <a:pPr algn="just"/>
            <a:r>
              <a:rPr lang="en-US" sz="2600" dirty="0">
                <a:latin typeface="Times New Roman" panose="02020603050405020304" pitchFamily="18" charset="0"/>
                <a:cs typeface="Times New Roman" panose="02020603050405020304" pitchFamily="18" charset="0"/>
              </a:rPr>
              <a:t>Easily maintained and repaired.</a:t>
            </a:r>
          </a:p>
          <a:p>
            <a:pPr algn="just"/>
            <a:r>
              <a:rPr lang="en-US" sz="2600" dirty="0">
                <a:latin typeface="Times New Roman" panose="02020603050405020304" pitchFamily="18" charset="0"/>
                <a:cs typeface="Times New Roman" panose="02020603050405020304" pitchFamily="18" charset="0"/>
              </a:rPr>
              <a:t>The drive system is well suited to electronic control.</a:t>
            </a:r>
          </a:p>
        </p:txBody>
      </p:sp>
      <p:sp>
        <p:nvSpPr>
          <p:cNvPr id="5" name="Text Placeholder 4"/>
          <p:cNvSpPr>
            <a:spLocks noGrp="1"/>
          </p:cNvSpPr>
          <p:nvPr>
            <p:ph type="body" sz="quarter" idx="3"/>
          </p:nvPr>
        </p:nvSpPr>
        <p:spPr>
          <a:xfrm>
            <a:off x="6338888" y="1114425"/>
            <a:ext cx="2233613" cy="521494"/>
          </a:xfrm>
        </p:spPr>
        <p:txBody>
          <a:bodyPr/>
          <a:lstStyle/>
          <a:p>
            <a:pPr algn="ctr"/>
            <a:r>
              <a:rPr lang="en-US" u="sng" dirty="0"/>
              <a:t>LIMITATIONS</a:t>
            </a:r>
          </a:p>
        </p:txBody>
      </p:sp>
      <p:sp>
        <p:nvSpPr>
          <p:cNvPr id="6" name="Content Placeholder 5"/>
          <p:cNvSpPr>
            <a:spLocks noGrp="1"/>
          </p:cNvSpPr>
          <p:nvPr>
            <p:ph sz="quarter" idx="4"/>
          </p:nvPr>
        </p:nvSpPr>
        <p:spPr>
          <a:xfrm>
            <a:off x="6557963" y="1600200"/>
            <a:ext cx="5414963" cy="5257800"/>
          </a:xfrm>
        </p:spPr>
        <p:txBody>
          <a:bodyPr>
            <a:normAutofit lnSpcReduction="10000"/>
          </a:bodyPr>
          <a:lstStyle/>
          <a:p>
            <a:pPr algn="just"/>
            <a:r>
              <a:rPr lang="en-US" dirty="0">
                <a:latin typeface="Times New Roman" panose="02020603050405020304" pitchFamily="18" charset="0"/>
                <a:cs typeface="Times New Roman" panose="02020603050405020304" pitchFamily="18" charset="0"/>
              </a:rPr>
              <a:t>Electric actuators often require some sort of mechanical transmission system this increases the unwanted movement, additional power and may complicate control.</a:t>
            </a:r>
          </a:p>
          <a:p>
            <a:pPr algn="just"/>
            <a:r>
              <a:rPr lang="en-US" dirty="0">
                <a:latin typeface="Times New Roman" panose="02020603050405020304" pitchFamily="18" charset="0"/>
                <a:cs typeface="Times New Roman" panose="02020603050405020304" pitchFamily="18" charset="0"/>
              </a:rPr>
              <a:t>Due to increased complexity of the transmission system additional cost is incurred for their procurement and maintenance.</a:t>
            </a:r>
          </a:p>
          <a:p>
            <a:pPr algn="just"/>
            <a:r>
              <a:rPr lang="en-US" dirty="0">
                <a:latin typeface="Times New Roman" panose="02020603050405020304" pitchFamily="18" charset="0"/>
                <a:cs typeface="Times New Roman" panose="02020603050405020304" pitchFamily="18" charset="0"/>
              </a:rPr>
              <a:t>Electric motors are not intrinsically safe. They cannot therefore be used in for example explosive atmospheres.</a:t>
            </a:r>
          </a:p>
        </p:txBody>
      </p:sp>
    </p:spTree>
    <p:extLst>
      <p:ext uri="{BB962C8B-B14F-4D97-AF65-F5344CB8AC3E}">
        <p14:creationId xmlns:p14="http://schemas.microsoft.com/office/powerpoint/2010/main" val="11816202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1908"/>
            <a:ext cx="3733800" cy="507072"/>
          </a:xfrm>
        </p:spPr>
        <p:txBody>
          <a:bodyPr>
            <a:normAutofit fontScale="90000"/>
          </a:bodyPr>
          <a:lstStyle/>
          <a:p>
            <a:r>
              <a:rPr lang="en-US" b="1" u="sng" dirty="0"/>
              <a:t>APPLICATIONS</a:t>
            </a:r>
          </a:p>
        </p:txBody>
      </p:sp>
      <p:sp>
        <p:nvSpPr>
          <p:cNvPr id="3" name="Content Placeholder 2"/>
          <p:cNvSpPr>
            <a:spLocks noGrp="1"/>
          </p:cNvSpPr>
          <p:nvPr>
            <p:ph idx="1"/>
          </p:nvPr>
        </p:nvSpPr>
        <p:spPr>
          <a:xfrm>
            <a:off x="407963" y="717452"/>
            <a:ext cx="11784037" cy="5627077"/>
          </a:xfrm>
        </p:spPr>
        <p:txBody>
          <a:bodyPr>
            <a:normAutofit/>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Stepper motors can be a good choice whenever controlled movement is required.</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They can be used to advantage in applications where you need to control rotation angle, speed, position d synchronism. These include :</a:t>
            </a:r>
          </a:p>
          <a:p>
            <a:pPr lvl="1">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printers</a:t>
            </a:r>
          </a:p>
          <a:p>
            <a:pPr lvl="1">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plotters</a:t>
            </a:r>
          </a:p>
          <a:p>
            <a:pPr lvl="1">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medical equipment</a:t>
            </a:r>
          </a:p>
          <a:p>
            <a:pPr lvl="1">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fax machines</a:t>
            </a:r>
          </a:p>
          <a:p>
            <a:pPr lvl="1">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automotive and scientific equipment etc.</a:t>
            </a:r>
          </a:p>
          <a:p>
            <a:endParaRPr lang="en-US" dirty="0"/>
          </a:p>
        </p:txBody>
      </p:sp>
    </p:spTree>
    <p:extLst>
      <p:ext uri="{BB962C8B-B14F-4D97-AF65-F5344CB8AC3E}">
        <p14:creationId xmlns:p14="http://schemas.microsoft.com/office/powerpoint/2010/main" val="29194509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7720013" cy="671512"/>
          </a:xfrm>
        </p:spPr>
        <p:txBody>
          <a:bodyPr>
            <a:normAutofit fontScale="90000"/>
          </a:bodyPr>
          <a:lstStyle/>
          <a:p>
            <a:r>
              <a:rPr lang="en-US" b="1" u="sng" dirty="0"/>
              <a:t>Comparison of actuating systems</a:t>
            </a:r>
          </a:p>
        </p:txBody>
      </p:sp>
      <p:graphicFrame>
        <p:nvGraphicFramePr>
          <p:cNvPr id="5" name="Table 4"/>
          <p:cNvGraphicFramePr>
            <a:graphicFrameLocks noGrp="1"/>
          </p:cNvGraphicFramePr>
          <p:nvPr>
            <p:extLst>
              <p:ext uri="{D42A27DB-BD31-4B8C-83A1-F6EECF244321}">
                <p14:modId xmlns:p14="http://schemas.microsoft.com/office/powerpoint/2010/main" val="911035312"/>
              </p:ext>
            </p:extLst>
          </p:nvPr>
        </p:nvGraphicFramePr>
        <p:xfrm>
          <a:off x="557213" y="771525"/>
          <a:ext cx="4002087" cy="5768974"/>
        </p:xfrm>
        <a:graphic>
          <a:graphicData uri="http://schemas.openxmlformats.org/drawingml/2006/table">
            <a:tbl>
              <a:tblPr/>
              <a:tblGrid>
                <a:gridCol w="4002087">
                  <a:extLst>
                    <a:ext uri="{9D8B030D-6E8A-4147-A177-3AD203B41FA5}">
                      <a16:colId xmlns:a16="http://schemas.microsoft.com/office/drawing/2014/main" val="20000"/>
                    </a:ext>
                  </a:extLst>
                </a:gridCol>
              </a:tblGrid>
              <a:tr h="374580">
                <a:tc>
                  <a:txBody>
                    <a:bodyPr/>
                    <a:lstStyle/>
                    <a:p>
                      <a:pPr marL="906780" marR="0">
                        <a:lnSpc>
                          <a:spcPts val="2290"/>
                        </a:lnSpc>
                        <a:spcBef>
                          <a:spcPts val="0"/>
                        </a:spcBef>
                        <a:spcAft>
                          <a:spcPts val="0"/>
                        </a:spcAft>
                      </a:pPr>
                      <a:r>
                        <a:rPr lang="en-US" sz="2800" b="1" kern="1200" dirty="0">
                          <a:solidFill>
                            <a:srgbClr val="000000"/>
                          </a:solidFill>
                          <a:latin typeface="Calibri"/>
                          <a:ea typeface="Times New Roman"/>
                          <a:cs typeface="Calibri"/>
                        </a:rPr>
                        <a:t>Hydraulic</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798019">
                <a:tc>
                  <a:txBody>
                    <a:bodyPr/>
                    <a:lstStyle/>
                    <a:p>
                      <a:pPr marL="50165" marR="0">
                        <a:lnSpc>
                          <a:spcPts val="2280"/>
                        </a:lnSpc>
                        <a:spcBef>
                          <a:spcPts val="0"/>
                        </a:spcBef>
                        <a:spcAft>
                          <a:spcPts val="0"/>
                        </a:spcAft>
                      </a:pPr>
                      <a:r>
                        <a:rPr lang="en-US" sz="2400" dirty="0">
                          <a:solidFill>
                            <a:srgbClr val="000000"/>
                          </a:solidFill>
                          <a:latin typeface="Times New Roman" panose="02020603050405020304" pitchFamily="18" charset="0"/>
                          <a:ea typeface="Times New Roman"/>
                          <a:cs typeface="Times New Roman" panose="02020603050405020304" pitchFamily="18" charset="0"/>
                        </a:rPr>
                        <a:t>+ Good for large robots</a:t>
                      </a:r>
                      <a:endParaRPr lang="en-US" sz="2400" dirty="0">
                        <a:latin typeface="Times New Roman" panose="02020603050405020304" pitchFamily="18" charset="0"/>
                        <a:ea typeface="Times New Roman"/>
                        <a:cs typeface="Times New Roman" panose="02020603050405020304" pitchFamily="18" charset="0"/>
                      </a:endParaRPr>
                    </a:p>
                    <a:p>
                      <a:pPr marL="50165" marR="0">
                        <a:lnSpc>
                          <a:spcPts val="2590"/>
                        </a:lnSpc>
                        <a:spcBef>
                          <a:spcPts val="0"/>
                        </a:spcBef>
                        <a:spcAft>
                          <a:spcPts val="0"/>
                        </a:spcAft>
                      </a:pPr>
                      <a:r>
                        <a:rPr lang="en-US" sz="2400" dirty="0">
                          <a:solidFill>
                            <a:srgbClr val="000000"/>
                          </a:solidFill>
                          <a:latin typeface="Times New Roman" panose="02020603050405020304" pitchFamily="18" charset="0"/>
                          <a:ea typeface="Times New Roman"/>
                          <a:cs typeface="Times New Roman" panose="02020603050405020304" pitchFamily="18" charset="0"/>
                        </a:rPr>
                        <a:t>and heavy payload</a:t>
                      </a:r>
                      <a:endParaRPr lang="en-US" sz="2400" dirty="0">
                        <a:latin typeface="Times New Roman" panose="02020603050405020304" pitchFamily="18" charset="0"/>
                        <a:ea typeface="Times New Roman"/>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798019">
                <a:tc>
                  <a:txBody>
                    <a:bodyPr/>
                    <a:lstStyle/>
                    <a:p>
                      <a:pPr marL="50165" marR="0">
                        <a:lnSpc>
                          <a:spcPts val="2290"/>
                        </a:lnSpc>
                        <a:spcBef>
                          <a:spcPts val="0"/>
                        </a:spcBef>
                        <a:spcAft>
                          <a:spcPts val="0"/>
                        </a:spcAft>
                      </a:pPr>
                      <a:r>
                        <a:rPr lang="en-US" sz="2400" dirty="0">
                          <a:solidFill>
                            <a:srgbClr val="000000"/>
                          </a:solidFill>
                          <a:latin typeface="Times New Roman" panose="02020603050405020304" pitchFamily="18" charset="0"/>
                          <a:ea typeface="Times New Roman"/>
                          <a:cs typeface="Times New Roman" panose="02020603050405020304" pitchFamily="18" charset="0"/>
                        </a:rPr>
                        <a:t>+Highest Power/Weight</a:t>
                      </a:r>
                      <a:endParaRPr lang="en-US" sz="2400" dirty="0">
                        <a:latin typeface="Times New Roman" panose="02020603050405020304" pitchFamily="18" charset="0"/>
                        <a:ea typeface="Times New Roman"/>
                        <a:cs typeface="Times New Roman" panose="02020603050405020304" pitchFamily="18" charset="0"/>
                      </a:endParaRPr>
                    </a:p>
                    <a:p>
                      <a:pPr marL="50165" marR="0">
                        <a:lnSpc>
                          <a:spcPts val="2590"/>
                        </a:lnSpc>
                        <a:spcBef>
                          <a:spcPts val="0"/>
                        </a:spcBef>
                        <a:spcAft>
                          <a:spcPts val="0"/>
                        </a:spcAft>
                      </a:pPr>
                      <a:r>
                        <a:rPr lang="en-US" sz="2400" dirty="0">
                          <a:solidFill>
                            <a:srgbClr val="000000"/>
                          </a:solidFill>
                          <a:latin typeface="Times New Roman" panose="02020603050405020304" pitchFamily="18" charset="0"/>
                          <a:ea typeface="Times New Roman"/>
                          <a:cs typeface="Times New Roman" panose="02020603050405020304" pitchFamily="18" charset="0"/>
                        </a:rPr>
                        <a:t>Ratio</a:t>
                      </a:r>
                      <a:endParaRPr lang="en-US" sz="2400" dirty="0">
                        <a:latin typeface="Times New Roman" panose="02020603050405020304" pitchFamily="18" charset="0"/>
                        <a:ea typeface="Times New Roman"/>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798019">
                <a:tc>
                  <a:txBody>
                    <a:bodyPr/>
                    <a:lstStyle/>
                    <a:p>
                      <a:pPr marL="50165" marR="0">
                        <a:lnSpc>
                          <a:spcPts val="2290"/>
                        </a:lnSpc>
                        <a:spcBef>
                          <a:spcPts val="0"/>
                        </a:spcBef>
                        <a:spcAft>
                          <a:spcPts val="0"/>
                        </a:spcAft>
                      </a:pPr>
                      <a:r>
                        <a:rPr lang="en-US" sz="2400" dirty="0">
                          <a:solidFill>
                            <a:srgbClr val="000000"/>
                          </a:solidFill>
                          <a:latin typeface="Times New Roman" panose="02020603050405020304" pitchFamily="18" charset="0"/>
                          <a:ea typeface="Times New Roman"/>
                          <a:cs typeface="Times New Roman" panose="02020603050405020304" pitchFamily="18" charset="0"/>
                        </a:rPr>
                        <a:t>+Stiff system, High</a:t>
                      </a:r>
                      <a:endParaRPr lang="en-US" sz="2400" dirty="0">
                        <a:latin typeface="Times New Roman" panose="02020603050405020304" pitchFamily="18" charset="0"/>
                        <a:ea typeface="Times New Roman"/>
                        <a:cs typeface="Times New Roman" panose="02020603050405020304" pitchFamily="18" charset="0"/>
                      </a:endParaRPr>
                    </a:p>
                    <a:p>
                      <a:pPr marL="50165" marR="0">
                        <a:lnSpc>
                          <a:spcPts val="2590"/>
                        </a:lnSpc>
                        <a:spcBef>
                          <a:spcPts val="0"/>
                        </a:spcBef>
                        <a:spcAft>
                          <a:spcPts val="0"/>
                        </a:spcAft>
                      </a:pPr>
                      <a:r>
                        <a:rPr lang="en-US" sz="2400" dirty="0">
                          <a:solidFill>
                            <a:srgbClr val="000000"/>
                          </a:solidFill>
                          <a:latin typeface="Times New Roman" panose="02020603050405020304" pitchFamily="18" charset="0"/>
                          <a:ea typeface="Times New Roman"/>
                          <a:cs typeface="Times New Roman" panose="02020603050405020304" pitchFamily="18" charset="0"/>
                        </a:rPr>
                        <a:t>accuracy, better response</a:t>
                      </a:r>
                      <a:endParaRPr lang="en-US" sz="2400" dirty="0">
                        <a:latin typeface="Times New Roman" panose="02020603050405020304" pitchFamily="18" charset="0"/>
                        <a:ea typeface="Times New Roman"/>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812357">
                <a:tc>
                  <a:txBody>
                    <a:bodyPr/>
                    <a:lstStyle/>
                    <a:p>
                      <a:pPr marL="50165" marR="0">
                        <a:lnSpc>
                          <a:spcPts val="2305"/>
                        </a:lnSpc>
                        <a:spcBef>
                          <a:spcPts val="0"/>
                        </a:spcBef>
                        <a:spcAft>
                          <a:spcPts val="0"/>
                        </a:spcAft>
                      </a:pPr>
                      <a:r>
                        <a:rPr lang="en-US" sz="2400" dirty="0">
                          <a:solidFill>
                            <a:srgbClr val="000000"/>
                          </a:solidFill>
                          <a:latin typeface="Times New Roman" panose="02020603050405020304" pitchFamily="18" charset="0"/>
                          <a:ea typeface="Times New Roman"/>
                          <a:cs typeface="Times New Roman" panose="02020603050405020304" pitchFamily="18" charset="0"/>
                        </a:rPr>
                        <a:t>+No reduction gear</a:t>
                      </a:r>
                      <a:endParaRPr lang="en-US" sz="2400" dirty="0">
                        <a:latin typeface="Times New Roman" panose="02020603050405020304" pitchFamily="18" charset="0"/>
                        <a:ea typeface="Times New Roman"/>
                        <a:cs typeface="Times New Roman" panose="02020603050405020304" pitchFamily="18" charset="0"/>
                      </a:endParaRPr>
                    </a:p>
                    <a:p>
                      <a:pPr marL="50165" marR="0">
                        <a:lnSpc>
                          <a:spcPts val="2590"/>
                        </a:lnSpc>
                        <a:spcBef>
                          <a:spcPts val="0"/>
                        </a:spcBef>
                        <a:spcAft>
                          <a:spcPts val="0"/>
                        </a:spcAft>
                      </a:pPr>
                      <a:r>
                        <a:rPr lang="en-US" sz="2400" dirty="0">
                          <a:solidFill>
                            <a:srgbClr val="000000"/>
                          </a:solidFill>
                          <a:latin typeface="Times New Roman" panose="02020603050405020304" pitchFamily="18" charset="0"/>
                          <a:ea typeface="Times New Roman"/>
                          <a:cs typeface="Times New Roman" panose="02020603050405020304" pitchFamily="18" charset="0"/>
                        </a:rPr>
                        <a:t>needed</a:t>
                      </a:r>
                      <a:endParaRPr lang="en-US" sz="2400" dirty="0">
                        <a:latin typeface="Times New Roman" panose="02020603050405020304" pitchFamily="18" charset="0"/>
                        <a:ea typeface="Times New Roman"/>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221458">
                <a:tc>
                  <a:txBody>
                    <a:bodyPr/>
                    <a:lstStyle/>
                    <a:p>
                      <a:pPr marL="50165" marR="0">
                        <a:lnSpc>
                          <a:spcPts val="2305"/>
                        </a:lnSpc>
                        <a:spcBef>
                          <a:spcPts val="0"/>
                        </a:spcBef>
                        <a:spcAft>
                          <a:spcPts val="0"/>
                        </a:spcAft>
                      </a:pPr>
                      <a:r>
                        <a:rPr lang="en-US" sz="2400" dirty="0">
                          <a:solidFill>
                            <a:srgbClr val="000000"/>
                          </a:solidFill>
                          <a:latin typeface="Times New Roman" panose="02020603050405020304" pitchFamily="18" charset="0"/>
                          <a:ea typeface="Times New Roman"/>
                          <a:cs typeface="Times New Roman" panose="02020603050405020304" pitchFamily="18" charset="0"/>
                        </a:rPr>
                        <a:t>+Can work in wide range</a:t>
                      </a:r>
                      <a:endParaRPr lang="en-US" sz="2400" dirty="0">
                        <a:latin typeface="Times New Roman" panose="02020603050405020304" pitchFamily="18" charset="0"/>
                        <a:ea typeface="Times New Roman"/>
                        <a:cs typeface="Times New Roman" panose="02020603050405020304" pitchFamily="18" charset="0"/>
                      </a:endParaRPr>
                    </a:p>
                    <a:p>
                      <a:pPr marL="50165" marR="0">
                        <a:lnSpc>
                          <a:spcPts val="2590"/>
                        </a:lnSpc>
                        <a:spcBef>
                          <a:spcPts val="0"/>
                        </a:spcBef>
                        <a:spcAft>
                          <a:spcPts val="0"/>
                        </a:spcAft>
                      </a:pPr>
                      <a:r>
                        <a:rPr lang="en-US" sz="2400" dirty="0">
                          <a:solidFill>
                            <a:srgbClr val="000000"/>
                          </a:solidFill>
                          <a:latin typeface="Times New Roman" panose="02020603050405020304" pitchFamily="18" charset="0"/>
                          <a:ea typeface="Times New Roman"/>
                          <a:cs typeface="Times New Roman" panose="02020603050405020304" pitchFamily="18" charset="0"/>
                        </a:rPr>
                        <a:t>of speeds without</a:t>
                      </a:r>
                      <a:endParaRPr lang="en-US" sz="2400" dirty="0">
                        <a:latin typeface="Times New Roman" panose="02020603050405020304" pitchFamily="18" charset="0"/>
                        <a:ea typeface="Times New Roman"/>
                        <a:cs typeface="Times New Roman" panose="02020603050405020304" pitchFamily="18" charset="0"/>
                      </a:endParaRPr>
                    </a:p>
                    <a:p>
                      <a:pPr marL="50165" marR="0">
                        <a:lnSpc>
                          <a:spcPts val="2615"/>
                        </a:lnSpc>
                        <a:spcBef>
                          <a:spcPts val="0"/>
                        </a:spcBef>
                        <a:spcAft>
                          <a:spcPts val="0"/>
                        </a:spcAft>
                      </a:pPr>
                      <a:r>
                        <a:rPr lang="en-US" sz="2400" dirty="0">
                          <a:solidFill>
                            <a:srgbClr val="000000"/>
                          </a:solidFill>
                          <a:latin typeface="Times New Roman" panose="02020603050405020304" pitchFamily="18" charset="0"/>
                          <a:ea typeface="Times New Roman"/>
                          <a:cs typeface="Times New Roman" panose="02020603050405020304" pitchFamily="18" charset="0"/>
                        </a:rPr>
                        <a:t>difficulty</a:t>
                      </a:r>
                      <a:endParaRPr lang="en-US" sz="2400" dirty="0">
                        <a:latin typeface="Times New Roman" panose="02020603050405020304" pitchFamily="18" charset="0"/>
                        <a:ea typeface="Times New Roman"/>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966522">
                <a:tc>
                  <a:txBody>
                    <a:bodyPr/>
                    <a:lstStyle/>
                    <a:p>
                      <a:pPr marL="50165" marR="0">
                        <a:lnSpc>
                          <a:spcPts val="2305"/>
                        </a:lnSpc>
                        <a:spcBef>
                          <a:spcPts val="0"/>
                        </a:spcBef>
                        <a:spcAft>
                          <a:spcPts val="0"/>
                        </a:spcAft>
                      </a:pPr>
                      <a:r>
                        <a:rPr lang="en-US" sz="2400" dirty="0">
                          <a:solidFill>
                            <a:srgbClr val="000000"/>
                          </a:solidFill>
                          <a:latin typeface="Times New Roman" panose="02020603050405020304" pitchFamily="18" charset="0"/>
                          <a:ea typeface="Times New Roman"/>
                          <a:cs typeface="Times New Roman" panose="02020603050405020304" pitchFamily="18" charset="0"/>
                        </a:rPr>
                        <a:t>+Can be left in position</a:t>
                      </a:r>
                      <a:endParaRPr lang="en-US" sz="2400" dirty="0">
                        <a:latin typeface="Times New Roman" panose="02020603050405020304" pitchFamily="18" charset="0"/>
                        <a:ea typeface="Times New Roman"/>
                        <a:cs typeface="Times New Roman" panose="02020603050405020304" pitchFamily="18" charset="0"/>
                      </a:endParaRPr>
                    </a:p>
                    <a:p>
                      <a:pPr marL="50165" marR="0">
                        <a:lnSpc>
                          <a:spcPts val="2590"/>
                        </a:lnSpc>
                        <a:spcBef>
                          <a:spcPts val="0"/>
                        </a:spcBef>
                        <a:spcAft>
                          <a:spcPts val="0"/>
                        </a:spcAft>
                      </a:pPr>
                      <a:r>
                        <a:rPr lang="en-US" sz="2400" dirty="0">
                          <a:solidFill>
                            <a:srgbClr val="000000"/>
                          </a:solidFill>
                          <a:latin typeface="Times New Roman" panose="02020603050405020304" pitchFamily="18" charset="0"/>
                          <a:ea typeface="Times New Roman"/>
                          <a:cs typeface="Times New Roman" panose="02020603050405020304" pitchFamily="18" charset="0"/>
                        </a:rPr>
                        <a:t>without any damage</a:t>
                      </a:r>
                      <a:endParaRPr lang="en-US" sz="2400" dirty="0">
                        <a:latin typeface="Times New Roman" panose="02020603050405020304" pitchFamily="18" charset="0"/>
                        <a:ea typeface="Times New Roman"/>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848386818"/>
              </p:ext>
            </p:extLst>
          </p:nvPr>
        </p:nvGraphicFramePr>
        <p:xfrm>
          <a:off x="4600576" y="785813"/>
          <a:ext cx="3643312" cy="5741987"/>
        </p:xfrm>
        <a:graphic>
          <a:graphicData uri="http://schemas.openxmlformats.org/drawingml/2006/table">
            <a:tbl>
              <a:tblPr/>
              <a:tblGrid>
                <a:gridCol w="3643312">
                  <a:extLst>
                    <a:ext uri="{9D8B030D-6E8A-4147-A177-3AD203B41FA5}">
                      <a16:colId xmlns:a16="http://schemas.microsoft.com/office/drawing/2014/main" val="20000"/>
                    </a:ext>
                  </a:extLst>
                </a:gridCol>
              </a:tblGrid>
              <a:tr h="383241">
                <a:tc>
                  <a:txBody>
                    <a:bodyPr/>
                    <a:lstStyle/>
                    <a:p>
                      <a:pPr marL="1008380" marR="0">
                        <a:lnSpc>
                          <a:spcPts val="2290"/>
                        </a:lnSpc>
                        <a:spcBef>
                          <a:spcPts val="0"/>
                        </a:spcBef>
                        <a:spcAft>
                          <a:spcPts val="0"/>
                        </a:spcAft>
                      </a:pPr>
                      <a:r>
                        <a:rPr lang="en-US" sz="2800" b="1" kern="1200" dirty="0">
                          <a:solidFill>
                            <a:srgbClr val="000000"/>
                          </a:solidFill>
                          <a:latin typeface="Calibri"/>
                          <a:ea typeface="Times New Roman"/>
                          <a:cs typeface="Calibri"/>
                        </a:rPr>
                        <a:t>Electric</a:t>
                      </a:r>
                      <a:r>
                        <a:rPr lang="en-US" sz="1600" b="1" dirty="0">
                          <a:solidFill>
                            <a:srgbClr val="000000"/>
                          </a:solidFill>
                          <a:latin typeface="Calibri"/>
                          <a:ea typeface="Times New Roman"/>
                          <a:cs typeface="Calibri"/>
                        </a:rPr>
                        <a:t>  </a:t>
                      </a:r>
                      <a:endParaRPr lang="en-US" sz="1600" dirty="0">
                        <a:latin typeface="Calibri"/>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816470">
                <a:tc>
                  <a:txBody>
                    <a:bodyPr/>
                    <a:lstStyle/>
                    <a:p>
                      <a:pPr marL="50165" marR="0" algn="l" defTabSz="914400" rtl="0" eaLnBrk="1" latinLnBrk="0" hangingPunct="1">
                        <a:lnSpc>
                          <a:spcPts val="2280"/>
                        </a:lnSpc>
                        <a:spcBef>
                          <a:spcPts val="0"/>
                        </a:spcBef>
                        <a:spcAft>
                          <a:spcPts val="0"/>
                        </a:spcAft>
                      </a:pPr>
                      <a:r>
                        <a:rPr lang="en-US" sz="2400" kern="1200" dirty="0">
                          <a:solidFill>
                            <a:srgbClr val="000000"/>
                          </a:solidFill>
                          <a:latin typeface="Times New Roman" panose="02020603050405020304" pitchFamily="18" charset="0"/>
                          <a:ea typeface="Times New Roman"/>
                          <a:cs typeface="Times New Roman" panose="02020603050405020304" pitchFamily="18" charset="0"/>
                        </a:rPr>
                        <a:t>+ Good for all size of</a:t>
                      </a:r>
                    </a:p>
                    <a:p>
                      <a:pPr marL="50165" marR="0" algn="l" defTabSz="914400" rtl="0" eaLnBrk="1" latinLnBrk="0" hangingPunct="1">
                        <a:lnSpc>
                          <a:spcPts val="2590"/>
                        </a:lnSpc>
                        <a:spcBef>
                          <a:spcPts val="0"/>
                        </a:spcBef>
                        <a:spcAft>
                          <a:spcPts val="0"/>
                        </a:spcAft>
                      </a:pPr>
                      <a:r>
                        <a:rPr lang="en-US" sz="2400" kern="1200" dirty="0">
                          <a:solidFill>
                            <a:srgbClr val="000000"/>
                          </a:solidFill>
                          <a:latin typeface="Times New Roman" panose="02020603050405020304" pitchFamily="18" charset="0"/>
                          <a:ea typeface="Times New Roman"/>
                          <a:cs typeface="Times New Roman" panose="02020603050405020304" pitchFamily="18" charset="0"/>
                        </a:rPr>
                        <a:t>Robots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816470">
                <a:tc>
                  <a:txBody>
                    <a:bodyPr/>
                    <a:lstStyle/>
                    <a:p>
                      <a:pPr marL="50165" marR="0" algn="l" defTabSz="914400" rtl="0" eaLnBrk="1" latinLnBrk="0" hangingPunct="1">
                        <a:lnSpc>
                          <a:spcPts val="2290"/>
                        </a:lnSpc>
                        <a:spcBef>
                          <a:spcPts val="0"/>
                        </a:spcBef>
                        <a:spcAft>
                          <a:spcPts val="0"/>
                        </a:spcAft>
                      </a:pPr>
                      <a:r>
                        <a:rPr lang="en-US" sz="2400" kern="1200">
                          <a:solidFill>
                            <a:srgbClr val="000000"/>
                          </a:solidFill>
                          <a:latin typeface="Times New Roman" panose="02020603050405020304" pitchFamily="18" charset="0"/>
                          <a:ea typeface="Times New Roman"/>
                          <a:cs typeface="Times New Roman" panose="02020603050405020304" pitchFamily="18" charset="0"/>
                        </a:rPr>
                        <a:t>+Better control, good for</a:t>
                      </a:r>
                    </a:p>
                    <a:p>
                      <a:pPr marL="50165" marR="0" algn="l" defTabSz="914400" rtl="0" eaLnBrk="1" latinLnBrk="0" hangingPunct="1">
                        <a:lnSpc>
                          <a:spcPts val="2590"/>
                        </a:lnSpc>
                        <a:spcBef>
                          <a:spcPts val="0"/>
                        </a:spcBef>
                        <a:spcAft>
                          <a:spcPts val="0"/>
                        </a:spcAft>
                      </a:pPr>
                      <a:r>
                        <a:rPr lang="en-US" sz="2400" kern="1200">
                          <a:solidFill>
                            <a:srgbClr val="000000"/>
                          </a:solidFill>
                          <a:latin typeface="Times New Roman" panose="02020603050405020304" pitchFamily="18" charset="0"/>
                          <a:ea typeface="Times New Roman"/>
                          <a:cs typeface="Times New Roman" panose="02020603050405020304" pitchFamily="18" charset="0"/>
                        </a:rPr>
                        <a:t>high precision robots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16470">
                <a:tc>
                  <a:txBody>
                    <a:bodyPr/>
                    <a:lstStyle/>
                    <a:p>
                      <a:pPr marL="50165" marR="0" algn="l" defTabSz="914400" rtl="0" eaLnBrk="1" latinLnBrk="0" hangingPunct="1">
                        <a:lnSpc>
                          <a:spcPts val="2290"/>
                        </a:lnSpc>
                        <a:spcBef>
                          <a:spcPts val="0"/>
                        </a:spcBef>
                        <a:spcAft>
                          <a:spcPts val="0"/>
                        </a:spcAft>
                      </a:pPr>
                      <a:r>
                        <a:rPr lang="en-US" sz="2400" kern="1200">
                          <a:solidFill>
                            <a:srgbClr val="000000"/>
                          </a:solidFill>
                          <a:latin typeface="Times New Roman" panose="02020603050405020304" pitchFamily="18" charset="0"/>
                          <a:ea typeface="Times New Roman"/>
                          <a:cs typeface="Times New Roman" panose="02020603050405020304" pitchFamily="18" charset="0"/>
                        </a:rPr>
                        <a:t>+Higher Compliance that</a:t>
                      </a:r>
                    </a:p>
                    <a:p>
                      <a:pPr marL="50165" marR="0" algn="l" defTabSz="914400" rtl="0" eaLnBrk="1" latinLnBrk="0" hangingPunct="1">
                        <a:lnSpc>
                          <a:spcPts val="2590"/>
                        </a:lnSpc>
                        <a:spcBef>
                          <a:spcPts val="0"/>
                        </a:spcBef>
                        <a:spcAft>
                          <a:spcPts val="0"/>
                        </a:spcAft>
                      </a:pPr>
                      <a:r>
                        <a:rPr lang="en-US" sz="2400" kern="1200">
                          <a:solidFill>
                            <a:srgbClr val="000000"/>
                          </a:solidFill>
                          <a:latin typeface="Times New Roman" panose="02020603050405020304" pitchFamily="18" charset="0"/>
                          <a:ea typeface="Times New Roman"/>
                          <a:cs typeface="Times New Roman" panose="02020603050405020304" pitchFamily="18" charset="0"/>
                        </a:rPr>
                        <a:t>Hydraulics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249697">
                <a:tc>
                  <a:txBody>
                    <a:bodyPr/>
                    <a:lstStyle/>
                    <a:p>
                      <a:pPr marL="50165" marR="0" algn="l" defTabSz="914400" rtl="0" eaLnBrk="1" latinLnBrk="0" hangingPunct="1">
                        <a:lnSpc>
                          <a:spcPts val="2305"/>
                        </a:lnSpc>
                        <a:spcBef>
                          <a:spcPts val="0"/>
                        </a:spcBef>
                        <a:spcAft>
                          <a:spcPts val="0"/>
                        </a:spcAft>
                      </a:pPr>
                      <a:r>
                        <a:rPr lang="en-US" sz="2400" kern="1200" dirty="0">
                          <a:solidFill>
                            <a:srgbClr val="000000"/>
                          </a:solidFill>
                          <a:latin typeface="Times New Roman" panose="02020603050405020304" pitchFamily="18" charset="0"/>
                          <a:ea typeface="Times New Roman"/>
                          <a:cs typeface="Times New Roman" panose="02020603050405020304" pitchFamily="18" charset="0"/>
                        </a:rPr>
                        <a:t>+Reduction gears used</a:t>
                      </a:r>
                    </a:p>
                    <a:p>
                      <a:pPr marL="50165" marR="0" algn="l" defTabSz="914400" rtl="0" eaLnBrk="1" latinLnBrk="0" hangingPunct="1">
                        <a:lnSpc>
                          <a:spcPts val="2590"/>
                        </a:lnSpc>
                        <a:spcBef>
                          <a:spcPts val="0"/>
                        </a:spcBef>
                        <a:spcAft>
                          <a:spcPts val="0"/>
                        </a:spcAft>
                      </a:pPr>
                      <a:r>
                        <a:rPr lang="en-US" sz="2400" kern="1200" dirty="0">
                          <a:solidFill>
                            <a:srgbClr val="000000"/>
                          </a:solidFill>
                          <a:latin typeface="Times New Roman" panose="02020603050405020304" pitchFamily="18" charset="0"/>
                          <a:ea typeface="Times New Roman"/>
                          <a:cs typeface="Times New Roman" panose="02020603050405020304" pitchFamily="18" charset="0"/>
                        </a:rPr>
                        <a:t>reduce inertia on the</a:t>
                      </a:r>
                    </a:p>
                    <a:p>
                      <a:pPr marL="50165" marR="0" algn="l" defTabSz="914400" rtl="0" eaLnBrk="1" latinLnBrk="0" hangingPunct="1">
                        <a:lnSpc>
                          <a:spcPts val="2615"/>
                        </a:lnSpc>
                        <a:spcBef>
                          <a:spcPts val="0"/>
                        </a:spcBef>
                        <a:spcAft>
                          <a:spcPts val="0"/>
                        </a:spcAft>
                      </a:pPr>
                      <a:r>
                        <a:rPr lang="en-US" sz="2400" kern="1200" dirty="0">
                          <a:solidFill>
                            <a:srgbClr val="000000"/>
                          </a:solidFill>
                          <a:latin typeface="Times New Roman" panose="02020603050405020304" pitchFamily="18" charset="0"/>
                          <a:ea typeface="Times New Roman"/>
                          <a:cs typeface="Times New Roman" panose="02020603050405020304" pitchFamily="18" charset="0"/>
                        </a:rPr>
                        <a:t>motor</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843169">
                <a:tc>
                  <a:txBody>
                    <a:bodyPr/>
                    <a:lstStyle/>
                    <a:p>
                      <a:pPr marL="50165" marR="0" algn="l" defTabSz="914400" rtl="0" eaLnBrk="1" latinLnBrk="0" hangingPunct="1">
                        <a:lnSpc>
                          <a:spcPts val="2305"/>
                        </a:lnSpc>
                        <a:spcBef>
                          <a:spcPts val="0"/>
                        </a:spcBef>
                        <a:spcAft>
                          <a:spcPts val="0"/>
                        </a:spcAft>
                      </a:pPr>
                      <a:r>
                        <a:rPr lang="en-US" sz="2400" kern="1200" dirty="0">
                          <a:solidFill>
                            <a:srgbClr val="000000"/>
                          </a:solidFill>
                          <a:latin typeface="Times New Roman" panose="02020603050405020304" pitchFamily="18" charset="0"/>
                          <a:ea typeface="Times New Roman"/>
                          <a:cs typeface="Times New Roman" panose="02020603050405020304" pitchFamily="18" charset="0"/>
                        </a:rPr>
                        <a:t>+does not leak, good for</a:t>
                      </a:r>
                    </a:p>
                    <a:p>
                      <a:pPr marL="50165" marR="0" algn="l" defTabSz="914400" rtl="0" eaLnBrk="1" latinLnBrk="0" hangingPunct="1">
                        <a:lnSpc>
                          <a:spcPts val="2590"/>
                        </a:lnSpc>
                        <a:spcBef>
                          <a:spcPts val="0"/>
                        </a:spcBef>
                        <a:spcAft>
                          <a:spcPts val="0"/>
                        </a:spcAft>
                      </a:pPr>
                      <a:r>
                        <a:rPr lang="en-US" sz="2400" kern="1200" dirty="0">
                          <a:solidFill>
                            <a:srgbClr val="000000"/>
                          </a:solidFill>
                          <a:latin typeface="Times New Roman" panose="02020603050405020304" pitchFamily="18" charset="0"/>
                          <a:ea typeface="Times New Roman"/>
                          <a:cs typeface="Times New Roman" panose="02020603050405020304" pitchFamily="18" charset="0"/>
                        </a:rPr>
                        <a:t>clean room</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816470">
                <a:tc>
                  <a:txBody>
                    <a:bodyPr/>
                    <a:lstStyle/>
                    <a:p>
                      <a:pPr marL="50165" marR="0" algn="l" defTabSz="914400" rtl="0" eaLnBrk="1" latinLnBrk="0" hangingPunct="1">
                        <a:lnSpc>
                          <a:spcPts val="2305"/>
                        </a:lnSpc>
                        <a:spcBef>
                          <a:spcPts val="0"/>
                        </a:spcBef>
                        <a:spcAft>
                          <a:spcPts val="0"/>
                        </a:spcAft>
                      </a:pPr>
                      <a:r>
                        <a:rPr lang="en-US" sz="2400" kern="1200" dirty="0">
                          <a:solidFill>
                            <a:srgbClr val="000000"/>
                          </a:solidFill>
                          <a:latin typeface="Times New Roman" panose="02020603050405020304" pitchFamily="18" charset="0"/>
                          <a:ea typeface="Times New Roman"/>
                          <a:cs typeface="Times New Roman" panose="02020603050405020304" pitchFamily="18" charset="0"/>
                        </a:rPr>
                        <a:t>+Reliable, low</a:t>
                      </a:r>
                    </a:p>
                    <a:p>
                      <a:pPr marL="50165" marR="0" algn="l" defTabSz="914400" rtl="0" eaLnBrk="1" latinLnBrk="0" hangingPunct="1">
                        <a:lnSpc>
                          <a:spcPts val="2590"/>
                        </a:lnSpc>
                        <a:spcBef>
                          <a:spcPts val="0"/>
                        </a:spcBef>
                        <a:spcAft>
                          <a:spcPts val="0"/>
                        </a:spcAft>
                      </a:pPr>
                      <a:r>
                        <a:rPr lang="en-US" sz="2400" kern="1200" dirty="0">
                          <a:solidFill>
                            <a:srgbClr val="000000"/>
                          </a:solidFill>
                          <a:latin typeface="Times New Roman" panose="02020603050405020304" pitchFamily="18" charset="0"/>
                          <a:ea typeface="Times New Roman"/>
                          <a:cs typeface="Times New Roman" panose="02020603050405020304" pitchFamily="18" charset="0"/>
                        </a:rPr>
                        <a:t>maintenance</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893652036"/>
              </p:ext>
            </p:extLst>
          </p:nvPr>
        </p:nvGraphicFramePr>
        <p:xfrm>
          <a:off x="8343900" y="814389"/>
          <a:ext cx="3571874" cy="5688013"/>
        </p:xfrm>
        <a:graphic>
          <a:graphicData uri="http://schemas.openxmlformats.org/drawingml/2006/table">
            <a:tbl>
              <a:tblPr/>
              <a:tblGrid>
                <a:gridCol w="3571874">
                  <a:extLst>
                    <a:ext uri="{9D8B030D-6E8A-4147-A177-3AD203B41FA5}">
                      <a16:colId xmlns:a16="http://schemas.microsoft.com/office/drawing/2014/main" val="20000"/>
                    </a:ext>
                  </a:extLst>
                </a:gridCol>
              </a:tblGrid>
              <a:tr h="375074">
                <a:tc>
                  <a:txBody>
                    <a:bodyPr/>
                    <a:lstStyle/>
                    <a:p>
                      <a:pPr marL="840740" marR="0">
                        <a:lnSpc>
                          <a:spcPts val="2290"/>
                        </a:lnSpc>
                        <a:spcBef>
                          <a:spcPts val="0"/>
                        </a:spcBef>
                        <a:spcAft>
                          <a:spcPts val="0"/>
                        </a:spcAft>
                      </a:pPr>
                      <a:r>
                        <a:rPr lang="en-US" sz="2800" b="1" dirty="0">
                          <a:solidFill>
                            <a:srgbClr val="000000"/>
                          </a:solidFill>
                          <a:latin typeface="Calibri"/>
                          <a:ea typeface="Times New Roman"/>
                          <a:cs typeface="Calibri"/>
                        </a:rPr>
                        <a:t>Pneumatic</a:t>
                      </a:r>
                      <a:endParaRPr lang="en-US" sz="2800" dirty="0">
                        <a:latin typeface="Calibri"/>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799069">
                <a:tc>
                  <a:txBody>
                    <a:bodyPr/>
                    <a:lstStyle/>
                    <a:p>
                      <a:pPr marL="50165" marR="0" algn="l" defTabSz="914400" rtl="0" eaLnBrk="1" latinLnBrk="0" hangingPunct="1">
                        <a:lnSpc>
                          <a:spcPts val="2280"/>
                        </a:lnSpc>
                        <a:spcBef>
                          <a:spcPts val="0"/>
                        </a:spcBef>
                        <a:spcAft>
                          <a:spcPts val="0"/>
                        </a:spcAft>
                      </a:pPr>
                      <a:r>
                        <a:rPr lang="en-US" sz="2400" kern="1200">
                          <a:solidFill>
                            <a:srgbClr val="000000"/>
                          </a:solidFill>
                          <a:latin typeface="Times New Roman" panose="02020603050405020304" pitchFamily="18" charset="0"/>
                          <a:ea typeface="Times New Roman"/>
                          <a:cs typeface="Times New Roman" panose="02020603050405020304" pitchFamily="18" charset="0"/>
                        </a:rPr>
                        <a:t>+ Many components are</a:t>
                      </a:r>
                    </a:p>
                    <a:p>
                      <a:pPr marL="50165" marR="0" algn="l" defTabSz="914400" rtl="0" eaLnBrk="1" latinLnBrk="0" hangingPunct="1">
                        <a:lnSpc>
                          <a:spcPts val="2590"/>
                        </a:lnSpc>
                        <a:spcBef>
                          <a:spcPts val="0"/>
                        </a:spcBef>
                        <a:spcAft>
                          <a:spcPts val="0"/>
                        </a:spcAft>
                      </a:pPr>
                      <a:r>
                        <a:rPr lang="en-US" sz="2400" kern="1200">
                          <a:solidFill>
                            <a:srgbClr val="000000"/>
                          </a:solidFill>
                          <a:latin typeface="Times New Roman" panose="02020603050405020304" pitchFamily="18" charset="0"/>
                          <a:ea typeface="Times New Roman"/>
                          <a:cs typeface="Times New Roman" panose="02020603050405020304" pitchFamily="18" charset="0"/>
                        </a:rPr>
                        <a:t>usually off-the-shelf</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725249">
                <a:tc>
                  <a:txBody>
                    <a:bodyPr/>
                    <a:lstStyle/>
                    <a:p>
                      <a:pPr marL="50165" marR="0" algn="l" defTabSz="914400" rtl="0" eaLnBrk="1" latinLnBrk="0" hangingPunct="1">
                        <a:lnSpc>
                          <a:spcPts val="2290"/>
                        </a:lnSpc>
                        <a:spcBef>
                          <a:spcPts val="0"/>
                        </a:spcBef>
                        <a:spcAft>
                          <a:spcPts val="0"/>
                        </a:spcAft>
                      </a:pPr>
                      <a:r>
                        <a:rPr lang="en-US" sz="2400" kern="1200">
                          <a:solidFill>
                            <a:srgbClr val="000000"/>
                          </a:solidFill>
                          <a:latin typeface="Times New Roman" panose="02020603050405020304" pitchFamily="18" charset="0"/>
                          <a:ea typeface="Times New Roman"/>
                          <a:cs typeface="Times New Roman" panose="02020603050405020304" pitchFamily="18" charset="0"/>
                        </a:rPr>
                        <a:t>+Reliable components.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724084">
                <a:tc>
                  <a:txBody>
                    <a:bodyPr/>
                    <a:lstStyle/>
                    <a:p>
                      <a:pPr marL="50165" marR="0" algn="l" defTabSz="914400" rtl="0" eaLnBrk="1" latinLnBrk="0" hangingPunct="1">
                        <a:lnSpc>
                          <a:spcPts val="2290"/>
                        </a:lnSpc>
                        <a:spcBef>
                          <a:spcPts val="0"/>
                        </a:spcBef>
                        <a:spcAft>
                          <a:spcPts val="0"/>
                        </a:spcAft>
                      </a:pPr>
                      <a:r>
                        <a:rPr lang="en-US" sz="2400" kern="1200">
                          <a:solidFill>
                            <a:srgbClr val="000000"/>
                          </a:solidFill>
                          <a:latin typeface="Times New Roman" panose="02020603050405020304" pitchFamily="18" charset="0"/>
                          <a:ea typeface="Times New Roman"/>
                          <a:cs typeface="Times New Roman" panose="02020603050405020304" pitchFamily="18" charset="0"/>
                        </a:rPr>
                        <a:t>+No leaks or sparks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13126">
                <a:tc>
                  <a:txBody>
                    <a:bodyPr/>
                    <a:lstStyle/>
                    <a:p>
                      <a:pPr marL="50165" marR="0" algn="l" defTabSz="914400" rtl="0" eaLnBrk="1" latinLnBrk="0" hangingPunct="1">
                        <a:lnSpc>
                          <a:spcPts val="2305"/>
                        </a:lnSpc>
                        <a:spcBef>
                          <a:spcPts val="0"/>
                        </a:spcBef>
                        <a:spcAft>
                          <a:spcPts val="0"/>
                        </a:spcAft>
                      </a:pPr>
                      <a:r>
                        <a:rPr lang="en-US" sz="2400" kern="1200" dirty="0">
                          <a:solidFill>
                            <a:srgbClr val="000000"/>
                          </a:solidFill>
                          <a:latin typeface="Times New Roman" panose="02020603050405020304" pitchFamily="18" charset="0"/>
                          <a:ea typeface="Times New Roman"/>
                          <a:cs typeface="Times New Roman" panose="02020603050405020304" pitchFamily="18" charset="0"/>
                        </a:rPr>
                        <a:t>+Inexpensive and simple</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913126">
                <a:tc>
                  <a:txBody>
                    <a:bodyPr/>
                    <a:lstStyle/>
                    <a:p>
                      <a:pPr marL="50165" marR="0" algn="l" defTabSz="914400" rtl="0" eaLnBrk="1" latinLnBrk="0" hangingPunct="1">
                        <a:lnSpc>
                          <a:spcPts val="2305"/>
                        </a:lnSpc>
                        <a:spcBef>
                          <a:spcPts val="0"/>
                        </a:spcBef>
                        <a:spcAft>
                          <a:spcPts val="0"/>
                        </a:spcAft>
                      </a:pPr>
                      <a:r>
                        <a:rPr lang="en-US" sz="2400" kern="1200">
                          <a:solidFill>
                            <a:srgbClr val="000000"/>
                          </a:solidFill>
                          <a:latin typeface="Times New Roman" panose="02020603050405020304" pitchFamily="18" charset="0"/>
                          <a:ea typeface="Times New Roman"/>
                          <a:cs typeface="Times New Roman" panose="02020603050405020304" pitchFamily="18" charset="0"/>
                        </a:rPr>
                        <a:t>+Low pressure compared</a:t>
                      </a:r>
                    </a:p>
                    <a:p>
                      <a:pPr marL="50165" marR="0" algn="l" defTabSz="914400" rtl="0" eaLnBrk="1" latinLnBrk="0" hangingPunct="1">
                        <a:lnSpc>
                          <a:spcPts val="2590"/>
                        </a:lnSpc>
                        <a:spcBef>
                          <a:spcPts val="0"/>
                        </a:spcBef>
                        <a:spcAft>
                          <a:spcPts val="0"/>
                        </a:spcAft>
                      </a:pPr>
                      <a:r>
                        <a:rPr lang="en-US" sz="2400" kern="1200">
                          <a:solidFill>
                            <a:srgbClr val="000000"/>
                          </a:solidFill>
                          <a:latin typeface="Times New Roman" panose="02020603050405020304" pitchFamily="18" charset="0"/>
                          <a:ea typeface="Times New Roman"/>
                          <a:cs typeface="Times New Roman" panose="02020603050405020304" pitchFamily="18" charset="0"/>
                        </a:rPr>
                        <a:t>to hydraulics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1238285">
                <a:tc>
                  <a:txBody>
                    <a:bodyPr/>
                    <a:lstStyle/>
                    <a:p>
                      <a:pPr marL="50165" marR="0" algn="l" defTabSz="914400" rtl="0" eaLnBrk="1" latinLnBrk="0" hangingPunct="1">
                        <a:lnSpc>
                          <a:spcPts val="2305"/>
                        </a:lnSpc>
                        <a:spcBef>
                          <a:spcPts val="0"/>
                        </a:spcBef>
                        <a:spcAft>
                          <a:spcPts val="0"/>
                        </a:spcAft>
                      </a:pPr>
                      <a:r>
                        <a:rPr lang="en-US" sz="2400" kern="1200" dirty="0">
                          <a:solidFill>
                            <a:srgbClr val="000000"/>
                          </a:solidFill>
                          <a:latin typeface="Times New Roman" panose="02020603050405020304" pitchFamily="18" charset="0"/>
                          <a:ea typeface="Times New Roman"/>
                          <a:cs typeface="Times New Roman" panose="02020603050405020304" pitchFamily="18" charset="0"/>
                        </a:rPr>
                        <a:t>+ Good for on-off</a:t>
                      </a:r>
                    </a:p>
                    <a:p>
                      <a:pPr marL="50165" marR="0" algn="l" defTabSz="914400" rtl="0" eaLnBrk="1" latinLnBrk="0" hangingPunct="1">
                        <a:lnSpc>
                          <a:spcPts val="2590"/>
                        </a:lnSpc>
                        <a:spcBef>
                          <a:spcPts val="0"/>
                        </a:spcBef>
                        <a:spcAft>
                          <a:spcPts val="0"/>
                        </a:spcAft>
                      </a:pPr>
                      <a:r>
                        <a:rPr lang="en-US" sz="2400" kern="1200" dirty="0">
                          <a:solidFill>
                            <a:srgbClr val="000000"/>
                          </a:solidFill>
                          <a:latin typeface="Times New Roman" panose="02020603050405020304" pitchFamily="18" charset="0"/>
                          <a:ea typeface="Times New Roman"/>
                          <a:cs typeface="Times New Roman" panose="02020603050405020304" pitchFamily="18" charset="0"/>
                        </a:rPr>
                        <a:t>applications and for pick</a:t>
                      </a:r>
                    </a:p>
                    <a:p>
                      <a:pPr marL="50165" marR="0" algn="l" defTabSz="914400" rtl="0" eaLnBrk="1" latinLnBrk="0" hangingPunct="1">
                        <a:lnSpc>
                          <a:spcPts val="2615"/>
                        </a:lnSpc>
                        <a:spcBef>
                          <a:spcPts val="0"/>
                        </a:spcBef>
                        <a:spcAft>
                          <a:spcPts val="0"/>
                        </a:spcAft>
                      </a:pPr>
                      <a:r>
                        <a:rPr lang="en-US" sz="2400" kern="1200" dirty="0">
                          <a:solidFill>
                            <a:srgbClr val="000000"/>
                          </a:solidFill>
                          <a:latin typeface="Times New Roman" panose="02020603050405020304" pitchFamily="18" charset="0"/>
                          <a:ea typeface="Times New Roman"/>
                          <a:cs typeface="Times New Roman" panose="02020603050405020304" pitchFamily="18" charset="0"/>
                        </a:rPr>
                        <a:t>and place</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3383589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291388" cy="477838"/>
          </a:xfrm>
        </p:spPr>
        <p:txBody>
          <a:bodyPr>
            <a:normAutofit fontScale="90000"/>
          </a:bodyPr>
          <a:lstStyle/>
          <a:p>
            <a:r>
              <a:rPr lang="en-US" b="1" u="sng" dirty="0"/>
              <a:t>Comparison of actuating systems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20297722"/>
              </p:ext>
            </p:extLst>
          </p:nvPr>
        </p:nvGraphicFramePr>
        <p:xfrm>
          <a:off x="200025" y="742949"/>
          <a:ext cx="3914775" cy="5645155"/>
        </p:xfrm>
        <a:graphic>
          <a:graphicData uri="http://schemas.openxmlformats.org/drawingml/2006/table">
            <a:tbl>
              <a:tblPr/>
              <a:tblGrid>
                <a:gridCol w="3914775">
                  <a:extLst>
                    <a:ext uri="{9D8B030D-6E8A-4147-A177-3AD203B41FA5}">
                      <a16:colId xmlns:a16="http://schemas.microsoft.com/office/drawing/2014/main" val="20000"/>
                    </a:ext>
                  </a:extLst>
                </a:gridCol>
              </a:tblGrid>
              <a:tr h="313834">
                <a:tc>
                  <a:txBody>
                    <a:bodyPr/>
                    <a:lstStyle/>
                    <a:p>
                      <a:pPr marL="942975" marR="0">
                        <a:lnSpc>
                          <a:spcPts val="2025"/>
                        </a:lnSpc>
                        <a:spcBef>
                          <a:spcPts val="0"/>
                        </a:spcBef>
                        <a:spcAft>
                          <a:spcPts val="0"/>
                        </a:spcAft>
                      </a:pPr>
                      <a:r>
                        <a:rPr lang="en-US" sz="2400" b="1" dirty="0">
                          <a:solidFill>
                            <a:srgbClr val="000000"/>
                          </a:solidFill>
                          <a:latin typeface="Times New Roman" panose="02020603050405020304" pitchFamily="18" charset="0"/>
                          <a:ea typeface="Times New Roman"/>
                          <a:cs typeface="Times New Roman" panose="02020603050405020304" pitchFamily="18" charset="0"/>
                        </a:rPr>
                        <a:t>Hydraulic</a:t>
                      </a:r>
                      <a:endParaRPr lang="en-US" sz="2400" dirty="0">
                        <a:latin typeface="Times New Roman" panose="02020603050405020304" pitchFamily="18" charset="0"/>
                        <a:ea typeface="Times New Roman"/>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674746">
                <a:tc>
                  <a:txBody>
                    <a:bodyPr/>
                    <a:lstStyle/>
                    <a:p>
                      <a:pPr marL="50165" marR="0" algn="just">
                        <a:lnSpc>
                          <a:spcPts val="2015"/>
                        </a:lnSpc>
                        <a:spcBef>
                          <a:spcPts val="0"/>
                        </a:spcBef>
                        <a:spcAft>
                          <a:spcPts val="0"/>
                        </a:spcAft>
                      </a:pPr>
                      <a:r>
                        <a:rPr lang="en-US" sz="2400" dirty="0">
                          <a:solidFill>
                            <a:srgbClr val="000000"/>
                          </a:solidFill>
                          <a:latin typeface="Times New Roman" panose="02020603050405020304" pitchFamily="18" charset="0"/>
                          <a:ea typeface="Times New Roman"/>
                          <a:cs typeface="Times New Roman" panose="02020603050405020304" pitchFamily="18" charset="0"/>
                        </a:rPr>
                        <a:t>- May leak. Not fit for clean</a:t>
                      </a:r>
                      <a:endParaRPr lang="en-US" sz="2400" dirty="0">
                        <a:latin typeface="Times New Roman" panose="02020603050405020304" pitchFamily="18" charset="0"/>
                        <a:ea typeface="Times New Roman"/>
                        <a:cs typeface="Times New Roman" panose="02020603050405020304" pitchFamily="18" charset="0"/>
                      </a:endParaRPr>
                    </a:p>
                    <a:p>
                      <a:pPr marL="50165" marR="0" algn="just">
                        <a:lnSpc>
                          <a:spcPts val="2325"/>
                        </a:lnSpc>
                        <a:spcBef>
                          <a:spcPts val="0"/>
                        </a:spcBef>
                        <a:spcAft>
                          <a:spcPts val="0"/>
                        </a:spcAft>
                      </a:pPr>
                      <a:r>
                        <a:rPr lang="en-US" sz="2400" dirty="0">
                          <a:solidFill>
                            <a:srgbClr val="000000"/>
                          </a:solidFill>
                          <a:latin typeface="Times New Roman" panose="02020603050405020304" pitchFamily="18" charset="0"/>
                          <a:ea typeface="Times New Roman"/>
                          <a:cs typeface="Times New Roman" panose="02020603050405020304" pitchFamily="18" charset="0"/>
                        </a:rPr>
                        <a:t>room application</a:t>
                      </a:r>
                      <a:endParaRPr lang="en-US" sz="2400" dirty="0">
                        <a:latin typeface="Times New Roman" panose="02020603050405020304" pitchFamily="18" charset="0"/>
                        <a:ea typeface="Times New Roman"/>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74746">
                <a:tc>
                  <a:txBody>
                    <a:bodyPr/>
                    <a:lstStyle/>
                    <a:p>
                      <a:pPr marL="50165" marR="0" algn="just">
                        <a:lnSpc>
                          <a:spcPts val="2005"/>
                        </a:lnSpc>
                        <a:spcBef>
                          <a:spcPts val="0"/>
                        </a:spcBef>
                        <a:spcAft>
                          <a:spcPts val="0"/>
                        </a:spcAft>
                      </a:pPr>
                      <a:r>
                        <a:rPr lang="en-US" sz="2400" dirty="0">
                          <a:solidFill>
                            <a:srgbClr val="000000"/>
                          </a:solidFill>
                          <a:latin typeface="Times New Roman" panose="02020603050405020304" pitchFamily="18" charset="0"/>
                          <a:ea typeface="Times New Roman"/>
                          <a:cs typeface="Times New Roman" panose="02020603050405020304" pitchFamily="18" charset="0"/>
                        </a:rPr>
                        <a:t>-Requires pump, reservoir,</a:t>
                      </a:r>
                      <a:endParaRPr lang="en-US" sz="2400" dirty="0">
                        <a:latin typeface="Times New Roman" panose="02020603050405020304" pitchFamily="18" charset="0"/>
                        <a:ea typeface="Times New Roman"/>
                        <a:cs typeface="Times New Roman" panose="02020603050405020304" pitchFamily="18" charset="0"/>
                      </a:endParaRPr>
                    </a:p>
                    <a:p>
                      <a:pPr marL="50165" marR="0" algn="just">
                        <a:lnSpc>
                          <a:spcPts val="2325"/>
                        </a:lnSpc>
                        <a:spcBef>
                          <a:spcPts val="0"/>
                        </a:spcBef>
                        <a:spcAft>
                          <a:spcPts val="0"/>
                        </a:spcAft>
                      </a:pPr>
                      <a:r>
                        <a:rPr lang="en-US" sz="2400" dirty="0">
                          <a:solidFill>
                            <a:srgbClr val="000000"/>
                          </a:solidFill>
                          <a:latin typeface="Times New Roman" panose="02020603050405020304" pitchFamily="18" charset="0"/>
                          <a:ea typeface="Times New Roman"/>
                          <a:cs typeface="Times New Roman" panose="02020603050405020304" pitchFamily="18" charset="0"/>
                        </a:rPr>
                        <a:t>motor, hoses etc.</a:t>
                      </a:r>
                      <a:endParaRPr lang="en-US" sz="2400" dirty="0">
                        <a:latin typeface="Times New Roman" panose="02020603050405020304" pitchFamily="18" charset="0"/>
                        <a:ea typeface="Times New Roman"/>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986814">
                <a:tc>
                  <a:txBody>
                    <a:bodyPr/>
                    <a:lstStyle/>
                    <a:p>
                      <a:pPr marL="50165" marR="0" algn="just">
                        <a:lnSpc>
                          <a:spcPts val="2030"/>
                        </a:lnSpc>
                        <a:spcBef>
                          <a:spcPts val="0"/>
                        </a:spcBef>
                        <a:spcAft>
                          <a:spcPts val="0"/>
                        </a:spcAft>
                      </a:pPr>
                      <a:r>
                        <a:rPr lang="en-US" sz="2400" dirty="0">
                          <a:solidFill>
                            <a:srgbClr val="000000"/>
                          </a:solidFill>
                          <a:latin typeface="Times New Roman" panose="02020603050405020304" pitchFamily="18" charset="0"/>
                          <a:ea typeface="Times New Roman"/>
                          <a:cs typeface="Times New Roman" panose="02020603050405020304" pitchFamily="18" charset="0"/>
                        </a:rPr>
                        <a:t>-Can be expensive and noisy,</a:t>
                      </a:r>
                      <a:endParaRPr lang="en-US" sz="2400" dirty="0">
                        <a:latin typeface="Times New Roman" panose="02020603050405020304" pitchFamily="18" charset="0"/>
                        <a:ea typeface="Times New Roman"/>
                        <a:cs typeface="Times New Roman" panose="02020603050405020304" pitchFamily="18" charset="0"/>
                      </a:endParaRPr>
                    </a:p>
                    <a:p>
                      <a:pPr marL="50165" marR="0" algn="just">
                        <a:lnSpc>
                          <a:spcPts val="2325"/>
                        </a:lnSpc>
                        <a:spcBef>
                          <a:spcPts val="0"/>
                        </a:spcBef>
                        <a:spcAft>
                          <a:spcPts val="0"/>
                        </a:spcAft>
                      </a:pPr>
                      <a:r>
                        <a:rPr lang="en-US" sz="2400" dirty="0">
                          <a:solidFill>
                            <a:srgbClr val="000000"/>
                          </a:solidFill>
                          <a:latin typeface="Times New Roman" panose="02020603050405020304" pitchFamily="18" charset="0"/>
                          <a:ea typeface="Times New Roman"/>
                          <a:cs typeface="Times New Roman" panose="02020603050405020304" pitchFamily="18" charset="0"/>
                        </a:rPr>
                        <a:t>requires maintenance.</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86814">
                <a:tc>
                  <a:txBody>
                    <a:bodyPr/>
                    <a:lstStyle/>
                    <a:p>
                      <a:pPr marL="50165" marR="0" algn="just">
                        <a:lnSpc>
                          <a:spcPts val="2030"/>
                        </a:lnSpc>
                        <a:spcBef>
                          <a:spcPts val="0"/>
                        </a:spcBef>
                        <a:spcAft>
                          <a:spcPts val="0"/>
                        </a:spcAft>
                      </a:pPr>
                      <a:r>
                        <a:rPr lang="en-US" sz="2400" dirty="0">
                          <a:solidFill>
                            <a:srgbClr val="000000"/>
                          </a:solidFill>
                          <a:latin typeface="Times New Roman" panose="02020603050405020304" pitchFamily="18" charset="0"/>
                          <a:ea typeface="Times New Roman"/>
                          <a:cs typeface="Times New Roman" panose="02020603050405020304" pitchFamily="18" charset="0"/>
                        </a:rPr>
                        <a:t>-Viscosity of oil changes with</a:t>
                      </a:r>
                      <a:endParaRPr lang="en-US" sz="2400" dirty="0">
                        <a:latin typeface="Times New Roman" panose="02020603050405020304" pitchFamily="18" charset="0"/>
                        <a:ea typeface="Times New Roman"/>
                        <a:cs typeface="Times New Roman" panose="02020603050405020304" pitchFamily="18" charset="0"/>
                      </a:endParaRPr>
                    </a:p>
                    <a:p>
                      <a:pPr marL="50165" marR="0" algn="just">
                        <a:lnSpc>
                          <a:spcPts val="2325"/>
                        </a:lnSpc>
                        <a:spcBef>
                          <a:spcPts val="0"/>
                        </a:spcBef>
                        <a:spcAft>
                          <a:spcPts val="0"/>
                        </a:spcAft>
                      </a:pPr>
                      <a:r>
                        <a:rPr lang="en-US" sz="2400" dirty="0">
                          <a:solidFill>
                            <a:srgbClr val="000000"/>
                          </a:solidFill>
                          <a:latin typeface="Times New Roman" panose="02020603050405020304" pitchFamily="18" charset="0"/>
                          <a:ea typeface="Times New Roman"/>
                          <a:cs typeface="Times New Roman" panose="02020603050405020304" pitchFamily="18" charset="0"/>
                        </a:rPr>
                        <a:t>temperature</a:t>
                      </a:r>
                      <a:endParaRPr lang="en-US" sz="2400" dirty="0">
                        <a:latin typeface="Times New Roman" panose="02020603050405020304" pitchFamily="18" charset="0"/>
                        <a:ea typeface="Times New Roman"/>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674746">
                <a:tc>
                  <a:txBody>
                    <a:bodyPr/>
                    <a:lstStyle/>
                    <a:p>
                      <a:pPr marL="50165" marR="0" algn="just">
                        <a:lnSpc>
                          <a:spcPts val="2005"/>
                        </a:lnSpc>
                        <a:spcBef>
                          <a:spcPts val="0"/>
                        </a:spcBef>
                        <a:spcAft>
                          <a:spcPts val="0"/>
                        </a:spcAft>
                      </a:pPr>
                      <a:r>
                        <a:rPr lang="en-US" sz="2400" dirty="0">
                          <a:solidFill>
                            <a:srgbClr val="000000"/>
                          </a:solidFill>
                          <a:latin typeface="Times New Roman" panose="02020603050405020304" pitchFamily="18" charset="0"/>
                          <a:ea typeface="Times New Roman"/>
                          <a:cs typeface="Times New Roman" panose="02020603050405020304" pitchFamily="18" charset="0"/>
                        </a:rPr>
                        <a:t>-Very susceptible to dirt and</a:t>
                      </a:r>
                      <a:endParaRPr lang="en-US" sz="2400" dirty="0">
                        <a:latin typeface="Times New Roman" panose="02020603050405020304" pitchFamily="18" charset="0"/>
                        <a:ea typeface="Times New Roman"/>
                        <a:cs typeface="Times New Roman" panose="02020603050405020304" pitchFamily="18" charset="0"/>
                      </a:endParaRPr>
                    </a:p>
                    <a:p>
                      <a:pPr marL="50165" marR="0" algn="just">
                        <a:lnSpc>
                          <a:spcPts val="2325"/>
                        </a:lnSpc>
                        <a:spcBef>
                          <a:spcPts val="0"/>
                        </a:spcBef>
                        <a:spcAft>
                          <a:spcPts val="0"/>
                        </a:spcAft>
                      </a:pPr>
                      <a:r>
                        <a:rPr lang="en-US" sz="2400" dirty="0">
                          <a:solidFill>
                            <a:srgbClr val="000000"/>
                          </a:solidFill>
                          <a:latin typeface="Times New Roman" panose="02020603050405020304" pitchFamily="18" charset="0"/>
                          <a:ea typeface="Times New Roman"/>
                          <a:cs typeface="Times New Roman" panose="02020603050405020304" pitchFamily="18" charset="0"/>
                        </a:rPr>
                        <a:t>other foreign material in oil</a:t>
                      </a:r>
                      <a:endParaRPr lang="en-US" sz="2400" dirty="0">
                        <a:latin typeface="Times New Roman" panose="02020603050405020304" pitchFamily="18" charset="0"/>
                        <a:ea typeface="Times New Roman"/>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658709">
                <a:tc>
                  <a:txBody>
                    <a:bodyPr/>
                    <a:lstStyle/>
                    <a:p>
                      <a:pPr marL="50165" marR="0" algn="just">
                        <a:lnSpc>
                          <a:spcPts val="2030"/>
                        </a:lnSpc>
                        <a:spcBef>
                          <a:spcPts val="0"/>
                        </a:spcBef>
                        <a:spcAft>
                          <a:spcPts val="0"/>
                        </a:spcAft>
                      </a:pPr>
                      <a:r>
                        <a:rPr lang="en-US" sz="2400" dirty="0">
                          <a:solidFill>
                            <a:srgbClr val="000000"/>
                          </a:solidFill>
                          <a:latin typeface="Times New Roman" panose="02020603050405020304" pitchFamily="18" charset="0"/>
                          <a:ea typeface="Times New Roman"/>
                          <a:cs typeface="Times New Roman" panose="02020603050405020304" pitchFamily="18" charset="0"/>
                        </a:rPr>
                        <a:t>-Low compliance</a:t>
                      </a:r>
                      <a:endParaRPr lang="en-US" sz="2400" dirty="0">
                        <a:latin typeface="Times New Roman" panose="02020603050405020304" pitchFamily="18" charset="0"/>
                        <a:ea typeface="Times New Roman"/>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674746">
                <a:tc>
                  <a:txBody>
                    <a:bodyPr/>
                    <a:lstStyle/>
                    <a:p>
                      <a:pPr marL="50165" marR="0" algn="just">
                        <a:lnSpc>
                          <a:spcPts val="2015"/>
                        </a:lnSpc>
                        <a:spcBef>
                          <a:spcPts val="0"/>
                        </a:spcBef>
                        <a:spcAft>
                          <a:spcPts val="0"/>
                        </a:spcAft>
                      </a:pPr>
                      <a:r>
                        <a:rPr lang="en-US" sz="2400" dirty="0">
                          <a:solidFill>
                            <a:srgbClr val="000000"/>
                          </a:solidFill>
                          <a:latin typeface="Times New Roman" panose="02020603050405020304" pitchFamily="18" charset="0"/>
                          <a:ea typeface="Times New Roman"/>
                          <a:cs typeface="Times New Roman" panose="02020603050405020304" pitchFamily="18" charset="0"/>
                        </a:rPr>
                        <a:t>-High torque, High pressure,</a:t>
                      </a:r>
                      <a:endParaRPr lang="en-US" sz="2400" dirty="0">
                        <a:latin typeface="Times New Roman" panose="02020603050405020304" pitchFamily="18" charset="0"/>
                        <a:ea typeface="Times New Roman"/>
                        <a:cs typeface="Times New Roman" panose="02020603050405020304" pitchFamily="18" charset="0"/>
                      </a:endParaRPr>
                    </a:p>
                    <a:p>
                      <a:pPr marL="50165" marR="0" algn="just">
                        <a:lnSpc>
                          <a:spcPts val="2325"/>
                        </a:lnSpc>
                        <a:spcBef>
                          <a:spcPts val="0"/>
                        </a:spcBef>
                        <a:spcAft>
                          <a:spcPts val="0"/>
                        </a:spcAft>
                      </a:pPr>
                      <a:r>
                        <a:rPr lang="en-US" sz="2400" dirty="0">
                          <a:solidFill>
                            <a:srgbClr val="000000"/>
                          </a:solidFill>
                          <a:latin typeface="Times New Roman" panose="02020603050405020304" pitchFamily="18" charset="0"/>
                          <a:ea typeface="Times New Roman"/>
                          <a:cs typeface="Times New Roman" panose="02020603050405020304" pitchFamily="18" charset="0"/>
                        </a:rPr>
                        <a:t>large inertia on the actuator.</a:t>
                      </a:r>
                      <a:endParaRPr lang="en-US" sz="2400" dirty="0">
                        <a:latin typeface="Times New Roman" panose="02020603050405020304" pitchFamily="18" charset="0"/>
                        <a:ea typeface="Times New Roman"/>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027471476"/>
              </p:ext>
            </p:extLst>
          </p:nvPr>
        </p:nvGraphicFramePr>
        <p:xfrm>
          <a:off x="4114799" y="700087"/>
          <a:ext cx="4029075" cy="5713414"/>
        </p:xfrm>
        <a:graphic>
          <a:graphicData uri="http://schemas.openxmlformats.org/drawingml/2006/table">
            <a:tbl>
              <a:tblPr/>
              <a:tblGrid>
                <a:gridCol w="4029075">
                  <a:extLst>
                    <a:ext uri="{9D8B030D-6E8A-4147-A177-3AD203B41FA5}">
                      <a16:colId xmlns:a16="http://schemas.microsoft.com/office/drawing/2014/main" val="20000"/>
                    </a:ext>
                  </a:extLst>
                </a:gridCol>
              </a:tblGrid>
              <a:tr h="384203">
                <a:tc>
                  <a:txBody>
                    <a:bodyPr/>
                    <a:lstStyle/>
                    <a:p>
                      <a:pPr marL="942975" marR="0" algn="l" defTabSz="914400" rtl="0" eaLnBrk="1" latinLnBrk="0" hangingPunct="1">
                        <a:lnSpc>
                          <a:spcPts val="2025"/>
                        </a:lnSpc>
                        <a:spcBef>
                          <a:spcPts val="0"/>
                        </a:spcBef>
                        <a:spcAft>
                          <a:spcPts val="0"/>
                        </a:spcAft>
                      </a:pPr>
                      <a:r>
                        <a:rPr lang="en-US" sz="2400" b="1" kern="1200" dirty="0">
                          <a:solidFill>
                            <a:srgbClr val="000000"/>
                          </a:solidFill>
                          <a:latin typeface="Times New Roman" panose="02020603050405020304" pitchFamily="18" charset="0"/>
                          <a:ea typeface="Times New Roman"/>
                          <a:cs typeface="Times New Roman" panose="02020603050405020304" pitchFamily="18" charset="0"/>
                        </a:rPr>
                        <a:t>Electric</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875387">
                <a:tc>
                  <a:txBody>
                    <a:bodyPr/>
                    <a:lstStyle/>
                    <a:p>
                      <a:pPr marL="50165" marR="0" algn="l" defTabSz="914400" rtl="0" eaLnBrk="1" latinLnBrk="0" hangingPunct="1">
                        <a:lnSpc>
                          <a:spcPts val="2025"/>
                        </a:lnSpc>
                        <a:spcBef>
                          <a:spcPts val="0"/>
                        </a:spcBef>
                        <a:spcAft>
                          <a:spcPts val="0"/>
                        </a:spcAft>
                      </a:pPr>
                      <a:r>
                        <a:rPr lang="en-US" sz="2400" kern="1200">
                          <a:solidFill>
                            <a:srgbClr val="000000"/>
                          </a:solidFill>
                          <a:latin typeface="Times New Roman" panose="02020603050405020304" pitchFamily="18" charset="0"/>
                          <a:ea typeface="Times New Roman"/>
                          <a:cs typeface="Times New Roman" panose="02020603050405020304" pitchFamily="18" charset="0"/>
                        </a:rPr>
                        <a:t>+Can be spark-free. Good for</a:t>
                      </a:r>
                    </a:p>
                    <a:p>
                      <a:pPr marL="50165" marR="0" algn="l" defTabSz="914400" rtl="0" eaLnBrk="1" latinLnBrk="0" hangingPunct="1">
                        <a:lnSpc>
                          <a:spcPts val="2025"/>
                        </a:lnSpc>
                        <a:spcBef>
                          <a:spcPts val="0"/>
                        </a:spcBef>
                        <a:spcAft>
                          <a:spcPts val="0"/>
                        </a:spcAft>
                      </a:pPr>
                      <a:r>
                        <a:rPr lang="en-US" sz="2400" kern="1200">
                          <a:solidFill>
                            <a:srgbClr val="000000"/>
                          </a:solidFill>
                          <a:latin typeface="Times New Roman" panose="02020603050405020304" pitchFamily="18" charset="0"/>
                          <a:ea typeface="Times New Roman"/>
                          <a:cs typeface="Times New Roman" panose="02020603050405020304" pitchFamily="18" charset="0"/>
                        </a:rPr>
                        <a:t>explosive environment.</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65237">
                <a:tc>
                  <a:txBody>
                    <a:bodyPr/>
                    <a:lstStyle/>
                    <a:p>
                      <a:pPr marL="50165" marR="0" algn="l" defTabSz="914400" rtl="0" eaLnBrk="1" latinLnBrk="0" hangingPunct="1">
                        <a:lnSpc>
                          <a:spcPts val="2025"/>
                        </a:lnSpc>
                        <a:spcBef>
                          <a:spcPts val="0"/>
                        </a:spcBef>
                        <a:spcAft>
                          <a:spcPts val="0"/>
                        </a:spcAft>
                      </a:pPr>
                      <a:r>
                        <a:rPr lang="en-US" sz="2400" kern="1200" dirty="0">
                          <a:solidFill>
                            <a:srgbClr val="000000"/>
                          </a:solidFill>
                          <a:latin typeface="Times New Roman" panose="02020603050405020304" pitchFamily="18" charset="0"/>
                          <a:ea typeface="Times New Roman"/>
                          <a:cs typeface="Times New Roman" panose="02020603050405020304" pitchFamily="18" charset="0"/>
                        </a:rPr>
                        <a:t>-Low stiffness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252086">
                <a:tc>
                  <a:txBody>
                    <a:bodyPr/>
                    <a:lstStyle/>
                    <a:p>
                      <a:pPr marL="50165" marR="0" algn="l" defTabSz="914400" rtl="0" eaLnBrk="1" latinLnBrk="0" hangingPunct="1">
                        <a:lnSpc>
                          <a:spcPts val="2025"/>
                        </a:lnSpc>
                        <a:spcBef>
                          <a:spcPts val="0"/>
                        </a:spcBef>
                        <a:spcAft>
                          <a:spcPts val="0"/>
                        </a:spcAft>
                      </a:pPr>
                      <a:r>
                        <a:rPr lang="en-US" sz="2400" kern="1200" dirty="0">
                          <a:solidFill>
                            <a:srgbClr val="000000"/>
                          </a:solidFill>
                          <a:latin typeface="Times New Roman" panose="02020603050405020304" pitchFamily="18" charset="0"/>
                          <a:ea typeface="Times New Roman"/>
                          <a:cs typeface="Times New Roman" panose="02020603050405020304" pitchFamily="18" charset="0"/>
                        </a:rPr>
                        <a:t>-Needs reduction gears,</a:t>
                      </a:r>
                    </a:p>
                    <a:p>
                      <a:pPr marL="50165" marR="0" algn="l" defTabSz="914400" rtl="0" eaLnBrk="1" latinLnBrk="0" hangingPunct="1">
                        <a:lnSpc>
                          <a:spcPts val="2025"/>
                        </a:lnSpc>
                        <a:spcBef>
                          <a:spcPts val="0"/>
                        </a:spcBef>
                        <a:spcAft>
                          <a:spcPts val="0"/>
                        </a:spcAft>
                      </a:pPr>
                      <a:r>
                        <a:rPr lang="en-US" sz="2400" kern="1200" dirty="0">
                          <a:solidFill>
                            <a:srgbClr val="000000"/>
                          </a:solidFill>
                          <a:latin typeface="Times New Roman" panose="02020603050405020304" pitchFamily="18" charset="0"/>
                          <a:ea typeface="Times New Roman"/>
                          <a:cs typeface="Times New Roman" panose="02020603050405020304" pitchFamily="18" charset="0"/>
                        </a:rPr>
                        <a:t>increased backlash, cost,</a:t>
                      </a:r>
                    </a:p>
                    <a:p>
                      <a:pPr marL="50165" marR="0" algn="l" defTabSz="914400" rtl="0" eaLnBrk="1" latinLnBrk="0" hangingPunct="1">
                        <a:lnSpc>
                          <a:spcPts val="2025"/>
                        </a:lnSpc>
                        <a:spcBef>
                          <a:spcPts val="0"/>
                        </a:spcBef>
                        <a:spcAft>
                          <a:spcPts val="0"/>
                        </a:spcAft>
                      </a:pPr>
                      <a:r>
                        <a:rPr lang="en-US" sz="2400" kern="1200" dirty="0">
                          <a:solidFill>
                            <a:srgbClr val="000000"/>
                          </a:solidFill>
                          <a:latin typeface="Times New Roman" panose="02020603050405020304" pitchFamily="18" charset="0"/>
                          <a:ea typeface="Times New Roman"/>
                          <a:cs typeface="Times New Roman" panose="02020603050405020304" pitchFamily="18" charset="0"/>
                        </a:rPr>
                        <a:t>weight, etc.</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541853">
                <a:tc>
                  <a:txBody>
                    <a:bodyPr/>
                    <a:lstStyle/>
                    <a:p>
                      <a:pPr marL="50165" marR="0" algn="l" defTabSz="914400" rtl="0" eaLnBrk="1" latinLnBrk="0" hangingPunct="1">
                        <a:lnSpc>
                          <a:spcPts val="2025"/>
                        </a:lnSpc>
                        <a:spcBef>
                          <a:spcPts val="0"/>
                        </a:spcBef>
                        <a:spcAft>
                          <a:spcPts val="0"/>
                        </a:spcAft>
                      </a:pPr>
                      <a:r>
                        <a:rPr lang="en-US" sz="2400" kern="1200" dirty="0">
                          <a:solidFill>
                            <a:srgbClr val="000000"/>
                          </a:solidFill>
                          <a:latin typeface="Times New Roman" panose="02020603050405020304" pitchFamily="18" charset="0"/>
                          <a:ea typeface="Times New Roman"/>
                          <a:cs typeface="Times New Roman" panose="02020603050405020304" pitchFamily="18" charset="0"/>
                        </a:rPr>
                        <a:t>-Motor needs braking device</a:t>
                      </a:r>
                    </a:p>
                    <a:p>
                      <a:pPr marL="50165" marR="0" algn="l" defTabSz="914400" rtl="0" eaLnBrk="1" latinLnBrk="0" hangingPunct="1">
                        <a:lnSpc>
                          <a:spcPts val="2025"/>
                        </a:lnSpc>
                        <a:spcBef>
                          <a:spcPts val="0"/>
                        </a:spcBef>
                        <a:spcAft>
                          <a:spcPts val="0"/>
                        </a:spcAft>
                      </a:pPr>
                      <a:r>
                        <a:rPr lang="en-US" sz="2400" kern="1200" dirty="0">
                          <a:solidFill>
                            <a:srgbClr val="000000"/>
                          </a:solidFill>
                          <a:latin typeface="Times New Roman" panose="02020603050405020304" pitchFamily="18" charset="0"/>
                          <a:ea typeface="Times New Roman"/>
                          <a:cs typeface="Times New Roman" panose="02020603050405020304" pitchFamily="18" charset="0"/>
                        </a:rPr>
                        <a:t>when not powered.</a:t>
                      </a:r>
                    </a:p>
                    <a:p>
                      <a:pPr marL="50165" marR="0" algn="l" defTabSz="914400" rtl="0" eaLnBrk="1" latinLnBrk="0" hangingPunct="1">
                        <a:lnSpc>
                          <a:spcPts val="2025"/>
                        </a:lnSpc>
                        <a:spcBef>
                          <a:spcPts val="0"/>
                        </a:spcBef>
                        <a:spcAft>
                          <a:spcPts val="0"/>
                        </a:spcAft>
                      </a:pPr>
                      <a:r>
                        <a:rPr lang="en-US" sz="2400" kern="1200" dirty="0">
                          <a:solidFill>
                            <a:srgbClr val="000000"/>
                          </a:solidFill>
                          <a:latin typeface="Times New Roman" panose="02020603050405020304" pitchFamily="18" charset="0"/>
                          <a:ea typeface="Times New Roman"/>
                          <a:cs typeface="Times New Roman" panose="02020603050405020304" pitchFamily="18" charset="0"/>
                        </a:rPr>
                        <a:t>Otherwise, the arm will fail.</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65237">
                <a:tc>
                  <a:txBody>
                    <a:bodyPr/>
                    <a:lstStyle/>
                    <a:p>
                      <a:pPr marL="48260" marR="0">
                        <a:lnSpc>
                          <a:spcPts val="2005"/>
                        </a:lnSpc>
                        <a:spcBef>
                          <a:spcPts val="0"/>
                        </a:spcBef>
                        <a:spcAft>
                          <a:spcPts val="0"/>
                        </a:spcAft>
                      </a:pPr>
                      <a:r>
                        <a:rPr lang="en-US" sz="1600" dirty="0">
                          <a:solidFill>
                            <a:srgbClr val="000000"/>
                          </a:solidFill>
                          <a:latin typeface="Calibri"/>
                          <a:ea typeface="Times New Roman"/>
                          <a:cs typeface="Calibri"/>
                        </a:rPr>
                        <a:t>-</a:t>
                      </a:r>
                      <a:endParaRPr lang="en-US" sz="1600" dirty="0">
                        <a:latin typeface="Calibri"/>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64764">
                <a:tc>
                  <a:txBody>
                    <a:bodyPr/>
                    <a:lstStyle/>
                    <a:p>
                      <a:pPr marL="48260" marR="0">
                        <a:lnSpc>
                          <a:spcPts val="2030"/>
                        </a:lnSpc>
                        <a:spcBef>
                          <a:spcPts val="0"/>
                        </a:spcBef>
                        <a:spcAft>
                          <a:spcPts val="0"/>
                        </a:spcAft>
                      </a:pPr>
                      <a:r>
                        <a:rPr lang="en-US" sz="1600" dirty="0">
                          <a:solidFill>
                            <a:srgbClr val="000000"/>
                          </a:solidFill>
                          <a:latin typeface="Calibri"/>
                          <a:ea typeface="Times New Roman"/>
                          <a:cs typeface="Calibri"/>
                        </a:rPr>
                        <a:t>-</a:t>
                      </a:r>
                      <a:endParaRPr lang="en-US" sz="1600" dirty="0">
                        <a:latin typeface="Calibri"/>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464647">
                <a:tc>
                  <a:txBody>
                    <a:bodyPr/>
                    <a:lstStyle/>
                    <a:p>
                      <a:pPr marL="48260" marR="0">
                        <a:lnSpc>
                          <a:spcPts val="2015"/>
                        </a:lnSpc>
                        <a:spcBef>
                          <a:spcPts val="0"/>
                        </a:spcBef>
                        <a:spcAft>
                          <a:spcPts val="0"/>
                        </a:spcAft>
                      </a:pPr>
                      <a:r>
                        <a:rPr lang="en-US" sz="1600" dirty="0">
                          <a:solidFill>
                            <a:srgbClr val="000000"/>
                          </a:solidFill>
                          <a:latin typeface="Calibri"/>
                          <a:ea typeface="Times New Roman"/>
                          <a:cs typeface="Calibri"/>
                        </a:rPr>
                        <a:t>-</a:t>
                      </a:r>
                      <a:endParaRPr lang="en-US" sz="1600" dirty="0">
                        <a:latin typeface="Calibri"/>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239939878"/>
              </p:ext>
            </p:extLst>
          </p:nvPr>
        </p:nvGraphicFramePr>
        <p:xfrm>
          <a:off x="8129588" y="742950"/>
          <a:ext cx="3800474" cy="5711768"/>
        </p:xfrm>
        <a:graphic>
          <a:graphicData uri="http://schemas.openxmlformats.org/drawingml/2006/table">
            <a:tbl>
              <a:tblPr/>
              <a:tblGrid>
                <a:gridCol w="3800474">
                  <a:extLst>
                    <a:ext uri="{9D8B030D-6E8A-4147-A177-3AD203B41FA5}">
                      <a16:colId xmlns:a16="http://schemas.microsoft.com/office/drawing/2014/main" val="20000"/>
                    </a:ext>
                  </a:extLst>
                </a:gridCol>
              </a:tblGrid>
              <a:tr h="361179">
                <a:tc>
                  <a:txBody>
                    <a:bodyPr/>
                    <a:lstStyle/>
                    <a:p>
                      <a:pPr marL="888365" marR="0">
                        <a:lnSpc>
                          <a:spcPts val="2025"/>
                        </a:lnSpc>
                        <a:spcBef>
                          <a:spcPts val="0"/>
                        </a:spcBef>
                        <a:spcAft>
                          <a:spcPts val="0"/>
                        </a:spcAft>
                      </a:pPr>
                      <a:r>
                        <a:rPr lang="en-US" sz="2400" b="1" dirty="0">
                          <a:solidFill>
                            <a:srgbClr val="000000"/>
                          </a:solidFill>
                          <a:latin typeface="Times New Roman" panose="02020603050405020304" pitchFamily="18" charset="0"/>
                          <a:ea typeface="Times New Roman"/>
                          <a:cs typeface="Times New Roman" panose="02020603050405020304" pitchFamily="18" charset="0"/>
                        </a:rPr>
                        <a:t>Pneumatic</a:t>
                      </a:r>
                      <a:endParaRPr lang="en-US" sz="2400" dirty="0">
                        <a:latin typeface="Times New Roman" panose="02020603050405020304" pitchFamily="18" charset="0"/>
                        <a:ea typeface="Times New Roman"/>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680701">
                <a:tc>
                  <a:txBody>
                    <a:bodyPr/>
                    <a:lstStyle/>
                    <a:p>
                      <a:pPr marL="50165" marR="0" algn="l" defTabSz="914400" rtl="0" eaLnBrk="1" latinLnBrk="0" hangingPunct="1">
                        <a:lnSpc>
                          <a:spcPts val="2025"/>
                        </a:lnSpc>
                        <a:spcBef>
                          <a:spcPts val="0"/>
                        </a:spcBef>
                        <a:spcAft>
                          <a:spcPts val="0"/>
                        </a:spcAft>
                      </a:pPr>
                      <a:r>
                        <a:rPr lang="en-US" sz="2400" kern="1200">
                          <a:solidFill>
                            <a:srgbClr val="000000"/>
                          </a:solidFill>
                          <a:latin typeface="Times New Roman" panose="02020603050405020304" pitchFamily="18" charset="0"/>
                          <a:ea typeface="Times New Roman"/>
                          <a:cs typeface="Times New Roman" panose="02020603050405020304" pitchFamily="18" charset="0"/>
                        </a:rPr>
                        <a:t>+Complaint systems.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78765">
                <a:tc>
                  <a:txBody>
                    <a:bodyPr/>
                    <a:lstStyle/>
                    <a:p>
                      <a:pPr marL="50165" marR="0" algn="l" defTabSz="914400" rtl="0" eaLnBrk="1" latinLnBrk="0" hangingPunct="1">
                        <a:lnSpc>
                          <a:spcPts val="2025"/>
                        </a:lnSpc>
                        <a:spcBef>
                          <a:spcPts val="0"/>
                        </a:spcBef>
                        <a:spcAft>
                          <a:spcPts val="0"/>
                        </a:spcAft>
                      </a:pPr>
                      <a:r>
                        <a:rPr lang="en-US" sz="2400" kern="1200">
                          <a:solidFill>
                            <a:srgbClr val="000000"/>
                          </a:solidFill>
                          <a:latin typeface="Times New Roman" panose="02020603050405020304" pitchFamily="18" charset="0"/>
                          <a:ea typeface="Times New Roman"/>
                          <a:cs typeface="Times New Roman" panose="02020603050405020304" pitchFamily="18" charset="0"/>
                        </a:rPr>
                        <a:t>-Noisy systems.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019762">
                <a:tc>
                  <a:txBody>
                    <a:bodyPr/>
                    <a:lstStyle/>
                    <a:p>
                      <a:pPr marL="50165" marR="0" algn="l" defTabSz="914400" rtl="0" eaLnBrk="1" latinLnBrk="0" hangingPunct="1">
                        <a:lnSpc>
                          <a:spcPts val="2025"/>
                        </a:lnSpc>
                        <a:spcBef>
                          <a:spcPts val="0"/>
                        </a:spcBef>
                        <a:spcAft>
                          <a:spcPts val="0"/>
                        </a:spcAft>
                      </a:pPr>
                      <a:r>
                        <a:rPr lang="en-US" sz="2400" kern="1200" dirty="0">
                          <a:solidFill>
                            <a:srgbClr val="000000"/>
                          </a:solidFill>
                          <a:latin typeface="Times New Roman" panose="02020603050405020304" pitchFamily="18" charset="0"/>
                          <a:ea typeface="Times New Roman"/>
                          <a:cs typeface="Times New Roman" panose="02020603050405020304" pitchFamily="18" charset="0"/>
                        </a:rPr>
                        <a:t>- Require air pressure, filter,</a:t>
                      </a:r>
                    </a:p>
                    <a:p>
                      <a:pPr marL="50165" marR="0" algn="l" defTabSz="914400" rtl="0" eaLnBrk="1" latinLnBrk="0" hangingPunct="1">
                        <a:lnSpc>
                          <a:spcPts val="2025"/>
                        </a:lnSpc>
                        <a:spcBef>
                          <a:spcPts val="0"/>
                        </a:spcBef>
                        <a:spcAft>
                          <a:spcPts val="0"/>
                        </a:spcAft>
                      </a:pPr>
                      <a:r>
                        <a:rPr lang="en-US" sz="2400" kern="1200" dirty="0">
                          <a:solidFill>
                            <a:srgbClr val="000000"/>
                          </a:solidFill>
                          <a:latin typeface="Times New Roman" panose="02020603050405020304" pitchFamily="18" charset="0"/>
                          <a:ea typeface="Times New Roman"/>
                          <a:cs typeface="Times New Roman" panose="02020603050405020304" pitchFamily="18" charset="0"/>
                        </a:rPr>
                        <a:t>etc.</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019762">
                <a:tc>
                  <a:txBody>
                    <a:bodyPr/>
                    <a:lstStyle/>
                    <a:p>
                      <a:pPr marL="50165" marR="0" algn="l" defTabSz="914400" rtl="0" eaLnBrk="1" latinLnBrk="0" hangingPunct="1">
                        <a:lnSpc>
                          <a:spcPts val="2025"/>
                        </a:lnSpc>
                        <a:spcBef>
                          <a:spcPts val="0"/>
                        </a:spcBef>
                        <a:spcAft>
                          <a:spcPts val="0"/>
                        </a:spcAft>
                      </a:pPr>
                      <a:r>
                        <a:rPr lang="en-US" sz="2400" kern="1200" dirty="0">
                          <a:solidFill>
                            <a:srgbClr val="000000"/>
                          </a:solidFill>
                          <a:latin typeface="Times New Roman" panose="02020603050405020304" pitchFamily="18" charset="0"/>
                          <a:ea typeface="Times New Roman"/>
                          <a:cs typeface="Times New Roman" panose="02020603050405020304" pitchFamily="18" charset="0"/>
                        </a:rPr>
                        <a:t>-Difficult to control their</a:t>
                      </a:r>
                    </a:p>
                    <a:p>
                      <a:pPr marL="50165" marR="0" algn="l" defTabSz="914400" rtl="0" eaLnBrk="1" latinLnBrk="0" hangingPunct="1">
                        <a:lnSpc>
                          <a:spcPts val="2025"/>
                        </a:lnSpc>
                        <a:spcBef>
                          <a:spcPts val="0"/>
                        </a:spcBef>
                        <a:spcAft>
                          <a:spcPts val="0"/>
                        </a:spcAft>
                      </a:pPr>
                      <a:r>
                        <a:rPr lang="en-US" sz="2400" kern="1200" dirty="0">
                          <a:solidFill>
                            <a:srgbClr val="000000"/>
                          </a:solidFill>
                          <a:latin typeface="Times New Roman" panose="02020603050405020304" pitchFamily="18" charset="0"/>
                          <a:ea typeface="Times New Roman"/>
                          <a:cs typeface="Times New Roman" panose="02020603050405020304" pitchFamily="18" charset="0"/>
                        </a:rPr>
                        <a:t>linear position</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776536">
                <a:tc>
                  <a:txBody>
                    <a:bodyPr/>
                    <a:lstStyle/>
                    <a:p>
                      <a:pPr marL="50165" marR="0" algn="l" defTabSz="914400" rtl="0" eaLnBrk="1" latinLnBrk="0" hangingPunct="1">
                        <a:lnSpc>
                          <a:spcPts val="2025"/>
                        </a:lnSpc>
                        <a:spcBef>
                          <a:spcPts val="0"/>
                        </a:spcBef>
                        <a:spcAft>
                          <a:spcPts val="0"/>
                        </a:spcAft>
                      </a:pPr>
                      <a:r>
                        <a:rPr lang="en-US" sz="2400" kern="1200">
                          <a:solidFill>
                            <a:srgbClr val="000000"/>
                          </a:solidFill>
                          <a:latin typeface="Times New Roman" panose="02020603050405020304" pitchFamily="18" charset="0"/>
                          <a:ea typeface="Times New Roman"/>
                          <a:cs typeface="Times New Roman" panose="02020603050405020304" pitchFamily="18" charset="0"/>
                        </a:rPr>
                        <a:t>-Deform under load</a:t>
                      </a:r>
                    </a:p>
                    <a:p>
                      <a:pPr marL="50165" marR="0" algn="l" defTabSz="914400" rtl="0" eaLnBrk="1" latinLnBrk="0" hangingPunct="1">
                        <a:lnSpc>
                          <a:spcPts val="2025"/>
                        </a:lnSpc>
                        <a:spcBef>
                          <a:spcPts val="0"/>
                        </a:spcBef>
                        <a:spcAft>
                          <a:spcPts val="0"/>
                        </a:spcAft>
                      </a:pPr>
                      <a:r>
                        <a:rPr lang="en-US" sz="2400" kern="1200">
                          <a:solidFill>
                            <a:srgbClr val="000000"/>
                          </a:solidFill>
                          <a:latin typeface="Times New Roman" panose="02020603050405020304" pitchFamily="18" charset="0"/>
                          <a:ea typeface="Times New Roman"/>
                          <a:cs typeface="Times New Roman" panose="02020603050405020304" pitchFamily="18" charset="0"/>
                        </a:rPr>
                        <a:t>constantly</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779690">
                <a:tc>
                  <a:txBody>
                    <a:bodyPr/>
                    <a:lstStyle/>
                    <a:p>
                      <a:pPr marL="50165" marR="0" algn="l" defTabSz="914400" rtl="0" eaLnBrk="1" latinLnBrk="0" hangingPunct="1">
                        <a:lnSpc>
                          <a:spcPts val="2025"/>
                        </a:lnSpc>
                        <a:spcBef>
                          <a:spcPts val="0"/>
                        </a:spcBef>
                        <a:spcAft>
                          <a:spcPts val="0"/>
                        </a:spcAft>
                      </a:pPr>
                      <a:r>
                        <a:rPr lang="en-US" sz="2400" kern="1200">
                          <a:solidFill>
                            <a:srgbClr val="000000"/>
                          </a:solidFill>
                          <a:latin typeface="Times New Roman" panose="02020603050405020304" pitchFamily="18" charset="0"/>
                          <a:ea typeface="Times New Roman"/>
                          <a:cs typeface="Times New Roman" panose="02020603050405020304" pitchFamily="18" charset="0"/>
                        </a:rPr>
                        <a:t>-Very low stiffness. Inaccurate</a:t>
                      </a:r>
                    </a:p>
                    <a:p>
                      <a:pPr marL="50165" marR="0" algn="l" defTabSz="914400" rtl="0" eaLnBrk="1" latinLnBrk="0" hangingPunct="1">
                        <a:lnSpc>
                          <a:spcPts val="2025"/>
                        </a:lnSpc>
                        <a:spcBef>
                          <a:spcPts val="0"/>
                        </a:spcBef>
                        <a:spcAft>
                          <a:spcPts val="0"/>
                        </a:spcAft>
                      </a:pPr>
                      <a:r>
                        <a:rPr lang="en-US" sz="2400" kern="1200">
                          <a:solidFill>
                            <a:srgbClr val="000000"/>
                          </a:solidFill>
                          <a:latin typeface="Times New Roman" panose="02020603050405020304" pitchFamily="18" charset="0"/>
                          <a:ea typeface="Times New Roman"/>
                          <a:cs typeface="Times New Roman" panose="02020603050405020304" pitchFamily="18" charset="0"/>
                        </a:rPr>
                        <a:t>response.</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95373">
                <a:tc>
                  <a:txBody>
                    <a:bodyPr/>
                    <a:lstStyle/>
                    <a:p>
                      <a:pPr marL="50165" marR="0" algn="l" defTabSz="914400" rtl="0" eaLnBrk="1" latinLnBrk="0" hangingPunct="1">
                        <a:lnSpc>
                          <a:spcPts val="2025"/>
                        </a:lnSpc>
                        <a:spcBef>
                          <a:spcPts val="0"/>
                        </a:spcBef>
                        <a:spcAft>
                          <a:spcPts val="0"/>
                        </a:spcAft>
                      </a:pPr>
                      <a:r>
                        <a:rPr lang="en-US" sz="2400" kern="1200" dirty="0">
                          <a:solidFill>
                            <a:srgbClr val="000000"/>
                          </a:solidFill>
                          <a:latin typeface="Times New Roman" panose="02020603050405020304" pitchFamily="18" charset="0"/>
                          <a:ea typeface="Times New Roman"/>
                          <a:cs typeface="Times New Roman" panose="02020603050405020304" pitchFamily="18" charset="0"/>
                        </a:rPr>
                        <a:t>-Lowest power to weight ratio</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11840706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274</TotalTime>
  <Words>2466</Words>
  <Application>Microsoft Office PowerPoint</Application>
  <PresentationFormat>Widescreen</PresentationFormat>
  <Paragraphs>273</Paragraphs>
  <Slides>30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Aapex</vt:lpstr>
      <vt:lpstr>Arial</vt:lpstr>
      <vt:lpstr>Calibri</vt:lpstr>
      <vt:lpstr>Calibri Light</vt:lpstr>
      <vt:lpstr>Segoe UI</vt:lpstr>
      <vt:lpstr>Times New Roman</vt:lpstr>
      <vt:lpstr>Wingdings</vt:lpstr>
      <vt:lpstr>Office Theme</vt:lpstr>
      <vt:lpstr>ACTUATORS</vt:lpstr>
      <vt:lpstr>Actuator system</vt:lpstr>
      <vt:lpstr>ISSUES/CHARACTERISTICS  OF AN ACTUATOR </vt:lpstr>
      <vt:lpstr>TYPES OF ACTUATORS</vt:lpstr>
      <vt:lpstr>Pneumatic and Hydraulic Actuators</vt:lpstr>
      <vt:lpstr>Pneumatic and Hydraulic Actuators</vt:lpstr>
      <vt:lpstr>Pneumatic and Hydraulic Actuators</vt:lpstr>
      <vt:lpstr>Pneumatic and Hydraulic Actuators</vt:lpstr>
      <vt:lpstr>Pneumatic and Hydraulic Actuators</vt:lpstr>
      <vt:lpstr>Pneumatic and Hydraulic Actuators</vt:lpstr>
      <vt:lpstr>Advantages and limitations of  Pneumatic actuators</vt:lpstr>
      <vt:lpstr>Advantages and limitations of  Hydraulic actuators</vt:lpstr>
      <vt:lpstr>Electric and Stepper Motors</vt:lpstr>
      <vt:lpstr>ELECTRIC MOTORS </vt:lpstr>
      <vt:lpstr>PowerPoint Presentation</vt:lpstr>
      <vt:lpstr>COMPONENTS OF DC ELECTRIC MOTOR</vt:lpstr>
      <vt:lpstr>ELECTRIC MOTORS </vt:lpstr>
      <vt:lpstr>COMPONENTS OF DC ELECTRIC MOTOR</vt:lpstr>
      <vt:lpstr>PowerPoint Presentation</vt:lpstr>
      <vt:lpstr>STEPPER MOTOR</vt:lpstr>
      <vt:lpstr>Construction of Stepper Motor</vt:lpstr>
      <vt:lpstr>Construction of Stepper Motor</vt:lpstr>
      <vt:lpstr>Construction of Stepper Motor</vt:lpstr>
      <vt:lpstr>Working Principle of Stepper Motor</vt:lpstr>
      <vt:lpstr>Types of Stepper Motor Operation (Modes of Excitation)</vt:lpstr>
      <vt:lpstr>STEPPER MOTOR</vt:lpstr>
      <vt:lpstr>ADVANTAGES &amp; LIMITATIONS OF ELECTRIC ACTUATORS</vt:lpstr>
      <vt:lpstr>APPLICATIONS</vt:lpstr>
      <vt:lpstr>Comparison of actuating systems</vt:lpstr>
      <vt:lpstr>Comparison of actuating systems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NARENDRA</dc:creator>
  <cp:lastModifiedBy>Koteswara Rao Unnam</cp:lastModifiedBy>
  <cp:revision>103</cp:revision>
  <dcterms:created xsi:type="dcterms:W3CDTF">2014-08-09T04:32:27Z</dcterms:created>
  <dcterms:modified xsi:type="dcterms:W3CDTF">2025-08-21T03:41:12Z</dcterms:modified>
</cp:coreProperties>
</file>