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42" r:id="rId1"/>
  </p:sldMasterIdLst>
  <p:notesMasterIdLst>
    <p:notesMasterId r:id="rId39"/>
  </p:notesMasterIdLst>
  <p:handoutMasterIdLst>
    <p:handoutMasterId r:id="rId40"/>
  </p:handoutMasterIdLst>
  <p:sldIdLst>
    <p:sldId id="735" r:id="rId2"/>
    <p:sldId id="853" r:id="rId3"/>
    <p:sldId id="783" r:id="rId4"/>
    <p:sldId id="859" r:id="rId5"/>
    <p:sldId id="860" r:id="rId6"/>
    <p:sldId id="861" r:id="rId7"/>
    <p:sldId id="862" r:id="rId8"/>
    <p:sldId id="863" r:id="rId9"/>
    <p:sldId id="864" r:id="rId10"/>
    <p:sldId id="865" r:id="rId11"/>
    <p:sldId id="866" r:id="rId12"/>
    <p:sldId id="867" r:id="rId13"/>
    <p:sldId id="868" r:id="rId14"/>
    <p:sldId id="869" r:id="rId15"/>
    <p:sldId id="870" r:id="rId16"/>
    <p:sldId id="871" r:id="rId17"/>
    <p:sldId id="872" r:id="rId18"/>
    <p:sldId id="873" r:id="rId19"/>
    <p:sldId id="874" r:id="rId20"/>
    <p:sldId id="875" r:id="rId21"/>
    <p:sldId id="876" r:id="rId22"/>
    <p:sldId id="877" r:id="rId23"/>
    <p:sldId id="878" r:id="rId24"/>
    <p:sldId id="879" r:id="rId25"/>
    <p:sldId id="880" r:id="rId26"/>
    <p:sldId id="881" r:id="rId27"/>
    <p:sldId id="882" r:id="rId28"/>
    <p:sldId id="883" r:id="rId29"/>
    <p:sldId id="884" r:id="rId30"/>
    <p:sldId id="885" r:id="rId31"/>
    <p:sldId id="886" r:id="rId32"/>
    <p:sldId id="887" r:id="rId33"/>
    <p:sldId id="888" r:id="rId34"/>
    <p:sldId id="889" r:id="rId35"/>
    <p:sldId id="890" r:id="rId36"/>
    <p:sldId id="891" r:id="rId37"/>
    <p:sldId id="628" r:id="rId3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CC0066"/>
    <a:srgbClr val="0000FF"/>
    <a:srgbClr val="FF0066"/>
    <a:srgbClr val="800080"/>
    <a:srgbClr val="C93193"/>
    <a:srgbClr val="CC3300"/>
    <a:srgbClr val="CC3399"/>
    <a:srgbClr val="FF66CC"/>
    <a:srgbClr val="66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86380" autoAdjust="0"/>
  </p:normalViewPr>
  <p:slideViewPr>
    <p:cSldViewPr>
      <p:cViewPr varScale="1">
        <p:scale>
          <a:sx n="69" d="100"/>
          <a:sy n="69" d="100"/>
        </p:scale>
        <p:origin x="135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3/1/2026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3/1/2026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81401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3/1/2026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3/1/2026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3/1/2026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3/1/2026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3/1/2026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3/1/2026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3/1/2026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3/1/2026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3/1/2026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3/1/2026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3/1/2026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3/1/2026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23604"/>
            <a:ext cx="7562850" cy="175552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24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/>
            </a:r>
            <a:br>
              <a:rPr lang="en-US" sz="24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/>
            </a:r>
            <a:br>
              <a:rPr lang="en-US" sz="33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  <a:t>(Natural Language Processing)</a:t>
            </a:r>
            <a:br>
              <a:rPr lang="en-US" sz="3300" dirty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005024"/>
                </a:solidFill>
                <a:latin typeface="Georgia" pitchFamily="18" charset="0"/>
                <a:cs typeface="Arial" pitchFamily="34" charset="0"/>
              </a:rPr>
              <a:t>III B.TECH II SEM</a:t>
            </a:r>
            <a:br>
              <a:rPr lang="en-US" sz="3300" dirty="0">
                <a:solidFill>
                  <a:srgbClr val="005024"/>
                </a:solidFill>
                <a:latin typeface="Georgia" pitchFamily="18" charset="0"/>
                <a:cs typeface="Arial" pitchFamily="34" charset="0"/>
              </a:rPr>
            </a:br>
            <a:r>
              <a:rPr lang="en-US" sz="3600" dirty="0">
                <a:solidFill>
                  <a:srgbClr val="7030A0"/>
                </a:solidFill>
                <a:latin typeface="Georgia" pitchFamily="18" charset="0"/>
                <a:cs typeface="Arial" pitchFamily="34" charset="0"/>
              </a:rPr>
              <a:t>(PVP-23)</a:t>
            </a:r>
            <a:endParaRPr lang="en-US" sz="2100" dirty="0">
              <a:solidFill>
                <a:srgbClr val="7030A0"/>
              </a:solidFill>
              <a:latin typeface="Georgia" pitchFamily="18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935144" y="2819400"/>
            <a:ext cx="6980256" cy="221599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UNIT-III </a:t>
            </a:r>
          </a:p>
          <a:p>
            <a:pPr algn="ctr"/>
            <a:r>
              <a:rPr lang="en-US" sz="6600" b="1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Feature Structures</a:t>
            </a:r>
            <a:endParaRPr lang="en-US" sz="6600" b="1" dirty="0">
              <a:solidFill>
                <a:srgbClr val="FF0066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10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Contents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457200" indent="-457200" algn="just" fontAlgn="auto">
              <a:lnSpc>
                <a:spcPct val="150000"/>
              </a:lnSpc>
              <a:buAutoNum type="arabicPeriod"/>
            </a:pPr>
            <a:r>
              <a:rPr lang="en-US" sz="28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Feature Structures</a:t>
            </a:r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r>
              <a:rPr lang="en-US" sz="2800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Attribute value Matrices</a:t>
            </a:r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r>
              <a:rPr lang="en-US" sz="2800" b="1" dirty="0">
                <a:solidFill>
                  <a:srgbClr val="800080"/>
                </a:solidFill>
                <a:latin typeface="Baskerville Old Face" panose="02020602080505020303" pitchFamily="18" charset="0"/>
              </a:rPr>
              <a:t>Agreement features </a:t>
            </a:r>
            <a:endParaRPr lang="en-US" sz="2800" b="1" dirty="0">
              <a:solidFill>
                <a:srgbClr val="800080"/>
              </a:solidFill>
              <a:latin typeface="Baskerville Old Face" panose="02020602080505020303" pitchFamily="18" charset="0"/>
            </a:endParaRPr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r>
              <a:rPr lang="en-US" sz="2800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Feature-based </a:t>
            </a:r>
            <a:r>
              <a:rPr lang="en-US" sz="2800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grammars</a:t>
            </a:r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r>
              <a:rPr lang="en-US" sz="2800" b="1" dirty="0">
                <a:solidFill>
                  <a:srgbClr val="002060"/>
                </a:solidFill>
                <a:latin typeface="Baskerville Old Face" panose="02020602080505020303" pitchFamily="18" charset="0"/>
              </a:rPr>
              <a:t>Role of feature structures in parsing</a:t>
            </a:r>
            <a:endParaRPr lang="en-US" sz="2800" b="1" dirty="0">
              <a:solidFill>
                <a:srgbClr val="002060"/>
              </a:solidFill>
              <a:latin typeface="Baskerville Old Face" panose="02020602080505020303" pitchFamily="18" charset="0"/>
            </a:endParaRPr>
          </a:p>
          <a:p>
            <a:pPr marL="365760" lvl="1" indent="0" algn="just">
              <a:lnSpc>
                <a:spcPct val="150000"/>
              </a:lnSpc>
              <a:buNone/>
            </a:pPr>
            <a:endParaRPr lang="en-US" b="1" dirty="0" smtClean="0"/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endParaRPr lang="en-US" dirty="0" smtClean="0"/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endParaRPr lang="en-US" b="1" dirty="0" smtClean="0"/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endParaRPr lang="en-US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4951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Feature Structures</a:t>
            </a:r>
            <a:endParaRPr lang="en-US" sz="36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Feature structures in Natural Language Processing (NLP) </a:t>
            </a:r>
            <a:r>
              <a:rPr lang="en-US" dirty="0">
                <a:latin typeface="Baskerville Old Face" panose="02020602080505020303" pitchFamily="18" charset="0"/>
              </a:rPr>
              <a:t>are </a:t>
            </a:r>
            <a:r>
              <a:rPr lang="en-US" b="1" dirty="0">
                <a:solidFill>
                  <a:srgbClr val="800080"/>
                </a:solidFill>
                <a:latin typeface="Baskerville Old Face" panose="02020602080505020303" pitchFamily="18" charset="0"/>
              </a:rPr>
              <a:t>formal representations of linguistic information </a:t>
            </a:r>
            <a:r>
              <a:rPr lang="en-US" dirty="0">
                <a:latin typeface="Baskerville Old Face" panose="02020602080505020303" pitchFamily="18" charset="0"/>
              </a:rPr>
              <a:t>using </a:t>
            </a: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a set of attributes (features) </a:t>
            </a:r>
            <a:r>
              <a:rPr lang="en-US" dirty="0">
                <a:latin typeface="Baskerville Old Face" panose="02020602080505020303" pitchFamily="18" charset="0"/>
              </a:rPr>
              <a:t>and their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corresponding values. </a:t>
            </a:r>
            <a:endParaRPr lang="en-US" b="1" dirty="0" smtClean="0">
              <a:solidFill>
                <a:srgbClr val="0000FF"/>
              </a:solidFill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They </a:t>
            </a:r>
            <a:r>
              <a:rPr lang="en-US" dirty="0">
                <a:latin typeface="Baskerville Old Face" panose="02020602080505020303" pitchFamily="18" charset="0"/>
              </a:rPr>
              <a:t>are used to </a:t>
            </a:r>
            <a:r>
              <a:rPr lang="en-US" b="1" dirty="0">
                <a:solidFill>
                  <a:srgbClr val="800080"/>
                </a:solidFill>
                <a:latin typeface="Baskerville Old Face" panose="02020602080505020303" pitchFamily="18" charset="0"/>
              </a:rPr>
              <a:t>encode grammatical properties </a:t>
            </a:r>
            <a:r>
              <a:rPr lang="en-US" dirty="0">
                <a:latin typeface="Baskerville Old Face" panose="02020602080505020303" pitchFamily="18" charset="0"/>
              </a:rPr>
              <a:t>such as </a:t>
            </a:r>
            <a:r>
              <a:rPr lang="en-US" b="1" dirty="0">
                <a:latin typeface="Baskerville Old Face" panose="02020602080505020303" pitchFamily="18" charset="0"/>
              </a:rPr>
              <a:t>number, gender, person, tense, and category</a:t>
            </a:r>
            <a:r>
              <a:rPr lang="en-US" dirty="0">
                <a:latin typeface="Baskerville Old Face" panose="02020602080505020303" pitchFamily="18" charset="0"/>
              </a:rPr>
              <a:t>, helping </a:t>
            </a: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NLP systems analyze and process language accurately. </a:t>
            </a:r>
            <a:endParaRPr lang="en-US" b="1" dirty="0" smtClean="0">
              <a:solidFill>
                <a:srgbClr val="CC3300"/>
              </a:solidFill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In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feature-based grammars</a:t>
            </a:r>
            <a:r>
              <a:rPr lang="en-US" dirty="0">
                <a:solidFill>
                  <a:srgbClr val="0000FF"/>
                </a:solidFill>
                <a:latin typeface="Baskerville Old Face" panose="02020602080505020303" pitchFamily="18" charset="0"/>
              </a:rPr>
              <a:t>, </a:t>
            </a:r>
            <a:r>
              <a:rPr lang="en-US" dirty="0">
                <a:latin typeface="Baskerville Old Face" panose="02020602080505020303" pitchFamily="18" charset="0"/>
              </a:rPr>
              <a:t>these structures are </a:t>
            </a: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attached to grammar rules </a:t>
            </a:r>
            <a:r>
              <a:rPr lang="en-US" dirty="0">
                <a:latin typeface="Baskerville Old Face" panose="02020602080505020303" pitchFamily="18" charset="0"/>
              </a:rPr>
              <a:t>so that the system can </a:t>
            </a:r>
            <a:r>
              <a:rPr lang="en-US" b="1" dirty="0">
                <a:latin typeface="Baskerville Old Face" panose="02020602080505020303" pitchFamily="18" charset="0"/>
              </a:rPr>
              <a:t>follow correct language rules</a:t>
            </a:r>
            <a:r>
              <a:rPr lang="en-US" dirty="0">
                <a:latin typeface="Baskerville Old Face" panose="02020602080505020303" pitchFamily="18" charset="0"/>
              </a:rPr>
              <a:t>.</a:t>
            </a:r>
            <a:endParaRPr lang="en-US" b="1" dirty="0">
              <a:solidFill>
                <a:srgbClr val="800080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247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In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parsing</a:t>
            </a:r>
            <a:r>
              <a:rPr lang="en-US" dirty="0">
                <a:latin typeface="Baskerville Old Face" panose="02020602080505020303" pitchFamily="18" charset="0"/>
              </a:rPr>
              <a:t>, they </a:t>
            </a: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help the parser match features of words </a:t>
            </a:r>
            <a:r>
              <a:rPr lang="en-US" dirty="0">
                <a:latin typeface="Baskerville Old Face" panose="02020602080505020303" pitchFamily="18" charset="0"/>
              </a:rPr>
              <a:t>and </a:t>
            </a:r>
            <a:r>
              <a:rPr lang="en-US" b="1" dirty="0">
                <a:latin typeface="Baskerville Old Face" panose="02020602080505020303" pitchFamily="18" charset="0"/>
              </a:rPr>
              <a:t>phrases step by step</a:t>
            </a:r>
            <a:r>
              <a:rPr lang="en-US" dirty="0">
                <a:latin typeface="Baskerville Old Face" panose="02020602080505020303" pitchFamily="18" charset="0"/>
              </a:rPr>
              <a:t>. If the features match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(like singular subject + singular verb), </a:t>
            </a:r>
            <a:r>
              <a:rPr lang="en-US" dirty="0">
                <a:latin typeface="Baskerville Old Face" panose="02020602080505020303" pitchFamily="18" charset="0"/>
              </a:rPr>
              <a:t>the </a:t>
            </a:r>
            <a:r>
              <a:rPr lang="en-US" b="1" dirty="0">
                <a:solidFill>
                  <a:srgbClr val="800080"/>
                </a:solidFill>
                <a:latin typeface="Baskerville Old Face" panose="02020602080505020303" pitchFamily="18" charset="0"/>
              </a:rPr>
              <a:t>sentence is accepted; </a:t>
            </a:r>
            <a:r>
              <a:rPr lang="en-US" dirty="0">
                <a:latin typeface="Baskerville Old Face" panose="02020602080505020303" pitchFamily="18" charset="0"/>
              </a:rPr>
              <a:t>if they don’t match, the </a:t>
            </a:r>
            <a:r>
              <a:rPr lang="en-US" b="1" dirty="0">
                <a:latin typeface="Baskerville Old Face" panose="02020602080505020303" pitchFamily="18" charset="0"/>
              </a:rPr>
              <a:t>system detects an error</a:t>
            </a:r>
            <a:r>
              <a:rPr lang="en-US" dirty="0">
                <a:latin typeface="Baskerville Old Face" panose="02020602080505020303" pitchFamily="18" charset="0"/>
              </a:rPr>
              <a:t>.</a:t>
            </a:r>
            <a:endParaRPr lang="en-US" dirty="0" smtClean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Feature structures act like a </a:t>
            </a:r>
            <a:r>
              <a:rPr lang="en-US" b="1" dirty="0">
                <a:solidFill>
                  <a:srgbClr val="800080"/>
                </a:solidFill>
                <a:latin typeface="Baskerville Old Face" panose="02020602080505020303" pitchFamily="18" charset="0"/>
              </a:rPr>
              <a:t>“grammar checklist” </a:t>
            </a:r>
            <a:r>
              <a:rPr lang="en-US" dirty="0">
                <a:latin typeface="Baskerville Old Face" panose="02020602080505020303" pitchFamily="18" charset="0"/>
              </a:rPr>
              <a:t>that helps NLP systems </a:t>
            </a:r>
            <a:r>
              <a:rPr lang="en-US" b="1" dirty="0">
                <a:latin typeface="Baskerville Old Face" panose="02020602080505020303" pitchFamily="18" charset="0"/>
              </a:rPr>
              <a:t>maintain agreement, consistency,</a:t>
            </a:r>
            <a:r>
              <a:rPr lang="en-US" dirty="0">
                <a:latin typeface="Baskerville Old Face" panose="02020602080505020303" pitchFamily="18" charset="0"/>
              </a:rPr>
              <a:t> and </a:t>
            </a:r>
            <a:r>
              <a:rPr lang="en-US" b="1" dirty="0">
                <a:solidFill>
                  <a:srgbClr val="CC0066"/>
                </a:solidFill>
                <a:latin typeface="Baskerville Old Face" panose="02020602080505020303" pitchFamily="18" charset="0"/>
              </a:rPr>
              <a:t>accurate sentence understanding during parsing.</a:t>
            </a:r>
            <a:endParaRPr lang="en-US" b="1" dirty="0" smtClean="0">
              <a:solidFill>
                <a:srgbClr val="CC0066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7584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908" y="923605"/>
            <a:ext cx="7973291" cy="35721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80755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Attribute Value Matrices</a:t>
            </a:r>
            <a:endParaRPr lang="en-US" sz="36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latin typeface="Baskerville Old Face" panose="02020602080505020303" pitchFamily="18" charset="0"/>
              </a:rPr>
              <a:t>Attribute–Value </a:t>
            </a:r>
            <a:r>
              <a:rPr lang="en-US" b="1" dirty="0">
                <a:latin typeface="Baskerville Old Face" panose="02020602080505020303" pitchFamily="18" charset="0"/>
              </a:rPr>
              <a:t>Matrices (AVMs)</a:t>
            </a:r>
            <a:r>
              <a:rPr lang="en-US" dirty="0">
                <a:latin typeface="Baskerville Old Face" panose="02020602080505020303" pitchFamily="18" charset="0"/>
              </a:rPr>
              <a:t> are a </a:t>
            </a:r>
            <a:r>
              <a:rPr lang="en-US" b="1" dirty="0">
                <a:solidFill>
                  <a:srgbClr val="CC0066"/>
                </a:solidFill>
                <a:latin typeface="Baskerville Old Face" panose="02020602080505020303" pitchFamily="18" charset="0"/>
              </a:rPr>
              <a:t>formal way of representing linguistic information</a:t>
            </a:r>
            <a:r>
              <a:rPr lang="en-US" dirty="0">
                <a:latin typeface="Baskerville Old Face" panose="02020602080505020303" pitchFamily="18" charset="0"/>
              </a:rPr>
              <a:t> in Natural Language Processing using a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structured set of attributes (features) </a:t>
            </a:r>
            <a:r>
              <a:rPr lang="en-US" dirty="0">
                <a:latin typeface="Baskerville Old Face" panose="02020602080505020303" pitchFamily="18" charset="0"/>
              </a:rPr>
              <a:t>and their </a:t>
            </a:r>
            <a:r>
              <a:rPr lang="en-US" b="1" dirty="0">
                <a:solidFill>
                  <a:srgbClr val="800080"/>
                </a:solidFill>
                <a:latin typeface="Baskerville Old Face" panose="02020602080505020303" pitchFamily="18" charset="0"/>
              </a:rPr>
              <a:t>corresponding values</a:t>
            </a:r>
            <a:r>
              <a:rPr lang="en-US" b="1" dirty="0" smtClean="0">
                <a:solidFill>
                  <a:srgbClr val="800080"/>
                </a:solidFill>
                <a:latin typeface="Baskerville Old Face" panose="02020602080505020303" pitchFamily="18" charset="0"/>
              </a:rPr>
              <a:t>.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They are used to </a:t>
            </a:r>
            <a:r>
              <a:rPr lang="en-US" b="1" dirty="0">
                <a:solidFill>
                  <a:srgbClr val="CC0066"/>
                </a:solidFill>
                <a:latin typeface="Baskerville Old Face" panose="02020602080505020303" pitchFamily="18" charset="0"/>
              </a:rPr>
              <a:t>describe grammatical properties </a:t>
            </a:r>
            <a:r>
              <a:rPr lang="en-US" b="1" dirty="0">
                <a:latin typeface="Baskerville Old Face" panose="02020602080505020303" pitchFamily="18" charset="0"/>
              </a:rPr>
              <a:t>of </a:t>
            </a: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words and phrases</a:t>
            </a:r>
            <a:r>
              <a:rPr lang="en-US" dirty="0">
                <a:latin typeface="Baskerville Old Face" panose="02020602080505020303" pitchFamily="18" charset="0"/>
              </a:rPr>
              <a:t> such as c</a:t>
            </a:r>
            <a:r>
              <a:rPr lang="en-US" b="1" dirty="0">
                <a:latin typeface="Baskerville Old Face" panose="02020602080505020303" pitchFamily="18" charset="0"/>
              </a:rPr>
              <a:t>ategory, number, gender, tense, and person</a:t>
            </a:r>
            <a:r>
              <a:rPr lang="en-US" dirty="0">
                <a:latin typeface="Baskerville Old Face" panose="02020602080505020303" pitchFamily="18" charset="0"/>
              </a:rPr>
              <a:t> in a </a:t>
            </a:r>
            <a:r>
              <a:rPr lang="en-US" b="1" u="sng" dirty="0">
                <a:solidFill>
                  <a:srgbClr val="7030A0"/>
                </a:solidFill>
                <a:latin typeface="Baskerville Old Face" panose="02020602080505020303" pitchFamily="18" charset="0"/>
              </a:rPr>
              <a:t>clear and organized matrix form</a:t>
            </a:r>
            <a:r>
              <a:rPr lang="en-US" b="1" u="sng" dirty="0" smtClean="0">
                <a:solidFill>
                  <a:srgbClr val="7030A0"/>
                </a:solidFill>
                <a:latin typeface="Baskerville Old Face" panose="02020602080505020303" pitchFamily="18" charset="0"/>
              </a:rPr>
              <a:t>.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In simple terms, </a:t>
            </a:r>
            <a:r>
              <a:rPr lang="en-US" b="1" dirty="0">
                <a:latin typeface="Baskerville Old Face" panose="02020602080505020303" pitchFamily="18" charset="0"/>
              </a:rPr>
              <a:t>AVMs</a:t>
            </a:r>
            <a:r>
              <a:rPr lang="en-US" dirty="0">
                <a:latin typeface="Baskerville Old Face" panose="02020602080505020303" pitchFamily="18" charset="0"/>
              </a:rPr>
              <a:t> are like a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table of grammatical features </a:t>
            </a:r>
            <a:r>
              <a:rPr lang="en-US" dirty="0">
                <a:latin typeface="Baskerville Old Face" panose="02020602080505020303" pitchFamily="18" charset="0"/>
              </a:rPr>
              <a:t>that </a:t>
            </a:r>
            <a:r>
              <a:rPr lang="en-US" b="1" dirty="0">
                <a:latin typeface="Baskerville Old Face" panose="02020602080505020303" pitchFamily="18" charset="0"/>
              </a:rPr>
              <a:t>helps NLP systems </a:t>
            </a:r>
            <a:r>
              <a:rPr lang="en-US" b="1" dirty="0">
                <a:solidFill>
                  <a:srgbClr val="800080"/>
                </a:solidFill>
                <a:latin typeface="Baskerville Old Face" panose="02020602080505020303" pitchFamily="18" charset="0"/>
              </a:rPr>
              <a:t>understand language structure </a:t>
            </a:r>
            <a:r>
              <a:rPr lang="en-US" dirty="0">
                <a:latin typeface="Baskerville Old Face" panose="02020602080505020303" pitchFamily="18" charset="0"/>
              </a:rPr>
              <a:t>and </a:t>
            </a:r>
            <a:r>
              <a:rPr lang="en-US" b="1" dirty="0">
                <a:solidFill>
                  <a:srgbClr val="800080"/>
                </a:solidFill>
                <a:latin typeface="Baskerville Old Face" panose="02020602080505020303" pitchFamily="18" charset="0"/>
              </a:rPr>
              <a:t>agreement.</a:t>
            </a:r>
            <a:endParaRPr lang="en-US" b="1" dirty="0" smtClean="0">
              <a:solidFill>
                <a:srgbClr val="800080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8099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</a:rPr>
              <a:t>STRUCTURE OF </a:t>
            </a:r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Attribute Value Matrices</a:t>
            </a:r>
            <a:endParaRPr lang="en-US" sz="28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800080"/>
                </a:solidFill>
                <a:latin typeface="Baskerville Old Face" panose="02020602080505020303" pitchFamily="18" charset="0"/>
              </a:rPr>
              <a:t>The architecture of an AVM consists of: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Attributes (Features):</a:t>
            </a:r>
            <a:r>
              <a:rPr lang="en-US" dirty="0">
                <a:latin typeface="Baskerville Old Face" panose="02020602080505020303" pitchFamily="18" charset="0"/>
              </a:rPr>
              <a:t> Linguistic properties (e.g., CAT, NUM, GEND)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Values:</a:t>
            </a:r>
            <a:r>
              <a:rPr lang="en-US" dirty="0">
                <a:latin typeface="Baskerville Old Face" panose="02020602080505020303" pitchFamily="18" charset="0"/>
              </a:rPr>
              <a:t> The assigned grammatical information (e.g., Noun, Singular, Feminine)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Hierarchical Structure:</a:t>
            </a:r>
            <a:r>
              <a:rPr lang="en-US" dirty="0">
                <a:solidFill>
                  <a:srgbClr val="CC3300"/>
                </a:solidFill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AVMs can be nested to represent complex linguistic information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Feature Bundles:</a:t>
            </a:r>
            <a:r>
              <a:rPr lang="en-US" dirty="0">
                <a:solidFill>
                  <a:srgbClr val="CC3300"/>
                </a:solidFill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Grouping related grammatical features together</a:t>
            </a:r>
          </a:p>
        </p:txBody>
      </p:sp>
    </p:spTree>
    <p:extLst>
      <p:ext uri="{BB962C8B-B14F-4D97-AF65-F5344CB8AC3E}">
        <p14:creationId xmlns:p14="http://schemas.microsoft.com/office/powerpoint/2010/main" val="3769072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</a:rPr>
              <a:t>STRUCTURE OF </a:t>
            </a:r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Attribute Value Matrices</a:t>
            </a:r>
            <a:endParaRPr lang="en-US" sz="28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800080"/>
                </a:solidFill>
                <a:latin typeface="Baskerville Old Face" panose="02020602080505020303" pitchFamily="18" charset="0"/>
              </a:rPr>
              <a:t>Basic Structure:</a:t>
            </a:r>
            <a:endParaRPr lang="en-US" dirty="0"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943100"/>
            <a:ext cx="2667000" cy="1828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6818" y="1752600"/>
            <a:ext cx="4668982" cy="2895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61763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Mathematical Notation of AVMs</a:t>
            </a:r>
            <a:endParaRPr lang="en-US" sz="36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092" y="1066800"/>
            <a:ext cx="7519416" cy="2819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4267200"/>
            <a:ext cx="5867400" cy="228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62477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Example of AVMs</a:t>
            </a:r>
            <a:endParaRPr lang="en-US" sz="36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028700"/>
            <a:ext cx="3886200" cy="32385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800" y="3276600"/>
            <a:ext cx="4242816" cy="32731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27560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Example of AVMs</a:t>
            </a:r>
            <a:endParaRPr lang="en-US" sz="36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246" y="2904330"/>
            <a:ext cx="4784753" cy="37943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833075"/>
            <a:ext cx="7010400" cy="19101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2980" y="3200400"/>
            <a:ext cx="3305636" cy="2057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56215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Example of AVMs</a:t>
            </a:r>
            <a:endParaRPr lang="en-US" sz="36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143000"/>
            <a:ext cx="5597236" cy="3962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54726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Example of AVMs</a:t>
            </a:r>
            <a:endParaRPr lang="en-US" sz="36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990600"/>
            <a:ext cx="8001000" cy="4191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06354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Example of AVMs</a:t>
            </a:r>
            <a:endParaRPr lang="en-US" sz="36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990600"/>
            <a:ext cx="5791200" cy="3429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33390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Example of AVMs</a:t>
            </a:r>
            <a:endParaRPr lang="en-US" sz="36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3226441"/>
            <a:ext cx="6781800" cy="30357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092" y="1219200"/>
            <a:ext cx="8281416" cy="14738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42761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Example of AVMs</a:t>
            </a:r>
            <a:endParaRPr lang="en-US" sz="36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984" y="990600"/>
            <a:ext cx="8485632" cy="5715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17694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Example of AVMs</a:t>
            </a:r>
            <a:endParaRPr lang="en-US" sz="36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827" y="1087582"/>
            <a:ext cx="4726973" cy="2133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854" y="3595255"/>
            <a:ext cx="4881946" cy="2895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0201" y="1371600"/>
            <a:ext cx="3581400" cy="4038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01792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Example of AVMs</a:t>
            </a:r>
            <a:endParaRPr lang="en-US" sz="36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8729008"/>
              </p:ext>
            </p:extLst>
          </p:nvPr>
        </p:nvGraphicFramePr>
        <p:xfrm>
          <a:off x="723900" y="990600"/>
          <a:ext cx="7543800" cy="266700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2514600">
                  <a:extLst>
                    <a:ext uri="{9D8B030D-6E8A-4147-A177-3AD203B41FA5}">
                      <a16:colId xmlns:a16="http://schemas.microsoft.com/office/drawing/2014/main" val="1402527915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4130078727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500251485"/>
                    </a:ext>
                  </a:extLst>
                </a:gridCol>
              </a:tblGrid>
              <a:tr h="44450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Part</a:t>
                      </a: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Feature</a:t>
                      </a: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Meaning</a:t>
                      </a: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4620887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Subject (girl)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SG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One person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03560031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latin typeface="Baskerville Old Face" panose="02020602080505020303" pitchFamily="18" charset="0"/>
                        </a:rPr>
                        <a:t>Subject (girl)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FEM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Female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41698438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latin typeface="Baskerville Old Face" panose="02020602080505020303" pitchFamily="18" charset="0"/>
                        </a:rPr>
                        <a:t>Verb (runs)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latin typeface="Baskerville Old Face" panose="02020602080505020303" pitchFamily="18" charset="0"/>
                        </a:rPr>
                        <a:t>PRESENT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Action now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7654992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latin typeface="Baskerville Old Face" panose="02020602080505020303" pitchFamily="18" charset="0"/>
                        </a:rPr>
                        <a:t>Verb (runs)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latin typeface="Baskerville Old Face" panose="02020602080505020303" pitchFamily="18" charset="0"/>
                        </a:rPr>
                        <a:t>SG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Matches subject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68529764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latin typeface="Baskerville Old Face" panose="02020602080505020303" pitchFamily="18" charset="0"/>
                        </a:rPr>
                        <a:t>Verb (runs)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PERS:3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He/She/It form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67074498"/>
                  </a:ext>
                </a:extLst>
              </a:tr>
            </a:tbl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930" y="3920557"/>
            <a:ext cx="8357686" cy="29374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03916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Agreement Features</a:t>
            </a:r>
            <a:endParaRPr lang="en-US" sz="36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latin typeface="Baskerville Old Face" panose="02020602080505020303" pitchFamily="18" charset="0"/>
              </a:rPr>
              <a:t>Agreement features</a:t>
            </a:r>
            <a:r>
              <a:rPr lang="en-US" dirty="0">
                <a:latin typeface="Baskerville Old Face" panose="02020602080505020303" pitchFamily="18" charset="0"/>
              </a:rPr>
              <a:t> are </a:t>
            </a: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grammatical properties </a:t>
            </a:r>
            <a:r>
              <a:rPr lang="en-US" dirty="0">
                <a:latin typeface="Baskerville Old Face" panose="02020602080505020303" pitchFamily="18" charset="0"/>
              </a:rPr>
              <a:t>that must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match between different parts of a sentence</a:t>
            </a:r>
            <a:r>
              <a:rPr lang="en-US" dirty="0">
                <a:latin typeface="Baskerville Old Face" panose="02020602080505020303" pitchFamily="18" charset="0"/>
              </a:rPr>
              <a:t> (especially </a:t>
            </a:r>
            <a:r>
              <a:rPr lang="en-US" b="1" dirty="0">
                <a:latin typeface="Baskerville Old Face" panose="02020602080505020303" pitchFamily="18" charset="0"/>
              </a:rPr>
              <a:t>subject and verb</a:t>
            </a:r>
            <a:r>
              <a:rPr lang="en-US" dirty="0">
                <a:latin typeface="Baskerville Old Face" panose="02020602080505020303" pitchFamily="18" charset="0"/>
              </a:rPr>
              <a:t>) to make the </a:t>
            </a:r>
            <a:r>
              <a:rPr lang="en-US" b="1" dirty="0">
                <a:latin typeface="Baskerville Old Face" panose="02020602080505020303" pitchFamily="18" charset="0"/>
              </a:rPr>
              <a:t>sentence grammatically </a:t>
            </a:r>
            <a:r>
              <a:rPr lang="en-US" b="1" dirty="0" smtClean="0">
                <a:latin typeface="Baskerville Old Face" panose="02020602080505020303" pitchFamily="18" charset="0"/>
              </a:rPr>
              <a:t>correct.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In </a:t>
            </a:r>
            <a:r>
              <a:rPr lang="en-US" dirty="0">
                <a:latin typeface="Baskerville Old Face" panose="02020602080505020303" pitchFamily="18" charset="0"/>
              </a:rPr>
              <a:t>NLP, these </a:t>
            </a:r>
            <a:r>
              <a:rPr lang="en-US" b="1" dirty="0">
                <a:solidFill>
                  <a:srgbClr val="800080"/>
                </a:solidFill>
                <a:latin typeface="Baskerville Old Face" panose="02020602080505020303" pitchFamily="18" charset="0"/>
              </a:rPr>
              <a:t>features are stored in feature structures </a:t>
            </a:r>
            <a:r>
              <a:rPr lang="en-US" dirty="0">
                <a:latin typeface="Baskerville Old Face" panose="02020602080505020303" pitchFamily="18" charset="0"/>
              </a:rPr>
              <a:t>or </a:t>
            </a:r>
            <a:r>
              <a:rPr lang="en-US" b="1" dirty="0">
                <a:latin typeface="Baskerville Old Face" panose="02020602080505020303" pitchFamily="18" charset="0"/>
              </a:rPr>
              <a:t>AVMs</a:t>
            </a:r>
            <a:r>
              <a:rPr lang="en-US" dirty="0">
                <a:latin typeface="Baskerville Old Face" panose="02020602080505020303" pitchFamily="18" charset="0"/>
              </a:rPr>
              <a:t> and used </a:t>
            </a:r>
            <a:r>
              <a:rPr lang="en-US" b="1" dirty="0">
                <a:latin typeface="Baskerville Old Face" panose="02020602080505020303" pitchFamily="18" charset="0"/>
              </a:rPr>
              <a:t>during parsing and grammar checking</a:t>
            </a:r>
            <a:r>
              <a:rPr lang="en-US" dirty="0">
                <a:latin typeface="Baskerville Old Face" panose="02020602080505020303" pitchFamily="18" charset="0"/>
              </a:rPr>
              <a:t>.</a:t>
            </a:r>
            <a:endParaRPr lang="en-US" b="1" dirty="0" smtClean="0">
              <a:solidFill>
                <a:srgbClr val="800080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310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Agreement Features</a:t>
            </a:r>
            <a:endParaRPr lang="en-US" sz="36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127" y="883227"/>
            <a:ext cx="6705600" cy="40697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5416" y="5029200"/>
            <a:ext cx="6553200" cy="17122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99484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Agreement Features</a:t>
            </a:r>
            <a:endParaRPr lang="en-US" sz="36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914400"/>
            <a:ext cx="6400800" cy="3733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4911436"/>
            <a:ext cx="6629400" cy="16417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66886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Agreement Features</a:t>
            </a:r>
            <a:endParaRPr lang="en-US" sz="36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990600"/>
            <a:ext cx="4800600" cy="4191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5486400"/>
            <a:ext cx="6858000" cy="12981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69684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Agreement Features</a:t>
            </a:r>
            <a:endParaRPr lang="en-US" sz="36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914400"/>
            <a:ext cx="5950527" cy="3733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9426" y="4862945"/>
            <a:ext cx="4145973" cy="19950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14348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Feature based Grammars</a:t>
            </a:r>
            <a:endParaRPr lang="en-US" sz="36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7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dirty="0">
                <a:solidFill>
                  <a:srgbClr val="800080"/>
                </a:solidFill>
                <a:latin typeface="Baskerville Old Face" panose="02020602080505020303" pitchFamily="18" charset="0"/>
              </a:rPr>
              <a:t>Feature-based grammars </a:t>
            </a:r>
            <a:r>
              <a:rPr lang="en-US" dirty="0">
                <a:latin typeface="Baskerville Old Face" panose="02020602080505020303" pitchFamily="18" charset="0"/>
              </a:rPr>
              <a:t>are </a:t>
            </a:r>
            <a:r>
              <a:rPr lang="en-US" b="1" dirty="0" smtClean="0">
                <a:solidFill>
                  <a:srgbClr val="CC0066"/>
                </a:solidFill>
                <a:latin typeface="Baskerville Old Face" panose="02020602080505020303" pitchFamily="18" charset="0"/>
              </a:rPr>
              <a:t>grammar formalisms </a:t>
            </a:r>
            <a:r>
              <a:rPr lang="en-US" dirty="0">
                <a:latin typeface="Baskerville Old Face" panose="02020602080505020303" pitchFamily="18" charset="0"/>
              </a:rPr>
              <a:t>that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use attribute–value feature structures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to represent </a:t>
            </a:r>
            <a:r>
              <a:rPr lang="en-US" b="1" dirty="0" smtClean="0">
                <a:solidFill>
                  <a:srgbClr val="CC3300"/>
                </a:solidFill>
                <a:latin typeface="Baskerville Old Face" panose="02020602080505020303" pitchFamily="18" charset="0"/>
              </a:rPr>
              <a:t>grammatical </a:t>
            </a: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information </a:t>
            </a:r>
            <a:r>
              <a:rPr lang="en-US" dirty="0">
                <a:latin typeface="Baskerville Old Face" panose="02020602080505020303" pitchFamily="18" charset="0"/>
              </a:rPr>
              <a:t>and </a:t>
            </a:r>
            <a:r>
              <a:rPr lang="en-US" b="1" dirty="0">
                <a:latin typeface="Baskerville Old Face" panose="02020602080505020303" pitchFamily="18" charset="0"/>
              </a:rPr>
              <a:t>enforce constraints </a:t>
            </a:r>
            <a:r>
              <a:rPr lang="en-US" dirty="0">
                <a:latin typeface="Baskerville Old Face" panose="02020602080505020303" pitchFamily="18" charset="0"/>
              </a:rPr>
              <a:t>like </a:t>
            </a:r>
            <a:r>
              <a:rPr lang="en-US" b="1" dirty="0">
                <a:solidFill>
                  <a:srgbClr val="CC0066"/>
                </a:solidFill>
                <a:latin typeface="Baskerville Old Face" panose="02020602080505020303" pitchFamily="18" charset="0"/>
              </a:rPr>
              <a:t>agreement during parsing</a:t>
            </a:r>
            <a:r>
              <a:rPr lang="en-US" dirty="0">
                <a:latin typeface="Baskerville Old Face" panose="02020602080505020303" pitchFamily="18" charset="0"/>
              </a:rPr>
              <a:t>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308" y="2843069"/>
            <a:ext cx="6477000" cy="289098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96051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Feature based Grammars</a:t>
            </a:r>
            <a:endParaRPr lang="en-US" sz="36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1219200"/>
            <a:ext cx="5860473" cy="2209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962400"/>
            <a:ext cx="8281416" cy="2590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70205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Feature based Grammars Example</a:t>
            </a:r>
            <a:endParaRPr lang="en-US" sz="36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838200"/>
            <a:ext cx="3515216" cy="533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1981200"/>
            <a:ext cx="6019800" cy="3276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00515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Feature based Grammars Example</a:t>
            </a:r>
            <a:endParaRPr lang="en-US" sz="36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066800"/>
            <a:ext cx="7315200" cy="4953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11004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Feature based Grammars Example</a:t>
            </a:r>
            <a:endParaRPr lang="en-US" sz="36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983239"/>
            <a:ext cx="6553200" cy="351256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716" y="4793239"/>
            <a:ext cx="6120167" cy="175996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97259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Feature based Grammars Example</a:t>
            </a:r>
            <a:endParaRPr lang="en-US" sz="36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232" y="1009650"/>
            <a:ext cx="8108511" cy="4724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31397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Feature based Grammars Example</a:t>
            </a:r>
            <a:endParaRPr lang="en-US" sz="36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914400"/>
            <a:ext cx="7671816" cy="3733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876800"/>
            <a:ext cx="7772400" cy="1752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8434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Feature based Grammars Example</a:t>
            </a:r>
            <a:endParaRPr lang="en-US" sz="36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990600"/>
            <a:ext cx="6934200" cy="5715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56751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0000CC"/>
                </a:solidFill>
                <a:latin typeface="Book Antiqua" panose="02040602050305030304" pitchFamily="18" charset="0"/>
              </a:rPr>
              <a:t>Role of feature structures in parsing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sp>
        <p:nvSpPr>
          <p:cNvPr id="7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dirty="0">
                <a:latin typeface="Baskerville Old Face" panose="02020602080505020303" pitchFamily="18" charset="0"/>
              </a:rPr>
              <a:t>Feature structures</a:t>
            </a:r>
            <a:r>
              <a:rPr lang="en-US" dirty="0">
                <a:latin typeface="Baskerville Old Face" panose="02020602080505020303" pitchFamily="18" charset="0"/>
              </a:rPr>
              <a:t> play a vital role in </a:t>
            </a:r>
            <a:r>
              <a:rPr lang="en-US" b="1" dirty="0">
                <a:solidFill>
                  <a:srgbClr val="CC0066"/>
                </a:solidFill>
                <a:latin typeface="Baskerville Old Face" panose="02020602080505020303" pitchFamily="18" charset="0"/>
              </a:rPr>
              <a:t>parsing by representing grammatical features,</a:t>
            </a:r>
            <a:r>
              <a:rPr lang="en-US" dirty="0">
                <a:latin typeface="Baskerville Old Face" panose="02020602080505020303" pitchFamily="18" charset="0"/>
              </a:rPr>
              <a:t> enabling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agreement checking</a:t>
            </a:r>
            <a:r>
              <a:rPr lang="en-US" dirty="0">
                <a:latin typeface="Baskerville Old Face" panose="02020602080505020303" pitchFamily="18" charset="0"/>
              </a:rPr>
              <a:t>, </a:t>
            </a:r>
            <a:r>
              <a:rPr lang="en-US" b="1" dirty="0">
                <a:solidFill>
                  <a:srgbClr val="800080"/>
                </a:solidFill>
                <a:latin typeface="Baskerville Old Face" panose="02020602080505020303" pitchFamily="18" charset="0"/>
              </a:rPr>
              <a:t>unification</a:t>
            </a:r>
            <a:r>
              <a:rPr lang="en-US" dirty="0">
                <a:latin typeface="Baskerville Old Face" panose="02020602080505020303" pitchFamily="18" charset="0"/>
              </a:rPr>
              <a:t>, </a:t>
            </a:r>
            <a:r>
              <a:rPr lang="en-US" b="1" dirty="0">
                <a:solidFill>
                  <a:srgbClr val="800080"/>
                </a:solidFill>
                <a:latin typeface="Baskerville Old Face" panose="02020602080505020303" pitchFamily="18" charset="0"/>
              </a:rPr>
              <a:t>ambiguity resolution</a:t>
            </a:r>
            <a:r>
              <a:rPr lang="en-US" dirty="0">
                <a:latin typeface="Baskerville Old Face" panose="02020602080505020303" pitchFamily="18" charset="0"/>
              </a:rPr>
              <a:t>, and </a:t>
            </a:r>
            <a:r>
              <a:rPr lang="en-US" b="1" dirty="0">
                <a:latin typeface="Baskerville Old Face" panose="02020602080505020303" pitchFamily="18" charset="0"/>
              </a:rPr>
              <a:t>accurate construction </a:t>
            </a:r>
            <a:r>
              <a:rPr lang="en-US" dirty="0">
                <a:latin typeface="Baskerville Old Face" panose="02020602080505020303" pitchFamily="18" charset="0"/>
              </a:rPr>
              <a:t>of </a:t>
            </a: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syntactic structures in NLP systems.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892" y="3327654"/>
            <a:ext cx="7671816" cy="29276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65297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0000CC"/>
                </a:solidFill>
                <a:latin typeface="Book Antiqua" panose="02040602050305030304" pitchFamily="18" charset="0"/>
              </a:rPr>
              <a:t>Role of feature structures in parsing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125" y="1270254"/>
            <a:ext cx="7848600" cy="4724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80833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0000CC"/>
                </a:solidFill>
                <a:latin typeface="Book Antiqua" panose="02040602050305030304" pitchFamily="18" charset="0"/>
              </a:rPr>
              <a:t>Role of feature structures in parsing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092" y="914400"/>
            <a:ext cx="8383524" cy="5562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34566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0000CC"/>
                </a:solidFill>
                <a:latin typeface="Book Antiqua" panose="02040602050305030304" pitchFamily="18" charset="0"/>
              </a:rPr>
              <a:t>Role of feature structures in parsing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689" y="857250"/>
            <a:ext cx="8489511" cy="45529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838200" y="5734050"/>
            <a:ext cx="6781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HPSG (Head-Driven Phrase Structure Grammar</a:t>
            </a:r>
            <a:r>
              <a:rPr lang="en-US" b="1" dirty="0" smtClean="0"/>
              <a:t>)</a:t>
            </a:r>
          </a:p>
          <a:p>
            <a:r>
              <a:rPr lang="en-US" b="1" dirty="0"/>
              <a:t>Lexical Functional Grammar (LFG)</a:t>
            </a:r>
          </a:p>
        </p:txBody>
      </p:sp>
    </p:spTree>
    <p:extLst>
      <p:ext uri="{BB962C8B-B14F-4D97-AF65-F5344CB8AC3E}">
        <p14:creationId xmlns:p14="http://schemas.microsoft.com/office/powerpoint/2010/main" val="1869049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0000CC"/>
                </a:solidFill>
                <a:latin typeface="Book Antiqua" panose="02040602050305030304" pitchFamily="18" charset="0"/>
              </a:rPr>
              <a:t>Role of feature structures in parsing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508414"/>
            <a:ext cx="6553200" cy="47468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1866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Content Placeholder 1"/>
          <p:cNvSpPr>
            <a:spLocks noGrp="1"/>
          </p:cNvSpPr>
          <p:nvPr>
            <p:ph sz="quarter" idx="1"/>
          </p:nvPr>
        </p:nvSpPr>
        <p:spPr>
          <a:xfrm>
            <a:off x="457201" y="1066800"/>
            <a:ext cx="6248400" cy="3733800"/>
          </a:xfrm>
        </p:spPr>
        <p:txBody>
          <a:bodyPr>
            <a:normAutofit/>
          </a:bodyPr>
          <a:lstStyle/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spcBef>
                <a:spcPct val="0"/>
              </a:spcBef>
              <a:buFont typeface="Wingdings 3" pitchFamily="18" charset="2"/>
              <a:buNone/>
              <a:defRPr/>
            </a:pPr>
            <a:r>
              <a:rPr lang="en-US" altLang="en-US" sz="8000" b="1" dirty="0">
                <a:solidFill>
                  <a:srgbClr val="87058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lgerian" panose="04020705040A02060702" pitchFamily="82" charset="0"/>
                <a:cs typeface="Arial" pitchFamily="34" charset="0"/>
              </a:rPr>
              <a:t>THANK YOU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69DF7E7-B7DB-4B03-97BB-F8902B9600C5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2" y="457202"/>
            <a:ext cx="2463983" cy="5272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006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34438</TotalTime>
  <Words>623</Words>
  <Application>Microsoft Office PowerPoint</Application>
  <PresentationFormat>On-screen Show (4:3)</PresentationFormat>
  <Paragraphs>125</Paragraphs>
  <Slides>37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8" baseType="lpstr">
      <vt:lpstr>Algerian</vt:lpstr>
      <vt:lpstr>Arial</vt:lpstr>
      <vt:lpstr>Baskerville Old Face</vt:lpstr>
      <vt:lpstr>Book Antiqua</vt:lpstr>
      <vt:lpstr>Calibri</vt:lpstr>
      <vt:lpstr>Century Schoolbook</vt:lpstr>
      <vt:lpstr>Georgia</vt:lpstr>
      <vt:lpstr>Wingdings</vt:lpstr>
      <vt:lpstr>Wingdings 2</vt:lpstr>
      <vt:lpstr>Wingdings 3</vt:lpstr>
      <vt:lpstr>Oriel</vt:lpstr>
      <vt:lpstr>  (Natural Language Processing) III B.TECH II SEM (PVP-23)</vt:lpstr>
      <vt:lpstr>Contents</vt:lpstr>
      <vt:lpstr>Feature Structures</vt:lpstr>
      <vt:lpstr>Contd..</vt:lpstr>
      <vt:lpstr>Contd..</vt:lpstr>
      <vt:lpstr>Attribute Value Matrices</vt:lpstr>
      <vt:lpstr>STRUCTURE OF Attribute Value Matrices</vt:lpstr>
      <vt:lpstr>STRUCTURE OF Attribute Value Matrices</vt:lpstr>
      <vt:lpstr>Mathematical Notation of AVMs</vt:lpstr>
      <vt:lpstr>Example of AVMs</vt:lpstr>
      <vt:lpstr>Example of AVMs</vt:lpstr>
      <vt:lpstr>Example of AVMs</vt:lpstr>
      <vt:lpstr>Example of AVMs</vt:lpstr>
      <vt:lpstr>Example of AVMs</vt:lpstr>
      <vt:lpstr>Example of AVMs</vt:lpstr>
      <vt:lpstr>Example of AVMs</vt:lpstr>
      <vt:lpstr>Example of AVMs</vt:lpstr>
      <vt:lpstr>Example of AVMs</vt:lpstr>
      <vt:lpstr>Agreement Features</vt:lpstr>
      <vt:lpstr>Agreement Features</vt:lpstr>
      <vt:lpstr>Agreement Features</vt:lpstr>
      <vt:lpstr>Agreement Features</vt:lpstr>
      <vt:lpstr>Agreement Features</vt:lpstr>
      <vt:lpstr>Feature based Grammars</vt:lpstr>
      <vt:lpstr>Feature based Grammars</vt:lpstr>
      <vt:lpstr>Feature based Grammars Example</vt:lpstr>
      <vt:lpstr>Feature based Grammars Example</vt:lpstr>
      <vt:lpstr>Feature based Grammars Example</vt:lpstr>
      <vt:lpstr>Feature based Grammars Example</vt:lpstr>
      <vt:lpstr>Feature based Grammars Example</vt:lpstr>
      <vt:lpstr>Feature based Grammars Example</vt:lpstr>
      <vt:lpstr>Role of feature structures in parsing</vt:lpstr>
      <vt:lpstr>Role of feature structures in parsing</vt:lpstr>
      <vt:lpstr>Role of feature structures in parsing</vt:lpstr>
      <vt:lpstr>Role of feature structures in parsing</vt:lpstr>
      <vt:lpstr>Role of feature structures in parsing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 . SUREKHA</cp:lastModifiedBy>
  <cp:revision>2281</cp:revision>
  <dcterms:created xsi:type="dcterms:W3CDTF">2013-11-07T06:07:38Z</dcterms:created>
  <dcterms:modified xsi:type="dcterms:W3CDTF">2026-03-01T09:26:26Z</dcterms:modified>
</cp:coreProperties>
</file>