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70"/>
  </p:notesMasterIdLst>
  <p:sldIdLst>
    <p:sldId id="399" r:id="rId3"/>
    <p:sldId id="302" r:id="rId4"/>
    <p:sldId id="310" r:id="rId5"/>
    <p:sldId id="316" r:id="rId6"/>
    <p:sldId id="257" r:id="rId7"/>
    <p:sldId id="397" r:id="rId8"/>
    <p:sldId id="398" r:id="rId9"/>
    <p:sldId id="370" r:id="rId10"/>
    <p:sldId id="311" r:id="rId11"/>
    <p:sldId id="312" r:id="rId12"/>
    <p:sldId id="313" r:id="rId13"/>
    <p:sldId id="314" r:id="rId14"/>
    <p:sldId id="296" r:id="rId15"/>
    <p:sldId id="317" r:id="rId16"/>
    <p:sldId id="277" r:id="rId17"/>
    <p:sldId id="272" r:id="rId18"/>
    <p:sldId id="318" r:id="rId19"/>
    <p:sldId id="319" r:id="rId20"/>
    <p:sldId id="320" r:id="rId21"/>
    <p:sldId id="334" r:id="rId22"/>
    <p:sldId id="335" r:id="rId23"/>
    <p:sldId id="322" r:id="rId24"/>
    <p:sldId id="323" r:id="rId25"/>
    <p:sldId id="324" r:id="rId26"/>
    <p:sldId id="326" r:id="rId27"/>
    <p:sldId id="336" r:id="rId28"/>
    <p:sldId id="345" r:id="rId29"/>
    <p:sldId id="338" r:id="rId30"/>
    <p:sldId id="339" r:id="rId31"/>
    <p:sldId id="356" r:id="rId32"/>
    <p:sldId id="346" r:id="rId33"/>
    <p:sldId id="347" r:id="rId34"/>
    <p:sldId id="352" r:id="rId35"/>
    <p:sldId id="349" r:id="rId36"/>
    <p:sldId id="350" r:id="rId37"/>
    <p:sldId id="351" r:id="rId38"/>
    <p:sldId id="283" r:id="rId39"/>
    <p:sldId id="383" r:id="rId40"/>
    <p:sldId id="384" r:id="rId41"/>
    <p:sldId id="391" r:id="rId42"/>
    <p:sldId id="377" r:id="rId43"/>
    <p:sldId id="386" r:id="rId44"/>
    <p:sldId id="387" r:id="rId45"/>
    <p:sldId id="389" r:id="rId46"/>
    <p:sldId id="392" r:id="rId47"/>
    <p:sldId id="381" r:id="rId48"/>
    <p:sldId id="393" r:id="rId49"/>
    <p:sldId id="385" r:id="rId50"/>
    <p:sldId id="378" r:id="rId51"/>
    <p:sldId id="361" r:id="rId52"/>
    <p:sldId id="362" r:id="rId53"/>
    <p:sldId id="363" r:id="rId54"/>
    <p:sldId id="364" r:id="rId55"/>
    <p:sldId id="365" r:id="rId56"/>
    <p:sldId id="395" r:id="rId57"/>
    <p:sldId id="394" r:id="rId58"/>
    <p:sldId id="396" r:id="rId59"/>
    <p:sldId id="368" r:id="rId60"/>
    <p:sldId id="376" r:id="rId61"/>
    <p:sldId id="371" r:id="rId62"/>
    <p:sldId id="372" r:id="rId63"/>
    <p:sldId id="373" r:id="rId64"/>
    <p:sldId id="374" r:id="rId65"/>
    <p:sldId id="369" r:id="rId66"/>
    <p:sldId id="344" r:id="rId67"/>
    <p:sldId id="342" r:id="rId68"/>
    <p:sldId id="343" r:id="rId6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9614" autoAdjust="0"/>
  </p:normalViewPr>
  <p:slideViewPr>
    <p:cSldViewPr>
      <p:cViewPr>
        <p:scale>
          <a:sx n="75" d="100"/>
          <a:sy n="75" d="100"/>
        </p:scale>
        <p:origin x="-1236"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 Type="http://schemas.openxmlformats.org/officeDocument/2006/relationships/slide" Target="slides/slide5.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612B71-6CC3-4A46-8777-E1B108A76EF8}"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endParaRPr lang="sk-SK"/>
        </a:p>
      </dgm:t>
    </dgm:pt>
    <dgm:pt modelId="{9B9D0BFD-0070-4886-B9F0-224CC8B2C5F8}">
      <dgm:prSet phldrT="[Text]"/>
      <dgm:spPr>
        <a:solidFill>
          <a:srgbClr val="0C4EA3"/>
        </a:solidFill>
      </dgm:spPr>
      <dgm:t>
        <a:bodyPr/>
        <a:lstStyle/>
        <a:p>
          <a:r>
            <a:rPr lang="en-US" noProof="0" dirty="0"/>
            <a:t>Disassembly</a:t>
          </a:r>
        </a:p>
      </dgm:t>
    </dgm:pt>
    <dgm:pt modelId="{3B564E3E-44AA-43BB-9E59-EE3DB5561C23}" type="parTrans" cxnId="{E9347308-E7E5-46C7-B4A3-9382F85899E5}">
      <dgm:prSet/>
      <dgm:spPr/>
      <dgm:t>
        <a:bodyPr/>
        <a:lstStyle/>
        <a:p>
          <a:endParaRPr lang="sk-SK"/>
        </a:p>
      </dgm:t>
    </dgm:pt>
    <dgm:pt modelId="{B0D5AB73-0D45-45E0-8A8C-ED56BA32E02D}" type="sibTrans" cxnId="{E9347308-E7E5-46C7-B4A3-9382F85899E5}">
      <dgm:prSet/>
      <dgm:spPr/>
      <dgm:t>
        <a:bodyPr/>
        <a:lstStyle/>
        <a:p>
          <a:endParaRPr lang="sk-SK"/>
        </a:p>
      </dgm:t>
    </dgm:pt>
    <dgm:pt modelId="{17FE8B71-7164-47DE-AD65-A37368DEB29B}">
      <dgm:prSet phldrT="[Text]"/>
      <dgm:spPr>
        <a:solidFill>
          <a:srgbClr val="0C4EA3"/>
        </a:solidFill>
      </dgm:spPr>
      <dgm:t>
        <a:bodyPr/>
        <a:lstStyle/>
        <a:p>
          <a:r>
            <a:rPr lang="en-US" noProof="0" dirty="0"/>
            <a:t>Crushing</a:t>
          </a:r>
        </a:p>
      </dgm:t>
    </dgm:pt>
    <dgm:pt modelId="{126B0ED0-4A85-4A81-9423-98718BB77F93}" type="parTrans" cxnId="{44C42C5E-A98C-4220-AE90-05C36D4AC05D}">
      <dgm:prSet/>
      <dgm:spPr>
        <a:ln>
          <a:solidFill>
            <a:srgbClr val="0C4EA3"/>
          </a:solidFill>
        </a:ln>
      </dgm:spPr>
      <dgm:t>
        <a:bodyPr/>
        <a:lstStyle/>
        <a:p>
          <a:endParaRPr lang="en-US" noProof="0" dirty="0"/>
        </a:p>
      </dgm:t>
    </dgm:pt>
    <dgm:pt modelId="{8293C478-3508-4C5E-BABA-9BBB1F0E4A39}" type="sibTrans" cxnId="{44C42C5E-A98C-4220-AE90-05C36D4AC05D}">
      <dgm:prSet/>
      <dgm:spPr/>
      <dgm:t>
        <a:bodyPr/>
        <a:lstStyle/>
        <a:p>
          <a:endParaRPr lang="sk-SK"/>
        </a:p>
      </dgm:t>
    </dgm:pt>
    <dgm:pt modelId="{865F7993-7841-45FE-B595-5FE26047A5B4}">
      <dgm:prSet phldrT="[Text]"/>
      <dgm:spPr>
        <a:solidFill>
          <a:srgbClr val="0C4EA3"/>
        </a:solidFill>
      </dgm:spPr>
      <dgm:t>
        <a:bodyPr/>
        <a:lstStyle/>
        <a:p>
          <a:r>
            <a:rPr lang="en-US" noProof="0" dirty="0"/>
            <a:t>Grinding</a:t>
          </a:r>
        </a:p>
      </dgm:t>
    </dgm:pt>
    <dgm:pt modelId="{768E79D3-16F1-45CD-86CB-1F69C3A8E6BE}" type="parTrans" cxnId="{BA9EE864-00CC-4F48-B496-10E3BF6B2853}">
      <dgm:prSet/>
      <dgm:spPr>
        <a:ln>
          <a:solidFill>
            <a:srgbClr val="0C4EA3"/>
          </a:solidFill>
        </a:ln>
      </dgm:spPr>
      <dgm:t>
        <a:bodyPr/>
        <a:lstStyle/>
        <a:p>
          <a:endParaRPr lang="en-US" noProof="0" dirty="0"/>
        </a:p>
      </dgm:t>
    </dgm:pt>
    <dgm:pt modelId="{60B65014-25DB-4ACC-9257-9E8557C2CFDD}" type="sibTrans" cxnId="{BA9EE864-00CC-4F48-B496-10E3BF6B2853}">
      <dgm:prSet/>
      <dgm:spPr/>
      <dgm:t>
        <a:bodyPr/>
        <a:lstStyle/>
        <a:p>
          <a:endParaRPr lang="sk-SK"/>
        </a:p>
      </dgm:t>
    </dgm:pt>
    <dgm:pt modelId="{9660B749-B775-4B86-8D2B-BB55C9E86640}">
      <dgm:prSet phldrT="[Text]"/>
      <dgm:spPr>
        <a:solidFill>
          <a:srgbClr val="0C4EA3"/>
        </a:solidFill>
      </dgm:spPr>
      <dgm:t>
        <a:bodyPr/>
        <a:lstStyle/>
        <a:p>
          <a:r>
            <a:rPr lang="en-US" noProof="0" dirty="0"/>
            <a:t>Magnetic separation</a:t>
          </a:r>
        </a:p>
      </dgm:t>
    </dgm:pt>
    <dgm:pt modelId="{D8A83E26-A858-40A3-A87D-76B97390AE1E}" type="parTrans" cxnId="{F786860C-300D-4B4A-806E-6C29B86F2F55}">
      <dgm:prSet/>
      <dgm:spPr>
        <a:ln>
          <a:solidFill>
            <a:srgbClr val="0C4EA3"/>
          </a:solidFill>
        </a:ln>
      </dgm:spPr>
      <dgm:t>
        <a:bodyPr/>
        <a:lstStyle/>
        <a:p>
          <a:endParaRPr lang="en-US" noProof="0" dirty="0"/>
        </a:p>
      </dgm:t>
    </dgm:pt>
    <dgm:pt modelId="{9FB7D5DB-2865-4063-9ACE-A292382501E9}" type="sibTrans" cxnId="{F786860C-300D-4B4A-806E-6C29B86F2F55}">
      <dgm:prSet/>
      <dgm:spPr/>
      <dgm:t>
        <a:bodyPr/>
        <a:lstStyle/>
        <a:p>
          <a:endParaRPr lang="sk-SK"/>
        </a:p>
      </dgm:t>
    </dgm:pt>
    <dgm:pt modelId="{F87EFD32-858E-4DD2-94D0-165736D26977}">
      <dgm:prSet phldrT="[Text]"/>
      <dgm:spPr>
        <a:solidFill>
          <a:srgbClr val="69B845"/>
        </a:solidFill>
      </dgm:spPr>
      <dgm:t>
        <a:bodyPr/>
        <a:lstStyle/>
        <a:p>
          <a:r>
            <a:rPr lang="en-US" noProof="0" dirty="0"/>
            <a:t>Ferrous metals</a:t>
          </a:r>
        </a:p>
      </dgm:t>
    </dgm:pt>
    <dgm:pt modelId="{A9CF5407-0FA6-480D-A0CC-E3A7D1096983}" type="parTrans" cxnId="{EB3C3C11-7ADD-4EAD-A5B6-AAA0694AF5D9}">
      <dgm:prSet/>
      <dgm:spPr>
        <a:ln>
          <a:solidFill>
            <a:srgbClr val="0C4EA3"/>
          </a:solidFill>
        </a:ln>
      </dgm:spPr>
      <dgm:t>
        <a:bodyPr/>
        <a:lstStyle/>
        <a:p>
          <a:endParaRPr lang="en-US" noProof="0" dirty="0"/>
        </a:p>
      </dgm:t>
    </dgm:pt>
    <dgm:pt modelId="{91B32636-902F-4C0D-B80C-8995A12D0A5C}" type="sibTrans" cxnId="{EB3C3C11-7ADD-4EAD-A5B6-AAA0694AF5D9}">
      <dgm:prSet/>
      <dgm:spPr/>
      <dgm:t>
        <a:bodyPr/>
        <a:lstStyle/>
        <a:p>
          <a:endParaRPr lang="sk-SK"/>
        </a:p>
      </dgm:t>
    </dgm:pt>
    <dgm:pt modelId="{92AD78D7-063D-4333-BD67-4977731EBCD8}">
      <dgm:prSet phldrT="[Text]"/>
      <dgm:spPr>
        <a:solidFill>
          <a:srgbClr val="0C4DA2"/>
        </a:solidFill>
      </dgm:spPr>
      <dgm:t>
        <a:bodyPr/>
        <a:lstStyle/>
        <a:p>
          <a:r>
            <a:rPr lang="en-US" noProof="0" dirty="0"/>
            <a:t>Electric separation</a:t>
          </a:r>
        </a:p>
      </dgm:t>
    </dgm:pt>
    <dgm:pt modelId="{0E785470-073E-48A6-B43B-90DB62622ACB}" type="parTrans" cxnId="{0675BEEB-320E-4FC1-9C23-1111CA15D55A}">
      <dgm:prSet/>
      <dgm:spPr>
        <a:ln>
          <a:solidFill>
            <a:srgbClr val="0C4EA3"/>
          </a:solidFill>
        </a:ln>
      </dgm:spPr>
      <dgm:t>
        <a:bodyPr/>
        <a:lstStyle/>
        <a:p>
          <a:endParaRPr lang="en-US" noProof="0" dirty="0"/>
        </a:p>
      </dgm:t>
    </dgm:pt>
    <dgm:pt modelId="{54FBF52E-3A72-4FB1-95D2-8176F1BD9BCD}" type="sibTrans" cxnId="{0675BEEB-320E-4FC1-9C23-1111CA15D55A}">
      <dgm:prSet/>
      <dgm:spPr/>
      <dgm:t>
        <a:bodyPr/>
        <a:lstStyle/>
        <a:p>
          <a:endParaRPr lang="sk-SK"/>
        </a:p>
      </dgm:t>
    </dgm:pt>
    <dgm:pt modelId="{04330398-60DF-4FC4-9CCB-2337DAE8C37E}">
      <dgm:prSet phldrT="[Text]"/>
      <dgm:spPr>
        <a:solidFill>
          <a:srgbClr val="0C4EA3"/>
        </a:solidFill>
      </dgm:spPr>
      <dgm:t>
        <a:bodyPr/>
        <a:lstStyle/>
        <a:p>
          <a:r>
            <a:rPr lang="en-US" noProof="0" dirty="0"/>
            <a:t>Shredding</a:t>
          </a:r>
        </a:p>
      </dgm:t>
    </dgm:pt>
    <dgm:pt modelId="{66862BCE-CC0D-4622-9878-1CF5AA0BA471}" type="parTrans" cxnId="{9FBA0292-54F8-4ED2-9A80-D9D67E648404}">
      <dgm:prSet/>
      <dgm:spPr>
        <a:ln>
          <a:solidFill>
            <a:srgbClr val="0C4EA3"/>
          </a:solidFill>
        </a:ln>
      </dgm:spPr>
      <dgm:t>
        <a:bodyPr/>
        <a:lstStyle/>
        <a:p>
          <a:endParaRPr lang="en-US" noProof="0" dirty="0"/>
        </a:p>
      </dgm:t>
    </dgm:pt>
    <dgm:pt modelId="{1CEE4A89-C2E6-4DD3-8968-FD881D5BA2F1}" type="sibTrans" cxnId="{9FBA0292-54F8-4ED2-9A80-D9D67E648404}">
      <dgm:prSet/>
      <dgm:spPr/>
      <dgm:t>
        <a:bodyPr/>
        <a:lstStyle/>
        <a:p>
          <a:endParaRPr lang="sk-SK"/>
        </a:p>
      </dgm:t>
    </dgm:pt>
    <dgm:pt modelId="{DAC67D00-886E-4F04-8209-648BA6F7C927}">
      <dgm:prSet phldrT="[Text]"/>
      <dgm:spPr>
        <a:solidFill>
          <a:srgbClr val="69B845"/>
        </a:solidFill>
      </dgm:spPr>
      <dgm:t>
        <a:bodyPr/>
        <a:lstStyle/>
        <a:p>
          <a:r>
            <a:rPr lang="en-US" noProof="0" dirty="0"/>
            <a:t>Electronic components</a:t>
          </a:r>
        </a:p>
      </dgm:t>
    </dgm:pt>
    <dgm:pt modelId="{FA1BFFCC-7CA9-4CFF-A634-1F8B4CBD3A67}" type="parTrans" cxnId="{CCAA42FD-F3C3-4CF4-B1A0-242DCA96D973}">
      <dgm:prSet/>
      <dgm:spPr>
        <a:ln>
          <a:solidFill>
            <a:srgbClr val="0C4EA3"/>
          </a:solidFill>
        </a:ln>
      </dgm:spPr>
      <dgm:t>
        <a:bodyPr/>
        <a:lstStyle/>
        <a:p>
          <a:endParaRPr lang="en-US" noProof="0" dirty="0"/>
        </a:p>
      </dgm:t>
    </dgm:pt>
    <dgm:pt modelId="{6EC53AD0-D77F-4146-BB70-982AF67AA827}" type="sibTrans" cxnId="{CCAA42FD-F3C3-4CF4-B1A0-242DCA96D973}">
      <dgm:prSet/>
      <dgm:spPr/>
      <dgm:t>
        <a:bodyPr/>
        <a:lstStyle/>
        <a:p>
          <a:endParaRPr lang="en-US"/>
        </a:p>
      </dgm:t>
    </dgm:pt>
    <dgm:pt modelId="{87FA8A9E-CA29-4580-A918-9BA95B1784F0}">
      <dgm:prSet phldrT="[Text]"/>
      <dgm:spPr>
        <a:solidFill>
          <a:srgbClr val="69B845"/>
        </a:solidFill>
      </dgm:spPr>
      <dgm:t>
        <a:bodyPr/>
        <a:lstStyle/>
        <a:p>
          <a:r>
            <a:rPr lang="en-US" noProof="0" dirty="0"/>
            <a:t>Base board</a:t>
          </a:r>
        </a:p>
      </dgm:t>
    </dgm:pt>
    <dgm:pt modelId="{B9C7B06F-86AD-4DA0-88E7-F8C2090C0D22}" type="parTrans" cxnId="{B02E4F88-71C4-4B5B-960B-E6C9E333CFB1}">
      <dgm:prSet/>
      <dgm:spPr>
        <a:ln>
          <a:solidFill>
            <a:schemeClr val="tx2"/>
          </a:solidFill>
        </a:ln>
      </dgm:spPr>
      <dgm:t>
        <a:bodyPr/>
        <a:lstStyle/>
        <a:p>
          <a:endParaRPr lang="en-US" noProof="0" dirty="0"/>
        </a:p>
      </dgm:t>
    </dgm:pt>
    <dgm:pt modelId="{CE102387-90D5-4727-B1BE-CE27F3F77E52}" type="sibTrans" cxnId="{B02E4F88-71C4-4B5B-960B-E6C9E333CFB1}">
      <dgm:prSet/>
      <dgm:spPr/>
      <dgm:t>
        <a:bodyPr/>
        <a:lstStyle/>
        <a:p>
          <a:endParaRPr lang="en-US"/>
        </a:p>
      </dgm:t>
    </dgm:pt>
    <dgm:pt modelId="{211AFF5F-B9B0-4863-9A03-55550E4A3BAC}">
      <dgm:prSet phldrT="[Text]"/>
      <dgm:spPr>
        <a:solidFill>
          <a:srgbClr val="69B845"/>
        </a:solidFill>
      </dgm:spPr>
      <dgm:t>
        <a:bodyPr/>
        <a:lstStyle/>
        <a:p>
          <a:r>
            <a:rPr lang="en-US" noProof="0" dirty="0"/>
            <a:t>Non-metals</a:t>
          </a:r>
        </a:p>
      </dgm:t>
    </dgm:pt>
    <dgm:pt modelId="{87960B32-C984-4278-92C7-0BBE01028720}" type="parTrans" cxnId="{F9080BD6-7F79-4F4E-AA8C-33F0104B0CB6}">
      <dgm:prSet/>
      <dgm:spPr>
        <a:ln>
          <a:solidFill>
            <a:schemeClr val="tx2"/>
          </a:solidFill>
        </a:ln>
      </dgm:spPr>
      <dgm:t>
        <a:bodyPr/>
        <a:lstStyle/>
        <a:p>
          <a:endParaRPr lang="en-US" noProof="0" dirty="0"/>
        </a:p>
      </dgm:t>
    </dgm:pt>
    <dgm:pt modelId="{2A844322-EC73-4B0C-A8F0-A3168956B17D}" type="sibTrans" cxnId="{F9080BD6-7F79-4F4E-AA8C-33F0104B0CB6}">
      <dgm:prSet/>
      <dgm:spPr/>
      <dgm:t>
        <a:bodyPr/>
        <a:lstStyle/>
        <a:p>
          <a:endParaRPr lang="en-US"/>
        </a:p>
      </dgm:t>
    </dgm:pt>
    <dgm:pt modelId="{5EAD2411-E394-4697-8D9E-1C0343411DF4}">
      <dgm:prSet phldrT="[Text]"/>
      <dgm:spPr>
        <a:solidFill>
          <a:srgbClr val="69B845"/>
        </a:solidFill>
      </dgm:spPr>
      <dgm:t>
        <a:bodyPr/>
        <a:lstStyle/>
        <a:p>
          <a:r>
            <a:rPr lang="en-US" noProof="0" dirty="0"/>
            <a:t>Non-ferrous metals</a:t>
          </a:r>
        </a:p>
      </dgm:t>
    </dgm:pt>
    <dgm:pt modelId="{873B778A-220C-457F-86B1-6D7F470A7ACF}" type="parTrans" cxnId="{597D6898-1BEF-4771-9263-D4F4FE1CCDBF}">
      <dgm:prSet/>
      <dgm:spPr>
        <a:ln>
          <a:solidFill>
            <a:schemeClr val="tx2"/>
          </a:solidFill>
        </a:ln>
      </dgm:spPr>
      <dgm:t>
        <a:bodyPr/>
        <a:lstStyle/>
        <a:p>
          <a:endParaRPr lang="en-US" noProof="0" dirty="0"/>
        </a:p>
      </dgm:t>
    </dgm:pt>
    <dgm:pt modelId="{A809B65B-40E8-4043-ACA4-36C659682985}" type="sibTrans" cxnId="{597D6898-1BEF-4771-9263-D4F4FE1CCDBF}">
      <dgm:prSet/>
      <dgm:spPr/>
      <dgm:t>
        <a:bodyPr/>
        <a:lstStyle/>
        <a:p>
          <a:endParaRPr lang="en-US"/>
        </a:p>
      </dgm:t>
    </dgm:pt>
    <dgm:pt modelId="{9A478469-8352-4EA0-A933-CA72BF5E3E7C}" type="pres">
      <dgm:prSet presAssocID="{E7612B71-6CC3-4A46-8777-E1B108A76EF8}" presName="mainComposite" presStyleCnt="0">
        <dgm:presLayoutVars>
          <dgm:chPref val="1"/>
          <dgm:dir/>
          <dgm:animOne val="branch"/>
          <dgm:animLvl val="lvl"/>
          <dgm:resizeHandles val="exact"/>
        </dgm:presLayoutVars>
      </dgm:prSet>
      <dgm:spPr/>
      <dgm:t>
        <a:bodyPr/>
        <a:lstStyle/>
        <a:p>
          <a:endParaRPr lang="en-US"/>
        </a:p>
      </dgm:t>
    </dgm:pt>
    <dgm:pt modelId="{45FC1DB0-EC15-45C1-B1E7-165C4237EBE7}" type="pres">
      <dgm:prSet presAssocID="{E7612B71-6CC3-4A46-8777-E1B108A76EF8}" presName="hierFlow" presStyleCnt="0"/>
      <dgm:spPr/>
    </dgm:pt>
    <dgm:pt modelId="{8416363C-795D-470D-BC65-F523CE3A2A3B}" type="pres">
      <dgm:prSet presAssocID="{E7612B71-6CC3-4A46-8777-E1B108A76EF8}" presName="hierChild1" presStyleCnt="0">
        <dgm:presLayoutVars>
          <dgm:chPref val="1"/>
          <dgm:animOne val="branch"/>
          <dgm:animLvl val="lvl"/>
        </dgm:presLayoutVars>
      </dgm:prSet>
      <dgm:spPr/>
    </dgm:pt>
    <dgm:pt modelId="{DAD2DE1B-F52C-464F-8A54-96A3ADC326CA}" type="pres">
      <dgm:prSet presAssocID="{9B9D0BFD-0070-4886-B9F0-224CC8B2C5F8}" presName="Name14" presStyleCnt="0"/>
      <dgm:spPr/>
    </dgm:pt>
    <dgm:pt modelId="{3542A728-8194-4535-AB40-3CFF3D10D4F9}" type="pres">
      <dgm:prSet presAssocID="{9B9D0BFD-0070-4886-B9F0-224CC8B2C5F8}" presName="level1Shape" presStyleLbl="node0" presStyleIdx="0" presStyleCnt="1" custLinFactNeighborX="68004" custLinFactNeighborY="-154">
        <dgm:presLayoutVars>
          <dgm:chPref val="3"/>
        </dgm:presLayoutVars>
      </dgm:prSet>
      <dgm:spPr/>
      <dgm:t>
        <a:bodyPr/>
        <a:lstStyle/>
        <a:p>
          <a:endParaRPr lang="en-US"/>
        </a:p>
      </dgm:t>
    </dgm:pt>
    <dgm:pt modelId="{1308F9B3-0E75-42F1-8A4D-F9952A26E801}" type="pres">
      <dgm:prSet presAssocID="{9B9D0BFD-0070-4886-B9F0-224CC8B2C5F8}" presName="hierChild2" presStyleCnt="0"/>
      <dgm:spPr/>
    </dgm:pt>
    <dgm:pt modelId="{28A166AD-E391-4662-815F-59D3857EADCA}" type="pres">
      <dgm:prSet presAssocID="{FA1BFFCC-7CA9-4CFF-A634-1F8B4CBD3A67}" presName="Name19" presStyleLbl="parChTrans1D2" presStyleIdx="0" presStyleCnt="2"/>
      <dgm:spPr/>
      <dgm:t>
        <a:bodyPr/>
        <a:lstStyle/>
        <a:p>
          <a:endParaRPr lang="en-US"/>
        </a:p>
      </dgm:t>
    </dgm:pt>
    <dgm:pt modelId="{BDB3C91E-1165-483A-A0AE-805B65D93C8C}" type="pres">
      <dgm:prSet presAssocID="{DAC67D00-886E-4F04-8209-648BA6F7C927}" presName="Name21" presStyleCnt="0"/>
      <dgm:spPr/>
    </dgm:pt>
    <dgm:pt modelId="{C5480B84-D934-432F-83C8-762D0B4B5291}" type="pres">
      <dgm:prSet presAssocID="{DAC67D00-886E-4F04-8209-648BA6F7C927}" presName="level2Shape" presStyleLbl="node2" presStyleIdx="0" presStyleCnt="2"/>
      <dgm:spPr/>
      <dgm:t>
        <a:bodyPr/>
        <a:lstStyle/>
        <a:p>
          <a:endParaRPr lang="en-US"/>
        </a:p>
      </dgm:t>
    </dgm:pt>
    <dgm:pt modelId="{CA5E1AC4-7A75-4573-8CF4-6A25C9C6C2E8}" type="pres">
      <dgm:prSet presAssocID="{DAC67D00-886E-4F04-8209-648BA6F7C927}" presName="hierChild3" presStyleCnt="0"/>
      <dgm:spPr/>
    </dgm:pt>
    <dgm:pt modelId="{AB8E2CCA-4ED8-4CF7-BF3C-281CC7669D6F}" type="pres">
      <dgm:prSet presAssocID="{B9C7B06F-86AD-4DA0-88E7-F8C2090C0D22}" presName="Name19" presStyleLbl="parChTrans1D2" presStyleIdx="1" presStyleCnt="2"/>
      <dgm:spPr/>
      <dgm:t>
        <a:bodyPr/>
        <a:lstStyle/>
        <a:p>
          <a:endParaRPr lang="en-US"/>
        </a:p>
      </dgm:t>
    </dgm:pt>
    <dgm:pt modelId="{1F1E702D-ED99-4170-8B98-FA4E69D33DBB}" type="pres">
      <dgm:prSet presAssocID="{87FA8A9E-CA29-4580-A918-9BA95B1784F0}" presName="Name21" presStyleCnt="0"/>
      <dgm:spPr/>
    </dgm:pt>
    <dgm:pt modelId="{6373B012-2F30-4D82-965E-345C486200CD}" type="pres">
      <dgm:prSet presAssocID="{87FA8A9E-CA29-4580-A918-9BA95B1784F0}" presName="level2Shape" presStyleLbl="node2" presStyleIdx="1" presStyleCnt="2"/>
      <dgm:spPr/>
      <dgm:t>
        <a:bodyPr/>
        <a:lstStyle/>
        <a:p>
          <a:endParaRPr lang="en-US"/>
        </a:p>
      </dgm:t>
    </dgm:pt>
    <dgm:pt modelId="{E149E599-7593-4B39-9003-B722AD1E3359}" type="pres">
      <dgm:prSet presAssocID="{87FA8A9E-CA29-4580-A918-9BA95B1784F0}" presName="hierChild3" presStyleCnt="0"/>
      <dgm:spPr/>
    </dgm:pt>
    <dgm:pt modelId="{0AD0E8D3-C45D-47C6-81D8-B3BFA794D95F}" type="pres">
      <dgm:prSet presAssocID="{66862BCE-CC0D-4622-9878-1CF5AA0BA471}" presName="Name19" presStyleLbl="parChTrans1D3" presStyleIdx="0" presStyleCnt="1"/>
      <dgm:spPr/>
      <dgm:t>
        <a:bodyPr/>
        <a:lstStyle/>
        <a:p>
          <a:endParaRPr lang="en-US"/>
        </a:p>
      </dgm:t>
    </dgm:pt>
    <dgm:pt modelId="{651DB325-E41E-4F03-A475-91B9F65FCB90}" type="pres">
      <dgm:prSet presAssocID="{04330398-60DF-4FC4-9CCB-2337DAE8C37E}" presName="Name21" presStyleCnt="0"/>
      <dgm:spPr/>
    </dgm:pt>
    <dgm:pt modelId="{1A970BFD-045E-4949-8F38-50C22D828567}" type="pres">
      <dgm:prSet presAssocID="{04330398-60DF-4FC4-9CCB-2337DAE8C37E}" presName="level2Shape" presStyleLbl="node3" presStyleIdx="0" presStyleCnt="1"/>
      <dgm:spPr/>
      <dgm:t>
        <a:bodyPr/>
        <a:lstStyle/>
        <a:p>
          <a:endParaRPr lang="en-US"/>
        </a:p>
      </dgm:t>
    </dgm:pt>
    <dgm:pt modelId="{C8E15930-86A6-4472-B051-C1AB1020373C}" type="pres">
      <dgm:prSet presAssocID="{04330398-60DF-4FC4-9CCB-2337DAE8C37E}" presName="hierChild3" presStyleCnt="0"/>
      <dgm:spPr/>
    </dgm:pt>
    <dgm:pt modelId="{4905E099-342B-4DE4-AA41-26FDC52ED737}" type="pres">
      <dgm:prSet presAssocID="{126B0ED0-4A85-4A81-9423-98718BB77F93}" presName="Name19" presStyleLbl="parChTrans1D4" presStyleIdx="0" presStyleCnt="7"/>
      <dgm:spPr/>
      <dgm:t>
        <a:bodyPr/>
        <a:lstStyle/>
        <a:p>
          <a:endParaRPr lang="en-US"/>
        </a:p>
      </dgm:t>
    </dgm:pt>
    <dgm:pt modelId="{A75B9256-10A1-4E90-89A7-15DEC060BD57}" type="pres">
      <dgm:prSet presAssocID="{17FE8B71-7164-47DE-AD65-A37368DEB29B}" presName="Name21" presStyleCnt="0"/>
      <dgm:spPr/>
    </dgm:pt>
    <dgm:pt modelId="{0B01EB4C-0477-437F-B44E-03F6068DBF3F}" type="pres">
      <dgm:prSet presAssocID="{17FE8B71-7164-47DE-AD65-A37368DEB29B}" presName="level2Shape" presStyleLbl="node4" presStyleIdx="0" presStyleCnt="7"/>
      <dgm:spPr/>
      <dgm:t>
        <a:bodyPr/>
        <a:lstStyle/>
        <a:p>
          <a:endParaRPr lang="en-US"/>
        </a:p>
      </dgm:t>
    </dgm:pt>
    <dgm:pt modelId="{FC1C8BD4-1861-49B3-9370-020EE6368588}" type="pres">
      <dgm:prSet presAssocID="{17FE8B71-7164-47DE-AD65-A37368DEB29B}" presName="hierChild3" presStyleCnt="0"/>
      <dgm:spPr/>
    </dgm:pt>
    <dgm:pt modelId="{039FACC4-CC6C-4187-9FDA-305A4F458465}" type="pres">
      <dgm:prSet presAssocID="{768E79D3-16F1-45CD-86CB-1F69C3A8E6BE}" presName="Name19" presStyleLbl="parChTrans1D4" presStyleIdx="1" presStyleCnt="7"/>
      <dgm:spPr/>
      <dgm:t>
        <a:bodyPr/>
        <a:lstStyle/>
        <a:p>
          <a:endParaRPr lang="en-US"/>
        </a:p>
      </dgm:t>
    </dgm:pt>
    <dgm:pt modelId="{2DE002AB-B7DB-4FF9-AD74-46C766AB98BA}" type="pres">
      <dgm:prSet presAssocID="{865F7993-7841-45FE-B595-5FE26047A5B4}" presName="Name21" presStyleCnt="0"/>
      <dgm:spPr/>
    </dgm:pt>
    <dgm:pt modelId="{3288378B-A717-454F-8319-0DB466FBF06B}" type="pres">
      <dgm:prSet presAssocID="{865F7993-7841-45FE-B595-5FE26047A5B4}" presName="level2Shape" presStyleLbl="node4" presStyleIdx="1" presStyleCnt="7"/>
      <dgm:spPr/>
      <dgm:t>
        <a:bodyPr/>
        <a:lstStyle/>
        <a:p>
          <a:endParaRPr lang="en-US"/>
        </a:p>
      </dgm:t>
    </dgm:pt>
    <dgm:pt modelId="{F0C4546F-37C7-406D-9041-F2C0D70D6BB4}" type="pres">
      <dgm:prSet presAssocID="{865F7993-7841-45FE-B595-5FE26047A5B4}" presName="hierChild3" presStyleCnt="0"/>
      <dgm:spPr/>
    </dgm:pt>
    <dgm:pt modelId="{6571B47F-D5B9-4838-9451-A667BF13E272}" type="pres">
      <dgm:prSet presAssocID="{D8A83E26-A858-40A3-A87D-76B97390AE1E}" presName="Name19" presStyleLbl="parChTrans1D4" presStyleIdx="2" presStyleCnt="7"/>
      <dgm:spPr/>
      <dgm:t>
        <a:bodyPr/>
        <a:lstStyle/>
        <a:p>
          <a:endParaRPr lang="en-US"/>
        </a:p>
      </dgm:t>
    </dgm:pt>
    <dgm:pt modelId="{240DC709-1AFE-49C5-B27D-128E1A8E8F4F}" type="pres">
      <dgm:prSet presAssocID="{9660B749-B775-4B86-8D2B-BB55C9E86640}" presName="Name21" presStyleCnt="0"/>
      <dgm:spPr/>
    </dgm:pt>
    <dgm:pt modelId="{0AA32268-5D69-42C8-ABD9-50D6B3B3E3F8}" type="pres">
      <dgm:prSet presAssocID="{9660B749-B775-4B86-8D2B-BB55C9E86640}" presName="level2Shape" presStyleLbl="node4" presStyleIdx="2" presStyleCnt="7"/>
      <dgm:spPr/>
      <dgm:t>
        <a:bodyPr/>
        <a:lstStyle/>
        <a:p>
          <a:endParaRPr lang="en-US"/>
        </a:p>
      </dgm:t>
    </dgm:pt>
    <dgm:pt modelId="{581650BE-76AD-46AF-B78B-E4378D2F49DF}" type="pres">
      <dgm:prSet presAssocID="{9660B749-B775-4B86-8D2B-BB55C9E86640}" presName="hierChild3" presStyleCnt="0"/>
      <dgm:spPr/>
    </dgm:pt>
    <dgm:pt modelId="{EE297E3D-5379-488E-827B-C1B151C1BD76}" type="pres">
      <dgm:prSet presAssocID="{A9CF5407-0FA6-480D-A0CC-E3A7D1096983}" presName="Name19" presStyleLbl="parChTrans1D4" presStyleIdx="3" presStyleCnt="7"/>
      <dgm:spPr/>
      <dgm:t>
        <a:bodyPr/>
        <a:lstStyle/>
        <a:p>
          <a:endParaRPr lang="en-US"/>
        </a:p>
      </dgm:t>
    </dgm:pt>
    <dgm:pt modelId="{A91DED94-31CA-434E-8D1D-055B5A15846A}" type="pres">
      <dgm:prSet presAssocID="{F87EFD32-858E-4DD2-94D0-165736D26977}" presName="Name21" presStyleCnt="0"/>
      <dgm:spPr/>
    </dgm:pt>
    <dgm:pt modelId="{A1CE571D-32C4-4D8E-BF80-5F8B85ED9BA7}" type="pres">
      <dgm:prSet presAssocID="{F87EFD32-858E-4DD2-94D0-165736D26977}" presName="level2Shape" presStyleLbl="node4" presStyleIdx="3" presStyleCnt="7"/>
      <dgm:spPr/>
      <dgm:t>
        <a:bodyPr/>
        <a:lstStyle/>
        <a:p>
          <a:endParaRPr lang="en-US"/>
        </a:p>
      </dgm:t>
    </dgm:pt>
    <dgm:pt modelId="{3F505569-9ACA-4249-B257-1A25F0DA3E40}" type="pres">
      <dgm:prSet presAssocID="{F87EFD32-858E-4DD2-94D0-165736D26977}" presName="hierChild3" presStyleCnt="0"/>
      <dgm:spPr/>
    </dgm:pt>
    <dgm:pt modelId="{CFBE25DF-644D-4B7E-8E05-3AB149FA4327}" type="pres">
      <dgm:prSet presAssocID="{0E785470-073E-48A6-B43B-90DB62622ACB}" presName="Name19" presStyleLbl="parChTrans1D4" presStyleIdx="4" presStyleCnt="7"/>
      <dgm:spPr/>
      <dgm:t>
        <a:bodyPr/>
        <a:lstStyle/>
        <a:p>
          <a:endParaRPr lang="en-US"/>
        </a:p>
      </dgm:t>
    </dgm:pt>
    <dgm:pt modelId="{CC86AABA-ACA5-481D-A9F2-08182893CD57}" type="pres">
      <dgm:prSet presAssocID="{92AD78D7-063D-4333-BD67-4977731EBCD8}" presName="Name21" presStyleCnt="0"/>
      <dgm:spPr/>
    </dgm:pt>
    <dgm:pt modelId="{FD517889-37E7-4ABF-BBD5-6AB621FE04C0}" type="pres">
      <dgm:prSet presAssocID="{92AD78D7-063D-4333-BD67-4977731EBCD8}" presName="level2Shape" presStyleLbl="node4" presStyleIdx="4" presStyleCnt="7"/>
      <dgm:spPr/>
      <dgm:t>
        <a:bodyPr/>
        <a:lstStyle/>
        <a:p>
          <a:endParaRPr lang="en-US"/>
        </a:p>
      </dgm:t>
    </dgm:pt>
    <dgm:pt modelId="{332E2C2E-374C-47A5-B26E-D1F8602F7FCA}" type="pres">
      <dgm:prSet presAssocID="{92AD78D7-063D-4333-BD67-4977731EBCD8}" presName="hierChild3" presStyleCnt="0"/>
      <dgm:spPr/>
    </dgm:pt>
    <dgm:pt modelId="{072110C1-0257-4484-AFB5-E9E646D327B6}" type="pres">
      <dgm:prSet presAssocID="{87960B32-C984-4278-92C7-0BBE01028720}" presName="Name19" presStyleLbl="parChTrans1D4" presStyleIdx="5" presStyleCnt="7"/>
      <dgm:spPr/>
      <dgm:t>
        <a:bodyPr/>
        <a:lstStyle/>
        <a:p>
          <a:endParaRPr lang="en-US"/>
        </a:p>
      </dgm:t>
    </dgm:pt>
    <dgm:pt modelId="{F8C2F376-05B4-452C-AB65-82CFEB6EB4A8}" type="pres">
      <dgm:prSet presAssocID="{211AFF5F-B9B0-4863-9A03-55550E4A3BAC}" presName="Name21" presStyleCnt="0"/>
      <dgm:spPr/>
    </dgm:pt>
    <dgm:pt modelId="{B425714D-364E-4877-9045-45BF596E7ECF}" type="pres">
      <dgm:prSet presAssocID="{211AFF5F-B9B0-4863-9A03-55550E4A3BAC}" presName="level2Shape" presStyleLbl="node4" presStyleIdx="5" presStyleCnt="7"/>
      <dgm:spPr/>
      <dgm:t>
        <a:bodyPr/>
        <a:lstStyle/>
        <a:p>
          <a:endParaRPr lang="en-US"/>
        </a:p>
      </dgm:t>
    </dgm:pt>
    <dgm:pt modelId="{FE1C1072-5D68-49E2-8401-9D979E39526A}" type="pres">
      <dgm:prSet presAssocID="{211AFF5F-B9B0-4863-9A03-55550E4A3BAC}" presName="hierChild3" presStyleCnt="0"/>
      <dgm:spPr/>
    </dgm:pt>
    <dgm:pt modelId="{C481BAB8-1117-4646-9669-5DFE14E8F171}" type="pres">
      <dgm:prSet presAssocID="{873B778A-220C-457F-86B1-6D7F470A7ACF}" presName="Name19" presStyleLbl="parChTrans1D4" presStyleIdx="6" presStyleCnt="7"/>
      <dgm:spPr/>
      <dgm:t>
        <a:bodyPr/>
        <a:lstStyle/>
        <a:p>
          <a:endParaRPr lang="en-US"/>
        </a:p>
      </dgm:t>
    </dgm:pt>
    <dgm:pt modelId="{5D9AFC56-7D88-4899-8B9C-B27C6254E0BB}" type="pres">
      <dgm:prSet presAssocID="{5EAD2411-E394-4697-8D9E-1C0343411DF4}" presName="Name21" presStyleCnt="0"/>
      <dgm:spPr/>
    </dgm:pt>
    <dgm:pt modelId="{F4C9BC53-0C77-44DD-98A8-481FFA0C1E5A}" type="pres">
      <dgm:prSet presAssocID="{5EAD2411-E394-4697-8D9E-1C0343411DF4}" presName="level2Shape" presStyleLbl="node4" presStyleIdx="6" presStyleCnt="7"/>
      <dgm:spPr/>
      <dgm:t>
        <a:bodyPr/>
        <a:lstStyle/>
        <a:p>
          <a:endParaRPr lang="en-US"/>
        </a:p>
      </dgm:t>
    </dgm:pt>
    <dgm:pt modelId="{8274ED89-2F1B-4AB9-B6B2-E678048978AB}" type="pres">
      <dgm:prSet presAssocID="{5EAD2411-E394-4697-8D9E-1C0343411DF4}" presName="hierChild3" presStyleCnt="0"/>
      <dgm:spPr/>
    </dgm:pt>
    <dgm:pt modelId="{4B54CD5C-ACA1-44AB-B7AF-26F06ADE46CD}" type="pres">
      <dgm:prSet presAssocID="{E7612B71-6CC3-4A46-8777-E1B108A76EF8}" presName="bgShapesFlow" presStyleCnt="0"/>
      <dgm:spPr/>
    </dgm:pt>
  </dgm:ptLst>
  <dgm:cxnLst>
    <dgm:cxn modelId="{182EB765-7CD3-49BC-9ACC-7A3F63B6031D}" type="presOf" srcId="{5EAD2411-E394-4697-8D9E-1C0343411DF4}" destId="{F4C9BC53-0C77-44DD-98A8-481FFA0C1E5A}" srcOrd="0" destOrd="0" presId="urn:microsoft.com/office/officeart/2005/8/layout/hierarchy6"/>
    <dgm:cxn modelId="{B02E4F88-71C4-4B5B-960B-E6C9E333CFB1}" srcId="{9B9D0BFD-0070-4886-B9F0-224CC8B2C5F8}" destId="{87FA8A9E-CA29-4580-A918-9BA95B1784F0}" srcOrd="1" destOrd="0" parTransId="{B9C7B06F-86AD-4DA0-88E7-F8C2090C0D22}" sibTransId="{CE102387-90D5-4727-B1BE-CE27F3F77E52}"/>
    <dgm:cxn modelId="{2693C7C7-3AA0-4A60-B669-E9662A1526E6}" type="presOf" srcId="{E7612B71-6CC3-4A46-8777-E1B108A76EF8}" destId="{9A478469-8352-4EA0-A933-CA72BF5E3E7C}" srcOrd="0" destOrd="0" presId="urn:microsoft.com/office/officeart/2005/8/layout/hierarchy6"/>
    <dgm:cxn modelId="{0675BEEB-320E-4FC1-9C23-1111CA15D55A}" srcId="{9660B749-B775-4B86-8D2B-BB55C9E86640}" destId="{92AD78D7-063D-4333-BD67-4977731EBCD8}" srcOrd="1" destOrd="0" parTransId="{0E785470-073E-48A6-B43B-90DB62622ACB}" sibTransId="{54FBF52E-3A72-4FB1-95D2-8176F1BD9BCD}"/>
    <dgm:cxn modelId="{14AA41BF-4A96-449C-8566-340EAB49BD01}" type="presOf" srcId="{04330398-60DF-4FC4-9CCB-2337DAE8C37E}" destId="{1A970BFD-045E-4949-8F38-50C22D828567}" srcOrd="0" destOrd="0" presId="urn:microsoft.com/office/officeart/2005/8/layout/hierarchy6"/>
    <dgm:cxn modelId="{05F09996-3A20-4300-86EB-F0117D122448}" type="presOf" srcId="{211AFF5F-B9B0-4863-9A03-55550E4A3BAC}" destId="{B425714D-364E-4877-9045-45BF596E7ECF}" srcOrd="0" destOrd="0" presId="urn:microsoft.com/office/officeart/2005/8/layout/hierarchy6"/>
    <dgm:cxn modelId="{5AD0EAF3-4705-4E85-ACEE-95118DA03611}" type="presOf" srcId="{A9CF5407-0FA6-480D-A0CC-E3A7D1096983}" destId="{EE297E3D-5379-488E-827B-C1B151C1BD76}" srcOrd="0" destOrd="0" presId="urn:microsoft.com/office/officeart/2005/8/layout/hierarchy6"/>
    <dgm:cxn modelId="{CC8A7B04-6A66-4FCE-9651-72FC84355C56}" type="presOf" srcId="{87FA8A9E-CA29-4580-A918-9BA95B1784F0}" destId="{6373B012-2F30-4D82-965E-345C486200CD}" srcOrd="0" destOrd="0" presId="urn:microsoft.com/office/officeart/2005/8/layout/hierarchy6"/>
    <dgm:cxn modelId="{BA9EE864-00CC-4F48-B496-10E3BF6B2853}" srcId="{17FE8B71-7164-47DE-AD65-A37368DEB29B}" destId="{865F7993-7841-45FE-B595-5FE26047A5B4}" srcOrd="0" destOrd="0" parTransId="{768E79D3-16F1-45CD-86CB-1F69C3A8E6BE}" sibTransId="{60B65014-25DB-4ACC-9257-9E8557C2CFDD}"/>
    <dgm:cxn modelId="{E9347308-E7E5-46C7-B4A3-9382F85899E5}" srcId="{E7612B71-6CC3-4A46-8777-E1B108A76EF8}" destId="{9B9D0BFD-0070-4886-B9F0-224CC8B2C5F8}" srcOrd="0" destOrd="0" parTransId="{3B564E3E-44AA-43BB-9E59-EE3DB5561C23}" sibTransId="{B0D5AB73-0D45-45E0-8A8C-ED56BA32E02D}"/>
    <dgm:cxn modelId="{44C42C5E-A98C-4220-AE90-05C36D4AC05D}" srcId="{04330398-60DF-4FC4-9CCB-2337DAE8C37E}" destId="{17FE8B71-7164-47DE-AD65-A37368DEB29B}" srcOrd="0" destOrd="0" parTransId="{126B0ED0-4A85-4A81-9423-98718BB77F93}" sibTransId="{8293C478-3508-4C5E-BABA-9BBB1F0E4A39}"/>
    <dgm:cxn modelId="{AAF10F31-83CD-4F29-9884-B15797E5B813}" type="presOf" srcId="{DAC67D00-886E-4F04-8209-648BA6F7C927}" destId="{C5480B84-D934-432F-83C8-762D0B4B5291}" srcOrd="0" destOrd="0" presId="urn:microsoft.com/office/officeart/2005/8/layout/hierarchy6"/>
    <dgm:cxn modelId="{F786860C-300D-4B4A-806E-6C29B86F2F55}" srcId="{865F7993-7841-45FE-B595-5FE26047A5B4}" destId="{9660B749-B775-4B86-8D2B-BB55C9E86640}" srcOrd="0" destOrd="0" parTransId="{D8A83E26-A858-40A3-A87D-76B97390AE1E}" sibTransId="{9FB7D5DB-2865-4063-9ACE-A292382501E9}"/>
    <dgm:cxn modelId="{47280FD1-6531-4A93-ACAB-9DA5E537F14B}" type="presOf" srcId="{9660B749-B775-4B86-8D2B-BB55C9E86640}" destId="{0AA32268-5D69-42C8-ABD9-50D6B3B3E3F8}" srcOrd="0" destOrd="0" presId="urn:microsoft.com/office/officeart/2005/8/layout/hierarchy6"/>
    <dgm:cxn modelId="{2C84DA48-2601-49CB-8BB3-5442EC325D01}" type="presOf" srcId="{17FE8B71-7164-47DE-AD65-A37368DEB29B}" destId="{0B01EB4C-0477-437F-B44E-03F6068DBF3F}" srcOrd="0" destOrd="0" presId="urn:microsoft.com/office/officeart/2005/8/layout/hierarchy6"/>
    <dgm:cxn modelId="{EB3C3C11-7ADD-4EAD-A5B6-AAA0694AF5D9}" srcId="{9660B749-B775-4B86-8D2B-BB55C9E86640}" destId="{F87EFD32-858E-4DD2-94D0-165736D26977}" srcOrd="0" destOrd="0" parTransId="{A9CF5407-0FA6-480D-A0CC-E3A7D1096983}" sibTransId="{91B32636-902F-4C0D-B80C-8995A12D0A5C}"/>
    <dgm:cxn modelId="{B06FD3FE-851E-4B80-A780-69F55D2DF94A}" type="presOf" srcId="{92AD78D7-063D-4333-BD67-4977731EBCD8}" destId="{FD517889-37E7-4ABF-BBD5-6AB621FE04C0}" srcOrd="0" destOrd="0" presId="urn:microsoft.com/office/officeart/2005/8/layout/hierarchy6"/>
    <dgm:cxn modelId="{7541EDC1-7281-409E-9F3D-85E69C3CF85C}" type="presOf" srcId="{87960B32-C984-4278-92C7-0BBE01028720}" destId="{072110C1-0257-4484-AFB5-E9E646D327B6}" srcOrd="0" destOrd="0" presId="urn:microsoft.com/office/officeart/2005/8/layout/hierarchy6"/>
    <dgm:cxn modelId="{9D38853C-BA73-453B-A754-2DD0A4B11B15}" type="presOf" srcId="{FA1BFFCC-7CA9-4CFF-A634-1F8B4CBD3A67}" destId="{28A166AD-E391-4662-815F-59D3857EADCA}" srcOrd="0" destOrd="0" presId="urn:microsoft.com/office/officeart/2005/8/layout/hierarchy6"/>
    <dgm:cxn modelId="{D7956D65-8C0B-4EC0-A12A-E309DF22E366}" type="presOf" srcId="{865F7993-7841-45FE-B595-5FE26047A5B4}" destId="{3288378B-A717-454F-8319-0DB466FBF06B}" srcOrd="0" destOrd="0" presId="urn:microsoft.com/office/officeart/2005/8/layout/hierarchy6"/>
    <dgm:cxn modelId="{597D6898-1BEF-4771-9263-D4F4FE1CCDBF}" srcId="{92AD78D7-063D-4333-BD67-4977731EBCD8}" destId="{5EAD2411-E394-4697-8D9E-1C0343411DF4}" srcOrd="1" destOrd="0" parTransId="{873B778A-220C-457F-86B1-6D7F470A7ACF}" sibTransId="{A809B65B-40E8-4043-ACA4-36C659682985}"/>
    <dgm:cxn modelId="{81C087F0-3CFD-4221-A27A-00FCCF84D9B6}" type="presOf" srcId="{B9C7B06F-86AD-4DA0-88E7-F8C2090C0D22}" destId="{AB8E2CCA-4ED8-4CF7-BF3C-281CC7669D6F}" srcOrd="0" destOrd="0" presId="urn:microsoft.com/office/officeart/2005/8/layout/hierarchy6"/>
    <dgm:cxn modelId="{2EB942C8-9D6A-4EB5-B3DE-018959CBAF82}" type="presOf" srcId="{D8A83E26-A858-40A3-A87D-76B97390AE1E}" destId="{6571B47F-D5B9-4838-9451-A667BF13E272}" srcOrd="0" destOrd="0" presId="urn:microsoft.com/office/officeart/2005/8/layout/hierarchy6"/>
    <dgm:cxn modelId="{7564CB81-F8A1-4B2A-8D58-DB0ADD0D775A}" type="presOf" srcId="{66862BCE-CC0D-4622-9878-1CF5AA0BA471}" destId="{0AD0E8D3-C45D-47C6-81D8-B3BFA794D95F}" srcOrd="0" destOrd="0" presId="urn:microsoft.com/office/officeart/2005/8/layout/hierarchy6"/>
    <dgm:cxn modelId="{F9080BD6-7F79-4F4E-AA8C-33F0104B0CB6}" srcId="{92AD78D7-063D-4333-BD67-4977731EBCD8}" destId="{211AFF5F-B9B0-4863-9A03-55550E4A3BAC}" srcOrd="0" destOrd="0" parTransId="{87960B32-C984-4278-92C7-0BBE01028720}" sibTransId="{2A844322-EC73-4B0C-A8F0-A3168956B17D}"/>
    <dgm:cxn modelId="{B9F19D57-6EDC-4112-943B-EA48DC0E820E}" type="presOf" srcId="{873B778A-220C-457F-86B1-6D7F470A7ACF}" destId="{C481BAB8-1117-4646-9669-5DFE14E8F171}" srcOrd="0" destOrd="0" presId="urn:microsoft.com/office/officeart/2005/8/layout/hierarchy6"/>
    <dgm:cxn modelId="{C94D6C82-56EE-47FE-B138-028947C8F545}" type="presOf" srcId="{9B9D0BFD-0070-4886-B9F0-224CC8B2C5F8}" destId="{3542A728-8194-4535-AB40-3CFF3D10D4F9}" srcOrd="0" destOrd="0" presId="urn:microsoft.com/office/officeart/2005/8/layout/hierarchy6"/>
    <dgm:cxn modelId="{50729715-EE36-4EA2-8923-1C7389E7181B}" type="presOf" srcId="{768E79D3-16F1-45CD-86CB-1F69C3A8E6BE}" destId="{039FACC4-CC6C-4187-9FDA-305A4F458465}" srcOrd="0" destOrd="0" presId="urn:microsoft.com/office/officeart/2005/8/layout/hierarchy6"/>
    <dgm:cxn modelId="{CCAA42FD-F3C3-4CF4-B1A0-242DCA96D973}" srcId="{9B9D0BFD-0070-4886-B9F0-224CC8B2C5F8}" destId="{DAC67D00-886E-4F04-8209-648BA6F7C927}" srcOrd="0" destOrd="0" parTransId="{FA1BFFCC-7CA9-4CFF-A634-1F8B4CBD3A67}" sibTransId="{6EC53AD0-D77F-4146-BB70-982AF67AA827}"/>
    <dgm:cxn modelId="{A3D6AC90-3A06-4429-803C-94299A731EA7}" type="presOf" srcId="{0E785470-073E-48A6-B43B-90DB62622ACB}" destId="{CFBE25DF-644D-4B7E-8E05-3AB149FA4327}" srcOrd="0" destOrd="0" presId="urn:microsoft.com/office/officeart/2005/8/layout/hierarchy6"/>
    <dgm:cxn modelId="{85566628-3A28-4FCE-AF33-C94B1E025ECE}" type="presOf" srcId="{F87EFD32-858E-4DD2-94D0-165736D26977}" destId="{A1CE571D-32C4-4D8E-BF80-5F8B85ED9BA7}" srcOrd="0" destOrd="0" presId="urn:microsoft.com/office/officeart/2005/8/layout/hierarchy6"/>
    <dgm:cxn modelId="{E5F0B935-D304-403B-9558-49C7BFA3D649}" type="presOf" srcId="{126B0ED0-4A85-4A81-9423-98718BB77F93}" destId="{4905E099-342B-4DE4-AA41-26FDC52ED737}" srcOrd="0" destOrd="0" presId="urn:microsoft.com/office/officeart/2005/8/layout/hierarchy6"/>
    <dgm:cxn modelId="{9FBA0292-54F8-4ED2-9A80-D9D67E648404}" srcId="{87FA8A9E-CA29-4580-A918-9BA95B1784F0}" destId="{04330398-60DF-4FC4-9CCB-2337DAE8C37E}" srcOrd="0" destOrd="0" parTransId="{66862BCE-CC0D-4622-9878-1CF5AA0BA471}" sibTransId="{1CEE4A89-C2E6-4DD3-8968-FD881D5BA2F1}"/>
    <dgm:cxn modelId="{A664D1CE-CCC1-411C-922F-F0E5DEB83C49}" type="presParOf" srcId="{9A478469-8352-4EA0-A933-CA72BF5E3E7C}" destId="{45FC1DB0-EC15-45C1-B1E7-165C4237EBE7}" srcOrd="0" destOrd="0" presId="urn:microsoft.com/office/officeart/2005/8/layout/hierarchy6"/>
    <dgm:cxn modelId="{E4A4C910-D198-4CB7-A924-E35EE7DB8AE7}" type="presParOf" srcId="{45FC1DB0-EC15-45C1-B1E7-165C4237EBE7}" destId="{8416363C-795D-470D-BC65-F523CE3A2A3B}" srcOrd="0" destOrd="0" presId="urn:microsoft.com/office/officeart/2005/8/layout/hierarchy6"/>
    <dgm:cxn modelId="{945820A9-79E2-4F2F-9018-FBED47CBB575}" type="presParOf" srcId="{8416363C-795D-470D-BC65-F523CE3A2A3B}" destId="{DAD2DE1B-F52C-464F-8A54-96A3ADC326CA}" srcOrd="0" destOrd="0" presId="urn:microsoft.com/office/officeart/2005/8/layout/hierarchy6"/>
    <dgm:cxn modelId="{218D2117-7C76-4380-8ADB-B95758392F78}" type="presParOf" srcId="{DAD2DE1B-F52C-464F-8A54-96A3ADC326CA}" destId="{3542A728-8194-4535-AB40-3CFF3D10D4F9}" srcOrd="0" destOrd="0" presId="urn:microsoft.com/office/officeart/2005/8/layout/hierarchy6"/>
    <dgm:cxn modelId="{F9002452-C2DE-4D60-B3DE-837D3C150276}" type="presParOf" srcId="{DAD2DE1B-F52C-464F-8A54-96A3ADC326CA}" destId="{1308F9B3-0E75-42F1-8A4D-F9952A26E801}" srcOrd="1" destOrd="0" presId="urn:microsoft.com/office/officeart/2005/8/layout/hierarchy6"/>
    <dgm:cxn modelId="{7C4CA1F8-6FC3-4D76-ADB1-30C092056A9D}" type="presParOf" srcId="{1308F9B3-0E75-42F1-8A4D-F9952A26E801}" destId="{28A166AD-E391-4662-815F-59D3857EADCA}" srcOrd="0" destOrd="0" presId="urn:microsoft.com/office/officeart/2005/8/layout/hierarchy6"/>
    <dgm:cxn modelId="{BA364AA4-3171-4E9B-8B1F-001F23B16358}" type="presParOf" srcId="{1308F9B3-0E75-42F1-8A4D-F9952A26E801}" destId="{BDB3C91E-1165-483A-A0AE-805B65D93C8C}" srcOrd="1" destOrd="0" presId="urn:microsoft.com/office/officeart/2005/8/layout/hierarchy6"/>
    <dgm:cxn modelId="{D1EF56FC-8088-40B2-9538-E2A0941F9793}" type="presParOf" srcId="{BDB3C91E-1165-483A-A0AE-805B65D93C8C}" destId="{C5480B84-D934-432F-83C8-762D0B4B5291}" srcOrd="0" destOrd="0" presId="urn:microsoft.com/office/officeart/2005/8/layout/hierarchy6"/>
    <dgm:cxn modelId="{52E8E745-E691-4DDE-9E63-4812BBEE2566}" type="presParOf" srcId="{BDB3C91E-1165-483A-A0AE-805B65D93C8C}" destId="{CA5E1AC4-7A75-4573-8CF4-6A25C9C6C2E8}" srcOrd="1" destOrd="0" presId="urn:microsoft.com/office/officeart/2005/8/layout/hierarchy6"/>
    <dgm:cxn modelId="{420A7F55-416F-451B-BA95-11A44B4608CE}" type="presParOf" srcId="{1308F9B3-0E75-42F1-8A4D-F9952A26E801}" destId="{AB8E2CCA-4ED8-4CF7-BF3C-281CC7669D6F}" srcOrd="2" destOrd="0" presId="urn:microsoft.com/office/officeart/2005/8/layout/hierarchy6"/>
    <dgm:cxn modelId="{B9F01CE0-C78E-4FAE-9877-F4FD885B6707}" type="presParOf" srcId="{1308F9B3-0E75-42F1-8A4D-F9952A26E801}" destId="{1F1E702D-ED99-4170-8B98-FA4E69D33DBB}" srcOrd="3" destOrd="0" presId="urn:microsoft.com/office/officeart/2005/8/layout/hierarchy6"/>
    <dgm:cxn modelId="{D3DE8ECA-0E70-4449-8E7D-AA47763C2E55}" type="presParOf" srcId="{1F1E702D-ED99-4170-8B98-FA4E69D33DBB}" destId="{6373B012-2F30-4D82-965E-345C486200CD}" srcOrd="0" destOrd="0" presId="urn:microsoft.com/office/officeart/2005/8/layout/hierarchy6"/>
    <dgm:cxn modelId="{859642BF-C756-40D7-B965-0EA75277BF0F}" type="presParOf" srcId="{1F1E702D-ED99-4170-8B98-FA4E69D33DBB}" destId="{E149E599-7593-4B39-9003-B722AD1E3359}" srcOrd="1" destOrd="0" presId="urn:microsoft.com/office/officeart/2005/8/layout/hierarchy6"/>
    <dgm:cxn modelId="{FD62FCC9-01D4-4EBF-8D1A-9D40AB3CB747}" type="presParOf" srcId="{E149E599-7593-4B39-9003-B722AD1E3359}" destId="{0AD0E8D3-C45D-47C6-81D8-B3BFA794D95F}" srcOrd="0" destOrd="0" presId="urn:microsoft.com/office/officeart/2005/8/layout/hierarchy6"/>
    <dgm:cxn modelId="{9E667A1B-4905-40FF-AEB2-8297BA1F8889}" type="presParOf" srcId="{E149E599-7593-4B39-9003-B722AD1E3359}" destId="{651DB325-E41E-4F03-A475-91B9F65FCB90}" srcOrd="1" destOrd="0" presId="urn:microsoft.com/office/officeart/2005/8/layout/hierarchy6"/>
    <dgm:cxn modelId="{ACFD6293-787E-414F-9E5C-AB0B6CAB1B28}" type="presParOf" srcId="{651DB325-E41E-4F03-A475-91B9F65FCB90}" destId="{1A970BFD-045E-4949-8F38-50C22D828567}" srcOrd="0" destOrd="0" presId="urn:microsoft.com/office/officeart/2005/8/layout/hierarchy6"/>
    <dgm:cxn modelId="{B5D96A7F-6F87-4BDC-847D-11F633417CB5}" type="presParOf" srcId="{651DB325-E41E-4F03-A475-91B9F65FCB90}" destId="{C8E15930-86A6-4472-B051-C1AB1020373C}" srcOrd="1" destOrd="0" presId="urn:microsoft.com/office/officeart/2005/8/layout/hierarchy6"/>
    <dgm:cxn modelId="{A8A35548-3736-4A94-ACAA-62D7C83CEF05}" type="presParOf" srcId="{C8E15930-86A6-4472-B051-C1AB1020373C}" destId="{4905E099-342B-4DE4-AA41-26FDC52ED737}" srcOrd="0" destOrd="0" presId="urn:microsoft.com/office/officeart/2005/8/layout/hierarchy6"/>
    <dgm:cxn modelId="{DD2F8361-4755-48E0-9257-30CF6315F744}" type="presParOf" srcId="{C8E15930-86A6-4472-B051-C1AB1020373C}" destId="{A75B9256-10A1-4E90-89A7-15DEC060BD57}" srcOrd="1" destOrd="0" presId="urn:microsoft.com/office/officeart/2005/8/layout/hierarchy6"/>
    <dgm:cxn modelId="{FA3F89F0-2270-4993-B71D-084C7A74171E}" type="presParOf" srcId="{A75B9256-10A1-4E90-89A7-15DEC060BD57}" destId="{0B01EB4C-0477-437F-B44E-03F6068DBF3F}" srcOrd="0" destOrd="0" presId="urn:microsoft.com/office/officeart/2005/8/layout/hierarchy6"/>
    <dgm:cxn modelId="{78552AA3-540C-497D-A6CE-B3C923A89E02}" type="presParOf" srcId="{A75B9256-10A1-4E90-89A7-15DEC060BD57}" destId="{FC1C8BD4-1861-49B3-9370-020EE6368588}" srcOrd="1" destOrd="0" presId="urn:microsoft.com/office/officeart/2005/8/layout/hierarchy6"/>
    <dgm:cxn modelId="{A1175FB8-E9A9-4178-9C11-BCF4D24E3D64}" type="presParOf" srcId="{FC1C8BD4-1861-49B3-9370-020EE6368588}" destId="{039FACC4-CC6C-4187-9FDA-305A4F458465}" srcOrd="0" destOrd="0" presId="urn:microsoft.com/office/officeart/2005/8/layout/hierarchy6"/>
    <dgm:cxn modelId="{E205A8DB-98D8-466B-9CF2-300C9548536E}" type="presParOf" srcId="{FC1C8BD4-1861-49B3-9370-020EE6368588}" destId="{2DE002AB-B7DB-4FF9-AD74-46C766AB98BA}" srcOrd="1" destOrd="0" presId="urn:microsoft.com/office/officeart/2005/8/layout/hierarchy6"/>
    <dgm:cxn modelId="{FF6C038C-F8C0-450B-9F7C-EC05BC7CD2A3}" type="presParOf" srcId="{2DE002AB-B7DB-4FF9-AD74-46C766AB98BA}" destId="{3288378B-A717-454F-8319-0DB466FBF06B}" srcOrd="0" destOrd="0" presId="urn:microsoft.com/office/officeart/2005/8/layout/hierarchy6"/>
    <dgm:cxn modelId="{26BC214E-E542-4F24-830D-8617502F96B1}" type="presParOf" srcId="{2DE002AB-B7DB-4FF9-AD74-46C766AB98BA}" destId="{F0C4546F-37C7-406D-9041-F2C0D70D6BB4}" srcOrd="1" destOrd="0" presId="urn:microsoft.com/office/officeart/2005/8/layout/hierarchy6"/>
    <dgm:cxn modelId="{E8F02440-0F92-4B0A-A796-94E47644A4C2}" type="presParOf" srcId="{F0C4546F-37C7-406D-9041-F2C0D70D6BB4}" destId="{6571B47F-D5B9-4838-9451-A667BF13E272}" srcOrd="0" destOrd="0" presId="urn:microsoft.com/office/officeart/2005/8/layout/hierarchy6"/>
    <dgm:cxn modelId="{3E50868C-323D-467E-A093-B12456111504}" type="presParOf" srcId="{F0C4546F-37C7-406D-9041-F2C0D70D6BB4}" destId="{240DC709-1AFE-49C5-B27D-128E1A8E8F4F}" srcOrd="1" destOrd="0" presId="urn:microsoft.com/office/officeart/2005/8/layout/hierarchy6"/>
    <dgm:cxn modelId="{0FD86AD8-D7E3-4A0F-8225-7AE6AD95512A}" type="presParOf" srcId="{240DC709-1AFE-49C5-B27D-128E1A8E8F4F}" destId="{0AA32268-5D69-42C8-ABD9-50D6B3B3E3F8}" srcOrd="0" destOrd="0" presId="urn:microsoft.com/office/officeart/2005/8/layout/hierarchy6"/>
    <dgm:cxn modelId="{D5F7319E-79EF-4CA0-9BC3-9DB7FF7ECEFC}" type="presParOf" srcId="{240DC709-1AFE-49C5-B27D-128E1A8E8F4F}" destId="{581650BE-76AD-46AF-B78B-E4378D2F49DF}" srcOrd="1" destOrd="0" presId="urn:microsoft.com/office/officeart/2005/8/layout/hierarchy6"/>
    <dgm:cxn modelId="{D5B45C7E-5130-497E-B90D-1376E3ED98D1}" type="presParOf" srcId="{581650BE-76AD-46AF-B78B-E4378D2F49DF}" destId="{EE297E3D-5379-488E-827B-C1B151C1BD76}" srcOrd="0" destOrd="0" presId="urn:microsoft.com/office/officeart/2005/8/layout/hierarchy6"/>
    <dgm:cxn modelId="{89E80F85-D768-44E6-85FB-41C5954C7B03}" type="presParOf" srcId="{581650BE-76AD-46AF-B78B-E4378D2F49DF}" destId="{A91DED94-31CA-434E-8D1D-055B5A15846A}" srcOrd="1" destOrd="0" presId="urn:microsoft.com/office/officeart/2005/8/layout/hierarchy6"/>
    <dgm:cxn modelId="{31B33DFA-C55C-4487-BFDF-0A5BA23CD3A3}" type="presParOf" srcId="{A91DED94-31CA-434E-8D1D-055B5A15846A}" destId="{A1CE571D-32C4-4D8E-BF80-5F8B85ED9BA7}" srcOrd="0" destOrd="0" presId="urn:microsoft.com/office/officeart/2005/8/layout/hierarchy6"/>
    <dgm:cxn modelId="{4EFC02A5-F226-45E7-9312-8EFCD75A4FD6}" type="presParOf" srcId="{A91DED94-31CA-434E-8D1D-055B5A15846A}" destId="{3F505569-9ACA-4249-B257-1A25F0DA3E40}" srcOrd="1" destOrd="0" presId="urn:microsoft.com/office/officeart/2005/8/layout/hierarchy6"/>
    <dgm:cxn modelId="{7BB22E23-14AF-4F1C-A49D-C0675F2FF43E}" type="presParOf" srcId="{581650BE-76AD-46AF-B78B-E4378D2F49DF}" destId="{CFBE25DF-644D-4B7E-8E05-3AB149FA4327}" srcOrd="2" destOrd="0" presId="urn:microsoft.com/office/officeart/2005/8/layout/hierarchy6"/>
    <dgm:cxn modelId="{6225D74A-2F1B-4989-B8E3-5C79EDBAA765}" type="presParOf" srcId="{581650BE-76AD-46AF-B78B-E4378D2F49DF}" destId="{CC86AABA-ACA5-481D-A9F2-08182893CD57}" srcOrd="3" destOrd="0" presId="urn:microsoft.com/office/officeart/2005/8/layout/hierarchy6"/>
    <dgm:cxn modelId="{CBFEF526-12C4-480A-8A4C-C50437EDEF92}" type="presParOf" srcId="{CC86AABA-ACA5-481D-A9F2-08182893CD57}" destId="{FD517889-37E7-4ABF-BBD5-6AB621FE04C0}" srcOrd="0" destOrd="0" presId="urn:microsoft.com/office/officeart/2005/8/layout/hierarchy6"/>
    <dgm:cxn modelId="{02795955-5AE1-4B15-B863-427C1F9D7004}" type="presParOf" srcId="{CC86AABA-ACA5-481D-A9F2-08182893CD57}" destId="{332E2C2E-374C-47A5-B26E-D1F8602F7FCA}" srcOrd="1" destOrd="0" presId="urn:microsoft.com/office/officeart/2005/8/layout/hierarchy6"/>
    <dgm:cxn modelId="{333C0BDC-3F80-4630-BDAB-213A4D6BD4DD}" type="presParOf" srcId="{332E2C2E-374C-47A5-B26E-D1F8602F7FCA}" destId="{072110C1-0257-4484-AFB5-E9E646D327B6}" srcOrd="0" destOrd="0" presId="urn:microsoft.com/office/officeart/2005/8/layout/hierarchy6"/>
    <dgm:cxn modelId="{3F34C4B2-1D44-41B3-8ABE-2C5B5C254BEE}" type="presParOf" srcId="{332E2C2E-374C-47A5-B26E-D1F8602F7FCA}" destId="{F8C2F376-05B4-452C-AB65-82CFEB6EB4A8}" srcOrd="1" destOrd="0" presId="urn:microsoft.com/office/officeart/2005/8/layout/hierarchy6"/>
    <dgm:cxn modelId="{86D5971B-A889-45D4-8CBE-85ABC2EAD592}" type="presParOf" srcId="{F8C2F376-05B4-452C-AB65-82CFEB6EB4A8}" destId="{B425714D-364E-4877-9045-45BF596E7ECF}" srcOrd="0" destOrd="0" presId="urn:microsoft.com/office/officeart/2005/8/layout/hierarchy6"/>
    <dgm:cxn modelId="{600862B0-F0DE-478C-A5D9-55413F56EAC4}" type="presParOf" srcId="{F8C2F376-05B4-452C-AB65-82CFEB6EB4A8}" destId="{FE1C1072-5D68-49E2-8401-9D979E39526A}" srcOrd="1" destOrd="0" presId="urn:microsoft.com/office/officeart/2005/8/layout/hierarchy6"/>
    <dgm:cxn modelId="{A6B416B4-2EDB-4858-A93C-EFC135870AC2}" type="presParOf" srcId="{332E2C2E-374C-47A5-B26E-D1F8602F7FCA}" destId="{C481BAB8-1117-4646-9669-5DFE14E8F171}" srcOrd="2" destOrd="0" presId="urn:microsoft.com/office/officeart/2005/8/layout/hierarchy6"/>
    <dgm:cxn modelId="{9B539C55-7715-4EC5-8812-40BD2CB28A36}" type="presParOf" srcId="{332E2C2E-374C-47A5-B26E-D1F8602F7FCA}" destId="{5D9AFC56-7D88-4899-8B9C-B27C6254E0BB}" srcOrd="3" destOrd="0" presId="urn:microsoft.com/office/officeart/2005/8/layout/hierarchy6"/>
    <dgm:cxn modelId="{D9F81DBE-F97B-40D2-B63A-C5AC878EDBF4}" type="presParOf" srcId="{5D9AFC56-7D88-4899-8B9C-B27C6254E0BB}" destId="{F4C9BC53-0C77-44DD-98A8-481FFA0C1E5A}" srcOrd="0" destOrd="0" presId="urn:microsoft.com/office/officeart/2005/8/layout/hierarchy6"/>
    <dgm:cxn modelId="{6875626E-57A2-4CAA-B299-D3D36A9F324C}" type="presParOf" srcId="{5D9AFC56-7D88-4899-8B9C-B27C6254E0BB}" destId="{8274ED89-2F1B-4AB9-B6B2-E678048978AB}" srcOrd="1" destOrd="0" presId="urn:microsoft.com/office/officeart/2005/8/layout/hierarchy6"/>
    <dgm:cxn modelId="{E4A0D822-84CE-4E09-A0B9-2AD2A4A3B677}" type="presParOf" srcId="{9A478469-8352-4EA0-A933-CA72BF5E3E7C}" destId="{4B54CD5C-ACA1-44AB-B7AF-26F06ADE46CD}"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510A72-8DD2-4447-B1DC-EF465C269A12}" type="doc">
      <dgm:prSet loTypeId="urn:microsoft.com/office/officeart/2005/8/layout/chevron1" loCatId="process" qsTypeId="urn:microsoft.com/office/officeart/2005/8/quickstyle/simple1" qsCatId="simple" csTypeId="urn:microsoft.com/office/officeart/2005/8/colors/accent1_2" csCatId="accent1" phldr="1"/>
      <dgm:spPr/>
    </dgm:pt>
    <dgm:pt modelId="{3EA8BB1C-7ECD-4A6E-8C3F-E5FA1D76477C}">
      <dgm:prSet phldrT="[Text]"/>
      <dgm:spPr>
        <a:solidFill>
          <a:schemeClr val="tx2"/>
        </a:solidFill>
      </dgm:spPr>
      <dgm:t>
        <a:bodyPr/>
        <a:lstStyle/>
        <a:p>
          <a:r>
            <a:rPr lang="sk-SK" dirty="0"/>
            <a:t>Pre-</a:t>
          </a:r>
          <a:r>
            <a:rPr lang="sk-SK" dirty="0" err="1"/>
            <a:t>treatment</a:t>
          </a:r>
          <a:endParaRPr lang="en-US" dirty="0"/>
        </a:p>
      </dgm:t>
    </dgm:pt>
    <dgm:pt modelId="{E68700BC-8804-4E6E-955F-C05F1C746E6F}" type="parTrans" cxnId="{1E5C097E-31E4-4CD7-A4E1-CE3F0DF33FF8}">
      <dgm:prSet/>
      <dgm:spPr/>
      <dgm:t>
        <a:bodyPr/>
        <a:lstStyle/>
        <a:p>
          <a:endParaRPr lang="en-US"/>
        </a:p>
      </dgm:t>
    </dgm:pt>
    <dgm:pt modelId="{182AE37A-7A10-4C95-BE5A-427F6F52412D}" type="sibTrans" cxnId="{1E5C097E-31E4-4CD7-A4E1-CE3F0DF33FF8}">
      <dgm:prSet/>
      <dgm:spPr/>
      <dgm:t>
        <a:bodyPr/>
        <a:lstStyle/>
        <a:p>
          <a:endParaRPr lang="en-US"/>
        </a:p>
      </dgm:t>
    </dgm:pt>
    <dgm:pt modelId="{E4DC0C96-84B3-448F-BCE2-AFD91F1BF2C4}">
      <dgm:prSet phldrT="[Text]"/>
      <dgm:spPr>
        <a:solidFill>
          <a:srgbClr val="69B845"/>
        </a:solidFill>
      </dgm:spPr>
      <dgm:t>
        <a:bodyPr/>
        <a:lstStyle/>
        <a:p>
          <a:r>
            <a:rPr lang="sk-SK" dirty="0" err="1"/>
            <a:t>Leaching</a:t>
          </a:r>
          <a:endParaRPr lang="en-US" dirty="0"/>
        </a:p>
      </dgm:t>
    </dgm:pt>
    <dgm:pt modelId="{97E545C1-E156-4F5B-898C-79D9E2423CB8}" type="parTrans" cxnId="{2A906434-6165-45FE-A0BF-50A057D5072F}">
      <dgm:prSet/>
      <dgm:spPr/>
      <dgm:t>
        <a:bodyPr/>
        <a:lstStyle/>
        <a:p>
          <a:endParaRPr lang="en-US"/>
        </a:p>
      </dgm:t>
    </dgm:pt>
    <dgm:pt modelId="{FFEE0CBC-2466-479C-ABC0-DC5857946FEE}" type="sibTrans" cxnId="{2A906434-6165-45FE-A0BF-50A057D5072F}">
      <dgm:prSet/>
      <dgm:spPr/>
      <dgm:t>
        <a:bodyPr/>
        <a:lstStyle/>
        <a:p>
          <a:endParaRPr lang="en-US"/>
        </a:p>
      </dgm:t>
    </dgm:pt>
    <dgm:pt modelId="{1FA02896-4672-48EF-BF48-5BF63CAEEEA4}">
      <dgm:prSet phldrT="[Text]"/>
      <dgm:spPr>
        <a:solidFill>
          <a:srgbClr val="69B845"/>
        </a:solidFill>
      </dgm:spPr>
      <dgm:t>
        <a:bodyPr/>
        <a:lstStyle/>
        <a:p>
          <a:r>
            <a:rPr lang="sk-SK" dirty="0" err="1"/>
            <a:t>Purification</a:t>
          </a:r>
          <a:endParaRPr lang="en-US" dirty="0"/>
        </a:p>
      </dgm:t>
    </dgm:pt>
    <dgm:pt modelId="{D385CAF1-D4DA-458D-91C0-C328F77D9025}" type="parTrans" cxnId="{8F8F0A9C-B2C8-428A-83A6-E01EDC02CBA5}">
      <dgm:prSet/>
      <dgm:spPr/>
      <dgm:t>
        <a:bodyPr/>
        <a:lstStyle/>
        <a:p>
          <a:endParaRPr lang="en-US"/>
        </a:p>
      </dgm:t>
    </dgm:pt>
    <dgm:pt modelId="{3279411E-0002-47EF-A77B-B47AC8DFF63B}" type="sibTrans" cxnId="{8F8F0A9C-B2C8-428A-83A6-E01EDC02CBA5}">
      <dgm:prSet/>
      <dgm:spPr/>
      <dgm:t>
        <a:bodyPr/>
        <a:lstStyle/>
        <a:p>
          <a:endParaRPr lang="en-US"/>
        </a:p>
      </dgm:t>
    </dgm:pt>
    <dgm:pt modelId="{2B806A3E-3959-4B6F-B044-93B8F56B943B}">
      <dgm:prSet phldrT="[Text]"/>
      <dgm:spPr>
        <a:solidFill>
          <a:srgbClr val="69B845"/>
        </a:solidFill>
      </dgm:spPr>
      <dgm:t>
        <a:bodyPr/>
        <a:lstStyle/>
        <a:p>
          <a:r>
            <a:rPr lang="sk-SK" dirty="0" err="1"/>
            <a:t>Recovery</a:t>
          </a:r>
          <a:endParaRPr lang="en-US" dirty="0"/>
        </a:p>
      </dgm:t>
    </dgm:pt>
    <dgm:pt modelId="{B4D7C2E4-9035-4643-94FA-13194C269F9B}" type="parTrans" cxnId="{F1CD8F55-FF62-4478-96AF-7E5C1F697F01}">
      <dgm:prSet/>
      <dgm:spPr/>
      <dgm:t>
        <a:bodyPr/>
        <a:lstStyle/>
        <a:p>
          <a:endParaRPr lang="en-US"/>
        </a:p>
      </dgm:t>
    </dgm:pt>
    <dgm:pt modelId="{FAE333AF-3B58-4499-8E7B-2F77418DCF2D}" type="sibTrans" cxnId="{F1CD8F55-FF62-4478-96AF-7E5C1F697F01}">
      <dgm:prSet/>
      <dgm:spPr/>
      <dgm:t>
        <a:bodyPr/>
        <a:lstStyle/>
        <a:p>
          <a:endParaRPr lang="en-US"/>
        </a:p>
      </dgm:t>
    </dgm:pt>
    <dgm:pt modelId="{BEE13A02-C2FF-4CC7-9970-AE84F2ABA652}" type="pres">
      <dgm:prSet presAssocID="{F1510A72-8DD2-4447-B1DC-EF465C269A12}" presName="Name0" presStyleCnt="0">
        <dgm:presLayoutVars>
          <dgm:dir/>
          <dgm:animLvl val="lvl"/>
          <dgm:resizeHandles val="exact"/>
        </dgm:presLayoutVars>
      </dgm:prSet>
      <dgm:spPr/>
    </dgm:pt>
    <dgm:pt modelId="{F28E9101-F6A1-41D3-A650-6F8FBB3D5006}" type="pres">
      <dgm:prSet presAssocID="{3EA8BB1C-7ECD-4A6E-8C3F-E5FA1D76477C}" presName="parTxOnly" presStyleLbl="node1" presStyleIdx="0" presStyleCnt="4">
        <dgm:presLayoutVars>
          <dgm:chMax val="0"/>
          <dgm:chPref val="0"/>
          <dgm:bulletEnabled val="1"/>
        </dgm:presLayoutVars>
      </dgm:prSet>
      <dgm:spPr/>
      <dgm:t>
        <a:bodyPr/>
        <a:lstStyle/>
        <a:p>
          <a:endParaRPr lang="en-US"/>
        </a:p>
      </dgm:t>
    </dgm:pt>
    <dgm:pt modelId="{D21CFD5E-8C32-42A9-9EDD-2B15B2F744F8}" type="pres">
      <dgm:prSet presAssocID="{182AE37A-7A10-4C95-BE5A-427F6F52412D}" presName="parTxOnlySpace" presStyleCnt="0"/>
      <dgm:spPr/>
    </dgm:pt>
    <dgm:pt modelId="{830E2427-4C55-4929-9D48-FE7165406753}" type="pres">
      <dgm:prSet presAssocID="{E4DC0C96-84B3-448F-BCE2-AFD91F1BF2C4}" presName="parTxOnly" presStyleLbl="node1" presStyleIdx="1" presStyleCnt="4">
        <dgm:presLayoutVars>
          <dgm:chMax val="0"/>
          <dgm:chPref val="0"/>
          <dgm:bulletEnabled val="1"/>
        </dgm:presLayoutVars>
      </dgm:prSet>
      <dgm:spPr/>
      <dgm:t>
        <a:bodyPr/>
        <a:lstStyle/>
        <a:p>
          <a:endParaRPr lang="en-US"/>
        </a:p>
      </dgm:t>
    </dgm:pt>
    <dgm:pt modelId="{F73C54EE-6BFB-47D7-B215-33F2485D1001}" type="pres">
      <dgm:prSet presAssocID="{FFEE0CBC-2466-479C-ABC0-DC5857946FEE}" presName="parTxOnlySpace" presStyleCnt="0"/>
      <dgm:spPr/>
    </dgm:pt>
    <dgm:pt modelId="{AD5FFFFC-44D9-4853-9115-DF0FD9F0F516}" type="pres">
      <dgm:prSet presAssocID="{1FA02896-4672-48EF-BF48-5BF63CAEEEA4}" presName="parTxOnly" presStyleLbl="node1" presStyleIdx="2" presStyleCnt="4">
        <dgm:presLayoutVars>
          <dgm:chMax val="0"/>
          <dgm:chPref val="0"/>
          <dgm:bulletEnabled val="1"/>
        </dgm:presLayoutVars>
      </dgm:prSet>
      <dgm:spPr/>
      <dgm:t>
        <a:bodyPr/>
        <a:lstStyle/>
        <a:p>
          <a:endParaRPr lang="en-US"/>
        </a:p>
      </dgm:t>
    </dgm:pt>
    <dgm:pt modelId="{CCDA4D29-C921-4DAF-A0EF-16C6C9FFCF51}" type="pres">
      <dgm:prSet presAssocID="{3279411E-0002-47EF-A77B-B47AC8DFF63B}" presName="parTxOnlySpace" presStyleCnt="0"/>
      <dgm:spPr/>
    </dgm:pt>
    <dgm:pt modelId="{AF061004-E50B-4AC1-91DD-347D02A3350A}" type="pres">
      <dgm:prSet presAssocID="{2B806A3E-3959-4B6F-B044-93B8F56B943B}" presName="parTxOnly" presStyleLbl="node1" presStyleIdx="3" presStyleCnt="4">
        <dgm:presLayoutVars>
          <dgm:chMax val="0"/>
          <dgm:chPref val="0"/>
          <dgm:bulletEnabled val="1"/>
        </dgm:presLayoutVars>
      </dgm:prSet>
      <dgm:spPr/>
      <dgm:t>
        <a:bodyPr/>
        <a:lstStyle/>
        <a:p>
          <a:endParaRPr lang="en-US"/>
        </a:p>
      </dgm:t>
    </dgm:pt>
  </dgm:ptLst>
  <dgm:cxnLst>
    <dgm:cxn modelId="{2335517E-EF03-4785-A241-F9E99E38C1DB}" type="presOf" srcId="{3EA8BB1C-7ECD-4A6E-8C3F-E5FA1D76477C}" destId="{F28E9101-F6A1-41D3-A650-6F8FBB3D5006}" srcOrd="0" destOrd="0" presId="urn:microsoft.com/office/officeart/2005/8/layout/chevron1"/>
    <dgm:cxn modelId="{C94A81E9-7852-4EFE-BF6C-0B8DAAB970D9}" type="presOf" srcId="{F1510A72-8DD2-4447-B1DC-EF465C269A12}" destId="{BEE13A02-C2FF-4CC7-9970-AE84F2ABA652}" srcOrd="0" destOrd="0" presId="urn:microsoft.com/office/officeart/2005/8/layout/chevron1"/>
    <dgm:cxn modelId="{F1CD8F55-FF62-4478-96AF-7E5C1F697F01}" srcId="{F1510A72-8DD2-4447-B1DC-EF465C269A12}" destId="{2B806A3E-3959-4B6F-B044-93B8F56B943B}" srcOrd="3" destOrd="0" parTransId="{B4D7C2E4-9035-4643-94FA-13194C269F9B}" sibTransId="{FAE333AF-3B58-4499-8E7B-2F77418DCF2D}"/>
    <dgm:cxn modelId="{9B05585E-44C9-4A38-A840-0C978C1F1630}" type="presOf" srcId="{E4DC0C96-84B3-448F-BCE2-AFD91F1BF2C4}" destId="{830E2427-4C55-4929-9D48-FE7165406753}" srcOrd="0" destOrd="0" presId="urn:microsoft.com/office/officeart/2005/8/layout/chevron1"/>
    <dgm:cxn modelId="{8F8F0A9C-B2C8-428A-83A6-E01EDC02CBA5}" srcId="{F1510A72-8DD2-4447-B1DC-EF465C269A12}" destId="{1FA02896-4672-48EF-BF48-5BF63CAEEEA4}" srcOrd="2" destOrd="0" parTransId="{D385CAF1-D4DA-458D-91C0-C328F77D9025}" sibTransId="{3279411E-0002-47EF-A77B-B47AC8DFF63B}"/>
    <dgm:cxn modelId="{8593D51B-C5D6-4FF7-BF01-9C8A95CE7D5A}" type="presOf" srcId="{1FA02896-4672-48EF-BF48-5BF63CAEEEA4}" destId="{AD5FFFFC-44D9-4853-9115-DF0FD9F0F516}" srcOrd="0" destOrd="0" presId="urn:microsoft.com/office/officeart/2005/8/layout/chevron1"/>
    <dgm:cxn modelId="{2A906434-6165-45FE-A0BF-50A057D5072F}" srcId="{F1510A72-8DD2-4447-B1DC-EF465C269A12}" destId="{E4DC0C96-84B3-448F-BCE2-AFD91F1BF2C4}" srcOrd="1" destOrd="0" parTransId="{97E545C1-E156-4F5B-898C-79D9E2423CB8}" sibTransId="{FFEE0CBC-2466-479C-ABC0-DC5857946FEE}"/>
    <dgm:cxn modelId="{1C2A333B-3401-4FAE-9D9C-9672E8E7B768}" type="presOf" srcId="{2B806A3E-3959-4B6F-B044-93B8F56B943B}" destId="{AF061004-E50B-4AC1-91DD-347D02A3350A}" srcOrd="0" destOrd="0" presId="urn:microsoft.com/office/officeart/2005/8/layout/chevron1"/>
    <dgm:cxn modelId="{1E5C097E-31E4-4CD7-A4E1-CE3F0DF33FF8}" srcId="{F1510A72-8DD2-4447-B1DC-EF465C269A12}" destId="{3EA8BB1C-7ECD-4A6E-8C3F-E5FA1D76477C}" srcOrd="0" destOrd="0" parTransId="{E68700BC-8804-4E6E-955F-C05F1C746E6F}" sibTransId="{182AE37A-7A10-4C95-BE5A-427F6F52412D}"/>
    <dgm:cxn modelId="{5FFE921F-4355-410D-A34D-5C2FA5047420}" type="presParOf" srcId="{BEE13A02-C2FF-4CC7-9970-AE84F2ABA652}" destId="{F28E9101-F6A1-41D3-A650-6F8FBB3D5006}" srcOrd="0" destOrd="0" presId="urn:microsoft.com/office/officeart/2005/8/layout/chevron1"/>
    <dgm:cxn modelId="{93AD6ED7-4792-4DE2-B7B2-1D20786CB53F}" type="presParOf" srcId="{BEE13A02-C2FF-4CC7-9970-AE84F2ABA652}" destId="{D21CFD5E-8C32-42A9-9EDD-2B15B2F744F8}" srcOrd="1" destOrd="0" presId="urn:microsoft.com/office/officeart/2005/8/layout/chevron1"/>
    <dgm:cxn modelId="{64C650B3-E69D-4B38-BCC5-4DCB35E9A337}" type="presParOf" srcId="{BEE13A02-C2FF-4CC7-9970-AE84F2ABA652}" destId="{830E2427-4C55-4929-9D48-FE7165406753}" srcOrd="2" destOrd="0" presId="urn:microsoft.com/office/officeart/2005/8/layout/chevron1"/>
    <dgm:cxn modelId="{1F3B09DA-7196-41B4-B2E5-897C1B53850E}" type="presParOf" srcId="{BEE13A02-C2FF-4CC7-9970-AE84F2ABA652}" destId="{F73C54EE-6BFB-47D7-B215-33F2485D1001}" srcOrd="3" destOrd="0" presId="urn:microsoft.com/office/officeart/2005/8/layout/chevron1"/>
    <dgm:cxn modelId="{23EF0ECA-9329-43B4-8C16-66E1C387BD63}" type="presParOf" srcId="{BEE13A02-C2FF-4CC7-9970-AE84F2ABA652}" destId="{AD5FFFFC-44D9-4853-9115-DF0FD9F0F516}" srcOrd="4" destOrd="0" presId="urn:microsoft.com/office/officeart/2005/8/layout/chevron1"/>
    <dgm:cxn modelId="{14361B3A-9D96-4110-9D73-F974DA3734C2}" type="presParOf" srcId="{BEE13A02-C2FF-4CC7-9970-AE84F2ABA652}" destId="{CCDA4D29-C921-4DAF-A0EF-16C6C9FFCF51}" srcOrd="5" destOrd="0" presId="urn:microsoft.com/office/officeart/2005/8/layout/chevron1"/>
    <dgm:cxn modelId="{75422DA6-4C8B-4DD6-B77C-BD55BC63CA0F}" type="presParOf" srcId="{BEE13A02-C2FF-4CC7-9970-AE84F2ABA652}" destId="{AF061004-E50B-4AC1-91DD-347D02A3350A}" srcOrd="6" destOrd="0" presId="urn:microsoft.com/office/officeart/2005/8/layout/chevron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1510A72-8DD2-4447-B1DC-EF465C269A12}" type="doc">
      <dgm:prSet loTypeId="urn:microsoft.com/office/officeart/2005/8/layout/chevron1" loCatId="process" qsTypeId="urn:microsoft.com/office/officeart/2005/8/quickstyle/simple1" qsCatId="simple" csTypeId="urn:microsoft.com/office/officeart/2005/8/colors/accent1_2" csCatId="accent1" phldr="1"/>
      <dgm:spPr/>
    </dgm:pt>
    <dgm:pt modelId="{3EA8BB1C-7ECD-4A6E-8C3F-E5FA1D76477C}">
      <dgm:prSet phldrT="[Text]"/>
      <dgm:spPr>
        <a:solidFill>
          <a:srgbClr val="69B845"/>
        </a:solidFill>
      </dgm:spPr>
      <dgm:t>
        <a:bodyPr/>
        <a:lstStyle/>
        <a:p>
          <a:r>
            <a:rPr lang="sk-SK" dirty="0"/>
            <a:t>Pre-</a:t>
          </a:r>
          <a:r>
            <a:rPr lang="sk-SK" dirty="0" err="1"/>
            <a:t>treatment</a:t>
          </a:r>
          <a:endParaRPr lang="en-US" dirty="0"/>
        </a:p>
      </dgm:t>
    </dgm:pt>
    <dgm:pt modelId="{E68700BC-8804-4E6E-955F-C05F1C746E6F}" type="parTrans" cxnId="{1E5C097E-31E4-4CD7-A4E1-CE3F0DF33FF8}">
      <dgm:prSet/>
      <dgm:spPr/>
      <dgm:t>
        <a:bodyPr/>
        <a:lstStyle/>
        <a:p>
          <a:endParaRPr lang="en-US"/>
        </a:p>
      </dgm:t>
    </dgm:pt>
    <dgm:pt modelId="{182AE37A-7A10-4C95-BE5A-427F6F52412D}" type="sibTrans" cxnId="{1E5C097E-31E4-4CD7-A4E1-CE3F0DF33FF8}">
      <dgm:prSet/>
      <dgm:spPr/>
      <dgm:t>
        <a:bodyPr/>
        <a:lstStyle/>
        <a:p>
          <a:endParaRPr lang="en-US"/>
        </a:p>
      </dgm:t>
    </dgm:pt>
    <dgm:pt modelId="{E4DC0C96-84B3-448F-BCE2-AFD91F1BF2C4}">
      <dgm:prSet phldrT="[Text]"/>
      <dgm:spPr>
        <a:solidFill>
          <a:schemeClr val="tx2"/>
        </a:solidFill>
      </dgm:spPr>
      <dgm:t>
        <a:bodyPr/>
        <a:lstStyle/>
        <a:p>
          <a:r>
            <a:rPr lang="sk-SK" dirty="0" err="1"/>
            <a:t>Leaching</a:t>
          </a:r>
          <a:endParaRPr lang="en-US" dirty="0"/>
        </a:p>
      </dgm:t>
    </dgm:pt>
    <dgm:pt modelId="{97E545C1-E156-4F5B-898C-79D9E2423CB8}" type="parTrans" cxnId="{2A906434-6165-45FE-A0BF-50A057D5072F}">
      <dgm:prSet/>
      <dgm:spPr/>
      <dgm:t>
        <a:bodyPr/>
        <a:lstStyle/>
        <a:p>
          <a:endParaRPr lang="en-US"/>
        </a:p>
      </dgm:t>
    </dgm:pt>
    <dgm:pt modelId="{FFEE0CBC-2466-479C-ABC0-DC5857946FEE}" type="sibTrans" cxnId="{2A906434-6165-45FE-A0BF-50A057D5072F}">
      <dgm:prSet/>
      <dgm:spPr/>
      <dgm:t>
        <a:bodyPr/>
        <a:lstStyle/>
        <a:p>
          <a:endParaRPr lang="en-US"/>
        </a:p>
      </dgm:t>
    </dgm:pt>
    <dgm:pt modelId="{1FA02896-4672-48EF-BF48-5BF63CAEEEA4}">
      <dgm:prSet phldrT="[Text]"/>
      <dgm:spPr>
        <a:solidFill>
          <a:srgbClr val="69B845"/>
        </a:solidFill>
      </dgm:spPr>
      <dgm:t>
        <a:bodyPr/>
        <a:lstStyle/>
        <a:p>
          <a:r>
            <a:rPr lang="sk-SK" dirty="0" err="1"/>
            <a:t>Purification</a:t>
          </a:r>
          <a:endParaRPr lang="en-US" dirty="0"/>
        </a:p>
      </dgm:t>
    </dgm:pt>
    <dgm:pt modelId="{D385CAF1-D4DA-458D-91C0-C328F77D9025}" type="parTrans" cxnId="{8F8F0A9C-B2C8-428A-83A6-E01EDC02CBA5}">
      <dgm:prSet/>
      <dgm:spPr/>
      <dgm:t>
        <a:bodyPr/>
        <a:lstStyle/>
        <a:p>
          <a:endParaRPr lang="en-US"/>
        </a:p>
      </dgm:t>
    </dgm:pt>
    <dgm:pt modelId="{3279411E-0002-47EF-A77B-B47AC8DFF63B}" type="sibTrans" cxnId="{8F8F0A9C-B2C8-428A-83A6-E01EDC02CBA5}">
      <dgm:prSet/>
      <dgm:spPr/>
      <dgm:t>
        <a:bodyPr/>
        <a:lstStyle/>
        <a:p>
          <a:endParaRPr lang="en-US"/>
        </a:p>
      </dgm:t>
    </dgm:pt>
    <dgm:pt modelId="{2B806A3E-3959-4B6F-B044-93B8F56B943B}">
      <dgm:prSet phldrT="[Text]"/>
      <dgm:spPr>
        <a:solidFill>
          <a:srgbClr val="69B845"/>
        </a:solidFill>
      </dgm:spPr>
      <dgm:t>
        <a:bodyPr/>
        <a:lstStyle/>
        <a:p>
          <a:r>
            <a:rPr lang="sk-SK" dirty="0" err="1"/>
            <a:t>Recovery</a:t>
          </a:r>
          <a:endParaRPr lang="en-US" dirty="0"/>
        </a:p>
      </dgm:t>
    </dgm:pt>
    <dgm:pt modelId="{B4D7C2E4-9035-4643-94FA-13194C269F9B}" type="parTrans" cxnId="{F1CD8F55-FF62-4478-96AF-7E5C1F697F01}">
      <dgm:prSet/>
      <dgm:spPr/>
      <dgm:t>
        <a:bodyPr/>
        <a:lstStyle/>
        <a:p>
          <a:endParaRPr lang="en-US"/>
        </a:p>
      </dgm:t>
    </dgm:pt>
    <dgm:pt modelId="{FAE333AF-3B58-4499-8E7B-2F77418DCF2D}" type="sibTrans" cxnId="{F1CD8F55-FF62-4478-96AF-7E5C1F697F01}">
      <dgm:prSet/>
      <dgm:spPr/>
      <dgm:t>
        <a:bodyPr/>
        <a:lstStyle/>
        <a:p>
          <a:endParaRPr lang="en-US"/>
        </a:p>
      </dgm:t>
    </dgm:pt>
    <dgm:pt modelId="{BEE13A02-C2FF-4CC7-9970-AE84F2ABA652}" type="pres">
      <dgm:prSet presAssocID="{F1510A72-8DD2-4447-B1DC-EF465C269A12}" presName="Name0" presStyleCnt="0">
        <dgm:presLayoutVars>
          <dgm:dir/>
          <dgm:animLvl val="lvl"/>
          <dgm:resizeHandles val="exact"/>
        </dgm:presLayoutVars>
      </dgm:prSet>
      <dgm:spPr/>
    </dgm:pt>
    <dgm:pt modelId="{F28E9101-F6A1-41D3-A650-6F8FBB3D5006}" type="pres">
      <dgm:prSet presAssocID="{3EA8BB1C-7ECD-4A6E-8C3F-E5FA1D76477C}" presName="parTxOnly" presStyleLbl="node1" presStyleIdx="0" presStyleCnt="4">
        <dgm:presLayoutVars>
          <dgm:chMax val="0"/>
          <dgm:chPref val="0"/>
          <dgm:bulletEnabled val="1"/>
        </dgm:presLayoutVars>
      </dgm:prSet>
      <dgm:spPr/>
      <dgm:t>
        <a:bodyPr/>
        <a:lstStyle/>
        <a:p>
          <a:endParaRPr lang="en-US"/>
        </a:p>
      </dgm:t>
    </dgm:pt>
    <dgm:pt modelId="{D21CFD5E-8C32-42A9-9EDD-2B15B2F744F8}" type="pres">
      <dgm:prSet presAssocID="{182AE37A-7A10-4C95-BE5A-427F6F52412D}" presName="parTxOnlySpace" presStyleCnt="0"/>
      <dgm:spPr/>
    </dgm:pt>
    <dgm:pt modelId="{830E2427-4C55-4929-9D48-FE7165406753}" type="pres">
      <dgm:prSet presAssocID="{E4DC0C96-84B3-448F-BCE2-AFD91F1BF2C4}" presName="parTxOnly" presStyleLbl="node1" presStyleIdx="1" presStyleCnt="4">
        <dgm:presLayoutVars>
          <dgm:chMax val="0"/>
          <dgm:chPref val="0"/>
          <dgm:bulletEnabled val="1"/>
        </dgm:presLayoutVars>
      </dgm:prSet>
      <dgm:spPr/>
      <dgm:t>
        <a:bodyPr/>
        <a:lstStyle/>
        <a:p>
          <a:endParaRPr lang="en-US"/>
        </a:p>
      </dgm:t>
    </dgm:pt>
    <dgm:pt modelId="{F73C54EE-6BFB-47D7-B215-33F2485D1001}" type="pres">
      <dgm:prSet presAssocID="{FFEE0CBC-2466-479C-ABC0-DC5857946FEE}" presName="parTxOnlySpace" presStyleCnt="0"/>
      <dgm:spPr/>
    </dgm:pt>
    <dgm:pt modelId="{AD5FFFFC-44D9-4853-9115-DF0FD9F0F516}" type="pres">
      <dgm:prSet presAssocID="{1FA02896-4672-48EF-BF48-5BF63CAEEEA4}" presName="parTxOnly" presStyleLbl="node1" presStyleIdx="2" presStyleCnt="4">
        <dgm:presLayoutVars>
          <dgm:chMax val="0"/>
          <dgm:chPref val="0"/>
          <dgm:bulletEnabled val="1"/>
        </dgm:presLayoutVars>
      </dgm:prSet>
      <dgm:spPr/>
      <dgm:t>
        <a:bodyPr/>
        <a:lstStyle/>
        <a:p>
          <a:endParaRPr lang="en-US"/>
        </a:p>
      </dgm:t>
    </dgm:pt>
    <dgm:pt modelId="{CCDA4D29-C921-4DAF-A0EF-16C6C9FFCF51}" type="pres">
      <dgm:prSet presAssocID="{3279411E-0002-47EF-A77B-B47AC8DFF63B}" presName="parTxOnlySpace" presStyleCnt="0"/>
      <dgm:spPr/>
    </dgm:pt>
    <dgm:pt modelId="{AF061004-E50B-4AC1-91DD-347D02A3350A}" type="pres">
      <dgm:prSet presAssocID="{2B806A3E-3959-4B6F-B044-93B8F56B943B}" presName="parTxOnly" presStyleLbl="node1" presStyleIdx="3" presStyleCnt="4">
        <dgm:presLayoutVars>
          <dgm:chMax val="0"/>
          <dgm:chPref val="0"/>
          <dgm:bulletEnabled val="1"/>
        </dgm:presLayoutVars>
      </dgm:prSet>
      <dgm:spPr/>
      <dgm:t>
        <a:bodyPr/>
        <a:lstStyle/>
        <a:p>
          <a:endParaRPr lang="en-US"/>
        </a:p>
      </dgm:t>
    </dgm:pt>
  </dgm:ptLst>
  <dgm:cxnLst>
    <dgm:cxn modelId="{4F792FF2-CEAB-4C9B-836C-ACFCB2556A9C}" type="presOf" srcId="{2B806A3E-3959-4B6F-B044-93B8F56B943B}" destId="{AF061004-E50B-4AC1-91DD-347D02A3350A}" srcOrd="0" destOrd="0" presId="urn:microsoft.com/office/officeart/2005/8/layout/chevron1"/>
    <dgm:cxn modelId="{9E7D87D9-D481-4A51-978C-05D96B99FAD4}" type="presOf" srcId="{3EA8BB1C-7ECD-4A6E-8C3F-E5FA1D76477C}" destId="{F28E9101-F6A1-41D3-A650-6F8FBB3D5006}" srcOrd="0" destOrd="0" presId="urn:microsoft.com/office/officeart/2005/8/layout/chevron1"/>
    <dgm:cxn modelId="{2A906434-6165-45FE-A0BF-50A057D5072F}" srcId="{F1510A72-8DD2-4447-B1DC-EF465C269A12}" destId="{E4DC0C96-84B3-448F-BCE2-AFD91F1BF2C4}" srcOrd="1" destOrd="0" parTransId="{97E545C1-E156-4F5B-898C-79D9E2423CB8}" sibTransId="{FFEE0CBC-2466-479C-ABC0-DC5857946FEE}"/>
    <dgm:cxn modelId="{1E5C097E-31E4-4CD7-A4E1-CE3F0DF33FF8}" srcId="{F1510A72-8DD2-4447-B1DC-EF465C269A12}" destId="{3EA8BB1C-7ECD-4A6E-8C3F-E5FA1D76477C}" srcOrd="0" destOrd="0" parTransId="{E68700BC-8804-4E6E-955F-C05F1C746E6F}" sibTransId="{182AE37A-7A10-4C95-BE5A-427F6F52412D}"/>
    <dgm:cxn modelId="{48CB3494-DD57-424E-940F-5BC7D8FB82E1}" type="presOf" srcId="{E4DC0C96-84B3-448F-BCE2-AFD91F1BF2C4}" destId="{830E2427-4C55-4929-9D48-FE7165406753}" srcOrd="0" destOrd="0" presId="urn:microsoft.com/office/officeart/2005/8/layout/chevron1"/>
    <dgm:cxn modelId="{F1CD8F55-FF62-4478-96AF-7E5C1F697F01}" srcId="{F1510A72-8DD2-4447-B1DC-EF465C269A12}" destId="{2B806A3E-3959-4B6F-B044-93B8F56B943B}" srcOrd="3" destOrd="0" parTransId="{B4D7C2E4-9035-4643-94FA-13194C269F9B}" sibTransId="{FAE333AF-3B58-4499-8E7B-2F77418DCF2D}"/>
    <dgm:cxn modelId="{ECF9879E-5508-418A-B204-C2370550F64C}" type="presOf" srcId="{F1510A72-8DD2-4447-B1DC-EF465C269A12}" destId="{BEE13A02-C2FF-4CC7-9970-AE84F2ABA652}" srcOrd="0" destOrd="0" presId="urn:microsoft.com/office/officeart/2005/8/layout/chevron1"/>
    <dgm:cxn modelId="{5568D678-21AC-499F-8836-10B6AD67874F}" type="presOf" srcId="{1FA02896-4672-48EF-BF48-5BF63CAEEEA4}" destId="{AD5FFFFC-44D9-4853-9115-DF0FD9F0F516}" srcOrd="0" destOrd="0" presId="urn:microsoft.com/office/officeart/2005/8/layout/chevron1"/>
    <dgm:cxn modelId="{8F8F0A9C-B2C8-428A-83A6-E01EDC02CBA5}" srcId="{F1510A72-8DD2-4447-B1DC-EF465C269A12}" destId="{1FA02896-4672-48EF-BF48-5BF63CAEEEA4}" srcOrd="2" destOrd="0" parTransId="{D385CAF1-D4DA-458D-91C0-C328F77D9025}" sibTransId="{3279411E-0002-47EF-A77B-B47AC8DFF63B}"/>
    <dgm:cxn modelId="{27380EC1-5179-46F7-B7ED-22FC48074978}" type="presParOf" srcId="{BEE13A02-C2FF-4CC7-9970-AE84F2ABA652}" destId="{F28E9101-F6A1-41D3-A650-6F8FBB3D5006}" srcOrd="0" destOrd="0" presId="urn:microsoft.com/office/officeart/2005/8/layout/chevron1"/>
    <dgm:cxn modelId="{A8C5623F-3642-44A2-973E-5E8EC934BE51}" type="presParOf" srcId="{BEE13A02-C2FF-4CC7-9970-AE84F2ABA652}" destId="{D21CFD5E-8C32-42A9-9EDD-2B15B2F744F8}" srcOrd="1" destOrd="0" presId="urn:microsoft.com/office/officeart/2005/8/layout/chevron1"/>
    <dgm:cxn modelId="{17DB52ED-B020-479D-8A16-97AA63290F1A}" type="presParOf" srcId="{BEE13A02-C2FF-4CC7-9970-AE84F2ABA652}" destId="{830E2427-4C55-4929-9D48-FE7165406753}" srcOrd="2" destOrd="0" presId="urn:microsoft.com/office/officeart/2005/8/layout/chevron1"/>
    <dgm:cxn modelId="{907933A5-C0DA-4400-9AC7-AD2AA6B0DA92}" type="presParOf" srcId="{BEE13A02-C2FF-4CC7-9970-AE84F2ABA652}" destId="{F73C54EE-6BFB-47D7-B215-33F2485D1001}" srcOrd="3" destOrd="0" presId="urn:microsoft.com/office/officeart/2005/8/layout/chevron1"/>
    <dgm:cxn modelId="{FF01C971-F625-4559-A7F1-B44DAE48A6AA}" type="presParOf" srcId="{BEE13A02-C2FF-4CC7-9970-AE84F2ABA652}" destId="{AD5FFFFC-44D9-4853-9115-DF0FD9F0F516}" srcOrd="4" destOrd="0" presId="urn:microsoft.com/office/officeart/2005/8/layout/chevron1"/>
    <dgm:cxn modelId="{FD139D6E-C8F9-49B5-9015-D3E83C3D2ECA}" type="presParOf" srcId="{BEE13A02-C2FF-4CC7-9970-AE84F2ABA652}" destId="{CCDA4D29-C921-4DAF-A0EF-16C6C9FFCF51}" srcOrd="5" destOrd="0" presId="urn:microsoft.com/office/officeart/2005/8/layout/chevron1"/>
    <dgm:cxn modelId="{FF65B747-BE3A-452A-A85F-406FC424C473}" type="presParOf" srcId="{BEE13A02-C2FF-4CC7-9970-AE84F2ABA652}" destId="{AF061004-E50B-4AC1-91DD-347D02A3350A}" srcOrd="6"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1510A72-8DD2-4447-B1DC-EF465C269A12}" type="doc">
      <dgm:prSet loTypeId="urn:microsoft.com/office/officeart/2005/8/layout/chevron1" loCatId="process" qsTypeId="urn:microsoft.com/office/officeart/2005/8/quickstyle/simple1" qsCatId="simple" csTypeId="urn:microsoft.com/office/officeart/2005/8/colors/accent1_2" csCatId="accent1" phldr="1"/>
      <dgm:spPr/>
    </dgm:pt>
    <dgm:pt modelId="{3EA8BB1C-7ECD-4A6E-8C3F-E5FA1D76477C}">
      <dgm:prSet phldrT="[Text]"/>
      <dgm:spPr>
        <a:solidFill>
          <a:srgbClr val="69B845"/>
        </a:solidFill>
      </dgm:spPr>
      <dgm:t>
        <a:bodyPr/>
        <a:lstStyle/>
        <a:p>
          <a:r>
            <a:rPr lang="sk-SK" dirty="0"/>
            <a:t>Pre-</a:t>
          </a:r>
          <a:r>
            <a:rPr lang="sk-SK" dirty="0" err="1"/>
            <a:t>treatment</a:t>
          </a:r>
          <a:endParaRPr lang="en-US" dirty="0"/>
        </a:p>
      </dgm:t>
    </dgm:pt>
    <dgm:pt modelId="{E68700BC-8804-4E6E-955F-C05F1C746E6F}" type="parTrans" cxnId="{1E5C097E-31E4-4CD7-A4E1-CE3F0DF33FF8}">
      <dgm:prSet/>
      <dgm:spPr/>
      <dgm:t>
        <a:bodyPr/>
        <a:lstStyle/>
        <a:p>
          <a:endParaRPr lang="en-US"/>
        </a:p>
      </dgm:t>
    </dgm:pt>
    <dgm:pt modelId="{182AE37A-7A10-4C95-BE5A-427F6F52412D}" type="sibTrans" cxnId="{1E5C097E-31E4-4CD7-A4E1-CE3F0DF33FF8}">
      <dgm:prSet/>
      <dgm:spPr/>
      <dgm:t>
        <a:bodyPr/>
        <a:lstStyle/>
        <a:p>
          <a:endParaRPr lang="en-US"/>
        </a:p>
      </dgm:t>
    </dgm:pt>
    <dgm:pt modelId="{E4DC0C96-84B3-448F-BCE2-AFD91F1BF2C4}">
      <dgm:prSet phldrT="[Text]"/>
      <dgm:spPr>
        <a:solidFill>
          <a:schemeClr val="bg2"/>
        </a:solidFill>
      </dgm:spPr>
      <dgm:t>
        <a:bodyPr/>
        <a:lstStyle/>
        <a:p>
          <a:r>
            <a:rPr lang="sk-SK" dirty="0" err="1"/>
            <a:t>Leaching</a:t>
          </a:r>
          <a:endParaRPr lang="en-US" dirty="0"/>
        </a:p>
      </dgm:t>
    </dgm:pt>
    <dgm:pt modelId="{97E545C1-E156-4F5B-898C-79D9E2423CB8}" type="parTrans" cxnId="{2A906434-6165-45FE-A0BF-50A057D5072F}">
      <dgm:prSet/>
      <dgm:spPr/>
      <dgm:t>
        <a:bodyPr/>
        <a:lstStyle/>
        <a:p>
          <a:endParaRPr lang="en-US"/>
        </a:p>
      </dgm:t>
    </dgm:pt>
    <dgm:pt modelId="{FFEE0CBC-2466-479C-ABC0-DC5857946FEE}" type="sibTrans" cxnId="{2A906434-6165-45FE-A0BF-50A057D5072F}">
      <dgm:prSet/>
      <dgm:spPr/>
      <dgm:t>
        <a:bodyPr/>
        <a:lstStyle/>
        <a:p>
          <a:endParaRPr lang="en-US"/>
        </a:p>
      </dgm:t>
    </dgm:pt>
    <dgm:pt modelId="{1FA02896-4672-48EF-BF48-5BF63CAEEEA4}">
      <dgm:prSet phldrT="[Text]"/>
      <dgm:spPr>
        <a:solidFill>
          <a:srgbClr val="0C4DA2"/>
        </a:solidFill>
      </dgm:spPr>
      <dgm:t>
        <a:bodyPr/>
        <a:lstStyle/>
        <a:p>
          <a:r>
            <a:rPr lang="sk-SK" dirty="0" err="1"/>
            <a:t>Purification</a:t>
          </a:r>
          <a:endParaRPr lang="en-US" dirty="0"/>
        </a:p>
      </dgm:t>
    </dgm:pt>
    <dgm:pt modelId="{D385CAF1-D4DA-458D-91C0-C328F77D9025}" type="parTrans" cxnId="{8F8F0A9C-B2C8-428A-83A6-E01EDC02CBA5}">
      <dgm:prSet/>
      <dgm:spPr/>
      <dgm:t>
        <a:bodyPr/>
        <a:lstStyle/>
        <a:p>
          <a:endParaRPr lang="en-US"/>
        </a:p>
      </dgm:t>
    </dgm:pt>
    <dgm:pt modelId="{3279411E-0002-47EF-A77B-B47AC8DFF63B}" type="sibTrans" cxnId="{8F8F0A9C-B2C8-428A-83A6-E01EDC02CBA5}">
      <dgm:prSet/>
      <dgm:spPr/>
      <dgm:t>
        <a:bodyPr/>
        <a:lstStyle/>
        <a:p>
          <a:endParaRPr lang="en-US"/>
        </a:p>
      </dgm:t>
    </dgm:pt>
    <dgm:pt modelId="{2B806A3E-3959-4B6F-B044-93B8F56B943B}">
      <dgm:prSet phldrT="[Text]"/>
      <dgm:spPr>
        <a:solidFill>
          <a:schemeClr val="tx2"/>
        </a:solidFill>
      </dgm:spPr>
      <dgm:t>
        <a:bodyPr/>
        <a:lstStyle/>
        <a:p>
          <a:r>
            <a:rPr lang="sk-SK" dirty="0" err="1"/>
            <a:t>Recovery</a:t>
          </a:r>
          <a:endParaRPr lang="en-US" dirty="0"/>
        </a:p>
      </dgm:t>
    </dgm:pt>
    <dgm:pt modelId="{B4D7C2E4-9035-4643-94FA-13194C269F9B}" type="parTrans" cxnId="{F1CD8F55-FF62-4478-96AF-7E5C1F697F01}">
      <dgm:prSet/>
      <dgm:spPr/>
      <dgm:t>
        <a:bodyPr/>
        <a:lstStyle/>
        <a:p>
          <a:endParaRPr lang="en-US"/>
        </a:p>
      </dgm:t>
    </dgm:pt>
    <dgm:pt modelId="{FAE333AF-3B58-4499-8E7B-2F77418DCF2D}" type="sibTrans" cxnId="{F1CD8F55-FF62-4478-96AF-7E5C1F697F01}">
      <dgm:prSet/>
      <dgm:spPr/>
      <dgm:t>
        <a:bodyPr/>
        <a:lstStyle/>
        <a:p>
          <a:endParaRPr lang="en-US"/>
        </a:p>
      </dgm:t>
    </dgm:pt>
    <dgm:pt modelId="{BEE13A02-C2FF-4CC7-9970-AE84F2ABA652}" type="pres">
      <dgm:prSet presAssocID="{F1510A72-8DD2-4447-B1DC-EF465C269A12}" presName="Name0" presStyleCnt="0">
        <dgm:presLayoutVars>
          <dgm:dir/>
          <dgm:animLvl val="lvl"/>
          <dgm:resizeHandles val="exact"/>
        </dgm:presLayoutVars>
      </dgm:prSet>
      <dgm:spPr/>
    </dgm:pt>
    <dgm:pt modelId="{F28E9101-F6A1-41D3-A650-6F8FBB3D5006}" type="pres">
      <dgm:prSet presAssocID="{3EA8BB1C-7ECD-4A6E-8C3F-E5FA1D76477C}" presName="parTxOnly" presStyleLbl="node1" presStyleIdx="0" presStyleCnt="4">
        <dgm:presLayoutVars>
          <dgm:chMax val="0"/>
          <dgm:chPref val="0"/>
          <dgm:bulletEnabled val="1"/>
        </dgm:presLayoutVars>
      </dgm:prSet>
      <dgm:spPr/>
      <dgm:t>
        <a:bodyPr/>
        <a:lstStyle/>
        <a:p>
          <a:endParaRPr lang="en-US"/>
        </a:p>
      </dgm:t>
    </dgm:pt>
    <dgm:pt modelId="{D21CFD5E-8C32-42A9-9EDD-2B15B2F744F8}" type="pres">
      <dgm:prSet presAssocID="{182AE37A-7A10-4C95-BE5A-427F6F52412D}" presName="parTxOnlySpace" presStyleCnt="0"/>
      <dgm:spPr/>
    </dgm:pt>
    <dgm:pt modelId="{830E2427-4C55-4929-9D48-FE7165406753}" type="pres">
      <dgm:prSet presAssocID="{E4DC0C96-84B3-448F-BCE2-AFD91F1BF2C4}" presName="parTxOnly" presStyleLbl="node1" presStyleIdx="1" presStyleCnt="4">
        <dgm:presLayoutVars>
          <dgm:chMax val="0"/>
          <dgm:chPref val="0"/>
          <dgm:bulletEnabled val="1"/>
        </dgm:presLayoutVars>
      </dgm:prSet>
      <dgm:spPr/>
      <dgm:t>
        <a:bodyPr/>
        <a:lstStyle/>
        <a:p>
          <a:endParaRPr lang="en-US"/>
        </a:p>
      </dgm:t>
    </dgm:pt>
    <dgm:pt modelId="{F73C54EE-6BFB-47D7-B215-33F2485D1001}" type="pres">
      <dgm:prSet presAssocID="{FFEE0CBC-2466-479C-ABC0-DC5857946FEE}" presName="parTxOnlySpace" presStyleCnt="0"/>
      <dgm:spPr/>
    </dgm:pt>
    <dgm:pt modelId="{AD5FFFFC-44D9-4853-9115-DF0FD9F0F516}" type="pres">
      <dgm:prSet presAssocID="{1FA02896-4672-48EF-BF48-5BF63CAEEEA4}" presName="parTxOnly" presStyleLbl="node1" presStyleIdx="2" presStyleCnt="4">
        <dgm:presLayoutVars>
          <dgm:chMax val="0"/>
          <dgm:chPref val="0"/>
          <dgm:bulletEnabled val="1"/>
        </dgm:presLayoutVars>
      </dgm:prSet>
      <dgm:spPr/>
      <dgm:t>
        <a:bodyPr/>
        <a:lstStyle/>
        <a:p>
          <a:endParaRPr lang="en-US"/>
        </a:p>
      </dgm:t>
    </dgm:pt>
    <dgm:pt modelId="{CCDA4D29-C921-4DAF-A0EF-16C6C9FFCF51}" type="pres">
      <dgm:prSet presAssocID="{3279411E-0002-47EF-A77B-B47AC8DFF63B}" presName="parTxOnlySpace" presStyleCnt="0"/>
      <dgm:spPr/>
    </dgm:pt>
    <dgm:pt modelId="{AF061004-E50B-4AC1-91DD-347D02A3350A}" type="pres">
      <dgm:prSet presAssocID="{2B806A3E-3959-4B6F-B044-93B8F56B943B}" presName="parTxOnly" presStyleLbl="node1" presStyleIdx="3" presStyleCnt="4">
        <dgm:presLayoutVars>
          <dgm:chMax val="0"/>
          <dgm:chPref val="0"/>
          <dgm:bulletEnabled val="1"/>
        </dgm:presLayoutVars>
      </dgm:prSet>
      <dgm:spPr/>
      <dgm:t>
        <a:bodyPr/>
        <a:lstStyle/>
        <a:p>
          <a:endParaRPr lang="en-US"/>
        </a:p>
      </dgm:t>
    </dgm:pt>
  </dgm:ptLst>
  <dgm:cxnLst>
    <dgm:cxn modelId="{24F4ECAF-C776-4734-83CF-C5676372E1E2}" type="presOf" srcId="{E4DC0C96-84B3-448F-BCE2-AFD91F1BF2C4}" destId="{830E2427-4C55-4929-9D48-FE7165406753}" srcOrd="0" destOrd="0" presId="urn:microsoft.com/office/officeart/2005/8/layout/chevron1"/>
    <dgm:cxn modelId="{2A906434-6165-45FE-A0BF-50A057D5072F}" srcId="{F1510A72-8DD2-4447-B1DC-EF465C269A12}" destId="{E4DC0C96-84B3-448F-BCE2-AFD91F1BF2C4}" srcOrd="1" destOrd="0" parTransId="{97E545C1-E156-4F5B-898C-79D9E2423CB8}" sibTransId="{FFEE0CBC-2466-479C-ABC0-DC5857946FEE}"/>
    <dgm:cxn modelId="{5FDB69C2-CEEE-4B9C-A442-F2421532563C}" type="presOf" srcId="{2B806A3E-3959-4B6F-B044-93B8F56B943B}" destId="{AF061004-E50B-4AC1-91DD-347D02A3350A}" srcOrd="0" destOrd="0" presId="urn:microsoft.com/office/officeart/2005/8/layout/chevron1"/>
    <dgm:cxn modelId="{29F1F987-D668-42A0-983F-6560AB2DAF62}" type="presOf" srcId="{3EA8BB1C-7ECD-4A6E-8C3F-E5FA1D76477C}" destId="{F28E9101-F6A1-41D3-A650-6F8FBB3D5006}" srcOrd="0" destOrd="0" presId="urn:microsoft.com/office/officeart/2005/8/layout/chevron1"/>
    <dgm:cxn modelId="{FDEECA75-2A48-403E-BC05-A5EE463AAC04}" type="presOf" srcId="{F1510A72-8DD2-4447-B1DC-EF465C269A12}" destId="{BEE13A02-C2FF-4CC7-9970-AE84F2ABA652}" srcOrd="0" destOrd="0" presId="urn:microsoft.com/office/officeart/2005/8/layout/chevron1"/>
    <dgm:cxn modelId="{1E5C097E-31E4-4CD7-A4E1-CE3F0DF33FF8}" srcId="{F1510A72-8DD2-4447-B1DC-EF465C269A12}" destId="{3EA8BB1C-7ECD-4A6E-8C3F-E5FA1D76477C}" srcOrd="0" destOrd="0" parTransId="{E68700BC-8804-4E6E-955F-C05F1C746E6F}" sibTransId="{182AE37A-7A10-4C95-BE5A-427F6F52412D}"/>
    <dgm:cxn modelId="{F1CD8F55-FF62-4478-96AF-7E5C1F697F01}" srcId="{F1510A72-8DD2-4447-B1DC-EF465C269A12}" destId="{2B806A3E-3959-4B6F-B044-93B8F56B943B}" srcOrd="3" destOrd="0" parTransId="{B4D7C2E4-9035-4643-94FA-13194C269F9B}" sibTransId="{FAE333AF-3B58-4499-8E7B-2F77418DCF2D}"/>
    <dgm:cxn modelId="{22EB721B-F598-4ECA-BE04-DA89C3950EEE}" type="presOf" srcId="{1FA02896-4672-48EF-BF48-5BF63CAEEEA4}" destId="{AD5FFFFC-44D9-4853-9115-DF0FD9F0F516}" srcOrd="0" destOrd="0" presId="urn:microsoft.com/office/officeart/2005/8/layout/chevron1"/>
    <dgm:cxn modelId="{8F8F0A9C-B2C8-428A-83A6-E01EDC02CBA5}" srcId="{F1510A72-8DD2-4447-B1DC-EF465C269A12}" destId="{1FA02896-4672-48EF-BF48-5BF63CAEEEA4}" srcOrd="2" destOrd="0" parTransId="{D385CAF1-D4DA-458D-91C0-C328F77D9025}" sibTransId="{3279411E-0002-47EF-A77B-B47AC8DFF63B}"/>
    <dgm:cxn modelId="{F47D9750-7CF8-48A4-BEEF-015A4E4D7091}" type="presParOf" srcId="{BEE13A02-C2FF-4CC7-9970-AE84F2ABA652}" destId="{F28E9101-F6A1-41D3-A650-6F8FBB3D5006}" srcOrd="0" destOrd="0" presId="urn:microsoft.com/office/officeart/2005/8/layout/chevron1"/>
    <dgm:cxn modelId="{673B4E03-3602-4815-B096-4E51BBA700AB}" type="presParOf" srcId="{BEE13A02-C2FF-4CC7-9970-AE84F2ABA652}" destId="{D21CFD5E-8C32-42A9-9EDD-2B15B2F744F8}" srcOrd="1" destOrd="0" presId="urn:microsoft.com/office/officeart/2005/8/layout/chevron1"/>
    <dgm:cxn modelId="{D7D49C2F-441B-45F4-BA8D-B6A1419C9659}" type="presParOf" srcId="{BEE13A02-C2FF-4CC7-9970-AE84F2ABA652}" destId="{830E2427-4C55-4929-9D48-FE7165406753}" srcOrd="2" destOrd="0" presId="urn:microsoft.com/office/officeart/2005/8/layout/chevron1"/>
    <dgm:cxn modelId="{FBCBBB46-5B64-46D5-B989-3288FF25A453}" type="presParOf" srcId="{BEE13A02-C2FF-4CC7-9970-AE84F2ABA652}" destId="{F73C54EE-6BFB-47D7-B215-33F2485D1001}" srcOrd="3" destOrd="0" presId="urn:microsoft.com/office/officeart/2005/8/layout/chevron1"/>
    <dgm:cxn modelId="{65C3DB54-A565-41ED-AB16-4BDABDAA0384}" type="presParOf" srcId="{BEE13A02-C2FF-4CC7-9970-AE84F2ABA652}" destId="{AD5FFFFC-44D9-4853-9115-DF0FD9F0F516}" srcOrd="4" destOrd="0" presId="urn:microsoft.com/office/officeart/2005/8/layout/chevron1"/>
    <dgm:cxn modelId="{E6928E10-E34A-4AD3-A1DF-C2EFE1235150}" type="presParOf" srcId="{BEE13A02-C2FF-4CC7-9970-AE84F2ABA652}" destId="{CCDA4D29-C921-4DAF-A0EF-16C6C9FFCF51}" srcOrd="5" destOrd="0" presId="urn:microsoft.com/office/officeart/2005/8/layout/chevron1"/>
    <dgm:cxn modelId="{A0B93880-2F3D-4774-8485-BAB9B3A0494E}" type="presParOf" srcId="{BEE13A02-C2FF-4CC7-9970-AE84F2ABA652}" destId="{AF061004-E50B-4AC1-91DD-347D02A3350A}" srcOrd="6"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1510A72-8DD2-4447-B1DC-EF465C269A12}" type="doc">
      <dgm:prSet loTypeId="urn:microsoft.com/office/officeart/2005/8/layout/chevron1" loCatId="process" qsTypeId="urn:microsoft.com/office/officeart/2005/8/quickstyle/simple1" qsCatId="simple" csTypeId="urn:microsoft.com/office/officeart/2005/8/colors/accent1_2" csCatId="accent1" phldr="1"/>
      <dgm:spPr/>
    </dgm:pt>
    <dgm:pt modelId="{3EA8BB1C-7ECD-4A6E-8C3F-E5FA1D76477C}">
      <dgm:prSet phldrT="[Text]"/>
      <dgm:spPr>
        <a:solidFill>
          <a:srgbClr val="69B845"/>
        </a:solidFill>
      </dgm:spPr>
      <dgm:t>
        <a:bodyPr/>
        <a:lstStyle/>
        <a:p>
          <a:r>
            <a:rPr lang="sk-SK" dirty="0"/>
            <a:t>Pre-</a:t>
          </a:r>
          <a:r>
            <a:rPr lang="sk-SK" dirty="0" err="1"/>
            <a:t>treatment</a:t>
          </a:r>
          <a:endParaRPr lang="en-US" dirty="0"/>
        </a:p>
      </dgm:t>
    </dgm:pt>
    <dgm:pt modelId="{E68700BC-8804-4E6E-955F-C05F1C746E6F}" type="parTrans" cxnId="{1E5C097E-31E4-4CD7-A4E1-CE3F0DF33FF8}">
      <dgm:prSet/>
      <dgm:spPr/>
      <dgm:t>
        <a:bodyPr/>
        <a:lstStyle/>
        <a:p>
          <a:endParaRPr lang="en-US"/>
        </a:p>
      </dgm:t>
    </dgm:pt>
    <dgm:pt modelId="{182AE37A-7A10-4C95-BE5A-427F6F52412D}" type="sibTrans" cxnId="{1E5C097E-31E4-4CD7-A4E1-CE3F0DF33FF8}">
      <dgm:prSet/>
      <dgm:spPr/>
      <dgm:t>
        <a:bodyPr/>
        <a:lstStyle/>
        <a:p>
          <a:endParaRPr lang="en-US"/>
        </a:p>
      </dgm:t>
    </dgm:pt>
    <dgm:pt modelId="{E4DC0C96-84B3-448F-BCE2-AFD91F1BF2C4}">
      <dgm:prSet phldrT="[Text]"/>
      <dgm:spPr>
        <a:solidFill>
          <a:schemeClr val="tx2"/>
        </a:solidFill>
      </dgm:spPr>
      <dgm:t>
        <a:bodyPr/>
        <a:lstStyle/>
        <a:p>
          <a:r>
            <a:rPr lang="sk-SK" dirty="0" err="1"/>
            <a:t>Pyrometallurgical</a:t>
          </a:r>
          <a:r>
            <a:rPr lang="sk-SK" dirty="0"/>
            <a:t> </a:t>
          </a:r>
          <a:r>
            <a:rPr lang="sk-SK" dirty="0" err="1"/>
            <a:t>processing</a:t>
          </a:r>
          <a:endParaRPr lang="en-US" dirty="0"/>
        </a:p>
      </dgm:t>
    </dgm:pt>
    <dgm:pt modelId="{97E545C1-E156-4F5B-898C-79D9E2423CB8}" type="parTrans" cxnId="{2A906434-6165-45FE-A0BF-50A057D5072F}">
      <dgm:prSet/>
      <dgm:spPr/>
      <dgm:t>
        <a:bodyPr/>
        <a:lstStyle/>
        <a:p>
          <a:endParaRPr lang="en-US"/>
        </a:p>
      </dgm:t>
    </dgm:pt>
    <dgm:pt modelId="{FFEE0CBC-2466-479C-ABC0-DC5857946FEE}" type="sibTrans" cxnId="{2A906434-6165-45FE-A0BF-50A057D5072F}">
      <dgm:prSet/>
      <dgm:spPr/>
      <dgm:t>
        <a:bodyPr/>
        <a:lstStyle/>
        <a:p>
          <a:endParaRPr lang="en-US"/>
        </a:p>
      </dgm:t>
    </dgm:pt>
    <dgm:pt modelId="{1FA02896-4672-48EF-BF48-5BF63CAEEEA4}">
      <dgm:prSet phldrT="[Text]"/>
      <dgm:spPr>
        <a:solidFill>
          <a:srgbClr val="69B845"/>
        </a:solidFill>
      </dgm:spPr>
      <dgm:t>
        <a:bodyPr/>
        <a:lstStyle/>
        <a:p>
          <a:r>
            <a:rPr lang="sk-SK" dirty="0" err="1"/>
            <a:t>Physical</a:t>
          </a:r>
          <a:r>
            <a:rPr lang="sk-SK" dirty="0"/>
            <a:t> </a:t>
          </a:r>
          <a:r>
            <a:rPr lang="sk-SK" dirty="0" err="1"/>
            <a:t>separation</a:t>
          </a:r>
          <a:endParaRPr lang="en-US" dirty="0"/>
        </a:p>
      </dgm:t>
    </dgm:pt>
    <dgm:pt modelId="{D385CAF1-D4DA-458D-91C0-C328F77D9025}" type="parTrans" cxnId="{8F8F0A9C-B2C8-428A-83A6-E01EDC02CBA5}">
      <dgm:prSet/>
      <dgm:spPr/>
      <dgm:t>
        <a:bodyPr/>
        <a:lstStyle/>
        <a:p>
          <a:endParaRPr lang="en-US"/>
        </a:p>
      </dgm:t>
    </dgm:pt>
    <dgm:pt modelId="{3279411E-0002-47EF-A77B-B47AC8DFF63B}" type="sibTrans" cxnId="{8F8F0A9C-B2C8-428A-83A6-E01EDC02CBA5}">
      <dgm:prSet/>
      <dgm:spPr/>
      <dgm:t>
        <a:bodyPr/>
        <a:lstStyle/>
        <a:p>
          <a:endParaRPr lang="en-US"/>
        </a:p>
      </dgm:t>
    </dgm:pt>
    <dgm:pt modelId="{BEE13A02-C2FF-4CC7-9970-AE84F2ABA652}" type="pres">
      <dgm:prSet presAssocID="{F1510A72-8DD2-4447-B1DC-EF465C269A12}" presName="Name0" presStyleCnt="0">
        <dgm:presLayoutVars>
          <dgm:dir/>
          <dgm:animLvl val="lvl"/>
          <dgm:resizeHandles val="exact"/>
        </dgm:presLayoutVars>
      </dgm:prSet>
      <dgm:spPr/>
    </dgm:pt>
    <dgm:pt modelId="{F28E9101-F6A1-41D3-A650-6F8FBB3D5006}" type="pres">
      <dgm:prSet presAssocID="{3EA8BB1C-7ECD-4A6E-8C3F-E5FA1D76477C}" presName="parTxOnly" presStyleLbl="node1" presStyleIdx="0" presStyleCnt="3">
        <dgm:presLayoutVars>
          <dgm:chMax val="0"/>
          <dgm:chPref val="0"/>
          <dgm:bulletEnabled val="1"/>
        </dgm:presLayoutVars>
      </dgm:prSet>
      <dgm:spPr/>
      <dgm:t>
        <a:bodyPr/>
        <a:lstStyle/>
        <a:p>
          <a:endParaRPr lang="en-US"/>
        </a:p>
      </dgm:t>
    </dgm:pt>
    <dgm:pt modelId="{D21CFD5E-8C32-42A9-9EDD-2B15B2F744F8}" type="pres">
      <dgm:prSet presAssocID="{182AE37A-7A10-4C95-BE5A-427F6F52412D}" presName="parTxOnlySpace" presStyleCnt="0"/>
      <dgm:spPr/>
    </dgm:pt>
    <dgm:pt modelId="{830E2427-4C55-4929-9D48-FE7165406753}" type="pres">
      <dgm:prSet presAssocID="{E4DC0C96-84B3-448F-BCE2-AFD91F1BF2C4}" presName="parTxOnly" presStyleLbl="node1" presStyleIdx="1" presStyleCnt="3">
        <dgm:presLayoutVars>
          <dgm:chMax val="0"/>
          <dgm:chPref val="0"/>
          <dgm:bulletEnabled val="1"/>
        </dgm:presLayoutVars>
      </dgm:prSet>
      <dgm:spPr/>
      <dgm:t>
        <a:bodyPr/>
        <a:lstStyle/>
        <a:p>
          <a:endParaRPr lang="en-US"/>
        </a:p>
      </dgm:t>
    </dgm:pt>
    <dgm:pt modelId="{F73C54EE-6BFB-47D7-B215-33F2485D1001}" type="pres">
      <dgm:prSet presAssocID="{FFEE0CBC-2466-479C-ABC0-DC5857946FEE}" presName="parTxOnlySpace" presStyleCnt="0"/>
      <dgm:spPr/>
    </dgm:pt>
    <dgm:pt modelId="{AD5FFFFC-44D9-4853-9115-DF0FD9F0F516}" type="pres">
      <dgm:prSet presAssocID="{1FA02896-4672-48EF-BF48-5BF63CAEEEA4}" presName="parTxOnly" presStyleLbl="node1" presStyleIdx="2" presStyleCnt="3">
        <dgm:presLayoutVars>
          <dgm:chMax val="0"/>
          <dgm:chPref val="0"/>
          <dgm:bulletEnabled val="1"/>
        </dgm:presLayoutVars>
      </dgm:prSet>
      <dgm:spPr/>
      <dgm:t>
        <a:bodyPr/>
        <a:lstStyle/>
        <a:p>
          <a:endParaRPr lang="en-US"/>
        </a:p>
      </dgm:t>
    </dgm:pt>
  </dgm:ptLst>
  <dgm:cxnLst>
    <dgm:cxn modelId="{2123EF46-B841-4968-B079-E2F2617385E8}" type="presOf" srcId="{E4DC0C96-84B3-448F-BCE2-AFD91F1BF2C4}" destId="{830E2427-4C55-4929-9D48-FE7165406753}" srcOrd="0" destOrd="0" presId="urn:microsoft.com/office/officeart/2005/8/layout/chevron1"/>
    <dgm:cxn modelId="{641D1D9B-D565-4BA0-8149-D3D72E9E6A42}" type="presOf" srcId="{F1510A72-8DD2-4447-B1DC-EF465C269A12}" destId="{BEE13A02-C2FF-4CC7-9970-AE84F2ABA652}" srcOrd="0" destOrd="0" presId="urn:microsoft.com/office/officeart/2005/8/layout/chevron1"/>
    <dgm:cxn modelId="{8F8F0A9C-B2C8-428A-83A6-E01EDC02CBA5}" srcId="{F1510A72-8DD2-4447-B1DC-EF465C269A12}" destId="{1FA02896-4672-48EF-BF48-5BF63CAEEEA4}" srcOrd="2" destOrd="0" parTransId="{D385CAF1-D4DA-458D-91C0-C328F77D9025}" sibTransId="{3279411E-0002-47EF-A77B-B47AC8DFF63B}"/>
    <dgm:cxn modelId="{D196A9D4-C8B4-40F6-BE90-1DF9E874DFB4}" type="presOf" srcId="{1FA02896-4672-48EF-BF48-5BF63CAEEEA4}" destId="{AD5FFFFC-44D9-4853-9115-DF0FD9F0F516}" srcOrd="0" destOrd="0" presId="urn:microsoft.com/office/officeart/2005/8/layout/chevron1"/>
    <dgm:cxn modelId="{2A906434-6165-45FE-A0BF-50A057D5072F}" srcId="{F1510A72-8DD2-4447-B1DC-EF465C269A12}" destId="{E4DC0C96-84B3-448F-BCE2-AFD91F1BF2C4}" srcOrd="1" destOrd="0" parTransId="{97E545C1-E156-4F5B-898C-79D9E2423CB8}" sibTransId="{FFEE0CBC-2466-479C-ABC0-DC5857946FEE}"/>
    <dgm:cxn modelId="{1E5C097E-31E4-4CD7-A4E1-CE3F0DF33FF8}" srcId="{F1510A72-8DD2-4447-B1DC-EF465C269A12}" destId="{3EA8BB1C-7ECD-4A6E-8C3F-E5FA1D76477C}" srcOrd="0" destOrd="0" parTransId="{E68700BC-8804-4E6E-955F-C05F1C746E6F}" sibTransId="{182AE37A-7A10-4C95-BE5A-427F6F52412D}"/>
    <dgm:cxn modelId="{82EDD202-3DD8-4273-BB35-53FD1914BF23}" type="presOf" srcId="{3EA8BB1C-7ECD-4A6E-8C3F-E5FA1D76477C}" destId="{F28E9101-F6A1-41D3-A650-6F8FBB3D5006}" srcOrd="0" destOrd="0" presId="urn:microsoft.com/office/officeart/2005/8/layout/chevron1"/>
    <dgm:cxn modelId="{B769DDE0-9257-4FD3-8EE8-7DE9E2C00BCF}" type="presParOf" srcId="{BEE13A02-C2FF-4CC7-9970-AE84F2ABA652}" destId="{F28E9101-F6A1-41D3-A650-6F8FBB3D5006}" srcOrd="0" destOrd="0" presId="urn:microsoft.com/office/officeart/2005/8/layout/chevron1"/>
    <dgm:cxn modelId="{BD3C16B1-D603-4EA7-A691-A48015BAA219}" type="presParOf" srcId="{BEE13A02-C2FF-4CC7-9970-AE84F2ABA652}" destId="{D21CFD5E-8C32-42A9-9EDD-2B15B2F744F8}" srcOrd="1" destOrd="0" presId="urn:microsoft.com/office/officeart/2005/8/layout/chevron1"/>
    <dgm:cxn modelId="{39F476E8-8833-402E-A697-42F9674861B2}" type="presParOf" srcId="{BEE13A02-C2FF-4CC7-9970-AE84F2ABA652}" destId="{830E2427-4C55-4929-9D48-FE7165406753}" srcOrd="2" destOrd="0" presId="urn:microsoft.com/office/officeart/2005/8/layout/chevron1"/>
    <dgm:cxn modelId="{69944B66-C08E-48BC-9EDF-3DF58ED39A20}" type="presParOf" srcId="{BEE13A02-C2FF-4CC7-9970-AE84F2ABA652}" destId="{F73C54EE-6BFB-47D7-B215-33F2485D1001}" srcOrd="3" destOrd="0" presId="urn:microsoft.com/office/officeart/2005/8/layout/chevron1"/>
    <dgm:cxn modelId="{EC72303F-66E7-4734-B9F7-A9B10F1EC71A}" type="presParOf" srcId="{BEE13A02-C2FF-4CC7-9970-AE84F2ABA652}" destId="{AD5FFFFC-44D9-4853-9115-DF0FD9F0F516}" srcOrd="4"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42A728-8194-4535-AB40-3CFF3D10D4F9}">
      <dsp:nvSpPr>
        <dsp:cNvPr id="0" name=""/>
        <dsp:cNvSpPr/>
      </dsp:nvSpPr>
      <dsp:spPr>
        <a:xfrm>
          <a:off x="1349713" y="1908"/>
          <a:ext cx="785596" cy="523731"/>
        </a:xfrm>
        <a:prstGeom prst="roundRect">
          <a:avLst>
            <a:gd name="adj" fmla="val 10000"/>
          </a:avLst>
        </a:prstGeom>
        <a:solidFill>
          <a:srgbClr val="0C4EA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noProof="0" dirty="0"/>
            <a:t>Disassembly</a:t>
          </a:r>
        </a:p>
      </dsp:txBody>
      <dsp:txXfrm>
        <a:off x="1365053" y="17248"/>
        <a:ext cx="754916" cy="493051"/>
      </dsp:txXfrm>
    </dsp:sp>
    <dsp:sp modelId="{28A166AD-E391-4662-815F-59D3857EADCA}">
      <dsp:nvSpPr>
        <dsp:cNvPr id="0" name=""/>
        <dsp:cNvSpPr/>
      </dsp:nvSpPr>
      <dsp:spPr>
        <a:xfrm>
          <a:off x="697636" y="525640"/>
          <a:ext cx="1044875" cy="210299"/>
        </a:xfrm>
        <a:custGeom>
          <a:avLst/>
          <a:gdLst/>
          <a:ahLst/>
          <a:cxnLst/>
          <a:rect l="0" t="0" r="0" b="0"/>
          <a:pathLst>
            <a:path>
              <a:moveTo>
                <a:pt x="1044875" y="0"/>
              </a:moveTo>
              <a:lnTo>
                <a:pt x="1044875" y="105149"/>
              </a:lnTo>
              <a:lnTo>
                <a:pt x="0" y="105149"/>
              </a:lnTo>
              <a:lnTo>
                <a:pt x="0" y="210299"/>
              </a:lnTo>
            </a:path>
          </a:pathLst>
        </a:custGeom>
        <a:noFill/>
        <a:ln w="25400" cap="flat" cmpd="sng" algn="ctr">
          <a:solidFill>
            <a:srgbClr val="0C4EA3"/>
          </a:solidFill>
          <a:prstDash val="solid"/>
        </a:ln>
        <a:effectLst/>
      </dsp:spPr>
      <dsp:style>
        <a:lnRef idx="2">
          <a:scrgbClr r="0" g="0" b="0"/>
        </a:lnRef>
        <a:fillRef idx="0">
          <a:scrgbClr r="0" g="0" b="0"/>
        </a:fillRef>
        <a:effectRef idx="0">
          <a:scrgbClr r="0" g="0" b="0"/>
        </a:effectRef>
        <a:fontRef idx="minor"/>
      </dsp:style>
    </dsp:sp>
    <dsp:sp modelId="{C5480B84-D934-432F-83C8-762D0B4B5291}">
      <dsp:nvSpPr>
        <dsp:cNvPr id="0" name=""/>
        <dsp:cNvSpPr/>
      </dsp:nvSpPr>
      <dsp:spPr>
        <a:xfrm>
          <a:off x="304838" y="735939"/>
          <a:ext cx="785596" cy="523731"/>
        </a:xfrm>
        <a:prstGeom prst="roundRect">
          <a:avLst>
            <a:gd name="adj" fmla="val 10000"/>
          </a:avLst>
        </a:prstGeom>
        <a:solidFill>
          <a:srgbClr val="69B84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noProof="0" dirty="0"/>
            <a:t>Electronic components</a:t>
          </a:r>
        </a:p>
      </dsp:txBody>
      <dsp:txXfrm>
        <a:off x="320178" y="751279"/>
        <a:ext cx="754916" cy="493051"/>
      </dsp:txXfrm>
    </dsp:sp>
    <dsp:sp modelId="{AB8E2CCA-4ED8-4CF7-BF3C-281CC7669D6F}">
      <dsp:nvSpPr>
        <dsp:cNvPr id="0" name=""/>
        <dsp:cNvSpPr/>
      </dsp:nvSpPr>
      <dsp:spPr>
        <a:xfrm>
          <a:off x="1673193" y="525640"/>
          <a:ext cx="91440" cy="210299"/>
        </a:xfrm>
        <a:custGeom>
          <a:avLst/>
          <a:gdLst/>
          <a:ahLst/>
          <a:cxnLst/>
          <a:rect l="0" t="0" r="0" b="0"/>
          <a:pathLst>
            <a:path>
              <a:moveTo>
                <a:pt x="69319" y="0"/>
              </a:moveTo>
              <a:lnTo>
                <a:pt x="69319" y="105149"/>
              </a:lnTo>
              <a:lnTo>
                <a:pt x="45720" y="105149"/>
              </a:lnTo>
              <a:lnTo>
                <a:pt x="45720" y="210299"/>
              </a:lnTo>
            </a:path>
          </a:pathLst>
        </a:custGeom>
        <a:noFill/>
        <a:ln w="25400" cap="flat" cmpd="sng" algn="ctr">
          <a:solidFill>
            <a:schemeClr val="tx2"/>
          </a:solidFill>
          <a:prstDash val="solid"/>
        </a:ln>
        <a:effectLst/>
      </dsp:spPr>
      <dsp:style>
        <a:lnRef idx="2">
          <a:scrgbClr r="0" g="0" b="0"/>
        </a:lnRef>
        <a:fillRef idx="0">
          <a:scrgbClr r="0" g="0" b="0"/>
        </a:fillRef>
        <a:effectRef idx="0">
          <a:scrgbClr r="0" g="0" b="0"/>
        </a:effectRef>
        <a:fontRef idx="minor"/>
      </dsp:style>
    </dsp:sp>
    <dsp:sp modelId="{6373B012-2F30-4D82-965E-345C486200CD}">
      <dsp:nvSpPr>
        <dsp:cNvPr id="0" name=""/>
        <dsp:cNvSpPr/>
      </dsp:nvSpPr>
      <dsp:spPr>
        <a:xfrm>
          <a:off x="1326114" y="735939"/>
          <a:ext cx="785596" cy="523731"/>
        </a:xfrm>
        <a:prstGeom prst="roundRect">
          <a:avLst>
            <a:gd name="adj" fmla="val 10000"/>
          </a:avLst>
        </a:prstGeom>
        <a:solidFill>
          <a:srgbClr val="69B84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noProof="0" dirty="0"/>
            <a:t>Base board</a:t>
          </a:r>
        </a:p>
      </dsp:txBody>
      <dsp:txXfrm>
        <a:off x="1341454" y="751279"/>
        <a:ext cx="754916" cy="493051"/>
      </dsp:txXfrm>
    </dsp:sp>
    <dsp:sp modelId="{0AD0E8D3-C45D-47C6-81D8-B3BFA794D95F}">
      <dsp:nvSpPr>
        <dsp:cNvPr id="0" name=""/>
        <dsp:cNvSpPr/>
      </dsp:nvSpPr>
      <dsp:spPr>
        <a:xfrm>
          <a:off x="1673193" y="1259670"/>
          <a:ext cx="91440" cy="209492"/>
        </a:xfrm>
        <a:custGeom>
          <a:avLst/>
          <a:gdLst/>
          <a:ahLst/>
          <a:cxnLst/>
          <a:rect l="0" t="0" r="0" b="0"/>
          <a:pathLst>
            <a:path>
              <a:moveTo>
                <a:pt x="45720" y="0"/>
              </a:moveTo>
              <a:lnTo>
                <a:pt x="45720" y="209492"/>
              </a:lnTo>
            </a:path>
          </a:pathLst>
        </a:custGeom>
        <a:noFill/>
        <a:ln w="25400" cap="flat" cmpd="sng" algn="ctr">
          <a:solidFill>
            <a:srgbClr val="0C4EA3"/>
          </a:solidFill>
          <a:prstDash val="solid"/>
        </a:ln>
        <a:effectLst/>
      </dsp:spPr>
      <dsp:style>
        <a:lnRef idx="2">
          <a:scrgbClr r="0" g="0" b="0"/>
        </a:lnRef>
        <a:fillRef idx="0">
          <a:scrgbClr r="0" g="0" b="0"/>
        </a:fillRef>
        <a:effectRef idx="0">
          <a:scrgbClr r="0" g="0" b="0"/>
        </a:effectRef>
        <a:fontRef idx="minor"/>
      </dsp:style>
    </dsp:sp>
    <dsp:sp modelId="{1A970BFD-045E-4949-8F38-50C22D828567}">
      <dsp:nvSpPr>
        <dsp:cNvPr id="0" name=""/>
        <dsp:cNvSpPr/>
      </dsp:nvSpPr>
      <dsp:spPr>
        <a:xfrm>
          <a:off x="1326114" y="1469163"/>
          <a:ext cx="785596" cy="523731"/>
        </a:xfrm>
        <a:prstGeom prst="roundRect">
          <a:avLst>
            <a:gd name="adj" fmla="val 10000"/>
          </a:avLst>
        </a:prstGeom>
        <a:solidFill>
          <a:srgbClr val="0C4EA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noProof="0" dirty="0"/>
            <a:t>Shredding</a:t>
          </a:r>
        </a:p>
      </dsp:txBody>
      <dsp:txXfrm>
        <a:off x="1341454" y="1484503"/>
        <a:ext cx="754916" cy="493051"/>
      </dsp:txXfrm>
    </dsp:sp>
    <dsp:sp modelId="{4905E099-342B-4DE4-AA41-26FDC52ED737}">
      <dsp:nvSpPr>
        <dsp:cNvPr id="0" name=""/>
        <dsp:cNvSpPr/>
      </dsp:nvSpPr>
      <dsp:spPr>
        <a:xfrm>
          <a:off x="1673193" y="1992894"/>
          <a:ext cx="91440" cy="209492"/>
        </a:xfrm>
        <a:custGeom>
          <a:avLst/>
          <a:gdLst/>
          <a:ahLst/>
          <a:cxnLst/>
          <a:rect l="0" t="0" r="0" b="0"/>
          <a:pathLst>
            <a:path>
              <a:moveTo>
                <a:pt x="45720" y="0"/>
              </a:moveTo>
              <a:lnTo>
                <a:pt x="45720" y="209492"/>
              </a:lnTo>
            </a:path>
          </a:pathLst>
        </a:custGeom>
        <a:noFill/>
        <a:ln w="25400" cap="flat" cmpd="sng" algn="ctr">
          <a:solidFill>
            <a:srgbClr val="0C4EA3"/>
          </a:solidFill>
          <a:prstDash val="solid"/>
        </a:ln>
        <a:effectLst/>
      </dsp:spPr>
      <dsp:style>
        <a:lnRef idx="2">
          <a:scrgbClr r="0" g="0" b="0"/>
        </a:lnRef>
        <a:fillRef idx="0">
          <a:scrgbClr r="0" g="0" b="0"/>
        </a:fillRef>
        <a:effectRef idx="0">
          <a:scrgbClr r="0" g="0" b="0"/>
        </a:effectRef>
        <a:fontRef idx="minor"/>
      </dsp:style>
    </dsp:sp>
    <dsp:sp modelId="{0B01EB4C-0477-437F-B44E-03F6068DBF3F}">
      <dsp:nvSpPr>
        <dsp:cNvPr id="0" name=""/>
        <dsp:cNvSpPr/>
      </dsp:nvSpPr>
      <dsp:spPr>
        <a:xfrm>
          <a:off x="1326114" y="2202386"/>
          <a:ext cx="785596" cy="523731"/>
        </a:xfrm>
        <a:prstGeom prst="roundRect">
          <a:avLst>
            <a:gd name="adj" fmla="val 10000"/>
          </a:avLst>
        </a:prstGeom>
        <a:solidFill>
          <a:srgbClr val="0C4EA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noProof="0" dirty="0"/>
            <a:t>Crushing</a:t>
          </a:r>
        </a:p>
      </dsp:txBody>
      <dsp:txXfrm>
        <a:off x="1341454" y="2217726"/>
        <a:ext cx="754916" cy="493051"/>
      </dsp:txXfrm>
    </dsp:sp>
    <dsp:sp modelId="{039FACC4-CC6C-4187-9FDA-305A4F458465}">
      <dsp:nvSpPr>
        <dsp:cNvPr id="0" name=""/>
        <dsp:cNvSpPr/>
      </dsp:nvSpPr>
      <dsp:spPr>
        <a:xfrm>
          <a:off x="1673193" y="2726118"/>
          <a:ext cx="91440" cy="209492"/>
        </a:xfrm>
        <a:custGeom>
          <a:avLst/>
          <a:gdLst/>
          <a:ahLst/>
          <a:cxnLst/>
          <a:rect l="0" t="0" r="0" b="0"/>
          <a:pathLst>
            <a:path>
              <a:moveTo>
                <a:pt x="45720" y="0"/>
              </a:moveTo>
              <a:lnTo>
                <a:pt x="45720" y="209492"/>
              </a:lnTo>
            </a:path>
          </a:pathLst>
        </a:custGeom>
        <a:noFill/>
        <a:ln w="25400" cap="flat" cmpd="sng" algn="ctr">
          <a:solidFill>
            <a:srgbClr val="0C4EA3"/>
          </a:solidFill>
          <a:prstDash val="solid"/>
        </a:ln>
        <a:effectLst/>
      </dsp:spPr>
      <dsp:style>
        <a:lnRef idx="2">
          <a:scrgbClr r="0" g="0" b="0"/>
        </a:lnRef>
        <a:fillRef idx="0">
          <a:scrgbClr r="0" g="0" b="0"/>
        </a:fillRef>
        <a:effectRef idx="0">
          <a:scrgbClr r="0" g="0" b="0"/>
        </a:effectRef>
        <a:fontRef idx="minor"/>
      </dsp:style>
    </dsp:sp>
    <dsp:sp modelId="{3288378B-A717-454F-8319-0DB466FBF06B}">
      <dsp:nvSpPr>
        <dsp:cNvPr id="0" name=""/>
        <dsp:cNvSpPr/>
      </dsp:nvSpPr>
      <dsp:spPr>
        <a:xfrm>
          <a:off x="1326114" y="2935610"/>
          <a:ext cx="785596" cy="523731"/>
        </a:xfrm>
        <a:prstGeom prst="roundRect">
          <a:avLst>
            <a:gd name="adj" fmla="val 10000"/>
          </a:avLst>
        </a:prstGeom>
        <a:solidFill>
          <a:srgbClr val="0C4EA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noProof="0" dirty="0"/>
            <a:t>Grinding</a:t>
          </a:r>
        </a:p>
      </dsp:txBody>
      <dsp:txXfrm>
        <a:off x="1341454" y="2950950"/>
        <a:ext cx="754916" cy="493051"/>
      </dsp:txXfrm>
    </dsp:sp>
    <dsp:sp modelId="{6571B47F-D5B9-4838-9451-A667BF13E272}">
      <dsp:nvSpPr>
        <dsp:cNvPr id="0" name=""/>
        <dsp:cNvSpPr/>
      </dsp:nvSpPr>
      <dsp:spPr>
        <a:xfrm>
          <a:off x="1673193" y="3459342"/>
          <a:ext cx="91440" cy="209492"/>
        </a:xfrm>
        <a:custGeom>
          <a:avLst/>
          <a:gdLst/>
          <a:ahLst/>
          <a:cxnLst/>
          <a:rect l="0" t="0" r="0" b="0"/>
          <a:pathLst>
            <a:path>
              <a:moveTo>
                <a:pt x="45720" y="0"/>
              </a:moveTo>
              <a:lnTo>
                <a:pt x="45720" y="209492"/>
              </a:lnTo>
            </a:path>
          </a:pathLst>
        </a:custGeom>
        <a:noFill/>
        <a:ln w="25400" cap="flat" cmpd="sng" algn="ctr">
          <a:solidFill>
            <a:srgbClr val="0C4EA3"/>
          </a:solidFill>
          <a:prstDash val="solid"/>
        </a:ln>
        <a:effectLst/>
      </dsp:spPr>
      <dsp:style>
        <a:lnRef idx="2">
          <a:scrgbClr r="0" g="0" b="0"/>
        </a:lnRef>
        <a:fillRef idx="0">
          <a:scrgbClr r="0" g="0" b="0"/>
        </a:fillRef>
        <a:effectRef idx="0">
          <a:scrgbClr r="0" g="0" b="0"/>
        </a:effectRef>
        <a:fontRef idx="minor"/>
      </dsp:style>
    </dsp:sp>
    <dsp:sp modelId="{0AA32268-5D69-42C8-ABD9-50D6B3B3E3F8}">
      <dsp:nvSpPr>
        <dsp:cNvPr id="0" name=""/>
        <dsp:cNvSpPr/>
      </dsp:nvSpPr>
      <dsp:spPr>
        <a:xfrm>
          <a:off x="1326114" y="3668834"/>
          <a:ext cx="785596" cy="523731"/>
        </a:xfrm>
        <a:prstGeom prst="roundRect">
          <a:avLst>
            <a:gd name="adj" fmla="val 10000"/>
          </a:avLst>
        </a:prstGeom>
        <a:solidFill>
          <a:srgbClr val="0C4EA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noProof="0" dirty="0"/>
            <a:t>Magnetic separation</a:t>
          </a:r>
        </a:p>
      </dsp:txBody>
      <dsp:txXfrm>
        <a:off x="1341454" y="3684174"/>
        <a:ext cx="754916" cy="493051"/>
      </dsp:txXfrm>
    </dsp:sp>
    <dsp:sp modelId="{EE297E3D-5379-488E-827B-C1B151C1BD76}">
      <dsp:nvSpPr>
        <dsp:cNvPr id="0" name=""/>
        <dsp:cNvSpPr/>
      </dsp:nvSpPr>
      <dsp:spPr>
        <a:xfrm>
          <a:off x="1208274" y="4192565"/>
          <a:ext cx="510638" cy="209492"/>
        </a:xfrm>
        <a:custGeom>
          <a:avLst/>
          <a:gdLst/>
          <a:ahLst/>
          <a:cxnLst/>
          <a:rect l="0" t="0" r="0" b="0"/>
          <a:pathLst>
            <a:path>
              <a:moveTo>
                <a:pt x="510638" y="0"/>
              </a:moveTo>
              <a:lnTo>
                <a:pt x="510638" y="104746"/>
              </a:lnTo>
              <a:lnTo>
                <a:pt x="0" y="104746"/>
              </a:lnTo>
              <a:lnTo>
                <a:pt x="0" y="209492"/>
              </a:lnTo>
            </a:path>
          </a:pathLst>
        </a:custGeom>
        <a:noFill/>
        <a:ln w="25400" cap="flat" cmpd="sng" algn="ctr">
          <a:solidFill>
            <a:srgbClr val="0C4EA3"/>
          </a:solidFill>
          <a:prstDash val="solid"/>
        </a:ln>
        <a:effectLst/>
      </dsp:spPr>
      <dsp:style>
        <a:lnRef idx="2">
          <a:scrgbClr r="0" g="0" b="0"/>
        </a:lnRef>
        <a:fillRef idx="0">
          <a:scrgbClr r="0" g="0" b="0"/>
        </a:fillRef>
        <a:effectRef idx="0">
          <a:scrgbClr r="0" g="0" b="0"/>
        </a:effectRef>
        <a:fontRef idx="minor"/>
      </dsp:style>
    </dsp:sp>
    <dsp:sp modelId="{A1CE571D-32C4-4D8E-BF80-5F8B85ED9BA7}">
      <dsp:nvSpPr>
        <dsp:cNvPr id="0" name=""/>
        <dsp:cNvSpPr/>
      </dsp:nvSpPr>
      <dsp:spPr>
        <a:xfrm>
          <a:off x="815476" y="4402058"/>
          <a:ext cx="785596" cy="523731"/>
        </a:xfrm>
        <a:prstGeom prst="roundRect">
          <a:avLst>
            <a:gd name="adj" fmla="val 10000"/>
          </a:avLst>
        </a:prstGeom>
        <a:solidFill>
          <a:srgbClr val="69B84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noProof="0" dirty="0"/>
            <a:t>Ferrous metals</a:t>
          </a:r>
        </a:p>
      </dsp:txBody>
      <dsp:txXfrm>
        <a:off x="830816" y="4417398"/>
        <a:ext cx="754916" cy="493051"/>
      </dsp:txXfrm>
    </dsp:sp>
    <dsp:sp modelId="{CFBE25DF-644D-4B7E-8E05-3AB149FA4327}">
      <dsp:nvSpPr>
        <dsp:cNvPr id="0" name=""/>
        <dsp:cNvSpPr/>
      </dsp:nvSpPr>
      <dsp:spPr>
        <a:xfrm>
          <a:off x="1718913" y="4192565"/>
          <a:ext cx="510638" cy="209492"/>
        </a:xfrm>
        <a:custGeom>
          <a:avLst/>
          <a:gdLst/>
          <a:ahLst/>
          <a:cxnLst/>
          <a:rect l="0" t="0" r="0" b="0"/>
          <a:pathLst>
            <a:path>
              <a:moveTo>
                <a:pt x="0" y="0"/>
              </a:moveTo>
              <a:lnTo>
                <a:pt x="0" y="104746"/>
              </a:lnTo>
              <a:lnTo>
                <a:pt x="510638" y="104746"/>
              </a:lnTo>
              <a:lnTo>
                <a:pt x="510638" y="209492"/>
              </a:lnTo>
            </a:path>
          </a:pathLst>
        </a:custGeom>
        <a:noFill/>
        <a:ln w="25400" cap="flat" cmpd="sng" algn="ctr">
          <a:solidFill>
            <a:srgbClr val="0C4EA3"/>
          </a:solidFill>
          <a:prstDash val="solid"/>
        </a:ln>
        <a:effectLst/>
      </dsp:spPr>
      <dsp:style>
        <a:lnRef idx="2">
          <a:scrgbClr r="0" g="0" b="0"/>
        </a:lnRef>
        <a:fillRef idx="0">
          <a:scrgbClr r="0" g="0" b="0"/>
        </a:fillRef>
        <a:effectRef idx="0">
          <a:scrgbClr r="0" g="0" b="0"/>
        </a:effectRef>
        <a:fontRef idx="minor"/>
      </dsp:style>
    </dsp:sp>
    <dsp:sp modelId="{FD517889-37E7-4ABF-BBD5-6AB621FE04C0}">
      <dsp:nvSpPr>
        <dsp:cNvPr id="0" name=""/>
        <dsp:cNvSpPr/>
      </dsp:nvSpPr>
      <dsp:spPr>
        <a:xfrm>
          <a:off x="1836752" y="4402058"/>
          <a:ext cx="785596" cy="523731"/>
        </a:xfrm>
        <a:prstGeom prst="roundRect">
          <a:avLst>
            <a:gd name="adj" fmla="val 10000"/>
          </a:avLst>
        </a:prstGeom>
        <a:solidFill>
          <a:srgbClr val="0C4DA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noProof="0" dirty="0"/>
            <a:t>Electric separation</a:t>
          </a:r>
        </a:p>
      </dsp:txBody>
      <dsp:txXfrm>
        <a:off x="1852092" y="4417398"/>
        <a:ext cx="754916" cy="493051"/>
      </dsp:txXfrm>
    </dsp:sp>
    <dsp:sp modelId="{072110C1-0257-4484-AFB5-E9E646D327B6}">
      <dsp:nvSpPr>
        <dsp:cNvPr id="0" name=""/>
        <dsp:cNvSpPr/>
      </dsp:nvSpPr>
      <dsp:spPr>
        <a:xfrm>
          <a:off x="1718913" y="4925789"/>
          <a:ext cx="510638" cy="209492"/>
        </a:xfrm>
        <a:custGeom>
          <a:avLst/>
          <a:gdLst/>
          <a:ahLst/>
          <a:cxnLst/>
          <a:rect l="0" t="0" r="0" b="0"/>
          <a:pathLst>
            <a:path>
              <a:moveTo>
                <a:pt x="510638" y="0"/>
              </a:moveTo>
              <a:lnTo>
                <a:pt x="510638" y="104746"/>
              </a:lnTo>
              <a:lnTo>
                <a:pt x="0" y="104746"/>
              </a:lnTo>
              <a:lnTo>
                <a:pt x="0" y="209492"/>
              </a:lnTo>
            </a:path>
          </a:pathLst>
        </a:custGeom>
        <a:noFill/>
        <a:ln w="25400" cap="flat" cmpd="sng" algn="ctr">
          <a:solidFill>
            <a:schemeClr val="tx2"/>
          </a:solidFill>
          <a:prstDash val="solid"/>
        </a:ln>
        <a:effectLst/>
      </dsp:spPr>
      <dsp:style>
        <a:lnRef idx="2">
          <a:scrgbClr r="0" g="0" b="0"/>
        </a:lnRef>
        <a:fillRef idx="0">
          <a:scrgbClr r="0" g="0" b="0"/>
        </a:fillRef>
        <a:effectRef idx="0">
          <a:scrgbClr r="0" g="0" b="0"/>
        </a:effectRef>
        <a:fontRef idx="minor"/>
      </dsp:style>
    </dsp:sp>
    <dsp:sp modelId="{B425714D-364E-4877-9045-45BF596E7ECF}">
      <dsp:nvSpPr>
        <dsp:cNvPr id="0" name=""/>
        <dsp:cNvSpPr/>
      </dsp:nvSpPr>
      <dsp:spPr>
        <a:xfrm>
          <a:off x="1326114" y="5135282"/>
          <a:ext cx="785596" cy="523731"/>
        </a:xfrm>
        <a:prstGeom prst="roundRect">
          <a:avLst>
            <a:gd name="adj" fmla="val 10000"/>
          </a:avLst>
        </a:prstGeom>
        <a:solidFill>
          <a:srgbClr val="69B84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noProof="0" dirty="0"/>
            <a:t>Non-metals</a:t>
          </a:r>
        </a:p>
      </dsp:txBody>
      <dsp:txXfrm>
        <a:off x="1341454" y="5150622"/>
        <a:ext cx="754916" cy="493051"/>
      </dsp:txXfrm>
    </dsp:sp>
    <dsp:sp modelId="{C481BAB8-1117-4646-9669-5DFE14E8F171}">
      <dsp:nvSpPr>
        <dsp:cNvPr id="0" name=""/>
        <dsp:cNvSpPr/>
      </dsp:nvSpPr>
      <dsp:spPr>
        <a:xfrm>
          <a:off x="2229551" y="4925789"/>
          <a:ext cx="510638" cy="209492"/>
        </a:xfrm>
        <a:custGeom>
          <a:avLst/>
          <a:gdLst/>
          <a:ahLst/>
          <a:cxnLst/>
          <a:rect l="0" t="0" r="0" b="0"/>
          <a:pathLst>
            <a:path>
              <a:moveTo>
                <a:pt x="0" y="0"/>
              </a:moveTo>
              <a:lnTo>
                <a:pt x="0" y="104746"/>
              </a:lnTo>
              <a:lnTo>
                <a:pt x="510638" y="104746"/>
              </a:lnTo>
              <a:lnTo>
                <a:pt x="510638" y="209492"/>
              </a:lnTo>
            </a:path>
          </a:pathLst>
        </a:custGeom>
        <a:noFill/>
        <a:ln w="25400" cap="flat" cmpd="sng" algn="ctr">
          <a:solidFill>
            <a:schemeClr val="tx2"/>
          </a:solidFill>
          <a:prstDash val="solid"/>
        </a:ln>
        <a:effectLst/>
      </dsp:spPr>
      <dsp:style>
        <a:lnRef idx="2">
          <a:scrgbClr r="0" g="0" b="0"/>
        </a:lnRef>
        <a:fillRef idx="0">
          <a:scrgbClr r="0" g="0" b="0"/>
        </a:fillRef>
        <a:effectRef idx="0">
          <a:scrgbClr r="0" g="0" b="0"/>
        </a:effectRef>
        <a:fontRef idx="minor"/>
      </dsp:style>
    </dsp:sp>
    <dsp:sp modelId="{F4C9BC53-0C77-44DD-98A8-481FFA0C1E5A}">
      <dsp:nvSpPr>
        <dsp:cNvPr id="0" name=""/>
        <dsp:cNvSpPr/>
      </dsp:nvSpPr>
      <dsp:spPr>
        <a:xfrm>
          <a:off x="2347390" y="5135282"/>
          <a:ext cx="785596" cy="523731"/>
        </a:xfrm>
        <a:prstGeom prst="roundRect">
          <a:avLst>
            <a:gd name="adj" fmla="val 10000"/>
          </a:avLst>
        </a:prstGeom>
        <a:solidFill>
          <a:srgbClr val="69B84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noProof="0" dirty="0"/>
            <a:t>Non-ferrous metals</a:t>
          </a:r>
        </a:p>
      </dsp:txBody>
      <dsp:txXfrm>
        <a:off x="2362730" y="5150622"/>
        <a:ext cx="754916" cy="4930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8E9101-F6A1-41D3-A650-6F8FBB3D5006}">
      <dsp:nvSpPr>
        <dsp:cNvPr id="0" name=""/>
        <dsp:cNvSpPr/>
      </dsp:nvSpPr>
      <dsp:spPr>
        <a:xfrm>
          <a:off x="2162" y="8197"/>
          <a:ext cx="1258594" cy="503437"/>
        </a:xfrm>
        <a:prstGeom prst="chevron">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sk-SK" sz="1100" kern="1200" dirty="0"/>
            <a:t>Pre-</a:t>
          </a:r>
          <a:r>
            <a:rPr lang="sk-SK" sz="1100" kern="1200" dirty="0" err="1"/>
            <a:t>treatment</a:t>
          </a:r>
          <a:endParaRPr lang="en-US" sz="1100" kern="1200" dirty="0"/>
        </a:p>
      </dsp:txBody>
      <dsp:txXfrm>
        <a:off x="253881" y="8197"/>
        <a:ext cx="755157" cy="503437"/>
      </dsp:txXfrm>
    </dsp:sp>
    <dsp:sp modelId="{830E2427-4C55-4929-9D48-FE7165406753}">
      <dsp:nvSpPr>
        <dsp:cNvPr id="0" name=""/>
        <dsp:cNvSpPr/>
      </dsp:nvSpPr>
      <dsp:spPr>
        <a:xfrm>
          <a:off x="1134896" y="8197"/>
          <a:ext cx="1258594" cy="503437"/>
        </a:xfrm>
        <a:prstGeom prst="chevron">
          <a:avLst/>
        </a:prstGeom>
        <a:solidFill>
          <a:srgbClr val="69B84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sk-SK" sz="1100" kern="1200" dirty="0" err="1"/>
            <a:t>Leaching</a:t>
          </a:r>
          <a:endParaRPr lang="en-US" sz="1100" kern="1200" dirty="0"/>
        </a:p>
      </dsp:txBody>
      <dsp:txXfrm>
        <a:off x="1386615" y="8197"/>
        <a:ext cx="755157" cy="503437"/>
      </dsp:txXfrm>
    </dsp:sp>
    <dsp:sp modelId="{AD5FFFFC-44D9-4853-9115-DF0FD9F0F516}">
      <dsp:nvSpPr>
        <dsp:cNvPr id="0" name=""/>
        <dsp:cNvSpPr/>
      </dsp:nvSpPr>
      <dsp:spPr>
        <a:xfrm>
          <a:off x="2267631" y="8197"/>
          <a:ext cx="1258594" cy="503437"/>
        </a:xfrm>
        <a:prstGeom prst="chevron">
          <a:avLst/>
        </a:prstGeom>
        <a:solidFill>
          <a:srgbClr val="69B84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sk-SK" sz="1100" kern="1200" dirty="0" err="1"/>
            <a:t>Purification</a:t>
          </a:r>
          <a:endParaRPr lang="en-US" sz="1100" kern="1200" dirty="0"/>
        </a:p>
      </dsp:txBody>
      <dsp:txXfrm>
        <a:off x="2519350" y="8197"/>
        <a:ext cx="755157" cy="503437"/>
      </dsp:txXfrm>
    </dsp:sp>
    <dsp:sp modelId="{AF061004-E50B-4AC1-91DD-347D02A3350A}">
      <dsp:nvSpPr>
        <dsp:cNvPr id="0" name=""/>
        <dsp:cNvSpPr/>
      </dsp:nvSpPr>
      <dsp:spPr>
        <a:xfrm>
          <a:off x="3400366" y="8197"/>
          <a:ext cx="1258594" cy="503437"/>
        </a:xfrm>
        <a:prstGeom prst="chevron">
          <a:avLst/>
        </a:prstGeom>
        <a:solidFill>
          <a:srgbClr val="69B84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sk-SK" sz="1100" kern="1200" dirty="0" err="1"/>
            <a:t>Recovery</a:t>
          </a:r>
          <a:endParaRPr lang="en-US" sz="1100" kern="1200" dirty="0"/>
        </a:p>
      </dsp:txBody>
      <dsp:txXfrm>
        <a:off x="3652085" y="8197"/>
        <a:ext cx="755157" cy="50343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8E9101-F6A1-41D3-A650-6F8FBB3D5006}">
      <dsp:nvSpPr>
        <dsp:cNvPr id="0" name=""/>
        <dsp:cNvSpPr/>
      </dsp:nvSpPr>
      <dsp:spPr>
        <a:xfrm>
          <a:off x="2162" y="8197"/>
          <a:ext cx="1258594" cy="503437"/>
        </a:xfrm>
        <a:prstGeom prst="chevron">
          <a:avLst/>
        </a:prstGeom>
        <a:solidFill>
          <a:srgbClr val="69B84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sk-SK" sz="1100" kern="1200" dirty="0"/>
            <a:t>Pre-</a:t>
          </a:r>
          <a:r>
            <a:rPr lang="sk-SK" sz="1100" kern="1200" dirty="0" err="1"/>
            <a:t>treatment</a:t>
          </a:r>
          <a:endParaRPr lang="en-US" sz="1100" kern="1200" dirty="0"/>
        </a:p>
      </dsp:txBody>
      <dsp:txXfrm>
        <a:off x="253881" y="8197"/>
        <a:ext cx="755157" cy="503437"/>
      </dsp:txXfrm>
    </dsp:sp>
    <dsp:sp modelId="{830E2427-4C55-4929-9D48-FE7165406753}">
      <dsp:nvSpPr>
        <dsp:cNvPr id="0" name=""/>
        <dsp:cNvSpPr/>
      </dsp:nvSpPr>
      <dsp:spPr>
        <a:xfrm>
          <a:off x="1134896" y="8197"/>
          <a:ext cx="1258594" cy="503437"/>
        </a:xfrm>
        <a:prstGeom prst="chevron">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sk-SK" sz="1100" kern="1200" dirty="0" err="1"/>
            <a:t>Leaching</a:t>
          </a:r>
          <a:endParaRPr lang="en-US" sz="1100" kern="1200" dirty="0"/>
        </a:p>
      </dsp:txBody>
      <dsp:txXfrm>
        <a:off x="1386615" y="8197"/>
        <a:ext cx="755157" cy="503437"/>
      </dsp:txXfrm>
    </dsp:sp>
    <dsp:sp modelId="{AD5FFFFC-44D9-4853-9115-DF0FD9F0F516}">
      <dsp:nvSpPr>
        <dsp:cNvPr id="0" name=""/>
        <dsp:cNvSpPr/>
      </dsp:nvSpPr>
      <dsp:spPr>
        <a:xfrm>
          <a:off x="2267631" y="8197"/>
          <a:ext cx="1258594" cy="503437"/>
        </a:xfrm>
        <a:prstGeom prst="chevron">
          <a:avLst/>
        </a:prstGeom>
        <a:solidFill>
          <a:srgbClr val="69B84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sk-SK" sz="1100" kern="1200" dirty="0" err="1"/>
            <a:t>Purification</a:t>
          </a:r>
          <a:endParaRPr lang="en-US" sz="1100" kern="1200" dirty="0"/>
        </a:p>
      </dsp:txBody>
      <dsp:txXfrm>
        <a:off x="2519350" y="8197"/>
        <a:ext cx="755157" cy="503437"/>
      </dsp:txXfrm>
    </dsp:sp>
    <dsp:sp modelId="{AF061004-E50B-4AC1-91DD-347D02A3350A}">
      <dsp:nvSpPr>
        <dsp:cNvPr id="0" name=""/>
        <dsp:cNvSpPr/>
      </dsp:nvSpPr>
      <dsp:spPr>
        <a:xfrm>
          <a:off x="3400366" y="8197"/>
          <a:ext cx="1258594" cy="503437"/>
        </a:xfrm>
        <a:prstGeom prst="chevron">
          <a:avLst/>
        </a:prstGeom>
        <a:solidFill>
          <a:srgbClr val="69B84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sk-SK" sz="1100" kern="1200" dirty="0" err="1"/>
            <a:t>Recovery</a:t>
          </a:r>
          <a:endParaRPr lang="en-US" sz="1100" kern="1200" dirty="0"/>
        </a:p>
      </dsp:txBody>
      <dsp:txXfrm>
        <a:off x="3652085" y="8197"/>
        <a:ext cx="755157" cy="50343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8E9101-F6A1-41D3-A650-6F8FBB3D5006}">
      <dsp:nvSpPr>
        <dsp:cNvPr id="0" name=""/>
        <dsp:cNvSpPr/>
      </dsp:nvSpPr>
      <dsp:spPr>
        <a:xfrm>
          <a:off x="2162" y="8197"/>
          <a:ext cx="1258594" cy="503437"/>
        </a:xfrm>
        <a:prstGeom prst="chevron">
          <a:avLst/>
        </a:prstGeom>
        <a:solidFill>
          <a:srgbClr val="69B84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sk-SK" sz="1100" kern="1200" dirty="0"/>
            <a:t>Pre-</a:t>
          </a:r>
          <a:r>
            <a:rPr lang="sk-SK" sz="1100" kern="1200" dirty="0" err="1"/>
            <a:t>treatment</a:t>
          </a:r>
          <a:endParaRPr lang="en-US" sz="1100" kern="1200" dirty="0"/>
        </a:p>
      </dsp:txBody>
      <dsp:txXfrm>
        <a:off x="253881" y="8197"/>
        <a:ext cx="755157" cy="503437"/>
      </dsp:txXfrm>
    </dsp:sp>
    <dsp:sp modelId="{830E2427-4C55-4929-9D48-FE7165406753}">
      <dsp:nvSpPr>
        <dsp:cNvPr id="0" name=""/>
        <dsp:cNvSpPr/>
      </dsp:nvSpPr>
      <dsp:spPr>
        <a:xfrm>
          <a:off x="1134896" y="8197"/>
          <a:ext cx="1258594" cy="503437"/>
        </a:xfrm>
        <a:prstGeom prst="chevron">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sk-SK" sz="1100" kern="1200" dirty="0" err="1"/>
            <a:t>Leaching</a:t>
          </a:r>
          <a:endParaRPr lang="en-US" sz="1100" kern="1200" dirty="0"/>
        </a:p>
      </dsp:txBody>
      <dsp:txXfrm>
        <a:off x="1386615" y="8197"/>
        <a:ext cx="755157" cy="503437"/>
      </dsp:txXfrm>
    </dsp:sp>
    <dsp:sp modelId="{AD5FFFFC-44D9-4853-9115-DF0FD9F0F516}">
      <dsp:nvSpPr>
        <dsp:cNvPr id="0" name=""/>
        <dsp:cNvSpPr/>
      </dsp:nvSpPr>
      <dsp:spPr>
        <a:xfrm>
          <a:off x="2267631" y="8197"/>
          <a:ext cx="1258594" cy="503437"/>
        </a:xfrm>
        <a:prstGeom prst="chevron">
          <a:avLst/>
        </a:prstGeom>
        <a:solidFill>
          <a:srgbClr val="0C4DA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sk-SK" sz="1100" kern="1200" dirty="0" err="1"/>
            <a:t>Purification</a:t>
          </a:r>
          <a:endParaRPr lang="en-US" sz="1100" kern="1200" dirty="0"/>
        </a:p>
      </dsp:txBody>
      <dsp:txXfrm>
        <a:off x="2519350" y="8197"/>
        <a:ext cx="755157" cy="503437"/>
      </dsp:txXfrm>
    </dsp:sp>
    <dsp:sp modelId="{AF061004-E50B-4AC1-91DD-347D02A3350A}">
      <dsp:nvSpPr>
        <dsp:cNvPr id="0" name=""/>
        <dsp:cNvSpPr/>
      </dsp:nvSpPr>
      <dsp:spPr>
        <a:xfrm>
          <a:off x="3400366" y="8197"/>
          <a:ext cx="1258594" cy="503437"/>
        </a:xfrm>
        <a:prstGeom prst="chevron">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sk-SK" sz="1100" kern="1200" dirty="0" err="1"/>
            <a:t>Recovery</a:t>
          </a:r>
          <a:endParaRPr lang="en-US" sz="1100" kern="1200" dirty="0"/>
        </a:p>
      </dsp:txBody>
      <dsp:txXfrm>
        <a:off x="3652085" y="8197"/>
        <a:ext cx="755157" cy="50343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8E9101-F6A1-41D3-A650-6F8FBB3D5006}">
      <dsp:nvSpPr>
        <dsp:cNvPr id="0" name=""/>
        <dsp:cNvSpPr/>
      </dsp:nvSpPr>
      <dsp:spPr>
        <a:xfrm>
          <a:off x="1365" y="0"/>
          <a:ext cx="1663711" cy="519832"/>
        </a:xfrm>
        <a:prstGeom prst="chevron">
          <a:avLst/>
        </a:prstGeom>
        <a:solidFill>
          <a:srgbClr val="69B84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ctr" defTabSz="533400">
            <a:lnSpc>
              <a:spcPct val="90000"/>
            </a:lnSpc>
            <a:spcBef>
              <a:spcPct val="0"/>
            </a:spcBef>
            <a:spcAft>
              <a:spcPct val="35000"/>
            </a:spcAft>
          </a:pPr>
          <a:r>
            <a:rPr lang="sk-SK" sz="1200" kern="1200" dirty="0"/>
            <a:t>Pre-</a:t>
          </a:r>
          <a:r>
            <a:rPr lang="sk-SK" sz="1200" kern="1200" dirty="0" err="1"/>
            <a:t>treatment</a:t>
          </a:r>
          <a:endParaRPr lang="en-US" sz="1200" kern="1200" dirty="0"/>
        </a:p>
      </dsp:txBody>
      <dsp:txXfrm>
        <a:off x="261281" y="0"/>
        <a:ext cx="1143879" cy="519832"/>
      </dsp:txXfrm>
    </dsp:sp>
    <dsp:sp modelId="{830E2427-4C55-4929-9D48-FE7165406753}">
      <dsp:nvSpPr>
        <dsp:cNvPr id="0" name=""/>
        <dsp:cNvSpPr/>
      </dsp:nvSpPr>
      <dsp:spPr>
        <a:xfrm>
          <a:off x="1498705" y="0"/>
          <a:ext cx="1663711" cy="519832"/>
        </a:xfrm>
        <a:prstGeom prst="chevron">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ctr" defTabSz="533400">
            <a:lnSpc>
              <a:spcPct val="90000"/>
            </a:lnSpc>
            <a:spcBef>
              <a:spcPct val="0"/>
            </a:spcBef>
            <a:spcAft>
              <a:spcPct val="35000"/>
            </a:spcAft>
          </a:pPr>
          <a:r>
            <a:rPr lang="sk-SK" sz="1200" kern="1200" dirty="0" err="1"/>
            <a:t>Pyrometallurgical</a:t>
          </a:r>
          <a:r>
            <a:rPr lang="sk-SK" sz="1200" kern="1200" dirty="0"/>
            <a:t> </a:t>
          </a:r>
          <a:r>
            <a:rPr lang="sk-SK" sz="1200" kern="1200" dirty="0" err="1"/>
            <a:t>processing</a:t>
          </a:r>
          <a:endParaRPr lang="en-US" sz="1200" kern="1200" dirty="0"/>
        </a:p>
      </dsp:txBody>
      <dsp:txXfrm>
        <a:off x="1758621" y="0"/>
        <a:ext cx="1143879" cy="519832"/>
      </dsp:txXfrm>
    </dsp:sp>
    <dsp:sp modelId="{AD5FFFFC-44D9-4853-9115-DF0FD9F0F516}">
      <dsp:nvSpPr>
        <dsp:cNvPr id="0" name=""/>
        <dsp:cNvSpPr/>
      </dsp:nvSpPr>
      <dsp:spPr>
        <a:xfrm>
          <a:off x="2996046" y="0"/>
          <a:ext cx="1663711" cy="519832"/>
        </a:xfrm>
        <a:prstGeom prst="chevron">
          <a:avLst/>
        </a:prstGeom>
        <a:solidFill>
          <a:srgbClr val="69B84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ctr" defTabSz="533400">
            <a:lnSpc>
              <a:spcPct val="90000"/>
            </a:lnSpc>
            <a:spcBef>
              <a:spcPct val="0"/>
            </a:spcBef>
            <a:spcAft>
              <a:spcPct val="35000"/>
            </a:spcAft>
          </a:pPr>
          <a:r>
            <a:rPr lang="sk-SK" sz="1200" kern="1200" dirty="0" err="1"/>
            <a:t>Physical</a:t>
          </a:r>
          <a:r>
            <a:rPr lang="sk-SK" sz="1200" kern="1200" dirty="0"/>
            <a:t> </a:t>
          </a:r>
          <a:r>
            <a:rPr lang="sk-SK" sz="1200" kern="1200" dirty="0" err="1"/>
            <a:t>separation</a:t>
          </a:r>
          <a:endParaRPr lang="en-US" sz="1200" kern="1200" dirty="0"/>
        </a:p>
      </dsp:txBody>
      <dsp:txXfrm>
        <a:off x="3255962" y="0"/>
        <a:ext cx="1143879" cy="51983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1E0933-2DDF-4758-B18E-B96FAB704AEA}" type="datetimeFigureOut">
              <a:rPr lang="en-US" smtClean="0"/>
              <a:t>12/30/2025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D06CFF-AF93-42B7-A8EA-9B20173CBF64}" type="slidenum">
              <a:rPr lang="en-US" smtClean="0"/>
              <a:t>‹#›</a:t>
            </a:fld>
            <a:endParaRPr lang="en-US"/>
          </a:p>
        </p:txBody>
      </p:sp>
    </p:spTree>
    <p:extLst>
      <p:ext uri="{BB962C8B-B14F-4D97-AF65-F5344CB8AC3E}">
        <p14:creationId xmlns:p14="http://schemas.microsoft.com/office/powerpoint/2010/main" val="1430033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D06CFF-AF93-42B7-A8EA-9B20173CBF64}" type="slidenum">
              <a:rPr lang="en-US" smtClean="0"/>
              <a:t>16</a:t>
            </a:fld>
            <a:endParaRPr lang="en-US"/>
          </a:p>
        </p:txBody>
      </p:sp>
    </p:spTree>
    <p:extLst>
      <p:ext uri="{BB962C8B-B14F-4D97-AF65-F5344CB8AC3E}">
        <p14:creationId xmlns:p14="http://schemas.microsoft.com/office/powerpoint/2010/main" val="2193497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en-US" noProof="0" dirty="0"/>
              <a:t>Mechanical treatment and physical separation processes are widely used for recycling. Comminution involves size reduction and size-wise classification. Shredding and screening is used prior to separation of metals and plastics for the physical liberation of materials (such as plastics, different metals, etc.) from their interlocked state. Once the materials are well liberated and particle size is suitable, separation technologies are applied resulting in production of concentrates.</a:t>
            </a:r>
          </a:p>
          <a:p>
            <a:r>
              <a:rPr lang="en-US" noProof="0" dirty="0"/>
              <a:t>Adapted separation techniques such as shape separation, density separation, magnetic separation, eddy current separation and electrostatic separation are then used to prepare concentrates of valuable materials contained in the WEEE streams.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t>Pyrometallurgy defined as a process of extraction and purification of metals by processes involving the application of heat was proven an efficient method for recovery of metallic fractions. The main pyrometallurgical methods used for recycling of electronic equipment include smelting, incineration, combustion, pyrolysis, molten salt, and pyrochemical processes.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t>Hydrometallurgical processes are </a:t>
            </a:r>
            <a:r>
              <a:rPr lang="en-US" noProof="0" dirty="0" err="1"/>
              <a:t>bysed</a:t>
            </a:r>
            <a:r>
              <a:rPr lang="en-US" noProof="0" dirty="0"/>
              <a:t> on chemical leaching of metals to form a solution. Metals are then precipitated and recovered.</a:t>
            </a:r>
          </a:p>
        </p:txBody>
      </p:sp>
      <p:sp>
        <p:nvSpPr>
          <p:cNvPr id="4" name="Zástupný objekt pre číslo snímky 3"/>
          <p:cNvSpPr>
            <a:spLocks noGrp="1"/>
          </p:cNvSpPr>
          <p:nvPr>
            <p:ph type="sldNum" sz="quarter" idx="5"/>
          </p:nvPr>
        </p:nvSpPr>
        <p:spPr/>
        <p:txBody>
          <a:bodyPr/>
          <a:lstStyle/>
          <a:p>
            <a:fld id="{8A992C1D-2BFA-4AF9-ACBF-EB79A88E7C43}" type="slidenum">
              <a:rPr lang="en-GB" smtClean="0"/>
              <a:pPr/>
              <a:t>59</a:t>
            </a:fld>
            <a:endParaRPr lang="en-GB"/>
          </a:p>
        </p:txBody>
      </p:sp>
    </p:spTree>
    <p:extLst>
      <p:ext uri="{BB962C8B-B14F-4D97-AF65-F5344CB8AC3E}">
        <p14:creationId xmlns:p14="http://schemas.microsoft.com/office/powerpoint/2010/main" val="25827167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en-US" noProof="0" dirty="0"/>
              <a:t>Generally, the process for the hydrometallurgical recycling of waste printed circuit board can be divided into pre-treatment, leaching, purification and recovery. First stage of the pre-treatment is the disassembly of electronic components (resistors, capacitors, chips, batteries </a:t>
            </a:r>
            <a:r>
              <a:rPr lang="en-US" i="1" noProof="0" dirty="0"/>
              <a:t>etc</a:t>
            </a:r>
            <a:r>
              <a:rPr lang="en-US" noProof="0" dirty="0"/>
              <a:t>.), leaving the actual stripped circuit board. Electronic components with a high content of metals are usually recycled separately. Dismantling can be either done manually, which is very labor intensive, or using new automated methods </a:t>
            </a:r>
            <a:r>
              <a:rPr lang="en-US" dirty="0"/>
              <a:t>which are based on destroying solder joints between electronic components and boards and then separating them by an external force. Usually, heat is applied to melt the solder. </a:t>
            </a:r>
            <a:endParaRPr lang="en-US" noProof="0" dirty="0"/>
          </a:p>
          <a:p>
            <a:r>
              <a:rPr lang="en-US" noProof="0" dirty="0"/>
              <a:t>Next step is size reduction – shredding, crushing and grinding is used to enhance the contact of metals during leaching (because most of the metals are laminated in resin layer by layer). </a:t>
            </a:r>
          </a:p>
          <a:p>
            <a:r>
              <a:rPr lang="en-US" noProof="0" dirty="0"/>
              <a:t>Various separation methods based on physical properties can be used for the enrichment of metals. These methods include size and shape separation, separation based on electric conductivity, magnetic properties or density. </a:t>
            </a:r>
          </a:p>
          <a:p>
            <a:r>
              <a:rPr lang="en-US" noProof="0" dirty="0"/>
              <a:t>Also chemical pre-treatment methods can be used. Chemicals are used to dissolve solder mask (sodium hydroxide), dissolve solder (using acids such as </a:t>
            </a:r>
            <a:r>
              <a:rPr lang="en-US" noProof="0" dirty="0" err="1"/>
              <a:t>methanesulforic</a:t>
            </a:r>
            <a:r>
              <a:rPr lang="en-US" noProof="0" dirty="0"/>
              <a:t> acid, hydrochloric acid or dilute nitric acid), dissolve resin or other purposes.</a:t>
            </a:r>
          </a:p>
        </p:txBody>
      </p:sp>
      <p:sp>
        <p:nvSpPr>
          <p:cNvPr id="4" name="Zástupný objekt pre číslo snímky 3"/>
          <p:cNvSpPr>
            <a:spLocks noGrp="1"/>
          </p:cNvSpPr>
          <p:nvPr>
            <p:ph type="sldNum" sz="quarter" idx="5"/>
          </p:nvPr>
        </p:nvSpPr>
        <p:spPr/>
        <p:txBody>
          <a:bodyPr/>
          <a:lstStyle/>
          <a:p>
            <a:fld id="{8A992C1D-2BFA-4AF9-ACBF-EB79A88E7C43}" type="slidenum">
              <a:rPr lang="en-GB" smtClean="0"/>
              <a:pPr/>
              <a:t>60</a:t>
            </a:fld>
            <a:endParaRPr lang="en-GB"/>
          </a:p>
        </p:txBody>
      </p:sp>
    </p:spTree>
    <p:extLst>
      <p:ext uri="{BB962C8B-B14F-4D97-AF65-F5344CB8AC3E}">
        <p14:creationId xmlns:p14="http://schemas.microsoft.com/office/powerpoint/2010/main" val="2336284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en-US" noProof="0" dirty="0"/>
              <a:t>The purpose of leaching is the transfer of solid metals into a solution. Traditional leaching methods include leaching with mineral acids and cyanide based leaching. Their advantage is relatively low cost. And a well investigated mechanism usually with predicable results. Acids used for this purpose include </a:t>
            </a:r>
            <a:r>
              <a:rPr lang="en-US" noProof="0" dirty="0" err="1"/>
              <a:t>sulphuric</a:t>
            </a:r>
            <a:r>
              <a:rPr lang="en-US" noProof="0" dirty="0"/>
              <a:t> acid, nitric acid, hydrochloric acid or aqua regia. Generally, method of using only mineral acids can be used for leaching of metals like zinc, tin, iron and </a:t>
            </a:r>
            <a:r>
              <a:rPr lang="en-US" noProof="0" dirty="0" err="1"/>
              <a:t>aluminium</a:t>
            </a:r>
            <a:r>
              <a:rPr lang="en-US" noProof="0" dirty="0"/>
              <a:t>. On the other hand, copper and precious metals are dissolved only partially. If also oxidant is used (such as hydrogen peroxide or chlorine) recovery of metals with reduction potentials is improved, accelerating the leaching efficiency. Selective leaching of metals can be achieved if multi-stage approach is used.</a:t>
            </a:r>
          </a:p>
          <a:p>
            <a:r>
              <a:rPr lang="en-US" noProof="0" dirty="0"/>
              <a:t>Cyanide based leaching is used for more than a century for leaching of precious metals.  While cyanide is highly toxic it is very efficient and low cost and thus still preferred in industrial applications if the legislation is not a problem.</a:t>
            </a:r>
          </a:p>
          <a:p>
            <a:r>
              <a:rPr lang="en-US" noProof="0" dirty="0"/>
              <a:t>Mild leaching methods replace these solvents in favor of solvents which are considered less harmful to environment. This is also expected as solving one environmentally related problem and by creating another is not advisable. </a:t>
            </a:r>
            <a:r>
              <a:rPr lang="en-US" noProof="0" dirty="0" err="1"/>
              <a:t>Thio</a:t>
            </a:r>
            <a:r>
              <a:rPr lang="en-US" noProof="0" dirty="0"/>
              <a:t>-systems (thiourea – both alkaline and acidic, thiocyanate and thiosulfate) and halide leaching were investigated for leaching of precious metals and ammonia-ammonium system for leaching of base metals.</a:t>
            </a:r>
          </a:p>
          <a:p>
            <a:r>
              <a:rPr lang="en-US" noProof="0" dirty="0"/>
              <a:t>Scientists also study novel leaching methods </a:t>
            </a:r>
            <a:r>
              <a:rPr lang="en-US" dirty="0"/>
              <a:t>to overcome the limitations in traditional and mild leaching methods. These novel methods include chelating leaching (EDTA) of base metals, ionic leaching of base metals or </a:t>
            </a:r>
            <a:r>
              <a:rPr lang="en-US" sz="1200" dirty="0"/>
              <a:t>supercritical leaching </a:t>
            </a:r>
            <a:r>
              <a:rPr lang="en-US" sz="1200" noProof="0" dirty="0"/>
              <a:t>which can be used for base and precious metals. However, they are yet to be </a:t>
            </a:r>
            <a:r>
              <a:rPr lang="en-US" sz="1200" noProof="0" dirty="0" err="1"/>
              <a:t>apllied</a:t>
            </a:r>
            <a:r>
              <a:rPr lang="en-US" sz="1200" noProof="0" dirty="0"/>
              <a:t> in industrial scale.</a:t>
            </a:r>
            <a:endParaRPr lang="en-US" noProof="0" dirty="0"/>
          </a:p>
        </p:txBody>
      </p:sp>
      <p:sp>
        <p:nvSpPr>
          <p:cNvPr id="4" name="Zástupný objekt pre číslo snímky 3"/>
          <p:cNvSpPr>
            <a:spLocks noGrp="1"/>
          </p:cNvSpPr>
          <p:nvPr>
            <p:ph type="sldNum" sz="quarter" idx="5"/>
          </p:nvPr>
        </p:nvSpPr>
        <p:spPr/>
        <p:txBody>
          <a:bodyPr/>
          <a:lstStyle/>
          <a:p>
            <a:fld id="{8A992C1D-2BFA-4AF9-ACBF-EB79A88E7C43}" type="slidenum">
              <a:rPr lang="en-GB" smtClean="0"/>
              <a:pPr/>
              <a:t>61</a:t>
            </a:fld>
            <a:endParaRPr lang="en-GB"/>
          </a:p>
        </p:txBody>
      </p:sp>
    </p:spTree>
    <p:extLst>
      <p:ext uri="{BB962C8B-B14F-4D97-AF65-F5344CB8AC3E}">
        <p14:creationId xmlns:p14="http://schemas.microsoft.com/office/powerpoint/2010/main" val="3490227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en-US" noProof="0" dirty="0"/>
              <a:t>Through the leaching process, metals in WPCBs are transferred into solution. To make final metal products, the leaching solution needs to be further treated for purification and recovery. Pregnant solution from leaching and purification operations is treated in a variety of ways to precipitate the dissolved metal values and recover them in solid form. These methods include cementation, chemical precipitation other than cementation, solvent extraction, activated carbon adsorption, ion exchange by resin and electrolytic deposition also called electrowinning. </a:t>
            </a:r>
          </a:p>
          <a:p>
            <a:r>
              <a:rPr lang="en-US" noProof="0" dirty="0"/>
              <a:t>There are several ways of chemical precipitation of metals. Cementation is a widely used method for recovery of copper. Iron replaces copper ions in solution (iron is thus dissolved into solution), while solid particles of copper precipitate (and copper is removed from the solution).  More generally, base metals such as iron, zinc, </a:t>
            </a:r>
            <a:r>
              <a:rPr lang="en-US" noProof="0" dirty="0" err="1"/>
              <a:t>aluminium</a:t>
            </a:r>
            <a:r>
              <a:rPr lang="en-US" noProof="0" dirty="0"/>
              <a:t> and copper are used to replace precious metals in solution during cementation precipitation. Other chemical precipitation methods include pH adjustment by introducing alkali such as sodium hydroxide. Different metals precipitate at different pH levels and this way some selectivity can be achieved. For example tin is precipitated from solution at pH 1.5, iron at pH 3, copper at pH 6 and zinc at an alkaline pH of 8. Alternatively, other chemical substances can be used to precipitate metals from solution based on the properties of the solution.</a:t>
            </a:r>
          </a:p>
          <a:p>
            <a:r>
              <a:rPr lang="en-US" noProof="0" dirty="0"/>
              <a:t>Solvent extraction is used to concentrate metals. Small amount of solvent is added to dilute leaching solution. Metals pass from the leaching solution to solvent which and phases are then separated resulting in more concentrated solution suitable for another processing step. </a:t>
            </a:r>
          </a:p>
          <a:p>
            <a:r>
              <a:rPr lang="en-US" noProof="0" dirty="0"/>
              <a:t>Large adsorption capacity of activated carbon is utilized in another method used for recovery of gold and silver from cyanide leaching solutions. Adsorption using activated carbon is fast and with relatively high selectivity. Since activated carbon can also partially adsorb base metal ions (such as copper, zinc, iron, and nickel), a previous step is often required before using it for gold and silver recovery.</a:t>
            </a:r>
          </a:p>
          <a:p>
            <a:r>
              <a:rPr lang="en-US" noProof="0" dirty="0"/>
              <a:t>Similarly to carbon adsorption, ion exchange can be utilized with some advantages such as higher adsorption rates and gold recovery rates, desorption and regeneration under ambient pressures and temperatures.</a:t>
            </a:r>
          </a:p>
          <a:p>
            <a:r>
              <a:rPr lang="en-US" noProof="0" dirty="0"/>
              <a:t>Last mentioned is electrodeposition. Insoluble anodes, and cathodes made of either a strippable inert material or a thin sheet of the deposited metal, are inserted into a tank containing leach solution. As current is passed, the solution dissociates, and metal ions deposit at the cathode. From environmental point of view this method is superior as it only uses minimum chemical inputs.</a:t>
            </a:r>
          </a:p>
        </p:txBody>
      </p:sp>
      <p:sp>
        <p:nvSpPr>
          <p:cNvPr id="4" name="Zástupný objekt pre číslo snímky 3"/>
          <p:cNvSpPr>
            <a:spLocks noGrp="1"/>
          </p:cNvSpPr>
          <p:nvPr>
            <p:ph type="sldNum" sz="quarter" idx="5"/>
          </p:nvPr>
        </p:nvSpPr>
        <p:spPr/>
        <p:txBody>
          <a:bodyPr/>
          <a:lstStyle/>
          <a:p>
            <a:fld id="{8A992C1D-2BFA-4AF9-ACBF-EB79A88E7C43}" type="slidenum">
              <a:rPr lang="en-GB" smtClean="0"/>
              <a:pPr/>
              <a:t>62</a:t>
            </a:fld>
            <a:endParaRPr lang="en-GB"/>
          </a:p>
        </p:txBody>
      </p:sp>
    </p:spTree>
    <p:extLst>
      <p:ext uri="{BB962C8B-B14F-4D97-AF65-F5344CB8AC3E}">
        <p14:creationId xmlns:p14="http://schemas.microsoft.com/office/powerpoint/2010/main" val="23332879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en-US" noProof="0" dirty="0"/>
              <a:t>Prior to pyrometallurgical processing, pre-treatment – in most cases only dismantling of electronic components and some grinding might be required. Once the waste printed circuit boards are stripped of electronic components and ground to required size, one of several methods is utilized. Incineration is considered a traditional process which is simple, low-cost and effective with a benefit of possible energy recovery. Circuit boards are fed into high temperature furnaces under aerobic conditions. Organic components are thermally decomposed, leaving a residue composed of glass-fibers (and possibly other non-volatile non-metallic materials such as ceramics) and metal oxides. These residues are then separated by using physical separation methods to prepare concentrates of non-ferrous metals, ferrous-metals and tailings composed of the non-metallic materials.</a:t>
            </a:r>
          </a:p>
          <a:p>
            <a:r>
              <a:rPr lang="en-US" noProof="0" dirty="0"/>
              <a:t>Pyrolysis uses a temperature of between 350 and 900 degrees Celsius in anaerobic conditions (in the presence of inert gasses) for a thermochemical decomposition of organic resins. Products of pyrolysis are then condensed leaving pyrolysis oil and gasses which can be used as a fuel. Residues are non-metal materials (glass fibers) and metals which can be again effectively separated by physical methods.</a:t>
            </a:r>
          </a:p>
          <a:p>
            <a:r>
              <a:rPr lang="en-US" noProof="0" dirty="0"/>
              <a:t>Plasma treatment also uses decomposition of organic resins</a:t>
            </a:r>
            <a:r>
              <a:rPr lang="sk-SK" noProof="0" dirty="0"/>
              <a:t>, </a:t>
            </a:r>
            <a:r>
              <a:rPr lang="sk-SK" noProof="0" dirty="0" err="1"/>
              <a:t>similar</a:t>
            </a:r>
            <a:r>
              <a:rPr lang="sk-SK" noProof="0" dirty="0"/>
              <a:t> to </a:t>
            </a:r>
            <a:r>
              <a:rPr lang="sk-SK" noProof="0" dirty="0" err="1"/>
              <a:t>incineration</a:t>
            </a:r>
            <a:r>
              <a:rPr lang="en-US" noProof="0" dirty="0"/>
              <a:t>. However, temperature in the furnaces by using high efficiency arc plasma is high enough to also melt glass fibers into a vitreous body. The resulting gases, vitreous body and remaining metals can be effectively separated.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t>In the molten salt method, </a:t>
            </a:r>
            <a:r>
              <a:rPr lang="en-US" sz="1200" noProof="0" dirty="0"/>
              <a:t>molten salt is used to separate liquid or solid-state metal products at high temperature in a u-shaped reactor filled with liquid. The salt must be stable and inert - usually sodium hydroxide or potassium hydroxide eutectics used to </a:t>
            </a:r>
            <a:r>
              <a:rPr lang="en-US" noProof="0" dirty="0"/>
              <a:t>dissolve glasses, oxides and to destruct plastics present in wastes without oxidizing the most valuable metals.</a:t>
            </a:r>
            <a:r>
              <a:rPr lang="en-US" sz="1200" noProof="0" dirty="0"/>
              <a:t>.  This method can effectively recycle copper-rich metal fractions and remove the glass fiber and resin components in waste printed circuit boards.</a:t>
            </a:r>
          </a:p>
        </p:txBody>
      </p:sp>
      <p:sp>
        <p:nvSpPr>
          <p:cNvPr id="4" name="Zástupný objekt pre číslo snímky 3"/>
          <p:cNvSpPr>
            <a:spLocks noGrp="1"/>
          </p:cNvSpPr>
          <p:nvPr>
            <p:ph type="sldNum" sz="quarter" idx="5"/>
          </p:nvPr>
        </p:nvSpPr>
        <p:spPr/>
        <p:txBody>
          <a:bodyPr/>
          <a:lstStyle/>
          <a:p>
            <a:fld id="{8A992C1D-2BFA-4AF9-ACBF-EB79A88E7C43}" type="slidenum">
              <a:rPr lang="en-GB" smtClean="0"/>
              <a:pPr/>
              <a:t>63</a:t>
            </a:fld>
            <a:endParaRPr lang="en-GB"/>
          </a:p>
        </p:txBody>
      </p:sp>
    </p:spTree>
    <p:extLst>
      <p:ext uri="{BB962C8B-B14F-4D97-AF65-F5344CB8AC3E}">
        <p14:creationId xmlns:p14="http://schemas.microsoft.com/office/powerpoint/2010/main" val="16482464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D06CFF-AF93-42B7-A8EA-9B20173CBF64}" type="slidenum">
              <a:rPr lang="en-US" smtClean="0"/>
              <a:t>64</a:t>
            </a:fld>
            <a:endParaRPr lang="en-US"/>
          </a:p>
        </p:txBody>
      </p:sp>
    </p:spTree>
    <p:extLst>
      <p:ext uri="{BB962C8B-B14F-4D97-AF65-F5344CB8AC3E}">
        <p14:creationId xmlns:p14="http://schemas.microsoft.com/office/powerpoint/2010/main" val="5137605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713F17B-E54B-4482-A16A-0A347D1C62A5}" type="datetimeFigureOut">
              <a:rPr lang="en-US" smtClean="0"/>
              <a:t>12/30/2025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945897-E902-4DCE-A602-1C0BB1AA1929}" type="slidenum">
              <a:rPr lang="en-US" smtClean="0"/>
              <a:t>‹#›</a:t>
            </a:fld>
            <a:endParaRPr lang="en-US"/>
          </a:p>
        </p:txBody>
      </p:sp>
    </p:spTree>
    <p:extLst>
      <p:ext uri="{BB962C8B-B14F-4D97-AF65-F5344CB8AC3E}">
        <p14:creationId xmlns:p14="http://schemas.microsoft.com/office/powerpoint/2010/main" val="2737336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13F17B-E54B-4482-A16A-0A347D1C62A5}" type="datetimeFigureOut">
              <a:rPr lang="en-US" smtClean="0"/>
              <a:t>12/30/2025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945897-E902-4DCE-A602-1C0BB1AA1929}" type="slidenum">
              <a:rPr lang="en-US" smtClean="0"/>
              <a:t>‹#›</a:t>
            </a:fld>
            <a:endParaRPr lang="en-US"/>
          </a:p>
        </p:txBody>
      </p:sp>
    </p:spTree>
    <p:extLst>
      <p:ext uri="{BB962C8B-B14F-4D97-AF65-F5344CB8AC3E}">
        <p14:creationId xmlns:p14="http://schemas.microsoft.com/office/powerpoint/2010/main" val="22832313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713F17B-E54B-4482-A16A-0A347D1C62A5}" type="datetimeFigureOut">
              <a:rPr lang="en-US" smtClean="0"/>
              <a:t>12/30/2025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945897-E902-4DCE-A602-1C0BB1AA1929}" type="slidenum">
              <a:rPr lang="en-US" smtClean="0"/>
              <a:t>‹#›</a:t>
            </a:fld>
            <a:endParaRPr lang="en-US"/>
          </a:p>
        </p:txBody>
      </p:sp>
    </p:spTree>
    <p:extLst>
      <p:ext uri="{BB962C8B-B14F-4D97-AF65-F5344CB8AC3E}">
        <p14:creationId xmlns:p14="http://schemas.microsoft.com/office/powerpoint/2010/main" val="1107506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713F17B-E54B-4482-A16A-0A347D1C62A5}" type="datetimeFigureOut">
              <a:rPr lang="en-US" smtClean="0"/>
              <a:t>12/30/2025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945897-E902-4DCE-A602-1C0BB1AA1929}" type="slidenum">
              <a:rPr lang="en-US" smtClean="0"/>
              <a:t>‹#›</a:t>
            </a:fld>
            <a:endParaRPr lang="en-US"/>
          </a:p>
        </p:txBody>
      </p:sp>
    </p:spTree>
    <p:extLst>
      <p:ext uri="{BB962C8B-B14F-4D97-AF65-F5344CB8AC3E}">
        <p14:creationId xmlns:p14="http://schemas.microsoft.com/office/powerpoint/2010/main" val="2139423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713F17B-E54B-4482-A16A-0A347D1C62A5}" type="datetimeFigureOut">
              <a:rPr lang="en-US" smtClean="0"/>
              <a:t>12/30/2025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945897-E902-4DCE-A602-1C0BB1AA1929}" type="slidenum">
              <a:rPr lang="en-US" smtClean="0"/>
              <a:t>‹#›</a:t>
            </a:fld>
            <a:endParaRPr lang="en-US"/>
          </a:p>
        </p:txBody>
      </p:sp>
    </p:spTree>
    <p:extLst>
      <p:ext uri="{BB962C8B-B14F-4D97-AF65-F5344CB8AC3E}">
        <p14:creationId xmlns:p14="http://schemas.microsoft.com/office/powerpoint/2010/main" val="1671298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713F17B-E54B-4482-A16A-0A347D1C62A5}" type="datetimeFigureOut">
              <a:rPr lang="en-US" smtClean="0"/>
              <a:t>12/30/2025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945897-E902-4DCE-A602-1C0BB1AA1929}" type="slidenum">
              <a:rPr lang="en-US" smtClean="0"/>
              <a:t>‹#›</a:t>
            </a:fld>
            <a:endParaRPr lang="en-US"/>
          </a:p>
        </p:txBody>
      </p:sp>
    </p:spTree>
    <p:extLst>
      <p:ext uri="{BB962C8B-B14F-4D97-AF65-F5344CB8AC3E}">
        <p14:creationId xmlns:p14="http://schemas.microsoft.com/office/powerpoint/2010/main" val="3170757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13F17B-E54B-4482-A16A-0A347D1C62A5}" type="datetimeFigureOut">
              <a:rPr lang="en-US" smtClean="0"/>
              <a:t>12/30/2025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945897-E902-4DCE-A602-1C0BB1AA1929}" type="slidenum">
              <a:rPr lang="en-US" smtClean="0"/>
              <a:t>‹#›</a:t>
            </a:fld>
            <a:endParaRPr lang="en-US"/>
          </a:p>
        </p:txBody>
      </p:sp>
    </p:spTree>
    <p:extLst>
      <p:ext uri="{BB962C8B-B14F-4D97-AF65-F5344CB8AC3E}">
        <p14:creationId xmlns:p14="http://schemas.microsoft.com/office/powerpoint/2010/main" val="3402190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13F17B-E54B-4482-A16A-0A347D1C62A5}" type="datetimeFigureOut">
              <a:rPr lang="en-US" smtClean="0"/>
              <a:t>12/30/2025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945897-E902-4DCE-A602-1C0BB1AA1929}" type="slidenum">
              <a:rPr lang="en-US" smtClean="0"/>
              <a:t>‹#›</a:t>
            </a:fld>
            <a:endParaRPr lang="en-US"/>
          </a:p>
        </p:txBody>
      </p:sp>
    </p:spTree>
    <p:extLst>
      <p:ext uri="{BB962C8B-B14F-4D97-AF65-F5344CB8AC3E}">
        <p14:creationId xmlns:p14="http://schemas.microsoft.com/office/powerpoint/2010/main" val="1839209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13F17B-E54B-4482-A16A-0A347D1C62A5}" type="datetimeFigureOut">
              <a:rPr lang="en-US" smtClean="0"/>
              <a:t>12/30/2025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945897-E902-4DCE-A602-1C0BB1AA1929}" type="slidenum">
              <a:rPr lang="en-US" smtClean="0"/>
              <a:t>‹#›</a:t>
            </a:fld>
            <a:endParaRPr lang="en-US"/>
          </a:p>
        </p:txBody>
      </p:sp>
    </p:spTree>
    <p:extLst>
      <p:ext uri="{BB962C8B-B14F-4D97-AF65-F5344CB8AC3E}">
        <p14:creationId xmlns:p14="http://schemas.microsoft.com/office/powerpoint/2010/main" val="27567192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13F17B-E54B-4482-A16A-0A347D1C62A5}" type="datetimeFigureOut">
              <a:rPr lang="en-US" smtClean="0"/>
              <a:t>12/30/2025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945897-E902-4DCE-A602-1C0BB1AA1929}" type="slidenum">
              <a:rPr lang="en-US" smtClean="0"/>
              <a:t>‹#›</a:t>
            </a:fld>
            <a:endParaRPr lang="en-US"/>
          </a:p>
        </p:txBody>
      </p:sp>
    </p:spTree>
    <p:extLst>
      <p:ext uri="{BB962C8B-B14F-4D97-AF65-F5344CB8AC3E}">
        <p14:creationId xmlns:p14="http://schemas.microsoft.com/office/powerpoint/2010/main" val="1705761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13F17B-E54B-4482-A16A-0A347D1C62A5}" type="datetimeFigureOut">
              <a:rPr lang="en-US" smtClean="0"/>
              <a:t>12/30/2025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945897-E902-4DCE-A602-1C0BB1AA1929}" type="slidenum">
              <a:rPr lang="en-US" smtClean="0"/>
              <a:t>‹#›</a:t>
            </a:fld>
            <a:endParaRPr lang="en-US"/>
          </a:p>
        </p:txBody>
      </p:sp>
    </p:spTree>
    <p:extLst>
      <p:ext uri="{BB962C8B-B14F-4D97-AF65-F5344CB8AC3E}">
        <p14:creationId xmlns:p14="http://schemas.microsoft.com/office/powerpoint/2010/main" val="9591159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lank Text Slide 02">
    <p:spTree>
      <p:nvGrpSpPr>
        <p:cNvPr id="1" name=""/>
        <p:cNvGrpSpPr/>
        <p:nvPr/>
      </p:nvGrpSpPr>
      <p:grpSpPr>
        <a:xfrm>
          <a:off x="0" y="0"/>
          <a:ext cx="0" cy="0"/>
          <a:chOff x="0" y="0"/>
          <a:chExt cx="0" cy="0"/>
        </a:xfrm>
      </p:grpSpPr>
      <p:pic>
        <p:nvPicPr>
          <p:cNvPr id="2051" name="Picture 3" descr="F:\Birmingham\MSU\Creative Services\DG EAC Framework jobs\EIT\2014 EIT re-brand\Brand elements examples\Mock-ups\Examples\Powerpoint Template\Old\Graphic_element.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7201654" y="0"/>
            <a:ext cx="1942345" cy="2609528"/>
          </a:xfrm>
          <a:prstGeom prst="rect">
            <a:avLst/>
          </a:prstGeom>
          <a:noFill/>
          <a:extLst>
            <a:ext uri="{909E8E84-426E-40DD-AFC4-6F175D3DCCD1}">
              <a14:hiddenFill xmlns:a14="http://schemas.microsoft.com/office/drawing/2010/main">
                <a:solidFill>
                  <a:srgbClr val="FFFFFF"/>
                </a:solidFill>
              </a14:hiddenFill>
            </a:ext>
          </a:extLst>
        </p:spPr>
      </p:pic>
      <p:sp>
        <p:nvSpPr>
          <p:cNvPr id="6" name="Text Placeholder 2"/>
          <p:cNvSpPr>
            <a:spLocks noGrp="1"/>
          </p:cNvSpPr>
          <p:nvPr>
            <p:ph type="body" sz="quarter" idx="17" hasCustomPrompt="1"/>
          </p:nvPr>
        </p:nvSpPr>
        <p:spPr>
          <a:xfrm>
            <a:off x="467545" y="541719"/>
            <a:ext cx="6269754" cy="432048"/>
          </a:xfrm>
          <a:prstGeom prst="rect">
            <a:avLst/>
          </a:prstGeom>
        </p:spPr>
        <p:txBody>
          <a:bodyPr/>
          <a:lstStyle>
            <a:lvl1pPr marL="0" indent="0">
              <a:buNone/>
              <a:defRPr sz="3000">
                <a:solidFill>
                  <a:schemeClr val="tx2"/>
                </a:solidFill>
              </a:defRPr>
            </a:lvl1pPr>
          </a:lstStyle>
          <a:p>
            <a:pPr lvl="0"/>
            <a:r>
              <a:rPr lang="en-GB" dirty="0"/>
              <a:t>Title</a:t>
            </a:r>
          </a:p>
        </p:txBody>
      </p:sp>
      <p:sp>
        <p:nvSpPr>
          <p:cNvPr id="8" name="Text Placeholder 4"/>
          <p:cNvSpPr>
            <a:spLocks noGrp="1"/>
          </p:cNvSpPr>
          <p:nvPr>
            <p:ph type="body" sz="quarter" idx="18" hasCustomPrompt="1"/>
          </p:nvPr>
        </p:nvSpPr>
        <p:spPr>
          <a:xfrm>
            <a:off x="467545" y="1196975"/>
            <a:ext cx="6246406" cy="4176713"/>
          </a:xfrm>
          <a:prstGeom prst="rect">
            <a:avLst/>
          </a:prstGeom>
        </p:spPr>
        <p:txBody>
          <a:bodyPr/>
          <a:lstStyle>
            <a:lvl1pPr marL="0" indent="-180000">
              <a:lnSpc>
                <a:spcPct val="113000"/>
              </a:lnSpc>
              <a:buClr>
                <a:schemeClr val="tx2"/>
              </a:buClr>
              <a:buFont typeface="Arial" pitchFamily="34" charset="0"/>
              <a:buChar char="•"/>
              <a:defRPr sz="2000">
                <a:solidFill>
                  <a:schemeClr val="tx1"/>
                </a:solidFill>
              </a:defRPr>
            </a:lvl1pPr>
            <a:lvl2pPr marL="648000" indent="-180000">
              <a:lnSpc>
                <a:spcPct val="113000"/>
              </a:lnSpc>
              <a:buClr>
                <a:schemeClr val="tx2"/>
              </a:buClr>
              <a:buFont typeface="Arial" pitchFamily="34" charset="0"/>
              <a:buChar char="•"/>
              <a:defRPr sz="2000"/>
            </a:lvl2pPr>
            <a:lvl3pPr indent="-180000">
              <a:lnSpc>
                <a:spcPct val="113000"/>
              </a:lnSpc>
              <a:buClr>
                <a:schemeClr val="tx2"/>
              </a:buClr>
              <a:defRPr sz="2000">
                <a:solidFill>
                  <a:schemeClr val="tx1"/>
                </a:solidFill>
              </a:defRPr>
            </a:lvl3pPr>
            <a:lvl4pPr marL="1600200" indent="-180000">
              <a:lnSpc>
                <a:spcPct val="113000"/>
              </a:lnSpc>
              <a:buClr>
                <a:schemeClr val="tx2"/>
              </a:buClr>
              <a:buFont typeface="Arial" pitchFamily="34" charset="0"/>
              <a:buChar char="•"/>
              <a:defRPr/>
            </a:lvl4pPr>
            <a:lvl5pPr marL="1828800" indent="0">
              <a:buNone/>
              <a:defRPr/>
            </a:lvl5pPr>
            <a:lvl6pPr marL="2286000" indent="0">
              <a:buNone/>
              <a:defRPr/>
            </a:lvl6pPr>
          </a:lstStyle>
          <a:p>
            <a:pPr lvl="0"/>
            <a:r>
              <a:rPr lang="en-GB" sz="2000" dirty="0"/>
              <a:t>Text Here</a:t>
            </a:r>
          </a:p>
          <a:p>
            <a:pPr lvl="1"/>
            <a:r>
              <a:rPr lang="en-GB" dirty="0"/>
              <a:t>Text Here</a:t>
            </a:r>
          </a:p>
          <a:p>
            <a:pPr lvl="2"/>
            <a:r>
              <a:rPr lang="en-GB" dirty="0"/>
              <a:t>Text Here</a:t>
            </a:r>
          </a:p>
          <a:p>
            <a:pPr lvl="3"/>
            <a:r>
              <a:rPr lang="en-GB" dirty="0"/>
              <a:t>Text Here</a:t>
            </a:r>
          </a:p>
          <a:p>
            <a:pPr lvl="0"/>
            <a:endParaRPr lang="en-GB" dirty="0"/>
          </a:p>
        </p:txBody>
      </p:sp>
      <p:pic>
        <p:nvPicPr>
          <p:cNvPr id="9" name="Picture 2" descr="C:\Users\ak6735\Desktop\KIC\2015_Start-up-Phase\Communication, Dissemination\Raw-Materials.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75491" y="5626903"/>
            <a:ext cx="2728357" cy="754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71040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12/30/2025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1285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12/30/2025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480446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12/30/2025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027605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12/30/2025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21495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12/30/2025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6232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12/30/2025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54284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12/30/2025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93767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12/30/2025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16503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12/30/2025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21272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12/30/2025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39473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12/30/2025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47061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13F17B-E54B-4482-A16A-0A347D1C62A5}" type="datetimeFigureOut">
              <a:rPr lang="en-US" smtClean="0"/>
              <a:t>12/30/2025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945897-E902-4DCE-A602-1C0BB1AA1929}" type="slidenum">
              <a:rPr lang="en-US" smtClean="0"/>
              <a:t>‹#›</a:t>
            </a:fld>
            <a:endParaRPr lang="en-US"/>
          </a:p>
        </p:txBody>
      </p:sp>
    </p:spTree>
    <p:extLst>
      <p:ext uri="{BB962C8B-B14F-4D97-AF65-F5344CB8AC3E}">
        <p14:creationId xmlns:p14="http://schemas.microsoft.com/office/powerpoint/2010/main" val="2223714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12/30/2025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58851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8" Type="http://schemas.openxmlformats.org/officeDocument/2006/relationships/image" Target="../media/image40.png"/><Relationship Id="rId13" Type="http://schemas.microsoft.com/office/2007/relationships/diagramDrawing" Target="../diagrams/drawing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diagramColors" Target="../diagrams/colors1.xml"/><Relationship Id="rId11" Type="http://schemas.openxmlformats.org/officeDocument/2006/relationships/diagramQuickStyle" Target="../diagrams/quickStyle2.xml"/><Relationship Id="rId5" Type="http://schemas.openxmlformats.org/officeDocument/2006/relationships/diagramQuickStyle" Target="../diagrams/quickStyle1.xml"/><Relationship Id="rId10" Type="http://schemas.openxmlformats.org/officeDocument/2006/relationships/diagramLayout" Target="../diagrams/layout2.xml"/><Relationship Id="rId4" Type="http://schemas.openxmlformats.org/officeDocument/2006/relationships/diagramLayout" Target="../diagrams/layout1.xml"/><Relationship Id="rId9" Type="http://schemas.openxmlformats.org/officeDocument/2006/relationships/diagramData" Target="../diagrams/data2.xml"/></Relationships>
</file>

<file path=ppt/slides/_rels/slide6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40.pn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62.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40.png"/><Relationship Id="rId7" Type="http://schemas.openxmlformats.org/officeDocument/2006/relationships/diagramColors" Target="../diagrams/colors4.xml"/><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63.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40.png"/><Relationship Id="rId7" Type="http://schemas.openxmlformats.org/officeDocument/2006/relationships/diagramColors" Target="../diagrams/colors5.xm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 – WASTE MANAGEMENT </a:t>
            </a:r>
          </a:p>
        </p:txBody>
      </p:sp>
      <p:sp>
        <p:nvSpPr>
          <p:cNvPr id="3" name="Content Placeholder 2"/>
          <p:cNvSpPr>
            <a:spLocks noGrp="1"/>
          </p:cNvSpPr>
          <p:nvPr>
            <p:ph idx="1"/>
          </p:nvPr>
        </p:nvSpPr>
        <p:spPr/>
        <p:txBody>
          <a:bodyPr>
            <a:normAutofit fontScale="92500" lnSpcReduction="20000"/>
          </a:bodyPr>
          <a:lstStyle/>
          <a:p>
            <a:r>
              <a:rPr lang="en-US" b="1" dirty="0"/>
              <a:t>Course </a:t>
            </a:r>
            <a:r>
              <a:rPr lang="en-US" b="1" dirty="0" smtClean="0"/>
              <a:t>Outcomes</a:t>
            </a:r>
            <a:r>
              <a:rPr lang="en-US" dirty="0" smtClean="0"/>
              <a:t>:</a:t>
            </a:r>
          </a:p>
          <a:p>
            <a:r>
              <a:rPr lang="en-US" dirty="0" smtClean="0"/>
              <a:t>CO1: </a:t>
            </a:r>
            <a:r>
              <a:rPr lang="en-US" dirty="0"/>
              <a:t>Understand the environmental impacts of e-waste. (L2) </a:t>
            </a:r>
            <a:endParaRPr lang="en-US" dirty="0" smtClean="0"/>
          </a:p>
          <a:p>
            <a:r>
              <a:rPr lang="en-US" dirty="0" smtClean="0"/>
              <a:t>CO2: </a:t>
            </a:r>
            <a:r>
              <a:rPr lang="en-US" dirty="0"/>
              <a:t>Apply concepts of e-waste management hierarchy.(L3) </a:t>
            </a:r>
            <a:endParaRPr lang="en-US" dirty="0" smtClean="0"/>
          </a:p>
          <a:p>
            <a:r>
              <a:rPr lang="en-US" dirty="0" smtClean="0"/>
              <a:t>CO3: </a:t>
            </a:r>
            <a:r>
              <a:rPr lang="en-US" dirty="0"/>
              <a:t>Distinguish the role of various national and internal act and laws applicable for e-waste management and handling.(L4) </a:t>
            </a:r>
            <a:endParaRPr lang="en-US" dirty="0" smtClean="0"/>
          </a:p>
          <a:p>
            <a:r>
              <a:rPr lang="en-US" dirty="0" smtClean="0"/>
              <a:t>CO4: </a:t>
            </a:r>
            <a:r>
              <a:rPr lang="en-US" dirty="0"/>
              <a:t>Analyze the e – waste management measures proposed under national and global legislations. (L4) </a:t>
            </a:r>
          </a:p>
        </p:txBody>
      </p:sp>
    </p:spTree>
    <p:extLst>
      <p:ext uri="{BB962C8B-B14F-4D97-AF65-F5344CB8AC3E}">
        <p14:creationId xmlns:p14="http://schemas.microsoft.com/office/powerpoint/2010/main" val="20046148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a:t>E – WASTE MANAGEMENT </a:t>
            </a:r>
          </a:p>
        </p:txBody>
      </p:sp>
      <p:sp>
        <p:nvSpPr>
          <p:cNvPr id="3" name="Content Placeholder 2"/>
          <p:cNvSpPr>
            <a:spLocks noGrp="1"/>
          </p:cNvSpPr>
          <p:nvPr>
            <p:ph idx="1"/>
          </p:nvPr>
        </p:nvSpPr>
        <p:spPr>
          <a:xfrm>
            <a:off x="457200" y="1143000"/>
            <a:ext cx="8229600" cy="4983163"/>
          </a:xfrm>
        </p:spPr>
        <p:txBody>
          <a:bodyPr>
            <a:normAutofit fontScale="62500" lnSpcReduction="20000"/>
          </a:bodyPr>
          <a:lstStyle/>
          <a:p>
            <a:pPr marL="0" indent="0">
              <a:buNone/>
            </a:pPr>
            <a:r>
              <a:rPr lang="en-US" b="1" dirty="0"/>
              <a:t> Introduction</a:t>
            </a:r>
            <a:r>
              <a:rPr lang="en-US" dirty="0"/>
              <a:t>: </a:t>
            </a:r>
          </a:p>
          <a:p>
            <a:pPr lvl="0"/>
            <a:r>
              <a:rPr lang="en-US" dirty="0"/>
              <a:t>E- waste Composition and generation</a:t>
            </a:r>
          </a:p>
          <a:p>
            <a:pPr lvl="0"/>
            <a:r>
              <a:rPr lang="en-US" dirty="0"/>
              <a:t>Global context in E- waste</a:t>
            </a:r>
          </a:p>
          <a:p>
            <a:pPr lvl="0"/>
            <a:r>
              <a:rPr lang="en-US" dirty="0"/>
              <a:t>E-waste pollutants</a:t>
            </a:r>
          </a:p>
          <a:p>
            <a:pPr lvl="0"/>
            <a:r>
              <a:rPr lang="en-US" dirty="0"/>
              <a:t>E waste hazardous properties</a:t>
            </a:r>
          </a:p>
          <a:p>
            <a:pPr lvl="0"/>
            <a:r>
              <a:rPr lang="en-US" dirty="0"/>
              <a:t>Effects of pollutant (E- waste) on human health and surrounding environment </a:t>
            </a:r>
          </a:p>
          <a:p>
            <a:pPr lvl="0"/>
            <a:r>
              <a:rPr lang="en-US" dirty="0"/>
              <a:t>Domestic e-waste disposal</a:t>
            </a:r>
          </a:p>
          <a:p>
            <a:pPr lvl="0"/>
            <a:r>
              <a:rPr lang="en-US" dirty="0"/>
              <a:t>Basic principles of E-waste management</a:t>
            </a:r>
          </a:p>
          <a:p>
            <a:pPr lvl="0"/>
            <a:r>
              <a:rPr lang="en-US" dirty="0"/>
              <a:t>Component of E waste management</a:t>
            </a:r>
          </a:p>
          <a:p>
            <a:pPr lvl="0"/>
            <a:r>
              <a:rPr lang="en-US" dirty="0"/>
              <a:t>Technologies for recovery of resources from electronic waste</a:t>
            </a:r>
          </a:p>
          <a:p>
            <a:pPr lvl="0"/>
            <a:r>
              <a:rPr lang="en-US" dirty="0"/>
              <a:t>Resource recovery potential of e-waste</a:t>
            </a:r>
          </a:p>
          <a:p>
            <a:pPr lvl="0"/>
            <a:r>
              <a:rPr lang="en-US" dirty="0"/>
              <a:t>Steps in recycling and recovery of materials-mechanical processing</a:t>
            </a:r>
          </a:p>
          <a:p>
            <a:pPr lvl="0"/>
            <a:r>
              <a:rPr lang="en-US" dirty="0" smtClean="0"/>
              <a:t>Technologies for recovery of </a:t>
            </a:r>
            <a:r>
              <a:rPr lang="en-US" dirty="0"/>
              <a:t>materials</a:t>
            </a:r>
          </a:p>
          <a:p>
            <a:r>
              <a:rPr lang="en-US" dirty="0"/>
              <a:t>Occupational and </a:t>
            </a:r>
            <a:r>
              <a:rPr lang="en-US" dirty="0" smtClean="0"/>
              <a:t>environmental </a:t>
            </a:r>
            <a:r>
              <a:rPr lang="en-US" dirty="0"/>
              <a:t>health perspectives of recycling e-waste in India.</a:t>
            </a:r>
          </a:p>
        </p:txBody>
      </p:sp>
    </p:spTree>
    <p:extLst>
      <p:ext uri="{BB962C8B-B14F-4D97-AF65-F5344CB8AC3E}">
        <p14:creationId xmlns:p14="http://schemas.microsoft.com/office/powerpoint/2010/main" val="19231093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UNIT-I</a:t>
            </a:r>
            <a:endParaRPr lang="en-IN" dirty="0"/>
          </a:p>
        </p:txBody>
      </p:sp>
      <p:sp>
        <p:nvSpPr>
          <p:cNvPr id="3" name="Content Placeholder 2"/>
          <p:cNvSpPr>
            <a:spLocks noGrp="1"/>
          </p:cNvSpPr>
          <p:nvPr>
            <p:ph idx="1"/>
          </p:nvPr>
        </p:nvSpPr>
        <p:spPr>
          <a:xfrm>
            <a:off x="304800" y="990600"/>
            <a:ext cx="8534400" cy="5638800"/>
          </a:xfrm>
        </p:spPr>
        <p:txBody>
          <a:bodyPr>
            <a:noAutofit/>
          </a:bodyPr>
          <a:lstStyle/>
          <a:p>
            <a:pPr marL="0" indent="0" algn="just">
              <a:buNone/>
            </a:pPr>
            <a:r>
              <a:rPr lang="en-US" sz="1800" b="1" u="sng" dirty="0" smtClean="0"/>
              <a:t>Introduction:</a:t>
            </a:r>
          </a:p>
          <a:p>
            <a:pPr marL="0" indent="0" algn="just">
              <a:buNone/>
            </a:pPr>
            <a:endParaRPr lang="en-US" sz="1800" b="1" u="sng" dirty="0" smtClean="0"/>
          </a:p>
          <a:p>
            <a:pPr algn="just"/>
            <a:r>
              <a:rPr lang="en-US" sz="1800" dirty="0" smtClean="0"/>
              <a:t>E-waste </a:t>
            </a:r>
            <a:r>
              <a:rPr lang="en-US" sz="1800" dirty="0"/>
              <a:t>or </a:t>
            </a:r>
            <a:r>
              <a:rPr lang="en-US" sz="1800" dirty="0" smtClean="0"/>
              <a:t>Electronic </a:t>
            </a:r>
            <a:r>
              <a:rPr lang="en-US" sz="1800" dirty="0"/>
              <a:t>waste </a:t>
            </a:r>
            <a:r>
              <a:rPr lang="en-US" sz="1800" dirty="0" smtClean="0"/>
              <a:t> </a:t>
            </a:r>
            <a:r>
              <a:rPr lang="en-US" sz="1800" dirty="0"/>
              <a:t>broadly describes </a:t>
            </a:r>
            <a:r>
              <a:rPr lang="en-US" sz="1800" dirty="0" smtClean="0"/>
              <a:t> </a:t>
            </a:r>
            <a:r>
              <a:rPr lang="en-US" sz="1800" dirty="0"/>
              <a:t>discarded, surplus, obsolete, broken, electrical or electronic devices which are at the end of their useful life and need to be disposed or dismantled to recover some valuable components. </a:t>
            </a:r>
            <a:r>
              <a:rPr lang="en-US" sz="1800" dirty="0" smtClean="0"/>
              <a:t>this </a:t>
            </a:r>
            <a:r>
              <a:rPr lang="en-US" sz="1800" dirty="0"/>
              <a:t>e-waste stream as ‘Waste Electrical and Electronic Equipment’ (WEEE</a:t>
            </a:r>
            <a:r>
              <a:rPr lang="en-US" sz="1800" dirty="0" smtClean="0"/>
              <a:t>).</a:t>
            </a:r>
          </a:p>
          <a:p>
            <a:pPr marL="0" indent="0" algn="just">
              <a:buNone/>
            </a:pPr>
            <a:endParaRPr lang="en-IN" sz="1800" dirty="0" smtClean="0"/>
          </a:p>
        </p:txBody>
      </p:sp>
    </p:spTree>
    <p:extLst>
      <p:ext uri="{BB962C8B-B14F-4D97-AF65-F5344CB8AC3E}">
        <p14:creationId xmlns:p14="http://schemas.microsoft.com/office/powerpoint/2010/main" val="12218023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a:t>
            </a:r>
            <a:endParaRPr lang="en-US" dirty="0"/>
          </a:p>
        </p:txBody>
      </p:sp>
      <p:sp>
        <p:nvSpPr>
          <p:cNvPr id="3" name="Content Placeholder 2"/>
          <p:cNvSpPr>
            <a:spLocks noGrp="1"/>
          </p:cNvSpPr>
          <p:nvPr>
            <p:ph idx="1"/>
          </p:nvPr>
        </p:nvSpPr>
        <p:spPr>
          <a:xfrm>
            <a:off x="457200" y="1371600"/>
            <a:ext cx="8229600" cy="4525963"/>
          </a:xfrm>
        </p:spPr>
        <p:txBody>
          <a:bodyPr>
            <a:normAutofit fontScale="92500"/>
          </a:bodyPr>
          <a:lstStyle/>
          <a:p>
            <a:pPr algn="just"/>
            <a:r>
              <a:rPr lang="en-US" dirty="0"/>
              <a:t>Electronic waste </a:t>
            </a:r>
            <a:r>
              <a:rPr lang="en-US"/>
              <a:t>or </a:t>
            </a:r>
            <a:r>
              <a:rPr lang="en-US" smtClean="0"/>
              <a:t>E-waste </a:t>
            </a:r>
            <a:r>
              <a:rPr lang="en-US" dirty="0"/>
              <a:t>describes discarded electrical or electronic devices. It is also commonly known as waste electrical and electronic equipment(WEEE) or end-of-life electronics.</a:t>
            </a:r>
          </a:p>
          <a:p>
            <a:pPr algn="just"/>
            <a:r>
              <a:rPr lang="en-US" dirty="0"/>
              <a:t>"E-Waste is a term used to cover items of all types of electrical and electronic equipment (EEE) and its parts that have been discarded by the owner as waste without the intention of re-use."</a:t>
            </a:r>
          </a:p>
          <a:p>
            <a:endParaRPr lang="en-US" dirty="0"/>
          </a:p>
        </p:txBody>
      </p:sp>
    </p:spTree>
    <p:extLst>
      <p:ext uri="{BB962C8B-B14F-4D97-AF65-F5344CB8AC3E}">
        <p14:creationId xmlns:p14="http://schemas.microsoft.com/office/powerpoint/2010/main" val="26160672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533400"/>
            <a:ext cx="8229600" cy="458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63511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219200"/>
            <a:ext cx="8839200" cy="5376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96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52400"/>
            <a:ext cx="7686675" cy="652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0316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6972" b="8537"/>
          <a:stretch/>
        </p:blipFill>
        <p:spPr bwMode="auto">
          <a:xfrm>
            <a:off x="900693" y="1524000"/>
            <a:ext cx="6884988"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475" y="533400"/>
            <a:ext cx="6369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73296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76200"/>
            <a:ext cx="7281863" cy="838200"/>
          </a:xfrm>
        </p:spPr>
        <p:txBody>
          <a:bodyPr/>
          <a:lstStyle/>
          <a:p>
            <a:r>
              <a:rPr lang="en-US" dirty="0" smtClean="0"/>
              <a:t>Classification of e-waste</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3227" y="1162506"/>
            <a:ext cx="6977063" cy="5771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52781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525" y="590550"/>
            <a:ext cx="7600950" cy="567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18887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609600"/>
            <a:ext cx="67818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56255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990600"/>
            <a:ext cx="6886575"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39116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25" y="0"/>
            <a:ext cx="8667750" cy="667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28213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838200"/>
            <a:ext cx="7239000" cy="563562"/>
          </a:xfrm>
        </p:spPr>
        <p:txBody>
          <a:bodyPr>
            <a:normAutofit fontScale="90000"/>
          </a:bodyPr>
          <a:lstStyle/>
          <a:p>
            <a:r>
              <a:rPr lang="en-IN" b="1" u="sng" dirty="0" smtClean="0"/>
              <a:t/>
            </a:r>
            <a:br>
              <a:rPr lang="en-IN" b="1" u="sng" dirty="0" smtClean="0"/>
            </a:br>
            <a:r>
              <a:rPr lang="en-IN" b="1" u="sng" dirty="0" smtClean="0"/>
              <a:t>Composition </a:t>
            </a:r>
            <a:r>
              <a:rPr lang="en-IN" b="1" u="sng" dirty="0"/>
              <a:t>of E-Waste:</a:t>
            </a:r>
            <a:br>
              <a:rPr lang="en-IN" b="1" u="sng" dirty="0"/>
            </a:br>
            <a:endParaRPr lang="en-IN" dirty="0"/>
          </a:p>
        </p:txBody>
      </p:sp>
      <p:sp>
        <p:nvSpPr>
          <p:cNvPr id="3" name="Content Placeholder 2"/>
          <p:cNvSpPr>
            <a:spLocks noGrp="1"/>
          </p:cNvSpPr>
          <p:nvPr>
            <p:ph idx="1"/>
          </p:nvPr>
        </p:nvSpPr>
        <p:spPr>
          <a:xfrm>
            <a:off x="457200" y="1600200"/>
            <a:ext cx="8229600" cy="4495800"/>
          </a:xfrm>
        </p:spPr>
        <p:txBody>
          <a:bodyPr>
            <a:normAutofit/>
          </a:bodyPr>
          <a:lstStyle/>
          <a:p>
            <a:r>
              <a:rPr lang="en-US" sz="1800" dirty="0" smtClean="0"/>
              <a:t>E-waste </a:t>
            </a:r>
            <a:r>
              <a:rPr lang="en-US" sz="1800" dirty="0"/>
              <a:t>consists of all waste from electronic and </a:t>
            </a:r>
            <a:r>
              <a:rPr lang="en-US" sz="1800" dirty="0" smtClean="0"/>
              <a:t>electrical appliances </a:t>
            </a:r>
            <a:r>
              <a:rPr lang="en-US" sz="1800" dirty="0"/>
              <a:t>which have reached their end- of- life period or are </a:t>
            </a:r>
            <a:r>
              <a:rPr lang="en-US" sz="1800" dirty="0" smtClean="0"/>
              <a:t>no longer </a:t>
            </a:r>
            <a:r>
              <a:rPr lang="en-US" sz="1800" dirty="0"/>
              <a:t>fit for their original intended use and are destined for recovery</a:t>
            </a:r>
            <a:r>
              <a:rPr lang="en-US" sz="1800" dirty="0" smtClean="0"/>
              <a:t>, </a:t>
            </a:r>
            <a:r>
              <a:rPr lang="en-IN" sz="1800" dirty="0" smtClean="0"/>
              <a:t>recycling </a:t>
            </a:r>
            <a:r>
              <a:rPr lang="en-IN" sz="1800" dirty="0"/>
              <a:t>or disposal</a:t>
            </a:r>
            <a:r>
              <a:rPr lang="en-IN" sz="1800" dirty="0" smtClean="0"/>
              <a:t>.</a:t>
            </a:r>
          </a:p>
          <a:p>
            <a:pPr marL="0" indent="0">
              <a:buNone/>
            </a:pPr>
            <a:endParaRPr lang="en-IN" sz="1800" dirty="0" smtClean="0"/>
          </a:p>
          <a:p>
            <a:r>
              <a:rPr lang="en-US" sz="1800" dirty="0"/>
              <a:t>It includes computer and its </a:t>
            </a:r>
            <a:r>
              <a:rPr lang="en-US" sz="1800" dirty="0" smtClean="0"/>
              <a:t>accessories monitors, printers</a:t>
            </a:r>
            <a:r>
              <a:rPr lang="en-US" sz="1800" dirty="0"/>
              <a:t>, keyboards, central processing units; typewriters</a:t>
            </a:r>
            <a:r>
              <a:rPr lang="en-US" sz="1800" dirty="0" smtClean="0"/>
              <a:t>, </a:t>
            </a:r>
            <a:r>
              <a:rPr lang="en-IN" sz="1800" dirty="0" smtClean="0"/>
              <a:t>mobile </a:t>
            </a:r>
            <a:r>
              <a:rPr lang="en-IN" sz="1800" dirty="0"/>
              <a:t>phones and chargers, remotes, compact discs, headphones</a:t>
            </a:r>
            <a:r>
              <a:rPr lang="en-IN" sz="1800" dirty="0" smtClean="0"/>
              <a:t>, </a:t>
            </a:r>
            <a:r>
              <a:rPr lang="en-US" sz="1800" dirty="0" smtClean="0"/>
              <a:t>batteries</a:t>
            </a:r>
            <a:r>
              <a:rPr lang="en-US" sz="1800" dirty="0"/>
              <a:t>, LCD/Plasma TVs, air conditioners, refrigerators and </a:t>
            </a:r>
            <a:r>
              <a:rPr lang="en-US" sz="1800" dirty="0" smtClean="0"/>
              <a:t>other </a:t>
            </a:r>
            <a:r>
              <a:rPr lang="en-IN" sz="1800" dirty="0" smtClean="0"/>
              <a:t>household </a:t>
            </a:r>
            <a:r>
              <a:rPr lang="en-IN" sz="1800" dirty="0"/>
              <a:t>appliances</a:t>
            </a:r>
            <a:r>
              <a:rPr lang="en-IN" sz="1800" dirty="0" smtClean="0"/>
              <a:t>.</a:t>
            </a:r>
          </a:p>
          <a:p>
            <a:pPr marL="0" indent="0">
              <a:buNone/>
            </a:pPr>
            <a:endParaRPr lang="en-IN" sz="1800" dirty="0" smtClean="0"/>
          </a:p>
          <a:p>
            <a:r>
              <a:rPr lang="en-US" sz="1800" dirty="0"/>
              <a:t>The composition of e-waste is diverse </a:t>
            </a:r>
            <a:r>
              <a:rPr lang="en-US" sz="1800" dirty="0" smtClean="0"/>
              <a:t>and falls </a:t>
            </a:r>
            <a:r>
              <a:rPr lang="en-US" sz="1800" dirty="0"/>
              <a:t>under ‘hazardous’ and ‘non-hazardous’ categories</a:t>
            </a:r>
            <a:r>
              <a:rPr lang="en-US" sz="1800" dirty="0" smtClean="0"/>
              <a:t>.</a:t>
            </a:r>
          </a:p>
          <a:p>
            <a:pPr marL="0" indent="0">
              <a:buNone/>
            </a:pPr>
            <a:endParaRPr lang="en-US" sz="1800" dirty="0" smtClean="0"/>
          </a:p>
          <a:p>
            <a:r>
              <a:rPr lang="en-IN" sz="1800" dirty="0"/>
              <a:t>Broadly, </a:t>
            </a:r>
            <a:r>
              <a:rPr lang="en-IN" sz="1800" dirty="0" smtClean="0"/>
              <a:t>it </a:t>
            </a:r>
            <a:r>
              <a:rPr lang="en-US" sz="1800" dirty="0" smtClean="0"/>
              <a:t>consists </a:t>
            </a:r>
            <a:r>
              <a:rPr lang="en-US" sz="1800" dirty="0"/>
              <a:t>of ferrous and non-ferrous metals, plastics, glass, </a:t>
            </a:r>
            <a:r>
              <a:rPr lang="en-US" sz="1800" dirty="0" smtClean="0"/>
              <a:t>wood and </a:t>
            </a:r>
            <a:r>
              <a:rPr lang="en-US" sz="1800" dirty="0"/>
              <a:t>plywood, printed circuit boards, concrete, ceramics, </a:t>
            </a:r>
            <a:r>
              <a:rPr lang="en-US" sz="1800" dirty="0" smtClean="0"/>
              <a:t>rubber </a:t>
            </a:r>
            <a:r>
              <a:rPr lang="en-IN" sz="1800" dirty="0" smtClean="0"/>
              <a:t>and </a:t>
            </a:r>
            <a:r>
              <a:rPr lang="en-IN" sz="1800" dirty="0"/>
              <a:t>other items</a:t>
            </a:r>
            <a:r>
              <a:rPr lang="en-IN" sz="1800" dirty="0" smtClean="0"/>
              <a:t>.</a:t>
            </a:r>
          </a:p>
        </p:txBody>
      </p:sp>
    </p:spTree>
    <p:extLst>
      <p:ext uri="{BB962C8B-B14F-4D97-AF65-F5344CB8AC3E}">
        <p14:creationId xmlns:p14="http://schemas.microsoft.com/office/powerpoint/2010/main" val="33280890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5675" y="685800"/>
            <a:ext cx="8131126" cy="5029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0583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304800"/>
            <a:ext cx="7848600" cy="5181600"/>
          </a:xfrm>
        </p:spPr>
        <p:txBody>
          <a:bodyPr>
            <a:noAutofit/>
          </a:bodyPr>
          <a:lstStyle/>
          <a:p>
            <a:r>
              <a:rPr lang="en-US" sz="2400" dirty="0"/>
              <a:t>Iron and steel constitute about 50% of the waste</a:t>
            </a:r>
          </a:p>
          <a:p>
            <a:r>
              <a:rPr lang="en-US" sz="2400" dirty="0" smtClean="0"/>
              <a:t>Plastics - 21% </a:t>
            </a:r>
          </a:p>
          <a:p>
            <a:r>
              <a:rPr lang="en-US" sz="2400" dirty="0" smtClean="0"/>
              <a:t>Non-ferrous metals - 13% </a:t>
            </a:r>
            <a:r>
              <a:rPr lang="en-US" sz="2400" dirty="0"/>
              <a:t>and other constituents</a:t>
            </a:r>
            <a:r>
              <a:rPr lang="en-US" sz="2400" dirty="0" smtClean="0"/>
              <a:t>.</a:t>
            </a:r>
          </a:p>
          <a:p>
            <a:r>
              <a:rPr lang="en-US" sz="2400" dirty="0" smtClean="0"/>
              <a:t> </a:t>
            </a:r>
            <a:r>
              <a:rPr lang="en-US" sz="2400" dirty="0"/>
              <a:t>Non-ferrous metals consist of metals like copper, </a:t>
            </a:r>
            <a:r>
              <a:rPr lang="en-US" sz="2400" dirty="0" smtClean="0"/>
              <a:t>aluminum </a:t>
            </a:r>
            <a:r>
              <a:rPr lang="en-US" sz="2400" dirty="0"/>
              <a:t>and precious metals like silver, gold, platinum, palladium and so on</a:t>
            </a:r>
            <a:r>
              <a:rPr lang="en-US" sz="2400" dirty="0" smtClean="0"/>
              <a:t>.</a:t>
            </a:r>
          </a:p>
          <a:p>
            <a:r>
              <a:rPr lang="en-US" sz="2400" dirty="0" smtClean="0"/>
              <a:t> </a:t>
            </a:r>
            <a:r>
              <a:rPr lang="en-US" sz="2400" dirty="0"/>
              <a:t>The presence of elements like lead, mercury, arsenic, cadmium, selenium, hexavalent chromium, and flame retardants beyond threshold quantities make e-waste hazardous in nature</a:t>
            </a:r>
            <a:r>
              <a:rPr lang="en-US" sz="2400" dirty="0" smtClean="0"/>
              <a:t>.</a:t>
            </a:r>
          </a:p>
          <a:p>
            <a:r>
              <a:rPr lang="en-US" sz="2400" dirty="0" smtClean="0"/>
              <a:t> </a:t>
            </a:r>
            <a:r>
              <a:rPr lang="en-US" sz="2400" dirty="0"/>
              <a:t>It contains over 1000 different substances, many of which are toxic, and creates serious pollution upon disposal</a:t>
            </a:r>
            <a:r>
              <a:rPr lang="en-US" sz="2400" dirty="0" smtClean="0"/>
              <a:t>.</a:t>
            </a:r>
          </a:p>
          <a:p>
            <a:r>
              <a:rPr lang="en-US" sz="2400" dirty="0" smtClean="0"/>
              <a:t> </a:t>
            </a:r>
            <a:r>
              <a:rPr lang="en-US" sz="2400" dirty="0"/>
              <a:t>Obsolete computers pose the most significant environmental and health hazard among the e-wastes</a:t>
            </a:r>
          </a:p>
        </p:txBody>
      </p:sp>
    </p:spTree>
    <p:extLst>
      <p:ext uri="{BB962C8B-B14F-4D97-AF65-F5344CB8AC3E}">
        <p14:creationId xmlns:p14="http://schemas.microsoft.com/office/powerpoint/2010/main" val="2683416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914400"/>
            <a:ext cx="8382000" cy="5211763"/>
          </a:xfrm>
        </p:spPr>
        <p:txBody>
          <a:bodyPr>
            <a:normAutofit/>
          </a:bodyPr>
          <a:lstStyle/>
          <a:p>
            <a:pPr marL="0" indent="0">
              <a:buNone/>
            </a:pPr>
            <a:endParaRPr lang="en-IN" sz="2400" b="1" u="sng" dirty="0" smtClean="0"/>
          </a:p>
          <a:p>
            <a:r>
              <a:rPr lang="en-US" sz="2400" dirty="0"/>
              <a:t>All over the world, the quantity of electrical and </a:t>
            </a:r>
            <a:r>
              <a:rPr lang="en-US" sz="2400" dirty="0" smtClean="0"/>
              <a:t>electronic waste </a:t>
            </a:r>
            <a:r>
              <a:rPr lang="en-US" sz="2400" dirty="0"/>
              <a:t>generated each year, especially computers and televisions</a:t>
            </a:r>
            <a:r>
              <a:rPr lang="en-US" sz="2400" dirty="0" smtClean="0"/>
              <a:t>, has </a:t>
            </a:r>
            <a:r>
              <a:rPr lang="en-US" sz="2400" dirty="0"/>
              <a:t>assumed alarming proportions</a:t>
            </a:r>
            <a:r>
              <a:rPr lang="en-US" sz="2400" dirty="0" smtClean="0"/>
              <a:t>.</a:t>
            </a:r>
          </a:p>
          <a:p>
            <a:r>
              <a:rPr lang="en-US" sz="2400" dirty="0" smtClean="0"/>
              <a:t> </a:t>
            </a:r>
            <a:r>
              <a:rPr lang="en-US" sz="2400" dirty="0"/>
              <a:t>In 2006, the </a:t>
            </a:r>
            <a:r>
              <a:rPr lang="en-US" sz="2400" dirty="0" smtClean="0"/>
              <a:t>International Association </a:t>
            </a:r>
            <a:r>
              <a:rPr lang="en-US" sz="2400" dirty="0"/>
              <a:t>of Electronics Recyclers (IAER</a:t>
            </a:r>
            <a:r>
              <a:rPr lang="en-US" sz="2400" dirty="0" smtClean="0"/>
              <a:t>) </a:t>
            </a:r>
            <a:r>
              <a:rPr lang="en-US" sz="2400" dirty="0"/>
              <a:t>projected </a:t>
            </a:r>
            <a:r>
              <a:rPr lang="en-US" sz="2400" dirty="0" smtClean="0"/>
              <a:t>that 3 </a:t>
            </a:r>
            <a:r>
              <a:rPr lang="en-US" sz="2400" dirty="0"/>
              <a:t>billion electronic and electrical appliances would become </a:t>
            </a:r>
            <a:r>
              <a:rPr lang="en-US" sz="2400" dirty="0" smtClean="0"/>
              <a:t>WEEE or </a:t>
            </a:r>
            <a:r>
              <a:rPr lang="en-US" sz="2400" dirty="0"/>
              <a:t>e-waste by 2010. That would tantamount to an </a:t>
            </a:r>
            <a:r>
              <a:rPr lang="en-US" sz="2400" b="1" dirty="0" smtClean="0"/>
              <a:t>average e-waste </a:t>
            </a:r>
            <a:r>
              <a:rPr lang="en-US" sz="2400" b="1" dirty="0"/>
              <a:t>generation rate of 400 million units a year till 2010.</a:t>
            </a:r>
          </a:p>
          <a:p>
            <a:r>
              <a:rPr lang="en-US" sz="2400" dirty="0"/>
              <a:t>Globally, about 20-50 MT (million tonnes) of e-wastes are </a:t>
            </a:r>
            <a:r>
              <a:rPr lang="en-US" sz="2400" dirty="0" smtClean="0"/>
              <a:t>disposed off </a:t>
            </a:r>
            <a:r>
              <a:rPr lang="en-US" sz="2400" dirty="0"/>
              <a:t>each year, which accounts for 5% of all municipal solid waste</a:t>
            </a:r>
            <a:r>
              <a:rPr lang="en-US" sz="2400" dirty="0" smtClean="0"/>
              <a:t>.</a:t>
            </a:r>
            <a:endParaRPr lang="en-IN" sz="2400" dirty="0"/>
          </a:p>
        </p:txBody>
      </p:sp>
      <p:sp>
        <p:nvSpPr>
          <p:cNvPr id="4" name="Title 3"/>
          <p:cNvSpPr>
            <a:spLocks noGrp="1"/>
          </p:cNvSpPr>
          <p:nvPr>
            <p:ph type="title"/>
          </p:nvPr>
        </p:nvSpPr>
        <p:spPr>
          <a:xfrm>
            <a:off x="457200" y="274638"/>
            <a:ext cx="8229600" cy="715962"/>
          </a:xfrm>
        </p:spPr>
        <p:txBody>
          <a:bodyPr>
            <a:normAutofit fontScale="90000"/>
          </a:bodyPr>
          <a:lstStyle/>
          <a:p>
            <a:r>
              <a:rPr lang="en-IN" b="1" u="sng" dirty="0"/>
              <a:t>E-waste generation</a:t>
            </a:r>
            <a:r>
              <a:rPr lang="en-IN" b="1" u="sng" dirty="0" smtClean="0"/>
              <a:t>:</a:t>
            </a:r>
            <a:endParaRPr lang="en-US" dirty="0"/>
          </a:p>
        </p:txBody>
      </p:sp>
    </p:spTree>
    <p:extLst>
      <p:ext uri="{BB962C8B-B14F-4D97-AF65-F5344CB8AC3E}">
        <p14:creationId xmlns:p14="http://schemas.microsoft.com/office/powerpoint/2010/main" val="4119293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a:bodyPr>
          <a:lstStyle/>
          <a:p>
            <a:r>
              <a:rPr lang="en-IN" sz="1600" dirty="0"/>
              <a:t>According to the </a:t>
            </a:r>
            <a:r>
              <a:rPr lang="en-IN" sz="1600" dirty="0" smtClean="0"/>
              <a:t>Comptroller </a:t>
            </a:r>
            <a:r>
              <a:rPr lang="en-US" sz="1600" dirty="0" smtClean="0"/>
              <a:t>and </a:t>
            </a:r>
            <a:r>
              <a:rPr lang="en-US" sz="1600" dirty="0"/>
              <a:t>Auditor- General’s (CAG) report, over 7.2 MT of industrial</a:t>
            </a:r>
          </a:p>
          <a:p>
            <a:pPr marL="0" indent="0">
              <a:buNone/>
            </a:pPr>
            <a:r>
              <a:rPr lang="en-US" sz="1600" dirty="0"/>
              <a:t> </a:t>
            </a:r>
            <a:r>
              <a:rPr lang="en-US" sz="1600" dirty="0" smtClean="0"/>
              <a:t>       hazardous </a:t>
            </a:r>
            <a:r>
              <a:rPr lang="en-US" sz="1600" dirty="0"/>
              <a:t>waste, 4 lakh </a:t>
            </a:r>
            <a:r>
              <a:rPr lang="en-US" sz="1600" dirty="0" smtClean="0"/>
              <a:t>tonnes </a:t>
            </a:r>
            <a:r>
              <a:rPr lang="en-US" sz="1600" dirty="0"/>
              <a:t>of electronic waste, 1.5 MT </a:t>
            </a:r>
            <a:r>
              <a:rPr lang="en-US" sz="1600" dirty="0" smtClean="0"/>
              <a:t>of plastic </a:t>
            </a:r>
            <a:r>
              <a:rPr lang="en-US" sz="1600" dirty="0"/>
              <a:t>waste, 1.7 MT of </a:t>
            </a:r>
            <a:r>
              <a:rPr lang="en-US" sz="1600" dirty="0" smtClean="0"/>
              <a:t>       </a:t>
            </a:r>
          </a:p>
          <a:p>
            <a:pPr marL="0" indent="0">
              <a:buNone/>
            </a:pPr>
            <a:r>
              <a:rPr lang="en-US" sz="1600" dirty="0"/>
              <a:t> </a:t>
            </a:r>
            <a:r>
              <a:rPr lang="en-US" sz="1600" dirty="0" smtClean="0"/>
              <a:t>       medical </a:t>
            </a:r>
            <a:r>
              <a:rPr lang="en-US" sz="1600" dirty="0"/>
              <a:t>waste, 48 MT of </a:t>
            </a:r>
            <a:r>
              <a:rPr lang="en-US" sz="1600" dirty="0" smtClean="0"/>
              <a:t>municipal waste </a:t>
            </a:r>
            <a:r>
              <a:rPr lang="en-US" sz="1600" dirty="0"/>
              <a:t>are generated in the country </a:t>
            </a:r>
            <a:r>
              <a:rPr lang="en-US" sz="1600" dirty="0" smtClean="0"/>
              <a:t>annually. </a:t>
            </a:r>
          </a:p>
          <a:p>
            <a:r>
              <a:rPr lang="en-US" sz="1600" dirty="0" smtClean="0"/>
              <a:t>In </a:t>
            </a:r>
            <a:r>
              <a:rPr lang="en-US" sz="1600" dirty="0"/>
              <a:t>2005, </a:t>
            </a:r>
            <a:r>
              <a:rPr lang="en-US" sz="1600" dirty="0" smtClean="0"/>
              <a:t>the Central </a:t>
            </a:r>
            <a:r>
              <a:rPr lang="en-US" sz="1600" dirty="0"/>
              <a:t>Pollution Control Board (CPCB) estimated </a:t>
            </a:r>
            <a:r>
              <a:rPr lang="en-US" sz="1600" dirty="0" smtClean="0"/>
              <a:t>India’s e-waste </a:t>
            </a:r>
            <a:r>
              <a:rPr lang="en-US" sz="1600" dirty="0"/>
              <a:t>at 1.47 lakh tonnes or 0.573 MT per </a:t>
            </a:r>
            <a:r>
              <a:rPr lang="en-US" sz="1600" dirty="0" smtClean="0"/>
              <a:t>day.</a:t>
            </a:r>
          </a:p>
          <a:p>
            <a:r>
              <a:rPr lang="en-US" sz="1600" dirty="0" smtClean="0"/>
              <a:t>A study released </a:t>
            </a:r>
            <a:r>
              <a:rPr lang="en-US" sz="1600" dirty="0"/>
              <a:t>by the Electronics Industry Association of </a:t>
            </a:r>
            <a:r>
              <a:rPr lang="en-US" sz="1600" dirty="0" smtClean="0"/>
              <a:t>India (</a:t>
            </a:r>
            <a:r>
              <a:rPr lang="en-US" sz="1600" dirty="0"/>
              <a:t>ELCINA) at the electronics industry expo – “Componex </a:t>
            </a:r>
            <a:r>
              <a:rPr lang="en-US" sz="1600" dirty="0" smtClean="0"/>
              <a:t>Nepcon 2009</a:t>
            </a:r>
            <a:r>
              <a:rPr lang="en-US" sz="1600" dirty="0"/>
              <a:t>” had estimated the total e-waste generation in India at </a:t>
            </a:r>
            <a:r>
              <a:rPr lang="en-US" sz="1600" dirty="0" smtClean="0"/>
              <a:t>a whopping </a:t>
            </a:r>
            <a:r>
              <a:rPr lang="en-US" sz="1600" dirty="0"/>
              <a:t>4.34 lakh tonnes by end </a:t>
            </a:r>
            <a:r>
              <a:rPr lang="en-US" sz="1600" dirty="0" smtClean="0"/>
              <a:t>2009.</a:t>
            </a:r>
          </a:p>
          <a:p>
            <a:r>
              <a:rPr lang="en-US" sz="1600" dirty="0" smtClean="0"/>
              <a:t> </a:t>
            </a:r>
            <a:r>
              <a:rPr lang="en-US" sz="1600" dirty="0"/>
              <a:t>The CPCB </a:t>
            </a:r>
            <a:r>
              <a:rPr lang="en-US" sz="1600" dirty="0" smtClean="0"/>
              <a:t>has estimated </a:t>
            </a:r>
            <a:r>
              <a:rPr lang="en-US" sz="1600" dirty="0"/>
              <a:t>that it will exceed the 8 lakh tonnes or 0.8 MT </a:t>
            </a:r>
            <a:r>
              <a:rPr lang="en-US" sz="1600" dirty="0" smtClean="0"/>
              <a:t>mark </a:t>
            </a:r>
            <a:r>
              <a:rPr lang="en-IN" sz="1600" dirty="0" smtClean="0"/>
              <a:t>by 2012.</a:t>
            </a:r>
          </a:p>
          <a:p>
            <a:r>
              <a:rPr lang="en-US" sz="1600" dirty="0"/>
              <a:t>The main sources of electronic waste in India are the government</a:t>
            </a:r>
            <a:r>
              <a:rPr lang="en-US" sz="1600" dirty="0" smtClean="0"/>
              <a:t>, public </a:t>
            </a:r>
            <a:r>
              <a:rPr lang="en-US" sz="1600" dirty="0"/>
              <a:t>and private (industrial) sectors, which account for almost </a:t>
            </a:r>
            <a:r>
              <a:rPr lang="en-US" sz="1600" dirty="0" smtClean="0"/>
              <a:t>70 per </a:t>
            </a:r>
            <a:r>
              <a:rPr lang="en-US" sz="1600" dirty="0"/>
              <a:t>cent of total waste generation</a:t>
            </a:r>
            <a:r>
              <a:rPr lang="en-US" sz="1600" dirty="0" smtClean="0"/>
              <a:t>.</a:t>
            </a:r>
          </a:p>
          <a:p>
            <a:r>
              <a:rPr lang="en-IN" sz="1600" dirty="0"/>
              <a:t>The contribution of </a:t>
            </a:r>
            <a:r>
              <a:rPr lang="en-IN" sz="1600" dirty="0" smtClean="0"/>
              <a:t>individual </a:t>
            </a:r>
            <a:r>
              <a:rPr lang="en-US" sz="1600" dirty="0" smtClean="0"/>
              <a:t>households </a:t>
            </a:r>
            <a:r>
              <a:rPr lang="en-US" sz="1600" dirty="0"/>
              <a:t>is relatively small at about 15 per cent; the rest </a:t>
            </a:r>
            <a:r>
              <a:rPr lang="en-US" sz="1600" dirty="0" smtClean="0"/>
              <a:t>being contributed </a:t>
            </a:r>
            <a:r>
              <a:rPr lang="en-US" sz="1600" dirty="0"/>
              <a:t>by manufacturers. Though individual households </a:t>
            </a:r>
            <a:r>
              <a:rPr lang="en-US" sz="1600" dirty="0" smtClean="0"/>
              <a:t>are not </a:t>
            </a:r>
            <a:r>
              <a:rPr lang="en-US" sz="1600" dirty="0"/>
              <a:t>large contributors to waste generated by computers, </a:t>
            </a:r>
            <a:r>
              <a:rPr lang="en-US" sz="1600" dirty="0" smtClean="0"/>
              <a:t>they consume </a:t>
            </a:r>
            <a:r>
              <a:rPr lang="en-US" sz="1600" dirty="0"/>
              <a:t>large quantities of consumer durables and are, therefore</a:t>
            </a:r>
            <a:r>
              <a:rPr lang="en-US" sz="1600" dirty="0" smtClean="0"/>
              <a:t>, </a:t>
            </a:r>
            <a:r>
              <a:rPr lang="en-IN" sz="1600" dirty="0" smtClean="0"/>
              <a:t>potential </a:t>
            </a:r>
            <a:r>
              <a:rPr lang="en-IN" sz="1600" dirty="0"/>
              <a:t>creators of waste</a:t>
            </a:r>
            <a:r>
              <a:rPr lang="en-IN" sz="1600" dirty="0" smtClean="0"/>
              <a:t>.</a:t>
            </a:r>
          </a:p>
          <a:p>
            <a:r>
              <a:rPr lang="en-US" sz="1600" dirty="0"/>
              <a:t>An Indian market Research </a:t>
            </a:r>
            <a:r>
              <a:rPr lang="en-US" sz="1600" dirty="0" smtClean="0"/>
              <a:t>Bureau (</a:t>
            </a:r>
            <a:r>
              <a:rPr lang="en-US" sz="1600" dirty="0"/>
              <a:t>IMRB) survey of ‘E-waste generation at Source’ in 2009 </a:t>
            </a:r>
            <a:r>
              <a:rPr lang="en-US" sz="1600" dirty="0" smtClean="0"/>
              <a:t>found that </a:t>
            </a:r>
            <a:r>
              <a:rPr lang="en-US" sz="1600" dirty="0"/>
              <a:t>out of the total e-waste volume in India, televisions and </a:t>
            </a:r>
            <a:r>
              <a:rPr lang="en-US" sz="1600" dirty="0" smtClean="0"/>
              <a:t>desktops including </a:t>
            </a:r>
            <a:r>
              <a:rPr lang="en-US" sz="1600" dirty="0"/>
              <a:t>servers comprised 68 per cent and 27 per cent respectively</a:t>
            </a:r>
            <a:r>
              <a:rPr lang="en-US" sz="1600" dirty="0" smtClean="0"/>
              <a:t>. </a:t>
            </a:r>
            <a:endParaRPr lang="en-US" sz="1600" dirty="0"/>
          </a:p>
          <a:p>
            <a:r>
              <a:rPr lang="en-US" sz="1600" dirty="0"/>
              <a:t>Imports and mobile phones comprised of 2 per cent and 1 per </a:t>
            </a:r>
            <a:r>
              <a:rPr lang="en-US" sz="1600" dirty="0" smtClean="0"/>
              <a:t>cent </a:t>
            </a:r>
            <a:r>
              <a:rPr lang="en-IN" sz="1600" dirty="0" smtClean="0"/>
              <a:t>respectively</a:t>
            </a:r>
            <a:r>
              <a:rPr lang="en-IN" sz="1600" dirty="0"/>
              <a:t>.</a:t>
            </a:r>
          </a:p>
        </p:txBody>
      </p:sp>
    </p:spTree>
    <p:extLst>
      <p:ext uri="{BB962C8B-B14F-4D97-AF65-F5344CB8AC3E}">
        <p14:creationId xmlns:p14="http://schemas.microsoft.com/office/powerpoint/2010/main" val="42245065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a:t>Electronic waste in the global context: </a:t>
            </a:r>
            <a:br>
              <a:rPr lang="en-US" b="1" u="sng" dirty="0"/>
            </a:br>
            <a:endParaRPr lang="en-US" dirty="0"/>
          </a:p>
        </p:txBody>
      </p:sp>
      <p:sp>
        <p:nvSpPr>
          <p:cNvPr id="3" name="Content Placeholder 2"/>
          <p:cNvSpPr>
            <a:spLocks noGrp="1"/>
          </p:cNvSpPr>
          <p:nvPr>
            <p:ph idx="1"/>
          </p:nvPr>
        </p:nvSpPr>
        <p:spPr>
          <a:xfrm>
            <a:off x="304800" y="914400"/>
            <a:ext cx="8534400" cy="5943600"/>
          </a:xfrm>
        </p:spPr>
        <p:txBody>
          <a:bodyPr>
            <a:noAutofit/>
          </a:bodyPr>
          <a:lstStyle/>
          <a:p>
            <a:r>
              <a:rPr lang="en-US" sz="2000" dirty="0"/>
              <a:t>As the fastest growing component of municipal waste across the world, it is estimated that more than 50 MT of e-waste is </a:t>
            </a:r>
            <a:r>
              <a:rPr lang="en-IN" sz="2000" dirty="0"/>
              <a:t>generated globally every year.</a:t>
            </a:r>
          </a:p>
          <a:p>
            <a:r>
              <a:rPr lang="en-US" sz="2000" dirty="0"/>
              <a:t>A report of the United Nations predicted that by 2020, e-waste from </a:t>
            </a:r>
            <a:r>
              <a:rPr lang="en-US" sz="2000" b="1" dirty="0"/>
              <a:t>old computers</a:t>
            </a:r>
            <a:r>
              <a:rPr lang="en-US" sz="2000" dirty="0"/>
              <a:t> would jump by 400 per cent on 2007 levels in China and by 500 per cent in India. </a:t>
            </a:r>
          </a:p>
          <a:p>
            <a:r>
              <a:rPr lang="en-US" sz="2000" dirty="0"/>
              <a:t>Additionally, e-waste from </a:t>
            </a:r>
            <a:r>
              <a:rPr lang="en-US" sz="2000" b="1" dirty="0"/>
              <a:t>discarded mobile phones </a:t>
            </a:r>
            <a:r>
              <a:rPr lang="en-US" sz="2000" dirty="0"/>
              <a:t>would be about seven times higher than 2007 levels and, in India, 18 times higher by 2020.</a:t>
            </a:r>
          </a:p>
          <a:p>
            <a:pPr algn="just"/>
            <a:r>
              <a:rPr lang="en-US" sz="2000" dirty="0"/>
              <a:t>China already produces about 2.3 million </a:t>
            </a:r>
            <a:r>
              <a:rPr lang="en-US" sz="2000" dirty="0" err="1"/>
              <a:t>tonnes</a:t>
            </a:r>
            <a:r>
              <a:rPr lang="en-US" sz="2000" dirty="0"/>
              <a:t> of e-waste domestically, second only to the </a:t>
            </a:r>
            <a:r>
              <a:rPr lang="en-US" sz="2000" b="1" dirty="0"/>
              <a:t>U.S.</a:t>
            </a:r>
            <a:r>
              <a:rPr lang="en-IN" sz="2000" b="1" dirty="0"/>
              <a:t> with about three million tonnes</a:t>
            </a:r>
            <a:r>
              <a:rPr lang="en-IN" sz="2000" dirty="0"/>
              <a:t>.</a:t>
            </a:r>
          </a:p>
          <a:p>
            <a:r>
              <a:rPr lang="en-US" sz="2000" dirty="0"/>
              <a:t>The EU and the U.S. would account for maximum e-waste generation during this current decade.</a:t>
            </a:r>
          </a:p>
          <a:p>
            <a:r>
              <a:rPr lang="en-IN" sz="2000" dirty="0"/>
              <a:t>As per the Inventory </a:t>
            </a:r>
            <a:r>
              <a:rPr lang="en-US" sz="2000" dirty="0"/>
              <a:t>Assessment Manual of the UNEP, 2007, it is estimated that </a:t>
            </a:r>
            <a:r>
              <a:rPr lang="en-US" sz="2000" dirty="0" smtClean="0"/>
              <a:t>the total </a:t>
            </a:r>
            <a:r>
              <a:rPr lang="en-US" sz="2000" dirty="0"/>
              <a:t>e-waste generated in the EU is about 14-15 kg per capita or 5MT to 7MT per annum. </a:t>
            </a:r>
            <a:endParaRPr lang="en-US" sz="2000" dirty="0" smtClean="0"/>
          </a:p>
          <a:p>
            <a:r>
              <a:rPr lang="en-US" sz="2000" dirty="0" smtClean="0"/>
              <a:t>In </a:t>
            </a:r>
            <a:r>
              <a:rPr lang="en-US" sz="2000" dirty="0"/>
              <a:t>countries like India and China, annual generation per capita is less than 1kg.</a:t>
            </a:r>
          </a:p>
          <a:p>
            <a:pPr marL="0" indent="0">
              <a:buNone/>
            </a:pPr>
            <a:endParaRPr lang="en-US" sz="2000" dirty="0"/>
          </a:p>
        </p:txBody>
      </p:sp>
    </p:spTree>
    <p:extLst>
      <p:ext uri="{BB962C8B-B14F-4D97-AF65-F5344CB8AC3E}">
        <p14:creationId xmlns:p14="http://schemas.microsoft.com/office/powerpoint/2010/main" val="15038380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457200"/>
            <a:ext cx="7086600" cy="481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61151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839200" cy="1782762"/>
          </a:xfrm>
        </p:spPr>
        <p:txBody>
          <a:bodyPr>
            <a:normAutofit/>
          </a:bodyPr>
          <a:lstStyle/>
          <a:p>
            <a:r>
              <a:rPr lang="en-US" sz="2700" b="1" dirty="0"/>
              <a:t>Projected electronic waste generation worldwide from 2019 to 2030 (in million </a:t>
            </a:r>
            <a:r>
              <a:rPr lang="en-US" sz="2800" b="1" dirty="0" smtClean="0"/>
              <a:t>metric tons)</a:t>
            </a:r>
            <a:endParaRPr lang="en-US" sz="28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905000"/>
            <a:ext cx="6946900" cy="412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19963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a:bodyPr>
          <a:lstStyle/>
          <a:p>
            <a:r>
              <a:rPr lang="en-IN" sz="2000" dirty="0"/>
              <a:t>In Europe, e-waste </a:t>
            </a:r>
            <a:r>
              <a:rPr lang="en-US" sz="2000" dirty="0"/>
              <a:t>contributes up to 6 million </a:t>
            </a:r>
            <a:r>
              <a:rPr lang="en-US" sz="2000" dirty="0" err="1"/>
              <a:t>tonnes</a:t>
            </a:r>
            <a:r>
              <a:rPr lang="en-US" sz="2000" dirty="0"/>
              <a:t> of solid waste per annum. </a:t>
            </a:r>
          </a:p>
          <a:p>
            <a:r>
              <a:rPr lang="en-US" sz="2000" dirty="0"/>
              <a:t>The e-waste generation in the EU is expected to grow at a rate of 3 per cent to 5 per cent per year.</a:t>
            </a:r>
            <a:endParaRPr lang="en-IN" sz="2000" u="sng" dirty="0"/>
          </a:p>
          <a:p>
            <a:r>
              <a:rPr lang="en-US" sz="2000" dirty="0" smtClean="0"/>
              <a:t>In </a:t>
            </a:r>
            <a:r>
              <a:rPr lang="en-US" sz="2000" dirty="0"/>
              <a:t>the past, e-waste had increased </a:t>
            </a:r>
            <a:r>
              <a:rPr lang="en-US" sz="2000" dirty="0" smtClean="0"/>
              <a:t>by 16 </a:t>
            </a:r>
            <a:r>
              <a:rPr lang="en-US" sz="2000" dirty="0"/>
              <a:t>per cent to 28 per cent every five years which is three </a:t>
            </a:r>
            <a:r>
              <a:rPr lang="en-US" sz="2000" dirty="0" smtClean="0"/>
              <a:t>times faster </a:t>
            </a:r>
            <a:r>
              <a:rPr lang="en-US" sz="2000" dirty="0"/>
              <a:t>than average annual municipal solid waste generation</a:t>
            </a:r>
            <a:r>
              <a:rPr lang="en-US" sz="2000" dirty="0" smtClean="0"/>
              <a:t>.</a:t>
            </a:r>
          </a:p>
          <a:p>
            <a:r>
              <a:rPr lang="en-US" sz="2000" dirty="0"/>
              <a:t>In the U.S., e-waste accounts for 1 to 3 per cent of the </a:t>
            </a:r>
            <a:r>
              <a:rPr lang="en-US" sz="2000" dirty="0" smtClean="0"/>
              <a:t>total </a:t>
            </a:r>
            <a:r>
              <a:rPr lang="en-IN" sz="2000" dirty="0" smtClean="0"/>
              <a:t>municipal </a:t>
            </a:r>
            <a:r>
              <a:rPr lang="en-IN" sz="2000" dirty="0"/>
              <a:t>waste generation</a:t>
            </a:r>
            <a:r>
              <a:rPr lang="en-IN" sz="2000" dirty="0" smtClean="0"/>
              <a:t>.</a:t>
            </a:r>
          </a:p>
          <a:p>
            <a:r>
              <a:rPr lang="en-US" sz="2000" dirty="0"/>
              <a:t>As per the United States </a:t>
            </a:r>
            <a:r>
              <a:rPr lang="en-US" sz="2000" dirty="0" smtClean="0"/>
              <a:t>Environmental Protection </a:t>
            </a:r>
            <a:r>
              <a:rPr lang="en-US" sz="2000" dirty="0"/>
              <a:t>Agency (USEPA), it generated 2.6 MT of e-waste </a:t>
            </a:r>
            <a:r>
              <a:rPr lang="en-US" sz="2000" dirty="0" smtClean="0"/>
              <a:t>in 2005</a:t>
            </a:r>
            <a:r>
              <a:rPr lang="en-US" sz="2000" dirty="0"/>
              <a:t>, which accounted for 1.4 per cent of total wastes. </a:t>
            </a:r>
            <a:endParaRPr lang="en-US" sz="2000" dirty="0" smtClean="0"/>
          </a:p>
          <a:p>
            <a:pPr marL="0" indent="0">
              <a:buNone/>
            </a:pPr>
            <a:r>
              <a:rPr lang="en-US" sz="2000" b="1" dirty="0" smtClean="0"/>
              <a:t>Electronic waste </a:t>
            </a:r>
            <a:r>
              <a:rPr lang="en-US" sz="2000" b="1" dirty="0"/>
              <a:t>is generated by three major sectors in the U.S</a:t>
            </a:r>
            <a:r>
              <a:rPr lang="en-US" sz="2000" b="1" dirty="0" smtClean="0"/>
              <a:t>.:</a:t>
            </a:r>
          </a:p>
          <a:p>
            <a:pPr>
              <a:buFont typeface="Wingdings" pitchFamily="2" charset="2"/>
              <a:buChar char="Ø"/>
            </a:pPr>
            <a:r>
              <a:rPr lang="en-IN" sz="2000" dirty="0"/>
              <a:t>Individuals and small </a:t>
            </a:r>
            <a:r>
              <a:rPr lang="en-IN" sz="2000" dirty="0" smtClean="0"/>
              <a:t>businesses;</a:t>
            </a:r>
          </a:p>
          <a:p>
            <a:pPr>
              <a:buFont typeface="Wingdings" pitchFamily="2" charset="2"/>
              <a:buChar char="Ø"/>
            </a:pPr>
            <a:r>
              <a:rPr lang="en-US" sz="2000" dirty="0"/>
              <a:t>Large businesses, institutions and governments; and</a:t>
            </a:r>
          </a:p>
          <a:p>
            <a:pPr>
              <a:buFont typeface="Wingdings" pitchFamily="2" charset="2"/>
              <a:buChar char="Ø"/>
            </a:pPr>
            <a:r>
              <a:rPr lang="en-IN" sz="2000" dirty="0"/>
              <a:t> Original equipment manufacturers (</a:t>
            </a:r>
            <a:r>
              <a:rPr lang="en-IN" sz="2000" dirty="0" smtClean="0"/>
              <a:t>OEMs)</a:t>
            </a:r>
            <a:endParaRPr lang="en-IN" sz="2000" dirty="0"/>
          </a:p>
        </p:txBody>
      </p:sp>
    </p:spTree>
    <p:extLst>
      <p:ext uri="{BB962C8B-B14F-4D97-AF65-F5344CB8AC3E}">
        <p14:creationId xmlns:p14="http://schemas.microsoft.com/office/powerpoint/2010/main" val="35227042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IN" b="1" u="sng" dirty="0" smtClean="0"/>
              <a:t/>
            </a:r>
            <a:br>
              <a:rPr lang="en-IN" b="1" u="sng" dirty="0" smtClean="0"/>
            </a:br>
            <a:r>
              <a:rPr lang="en-IN" b="1" u="sng" dirty="0" smtClean="0"/>
              <a:t>E-waste </a:t>
            </a:r>
            <a:r>
              <a:rPr lang="en-IN" b="1" u="sng" dirty="0"/>
              <a:t>pollutants:</a:t>
            </a:r>
            <a:r>
              <a:rPr lang="en-IN" dirty="0"/>
              <a:t/>
            </a:r>
            <a:br>
              <a:rPr lang="en-IN" dirty="0"/>
            </a:br>
            <a:endParaRPr lang="en-IN" dirty="0"/>
          </a:p>
        </p:txBody>
      </p:sp>
      <p:sp>
        <p:nvSpPr>
          <p:cNvPr id="3" name="Content Placeholder 2"/>
          <p:cNvSpPr>
            <a:spLocks noGrp="1"/>
          </p:cNvSpPr>
          <p:nvPr>
            <p:ph idx="1"/>
          </p:nvPr>
        </p:nvSpPr>
        <p:spPr>
          <a:xfrm>
            <a:off x="457200" y="838200"/>
            <a:ext cx="8229600" cy="5287963"/>
          </a:xfrm>
        </p:spPr>
        <p:txBody>
          <a:bodyPr>
            <a:normAutofit/>
          </a:bodyPr>
          <a:lstStyle/>
          <a:p>
            <a:r>
              <a:rPr lang="en-US" sz="2000" dirty="0" smtClean="0"/>
              <a:t>Pollutants </a:t>
            </a:r>
            <a:r>
              <a:rPr lang="en-US" sz="2000" dirty="0"/>
              <a:t>or toxins in e-waste are typically concentrated in circuit boards, batteries, plastics, and LCDs (liquid crystal displays). Pollutants and their occurrence in waste electrical and electronic equipment are: </a:t>
            </a:r>
            <a:endParaRPr lang="en-IN" sz="2000" dirty="0"/>
          </a:p>
        </p:txBody>
      </p:sp>
      <p:graphicFrame>
        <p:nvGraphicFramePr>
          <p:cNvPr id="4" name="Table 3"/>
          <p:cNvGraphicFramePr>
            <a:graphicFrameLocks noGrp="1"/>
          </p:cNvGraphicFramePr>
          <p:nvPr>
            <p:extLst>
              <p:ext uri="{D42A27DB-BD31-4B8C-83A1-F6EECF244321}">
                <p14:modId xmlns:p14="http://schemas.microsoft.com/office/powerpoint/2010/main" val="1634223690"/>
              </p:ext>
            </p:extLst>
          </p:nvPr>
        </p:nvGraphicFramePr>
        <p:xfrm>
          <a:off x="609600" y="2209800"/>
          <a:ext cx="8001000" cy="3845560"/>
        </p:xfrm>
        <a:graphic>
          <a:graphicData uri="http://schemas.openxmlformats.org/drawingml/2006/table">
            <a:tbl>
              <a:tblPr firstRow="1" bandRow="1">
                <a:tableStyleId>{F5AB1C69-6EDB-4FF4-983F-18BD219EF322}</a:tableStyleId>
              </a:tblPr>
              <a:tblGrid>
                <a:gridCol w="2286000"/>
                <a:gridCol w="5715000"/>
              </a:tblGrid>
              <a:tr h="381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1" i="0" u="none" strike="noStrike" kern="1200" baseline="0" dirty="0" smtClean="0">
                          <a:solidFill>
                            <a:schemeClr val="lt1"/>
                          </a:solidFill>
                          <a:latin typeface="+mn-lt"/>
                          <a:ea typeface="+mn-ea"/>
                          <a:cs typeface="+mn-cs"/>
                        </a:rPr>
                        <a:t>Pollutants </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1" i="0" u="none" strike="noStrike" kern="1200" baseline="0" dirty="0" smtClean="0">
                          <a:solidFill>
                            <a:schemeClr val="lt1"/>
                          </a:solidFill>
                          <a:latin typeface="+mn-lt"/>
                          <a:ea typeface="+mn-ea"/>
                          <a:cs typeface="+mn-cs"/>
                        </a:rPr>
                        <a:t>Occurrence </a:t>
                      </a:r>
                      <a:r>
                        <a:rPr lang="en-IN" sz="1800" b="0" i="0" u="none" strike="noStrike" kern="1200" baseline="0" dirty="0" smtClean="0">
                          <a:solidFill>
                            <a:schemeClr val="lt1"/>
                          </a:solidFill>
                          <a:latin typeface="+mn-lt"/>
                          <a:ea typeface="+mn-ea"/>
                          <a:cs typeface="+mn-cs"/>
                        </a:rPr>
                        <a:t>	</a:t>
                      </a:r>
                    </a:p>
                    <a:p>
                      <a:pPr algn="l"/>
                      <a:endParaRPr lang="en-IN"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smtClean="0">
                          <a:solidFill>
                            <a:schemeClr val="dk1"/>
                          </a:solidFill>
                          <a:latin typeface="+mn-lt"/>
                          <a:ea typeface="+mn-ea"/>
                          <a:cs typeface="+mn-cs"/>
                        </a:rPr>
                        <a:t>Arsenic 	</a:t>
                      </a:r>
                    </a:p>
                    <a:p>
                      <a:pPr algn="l"/>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Semiconductors, diodes, microwaves, LEDs (Light-emitting diodes), solar cells </a:t>
                      </a:r>
                      <a:endParaRPr lang="en-IN"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smtClean="0">
                          <a:solidFill>
                            <a:schemeClr val="dk1"/>
                          </a:solidFill>
                          <a:latin typeface="+mn-lt"/>
                          <a:ea typeface="+mn-ea"/>
                          <a:cs typeface="+mn-cs"/>
                        </a:rPr>
                        <a:t>Barium 	</a:t>
                      </a:r>
                    </a:p>
                    <a:p>
                      <a:pPr algn="l"/>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Electron tubes, filler for plastic and rubber, lubricant additives </a:t>
                      </a:r>
                      <a:endParaRPr lang="en-IN"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Brominated flame-proofing agent</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Casing, circuit boards (plastic), cables and PVC cables </a:t>
                      </a:r>
                      <a:endParaRPr lang="en-IN"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smtClean="0">
                          <a:solidFill>
                            <a:schemeClr val="dk1"/>
                          </a:solidFill>
                          <a:latin typeface="+mn-lt"/>
                          <a:ea typeface="+mn-ea"/>
                          <a:cs typeface="+mn-cs"/>
                        </a:rPr>
                        <a:t>Cadmium 		</a:t>
                      </a:r>
                    </a:p>
                    <a:p>
                      <a:pPr algn="l"/>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smtClean="0">
                          <a:solidFill>
                            <a:schemeClr val="dk1"/>
                          </a:solidFill>
                          <a:latin typeface="+mn-lt"/>
                          <a:ea typeface="+mn-ea"/>
                          <a:cs typeface="+mn-cs"/>
                        </a:rPr>
                        <a:t>Batteries, pigments, solder, alloys, circuit boards, computer batteries, monitor cathode ray tubes (CRTs)</a:t>
                      </a:r>
                      <a:endParaRPr lang="en-IN"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smtClean="0">
                          <a:solidFill>
                            <a:schemeClr val="dk1"/>
                          </a:solidFill>
                          <a:latin typeface="+mn-lt"/>
                          <a:ea typeface="+mn-ea"/>
                          <a:cs typeface="+mn-cs"/>
                        </a:rPr>
                        <a:t>Chrome 	</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smtClean="0">
                          <a:solidFill>
                            <a:schemeClr val="dk1"/>
                          </a:solidFill>
                          <a:latin typeface="+mn-lt"/>
                          <a:ea typeface="+mn-ea"/>
                          <a:cs typeface="+mn-cs"/>
                        </a:rPr>
                        <a:t>Dyes/pigments, switches, solar</a:t>
                      </a:r>
                      <a:endParaRPr lang="en-IN" dirty="0"/>
                    </a:p>
                  </a:txBody>
                  <a:tcPr/>
                </a:tc>
              </a:tr>
            </a:tbl>
          </a:graphicData>
        </a:graphic>
      </p:graphicFrame>
    </p:spTree>
    <p:extLst>
      <p:ext uri="{BB962C8B-B14F-4D97-AF65-F5344CB8AC3E}">
        <p14:creationId xmlns:p14="http://schemas.microsoft.com/office/powerpoint/2010/main" val="2712129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p:cNvGraphicFramePr>
            <a:graphicFrameLocks/>
          </p:cNvGraphicFramePr>
          <p:nvPr>
            <p:extLst>
              <p:ext uri="{D42A27DB-BD31-4B8C-83A1-F6EECF244321}">
                <p14:modId xmlns:p14="http://schemas.microsoft.com/office/powerpoint/2010/main" val="2988235052"/>
              </p:ext>
            </p:extLst>
          </p:nvPr>
        </p:nvGraphicFramePr>
        <p:xfrm>
          <a:off x="304800" y="228600"/>
          <a:ext cx="8534400" cy="6344920"/>
        </p:xfrm>
        <a:graphic>
          <a:graphicData uri="http://schemas.openxmlformats.org/drawingml/2006/table">
            <a:tbl>
              <a:tblPr firstRow="1" bandRow="1">
                <a:tableStyleId>{F5AB1C69-6EDB-4FF4-983F-18BD219EF322}</a:tableStyleId>
              </a:tblPr>
              <a:tblGrid>
                <a:gridCol w="1676400"/>
                <a:gridCol w="6858000"/>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1" i="0" u="none" strike="noStrike" kern="1200" baseline="0" dirty="0" smtClean="0">
                          <a:solidFill>
                            <a:schemeClr val="lt1"/>
                          </a:solidFill>
                          <a:latin typeface="+mn-lt"/>
                          <a:ea typeface="+mn-ea"/>
                          <a:cs typeface="+mn-cs"/>
                        </a:rPr>
                        <a:t>Pollutants </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1" i="0" u="none" strike="noStrike" kern="1200" baseline="0" dirty="0" smtClean="0">
                          <a:solidFill>
                            <a:schemeClr val="lt1"/>
                          </a:solidFill>
                          <a:latin typeface="+mn-lt"/>
                          <a:ea typeface="+mn-ea"/>
                          <a:cs typeface="+mn-cs"/>
                        </a:rPr>
                        <a:t>Occurrence </a:t>
                      </a:r>
                      <a:r>
                        <a:rPr lang="en-IN" sz="1800" b="0" i="0" u="none" strike="noStrike" kern="1200" baseline="0" dirty="0" smtClean="0">
                          <a:solidFill>
                            <a:schemeClr val="lt1"/>
                          </a:solidFill>
                          <a:latin typeface="+mn-lt"/>
                          <a:ea typeface="+mn-ea"/>
                          <a:cs typeface="+mn-cs"/>
                        </a:rPr>
                        <a:t>	</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smtClean="0">
                          <a:solidFill>
                            <a:schemeClr val="dk1"/>
                          </a:solidFill>
                          <a:latin typeface="+mn-lt"/>
                          <a:ea typeface="+mn-ea"/>
                          <a:cs typeface="+mn-cs"/>
                        </a:rPr>
                        <a:t>Cobalt 	</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smtClean="0">
                          <a:solidFill>
                            <a:schemeClr val="dk1"/>
                          </a:solidFill>
                          <a:latin typeface="+mn-lt"/>
                          <a:ea typeface="+mn-ea"/>
                          <a:cs typeface="+mn-cs"/>
                        </a:rPr>
                        <a:t>Insulators </a:t>
                      </a:r>
                      <a:endParaRPr lang="en-IN"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smtClean="0">
                          <a:solidFill>
                            <a:schemeClr val="dk1"/>
                          </a:solidFill>
                          <a:latin typeface="+mn-lt"/>
                          <a:ea typeface="+mn-ea"/>
                          <a:cs typeface="+mn-cs"/>
                        </a:rPr>
                        <a:t>Copper </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Conducted in cables, copper ribbons, coils, circuitry, pigments</a:t>
                      </a:r>
                      <a:endParaRPr lang="en-IN"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smtClean="0">
                          <a:solidFill>
                            <a:schemeClr val="dk1"/>
                          </a:solidFill>
                          <a:latin typeface="+mn-lt"/>
                          <a:ea typeface="+mn-ea"/>
                          <a:cs typeface="+mn-cs"/>
                        </a:rPr>
                        <a:t>Lead </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smtClean="0">
                          <a:solidFill>
                            <a:schemeClr val="dk1"/>
                          </a:solidFill>
                          <a:latin typeface="+mn-lt"/>
                          <a:ea typeface="+mn-ea"/>
                          <a:cs typeface="+mn-cs"/>
                        </a:rPr>
                        <a:t>Lead rechargeable batteries, solar, transistors, lithium batteries, PVC (polyvinyl chloride) stabilizers, lasers, LEDs, thermoelectric elements, circuit boards</a:t>
                      </a:r>
                      <a:endParaRPr lang="en-IN"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smtClean="0">
                          <a:solidFill>
                            <a:schemeClr val="dk1"/>
                          </a:solidFill>
                          <a:latin typeface="+mn-lt"/>
                          <a:ea typeface="+mn-ea"/>
                          <a:cs typeface="+mn-cs"/>
                        </a:rPr>
                        <a:t>Liquid crystal </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smtClean="0">
                          <a:solidFill>
                            <a:schemeClr val="dk1"/>
                          </a:solidFill>
                          <a:latin typeface="+mn-lt"/>
                          <a:ea typeface="+mn-ea"/>
                          <a:cs typeface="+mn-cs"/>
                        </a:rPr>
                        <a:t>Displays 	</a:t>
                      </a:r>
                      <a:endParaRPr lang="en-IN"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Lithium </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Mobile telephones, photographic equipment, video equipment (batteries) </a:t>
                      </a:r>
                      <a:endParaRPr lang="en-IN"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Mercury	</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Components in copper machines and steam irons; batteries in clocks and pocket calculators, switches, LCDs </a:t>
                      </a:r>
                      <a:endParaRPr lang="en-IN"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smtClean="0">
                          <a:solidFill>
                            <a:schemeClr val="dk1"/>
                          </a:solidFill>
                          <a:latin typeface="+mn-lt"/>
                          <a:ea typeface="+mn-ea"/>
                          <a:cs typeface="+mn-cs"/>
                        </a:rPr>
                        <a:t>Nickel </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smtClean="0">
                          <a:solidFill>
                            <a:schemeClr val="dk1"/>
                          </a:solidFill>
                          <a:latin typeface="+mn-lt"/>
                          <a:ea typeface="+mn-ea"/>
                          <a:cs typeface="+mn-cs"/>
                        </a:rPr>
                        <a:t>Alloys, batteries, relays, semiconductors, pigments </a:t>
                      </a:r>
                      <a:endParaRPr lang="en-IN"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PCBs (polychlorinated biphenyls) </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Transformers, capacitors, softening agents for paint, glue, plastic </a:t>
                      </a:r>
                      <a:endParaRPr lang="en-IN"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smtClean="0">
                          <a:solidFill>
                            <a:schemeClr val="dk1"/>
                          </a:solidFill>
                          <a:latin typeface="+mn-lt"/>
                          <a:ea typeface="+mn-ea"/>
                          <a:cs typeface="+mn-cs"/>
                        </a:rPr>
                        <a:t>Selenium </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smtClean="0">
                          <a:solidFill>
                            <a:schemeClr val="dk1"/>
                          </a:solidFill>
                          <a:latin typeface="+mn-lt"/>
                          <a:ea typeface="+mn-ea"/>
                          <a:cs typeface="+mn-cs"/>
                        </a:rPr>
                        <a:t>Photoelectric cells, pigments, photocopiers, fax machines </a:t>
                      </a:r>
                      <a:endParaRPr lang="en-IN"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Silver</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Capacitors, switches (contacts), batteries, resistors	</a:t>
                      </a:r>
                      <a:endParaRPr lang="en-IN"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smtClean="0">
                          <a:solidFill>
                            <a:schemeClr val="dk1"/>
                          </a:solidFill>
                          <a:latin typeface="+mn-lt"/>
                          <a:ea typeface="+mn-ea"/>
                          <a:cs typeface="+mn-cs"/>
                        </a:rPr>
                        <a:t>Zinc </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smtClean="0">
                          <a:solidFill>
                            <a:schemeClr val="dk1"/>
                          </a:solidFill>
                          <a:latin typeface="+mn-lt"/>
                          <a:ea typeface="+mn-ea"/>
                          <a:cs typeface="+mn-cs"/>
                        </a:rPr>
                        <a:t>Steel, brass, alloys, disposable and rechargeable batteries, luminous substances </a:t>
                      </a:r>
                      <a:endParaRPr lang="en-IN" dirty="0"/>
                    </a:p>
                  </a:txBody>
                  <a:tcPr/>
                </a:tc>
              </a:tr>
            </a:tbl>
          </a:graphicData>
        </a:graphic>
      </p:graphicFrame>
    </p:spTree>
    <p:extLst>
      <p:ext uri="{BB962C8B-B14F-4D97-AF65-F5344CB8AC3E}">
        <p14:creationId xmlns:p14="http://schemas.microsoft.com/office/powerpoint/2010/main" val="7703270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792162"/>
          </a:xfrm>
        </p:spPr>
        <p:txBody>
          <a:bodyPr/>
          <a:lstStyle/>
          <a:p>
            <a:r>
              <a:rPr lang="en-US" dirty="0"/>
              <a:t>E waste hazardous </a:t>
            </a:r>
            <a:r>
              <a:rPr lang="en-US" dirty="0" smtClean="0"/>
              <a:t>properties</a:t>
            </a:r>
            <a:endParaRPr lang="en-US"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4316" b="11111"/>
          <a:stretch/>
        </p:blipFill>
        <p:spPr bwMode="auto">
          <a:xfrm>
            <a:off x="1066800" y="1066800"/>
            <a:ext cx="5888502" cy="20456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4669" b="7640"/>
          <a:stretch/>
        </p:blipFill>
        <p:spPr bwMode="auto">
          <a:xfrm>
            <a:off x="1820630" y="3249637"/>
            <a:ext cx="4643438" cy="2356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22779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Admin\Pictures\Screenshots\Screenshot (113).png"/>
          <p:cNvPicPr>
            <a:picLocks noGrp="1"/>
          </p:cNvPicPr>
          <p:nvPr>
            <p:ph sz="quarter" idx="1"/>
          </p:nvPr>
        </p:nvPicPr>
        <p:blipFill rotWithShape="1">
          <a:blip r:embed="rId2" cstate="print">
            <a:extLst>
              <a:ext uri="{28A0092B-C50C-407E-A947-70E740481C1C}">
                <a14:useLocalDpi xmlns:a14="http://schemas.microsoft.com/office/drawing/2010/main" val="0"/>
              </a:ext>
            </a:extLst>
          </a:blip>
          <a:srcRect l="19769" t="7494" r="15164" b="10232"/>
          <a:stretch/>
        </p:blipFill>
        <p:spPr bwMode="auto">
          <a:xfrm>
            <a:off x="533400" y="609600"/>
            <a:ext cx="3505200" cy="2743200"/>
          </a:xfrm>
          <a:prstGeom prst="rect">
            <a:avLst/>
          </a:prstGeom>
          <a:noFill/>
          <a:ln>
            <a:noFill/>
          </a:ln>
          <a:extLst>
            <a:ext uri="{53640926-AAD7-44D8-BBD7-CCE9431645EC}">
              <a14:shadowObscured xmlns:a14="http://schemas.microsoft.com/office/drawing/2010/main"/>
            </a:ext>
          </a:extLst>
        </p:spPr>
      </p:pic>
      <p:pic>
        <p:nvPicPr>
          <p:cNvPr id="5" name="Picture 4" descr="C:\Users\Admin\Pictures\Screenshots\Screenshot (114).png"/>
          <p:cNvPicPr/>
          <p:nvPr/>
        </p:nvPicPr>
        <p:blipFill rotWithShape="1">
          <a:blip r:embed="rId3" cstate="print">
            <a:extLst>
              <a:ext uri="{28A0092B-C50C-407E-A947-70E740481C1C}">
                <a14:useLocalDpi xmlns:a14="http://schemas.microsoft.com/office/drawing/2010/main" val="0"/>
              </a:ext>
            </a:extLst>
          </a:blip>
          <a:srcRect l="20603" r="15578" b="10639"/>
          <a:stretch/>
        </p:blipFill>
        <p:spPr bwMode="auto">
          <a:xfrm>
            <a:off x="4591928" y="1143000"/>
            <a:ext cx="3286125" cy="2587625"/>
          </a:xfrm>
          <a:prstGeom prst="rect">
            <a:avLst/>
          </a:prstGeom>
          <a:noFill/>
          <a:ln>
            <a:noFill/>
          </a:ln>
          <a:extLst>
            <a:ext uri="{53640926-AAD7-44D8-BBD7-CCE9431645EC}">
              <a14:shadowObscured xmlns:a14="http://schemas.microsoft.com/office/drawing/2010/main"/>
            </a:ext>
          </a:extLst>
        </p:spPr>
      </p:pic>
      <p:pic>
        <p:nvPicPr>
          <p:cNvPr id="6" name="Picture 5" descr="C:\Users\Admin\Pictures\Screenshots\Screenshot (112).png"/>
          <p:cNvPicPr/>
          <p:nvPr/>
        </p:nvPicPr>
        <p:blipFill rotWithShape="1">
          <a:blip r:embed="rId4">
            <a:extLst>
              <a:ext uri="{28A0092B-C50C-407E-A947-70E740481C1C}">
                <a14:useLocalDpi xmlns:a14="http://schemas.microsoft.com/office/drawing/2010/main" val="0"/>
              </a:ext>
            </a:extLst>
          </a:blip>
          <a:srcRect l="22404" r="15679" b="10112"/>
          <a:stretch/>
        </p:blipFill>
        <p:spPr bwMode="auto">
          <a:xfrm>
            <a:off x="543559" y="3505200"/>
            <a:ext cx="3647441" cy="2581910"/>
          </a:xfrm>
          <a:prstGeom prst="rect">
            <a:avLst/>
          </a:prstGeom>
          <a:noFill/>
          <a:ln>
            <a:noFill/>
          </a:ln>
          <a:extLst>
            <a:ext uri="{53640926-AAD7-44D8-BBD7-CCE9431645EC}">
              <a14:shadowObscured xmlns:a14="http://schemas.microsoft.com/office/drawing/2010/main"/>
            </a:ext>
          </a:extLst>
        </p:spPr>
      </p:pic>
      <p:pic>
        <p:nvPicPr>
          <p:cNvPr id="7" name="Picture 6" descr="C:\Users\Admin\Pictures\Screenshots\Screenshot (115).png"/>
          <p:cNvPicPr/>
          <p:nvPr/>
        </p:nvPicPr>
        <p:blipFill rotWithShape="1">
          <a:blip r:embed="rId5" cstate="print">
            <a:extLst>
              <a:ext uri="{28A0092B-C50C-407E-A947-70E740481C1C}">
                <a14:useLocalDpi xmlns:a14="http://schemas.microsoft.com/office/drawing/2010/main" val="0"/>
              </a:ext>
            </a:extLst>
          </a:blip>
          <a:srcRect l="21642" r="15561" b="9779"/>
          <a:stretch/>
        </p:blipFill>
        <p:spPr bwMode="auto">
          <a:xfrm>
            <a:off x="4804409" y="3505201"/>
            <a:ext cx="3348991" cy="30480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276168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219200"/>
            <a:ext cx="7848600" cy="1676400"/>
          </a:xfrm>
        </p:spPr>
        <p:txBody>
          <a:bodyPr>
            <a:normAutofit fontScale="90000"/>
          </a:bodyPr>
          <a:lstStyle/>
          <a:p>
            <a:r>
              <a:rPr lang="en-US" dirty="0"/>
              <a:t>Effects of pollutant (E- waste) on human health and surrounding environment</a:t>
            </a:r>
          </a:p>
        </p:txBody>
      </p:sp>
    </p:spTree>
    <p:extLst>
      <p:ext uri="{BB962C8B-B14F-4D97-AF65-F5344CB8AC3E}">
        <p14:creationId xmlns:p14="http://schemas.microsoft.com/office/powerpoint/2010/main" val="28041381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381000"/>
            <a:ext cx="6934200"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127548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457200"/>
            <a:ext cx="6934200" cy="454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51877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52400"/>
            <a:ext cx="8229600" cy="4525963"/>
          </a:xfrm>
        </p:spPr>
        <p:txBody>
          <a:bodyPr>
            <a:normAutofit fontScale="92500" lnSpcReduction="20000"/>
          </a:bodyPr>
          <a:lstStyle/>
          <a:p>
            <a:pPr algn="just"/>
            <a:r>
              <a:rPr lang="en-US" dirty="0"/>
              <a:t>Mercury is mobile and poisonous in any form - inorganic, organic or elemental. Its organic compound methyl mercury has been scientifically proved to be a </a:t>
            </a:r>
            <a:r>
              <a:rPr lang="en-US" dirty="0" err="1"/>
              <a:t>neuro</a:t>
            </a:r>
            <a:r>
              <a:rPr lang="en-US" dirty="0"/>
              <a:t>-toxicant that damages the </a:t>
            </a:r>
            <a:r>
              <a:rPr lang="en-US" dirty="0" smtClean="0"/>
              <a:t>brain.</a:t>
            </a:r>
          </a:p>
          <a:p>
            <a:pPr algn="just"/>
            <a:r>
              <a:rPr lang="en-US" dirty="0"/>
              <a:t>Mercury is known to cause severe and permanent damage to the central nervous system, lungs and kidneys</a:t>
            </a:r>
            <a:r>
              <a:rPr lang="en-US" dirty="0" smtClean="0"/>
              <a:t>.</a:t>
            </a:r>
          </a:p>
          <a:p>
            <a:pPr algn="just"/>
            <a:r>
              <a:rPr lang="en-US" dirty="0" smtClean="0"/>
              <a:t> </a:t>
            </a:r>
            <a:r>
              <a:rPr lang="en-US" dirty="0"/>
              <a:t>It can trigger depression and suicidal tendencies and cause paralysis, Alzheimer’s disease, speech and vision impairment, </a:t>
            </a:r>
            <a:r>
              <a:rPr lang="en-US" dirty="0" smtClean="0"/>
              <a:t>allergies.</a:t>
            </a:r>
            <a:endParaRPr lang="en-US" dirty="0"/>
          </a:p>
        </p:txBody>
      </p:sp>
    </p:spTree>
    <p:extLst>
      <p:ext uri="{BB962C8B-B14F-4D97-AF65-F5344CB8AC3E}">
        <p14:creationId xmlns:p14="http://schemas.microsoft.com/office/powerpoint/2010/main" val="115595152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526" y="304800"/>
            <a:ext cx="8839200"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9377680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8600"/>
            <a:ext cx="8839200" cy="548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09546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solidFill>
                  <a:schemeClr val="tx1"/>
                </a:solidFill>
              </a:rPr>
              <a:t>Basic principles of E waste management</a:t>
            </a:r>
          </a:p>
        </p:txBody>
      </p:sp>
      <p:pic>
        <p:nvPicPr>
          <p:cNvPr id="4098"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685800" y="1600200"/>
            <a:ext cx="6934200" cy="49314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878723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a:t>REDUCTION</a:t>
            </a:r>
            <a:r>
              <a:rPr lang="en-IN" dirty="0"/>
              <a:t/>
            </a:r>
            <a:br>
              <a:rPr lang="en-IN" dirty="0"/>
            </a:br>
            <a:endParaRPr lang="en-IN" dirty="0"/>
          </a:p>
        </p:txBody>
      </p:sp>
      <p:sp>
        <p:nvSpPr>
          <p:cNvPr id="3" name="Content Placeholder 2"/>
          <p:cNvSpPr>
            <a:spLocks noGrp="1"/>
          </p:cNvSpPr>
          <p:nvPr>
            <p:ph sz="quarter" idx="1"/>
          </p:nvPr>
        </p:nvSpPr>
        <p:spPr>
          <a:xfrm>
            <a:off x="533400" y="1066800"/>
            <a:ext cx="8229600" cy="4525963"/>
          </a:xfrm>
        </p:spPr>
        <p:txBody>
          <a:bodyPr/>
          <a:lstStyle/>
          <a:p>
            <a:r>
              <a:rPr lang="en-IN" dirty="0"/>
              <a:t>Product </a:t>
            </a:r>
            <a:r>
              <a:rPr lang="en-IN" dirty="0" smtClean="0"/>
              <a:t>reuse</a:t>
            </a:r>
          </a:p>
          <a:p>
            <a:r>
              <a:rPr lang="en-IN" dirty="0"/>
              <a:t>Material volume </a:t>
            </a:r>
            <a:r>
              <a:rPr lang="en-IN" dirty="0" smtClean="0"/>
              <a:t>reduction</a:t>
            </a:r>
          </a:p>
          <a:p>
            <a:r>
              <a:rPr lang="en-IN" dirty="0" smtClean="0"/>
              <a:t> </a:t>
            </a:r>
            <a:r>
              <a:rPr lang="en-IN" dirty="0"/>
              <a:t>Toxicity   </a:t>
            </a:r>
            <a:r>
              <a:rPr lang="en-IN" dirty="0" smtClean="0"/>
              <a:t>reduction</a:t>
            </a:r>
          </a:p>
          <a:p>
            <a:r>
              <a:rPr lang="en-IN" dirty="0"/>
              <a:t>Increased product </a:t>
            </a:r>
            <a:r>
              <a:rPr lang="en-IN" dirty="0" smtClean="0"/>
              <a:t>lifetime</a:t>
            </a:r>
          </a:p>
          <a:p>
            <a:r>
              <a:rPr lang="en-IN" dirty="0"/>
              <a:t>Decreased consumption</a:t>
            </a:r>
          </a:p>
        </p:txBody>
      </p:sp>
    </p:spTree>
    <p:extLst>
      <p:ext uri="{BB962C8B-B14F-4D97-AF65-F5344CB8AC3E}">
        <p14:creationId xmlns:p14="http://schemas.microsoft.com/office/powerpoint/2010/main" val="19311996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38200"/>
          </a:xfrm>
        </p:spPr>
        <p:txBody>
          <a:bodyPr/>
          <a:lstStyle/>
          <a:p>
            <a:r>
              <a:rPr lang="en-IN" dirty="0"/>
              <a:t>. </a:t>
            </a:r>
            <a:r>
              <a:rPr lang="en-IN" b="1" dirty="0"/>
              <a:t>REUSE</a:t>
            </a:r>
            <a:endParaRPr lang="en-IN" dirty="0"/>
          </a:p>
        </p:txBody>
      </p:sp>
      <p:sp>
        <p:nvSpPr>
          <p:cNvPr id="3" name="Content Placeholder 2"/>
          <p:cNvSpPr>
            <a:spLocks noGrp="1"/>
          </p:cNvSpPr>
          <p:nvPr>
            <p:ph sz="quarter" idx="1"/>
          </p:nvPr>
        </p:nvSpPr>
        <p:spPr>
          <a:xfrm>
            <a:off x="533400" y="762000"/>
            <a:ext cx="8229600" cy="4525963"/>
          </a:xfrm>
        </p:spPr>
        <p:txBody>
          <a:bodyPr>
            <a:normAutofit fontScale="85000" lnSpcReduction="10000"/>
          </a:bodyPr>
          <a:lstStyle/>
          <a:p>
            <a:r>
              <a:rPr lang="en-IN" dirty="0"/>
              <a:t>Containers can be reused at home or for school </a:t>
            </a:r>
            <a:r>
              <a:rPr lang="en-IN" dirty="0" smtClean="0"/>
              <a:t>projects</a:t>
            </a:r>
          </a:p>
          <a:p>
            <a:r>
              <a:rPr lang="en-IN" dirty="0"/>
              <a:t>Reuse wrapping paper, plastic bags, boxes, and lumber</a:t>
            </a:r>
            <a:r>
              <a:rPr lang="en-IN" dirty="0" smtClean="0"/>
              <a:t>.</a:t>
            </a:r>
          </a:p>
          <a:p>
            <a:r>
              <a:rPr lang="en-IN" dirty="0"/>
              <a:t>Give outgrown clothing to friends or </a:t>
            </a:r>
            <a:r>
              <a:rPr lang="en-IN" dirty="0" smtClean="0"/>
              <a:t>charity</a:t>
            </a:r>
          </a:p>
          <a:p>
            <a:r>
              <a:rPr lang="en-IN" dirty="0"/>
              <a:t>Buy beverages in returnable </a:t>
            </a:r>
            <a:r>
              <a:rPr lang="en-IN" dirty="0" smtClean="0"/>
              <a:t>containers</a:t>
            </a:r>
          </a:p>
          <a:p>
            <a:r>
              <a:rPr lang="en-IN" dirty="0"/>
              <a:t>Donate broken appliances to charity or a local vocational school, which can use them </a:t>
            </a:r>
            <a:r>
              <a:rPr lang="en-IN" dirty="0" err="1"/>
              <a:t>forart</a:t>
            </a:r>
            <a:r>
              <a:rPr lang="en-IN" dirty="0"/>
              <a:t> classes or for students to practice repairing.</a:t>
            </a:r>
          </a:p>
          <a:p>
            <a:r>
              <a:rPr lang="en-IN" dirty="0"/>
              <a:t>Offer furniture and household items that are no longer needed to people in need, </a:t>
            </a:r>
            <a:r>
              <a:rPr lang="en-IN" dirty="0" smtClean="0"/>
              <a:t>friends or </a:t>
            </a:r>
            <a:r>
              <a:rPr lang="en-IN" dirty="0"/>
              <a:t>charity.</a:t>
            </a:r>
          </a:p>
          <a:p>
            <a:endParaRPr lang="en-IN" dirty="0"/>
          </a:p>
        </p:txBody>
      </p:sp>
    </p:spTree>
    <p:extLst>
      <p:ext uri="{BB962C8B-B14F-4D97-AF65-F5344CB8AC3E}">
        <p14:creationId xmlns:p14="http://schemas.microsoft.com/office/powerpoint/2010/main" val="45414888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RECYCLE</a:t>
            </a:r>
            <a:endParaRPr lang="en-IN" dirty="0"/>
          </a:p>
        </p:txBody>
      </p:sp>
      <p:sp>
        <p:nvSpPr>
          <p:cNvPr id="3" name="Content Placeholder 2"/>
          <p:cNvSpPr>
            <a:spLocks noGrp="1"/>
          </p:cNvSpPr>
          <p:nvPr>
            <p:ph sz="quarter" idx="1"/>
          </p:nvPr>
        </p:nvSpPr>
        <p:spPr>
          <a:xfrm>
            <a:off x="457200" y="1295400"/>
            <a:ext cx="8229600" cy="4525963"/>
          </a:xfrm>
        </p:spPr>
        <p:txBody>
          <a:bodyPr/>
          <a:lstStyle/>
          <a:p>
            <a:r>
              <a:rPr lang="en-IN" dirty="0"/>
              <a:t>lessens reliance on landfills and </a:t>
            </a:r>
            <a:r>
              <a:rPr lang="en-IN" dirty="0" smtClean="0"/>
              <a:t>incinerators</a:t>
            </a:r>
          </a:p>
          <a:p>
            <a:r>
              <a:rPr lang="en-IN" dirty="0"/>
              <a:t>protects human health and the environment by removing harmful substances from </a:t>
            </a:r>
            <a:r>
              <a:rPr lang="en-IN" dirty="0" smtClean="0"/>
              <a:t>the waste stream</a:t>
            </a:r>
          </a:p>
          <a:p>
            <a:r>
              <a:rPr lang="en-IN" dirty="0"/>
              <a:t>conserves natural resources by reducing the demand for raw materials.</a:t>
            </a:r>
          </a:p>
        </p:txBody>
      </p:sp>
    </p:spTree>
    <p:extLst>
      <p:ext uri="{BB962C8B-B14F-4D97-AF65-F5344CB8AC3E}">
        <p14:creationId xmlns:p14="http://schemas.microsoft.com/office/powerpoint/2010/main" val="286737510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76200"/>
            <a:ext cx="7610475" cy="4524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58291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Component of E waste management</a:t>
            </a:r>
            <a:endParaRPr lang="en-US" dirty="0"/>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039"/>
          <a:stretch/>
        </p:blipFill>
        <p:spPr bwMode="auto">
          <a:xfrm>
            <a:off x="1677725" y="1447800"/>
            <a:ext cx="490405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956527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normAutofit fontScale="55000" lnSpcReduction="20000"/>
          </a:bodyPr>
          <a:lstStyle/>
          <a:p>
            <a:r>
              <a:rPr lang="en-US" dirty="0" smtClean="0"/>
              <a:t>The components </a:t>
            </a:r>
            <a:r>
              <a:rPr lang="en-US" dirty="0"/>
              <a:t>of recycling and resource recovery in e-waste management are seen as a process of ‘problem to resources’, bringing circular economy (CE) and resource </a:t>
            </a:r>
            <a:r>
              <a:rPr lang="en-US" dirty="0" smtClean="0"/>
              <a:t>efficiency </a:t>
            </a:r>
            <a:r>
              <a:rPr lang="en-US" dirty="0"/>
              <a:t>(RE) to </a:t>
            </a:r>
            <a:r>
              <a:rPr lang="en-US" dirty="0" err="1"/>
              <a:t>centre</a:t>
            </a:r>
            <a:r>
              <a:rPr lang="en-US" dirty="0"/>
              <a:t>-stage along with safe environment and human health</a:t>
            </a:r>
            <a:r>
              <a:rPr lang="en-US" dirty="0" smtClean="0"/>
              <a:t>.</a:t>
            </a:r>
          </a:p>
          <a:p>
            <a:r>
              <a:rPr lang="en-US" dirty="0" smtClean="0"/>
              <a:t>The </a:t>
            </a:r>
            <a:r>
              <a:rPr lang="en-US" dirty="0"/>
              <a:t>CE and RE are associated with social and economic </a:t>
            </a:r>
            <a:r>
              <a:rPr lang="en-US" dirty="0" err="1"/>
              <a:t>benefts</a:t>
            </a:r>
            <a:r>
              <a:rPr lang="en-US" dirty="0"/>
              <a:t> including job creation, investment in technology development and infrastructure building</a:t>
            </a:r>
            <a:r>
              <a:rPr lang="en-US" dirty="0" smtClean="0"/>
              <a:t>.</a:t>
            </a:r>
          </a:p>
          <a:p>
            <a:r>
              <a:rPr lang="en-US" dirty="0"/>
              <a:t>Higher rates of e-waste generation are caused by shorter life cycles of e-products, and fewer repair options. </a:t>
            </a:r>
            <a:endParaRPr lang="en-US" dirty="0" smtClean="0"/>
          </a:p>
          <a:p>
            <a:r>
              <a:rPr lang="en-US" dirty="0" smtClean="0"/>
              <a:t>Thus</a:t>
            </a:r>
            <a:r>
              <a:rPr lang="en-US" dirty="0"/>
              <a:t>, introducing resource recovery, REs and CE link with </a:t>
            </a:r>
            <a:r>
              <a:rPr lang="en-US" dirty="0" err="1"/>
              <a:t>recy</a:t>
            </a:r>
            <a:r>
              <a:rPr lang="en-US" dirty="0"/>
              <a:t>- cling/treating e-waste. </a:t>
            </a:r>
            <a:endParaRPr lang="en-US" dirty="0" smtClean="0"/>
          </a:p>
          <a:p>
            <a:r>
              <a:rPr lang="en-US" dirty="0" smtClean="0"/>
              <a:t>Spreading </a:t>
            </a:r>
            <a:r>
              <a:rPr lang="en-US" dirty="0"/>
              <a:t>awareness among users of e-products, user roles in </a:t>
            </a:r>
            <a:r>
              <a:rPr lang="en-US" dirty="0" err="1"/>
              <a:t>minimising</a:t>
            </a:r>
            <a:r>
              <a:rPr lang="en-US" dirty="0"/>
              <a:t> e-waste, and contribution to tax regime/fees for recycling also </a:t>
            </a:r>
            <a:r>
              <a:rPr lang="en-US" dirty="0" smtClean="0"/>
              <a:t>have become </a:t>
            </a:r>
            <a:r>
              <a:rPr lang="en-US" dirty="0"/>
              <a:t>the agenda of e-waste </a:t>
            </a:r>
            <a:r>
              <a:rPr lang="en-US" dirty="0" smtClean="0"/>
              <a:t>management.</a:t>
            </a:r>
          </a:p>
          <a:p>
            <a:pPr algn="just"/>
            <a:r>
              <a:rPr lang="en-US" dirty="0"/>
              <a:t>The dominant discourse on governance of e-waste includes increasing e-waste collection and recycling; generating and </a:t>
            </a:r>
            <a:r>
              <a:rPr lang="en-US" dirty="0" err="1"/>
              <a:t>harmonising</a:t>
            </a:r>
            <a:r>
              <a:rPr lang="en-US" dirty="0"/>
              <a:t> statistics on e-waste across the world; existing regulatory/legislative framework, expansion of legal net and </a:t>
            </a:r>
            <a:r>
              <a:rPr lang="en-US" dirty="0" smtClean="0"/>
              <a:t>legal compliance</a:t>
            </a:r>
            <a:r>
              <a:rPr lang="en-US" dirty="0"/>
              <a:t>; urban mining; economic potentials – resource recovery and </a:t>
            </a:r>
            <a:r>
              <a:rPr lang="en-US" dirty="0" err="1"/>
              <a:t>reduc</a:t>
            </a:r>
            <a:r>
              <a:rPr lang="en-US" dirty="0"/>
              <a:t>- </a:t>
            </a:r>
            <a:r>
              <a:rPr lang="en-US" dirty="0" err="1"/>
              <a:t>ing</a:t>
            </a:r>
            <a:r>
              <a:rPr lang="en-US" dirty="0"/>
              <a:t> use of virgin materials; and protecting health of workers exposed to hazard- </a:t>
            </a:r>
            <a:r>
              <a:rPr lang="en-US" dirty="0" err="1"/>
              <a:t>ous</a:t>
            </a:r>
            <a:r>
              <a:rPr lang="en-US" dirty="0"/>
              <a:t> e-waste in improper working conditions; adhering environmental concerns. </a:t>
            </a:r>
          </a:p>
        </p:txBody>
      </p:sp>
    </p:spTree>
    <p:extLst>
      <p:ext uri="{BB962C8B-B14F-4D97-AF65-F5344CB8AC3E}">
        <p14:creationId xmlns:p14="http://schemas.microsoft.com/office/powerpoint/2010/main" val="373639004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IN" dirty="0"/>
              <a:t>Resource recovery potential of e-waste</a:t>
            </a:r>
            <a:endParaRPr lang="en-US" dirty="0"/>
          </a:p>
        </p:txBody>
      </p:sp>
      <p:sp>
        <p:nvSpPr>
          <p:cNvPr id="4" name="Content Placeholder 2"/>
          <p:cNvSpPr>
            <a:spLocks noGrp="1"/>
          </p:cNvSpPr>
          <p:nvPr>
            <p:ph idx="1"/>
          </p:nvPr>
        </p:nvSpPr>
        <p:spPr>
          <a:xfrm>
            <a:off x="381000" y="990600"/>
            <a:ext cx="8610600" cy="5334000"/>
          </a:xfrm>
        </p:spPr>
        <p:txBody>
          <a:bodyPr>
            <a:normAutofit fontScale="32500" lnSpcReduction="20000"/>
          </a:bodyPr>
          <a:lstStyle/>
          <a:p>
            <a:pPr algn="just"/>
            <a:r>
              <a:rPr lang="en-US" sz="6000" dirty="0">
                <a:latin typeface="Times New Roman" pitchFamily="18" charset="0"/>
                <a:cs typeface="Times New Roman" pitchFamily="18" charset="0"/>
              </a:rPr>
              <a:t>E-waste consists of materials that can be recovered and reused in the manufacturing process. </a:t>
            </a:r>
            <a:endParaRPr lang="en-US" sz="6000" dirty="0" smtClean="0">
              <a:latin typeface="Times New Roman" pitchFamily="18" charset="0"/>
              <a:cs typeface="Times New Roman" pitchFamily="18" charset="0"/>
            </a:endParaRPr>
          </a:p>
          <a:p>
            <a:pPr algn="just"/>
            <a:r>
              <a:rPr lang="en-US" sz="6000" dirty="0" smtClean="0">
                <a:latin typeface="Times New Roman" pitchFamily="18" charset="0"/>
                <a:cs typeface="Times New Roman" pitchFamily="18" charset="0"/>
              </a:rPr>
              <a:t>Figure </a:t>
            </a:r>
            <a:r>
              <a:rPr lang="en-US" sz="6000" dirty="0">
                <a:latin typeface="Times New Roman" pitchFamily="18" charset="0"/>
                <a:cs typeface="Times New Roman" pitchFamily="18" charset="0"/>
              </a:rPr>
              <a:t>1 shows the percentage composition of various useful components present in the computer waste</a:t>
            </a:r>
            <a:r>
              <a:rPr lang="en-US" sz="6000" dirty="0" smtClean="0">
                <a:latin typeface="Times New Roman" pitchFamily="18" charset="0"/>
                <a:cs typeface="Times New Roman" pitchFamily="18" charset="0"/>
              </a:rPr>
              <a:t>.</a:t>
            </a:r>
          </a:p>
          <a:p>
            <a:pPr algn="just"/>
            <a:r>
              <a:rPr lang="en-US" sz="6000" dirty="0">
                <a:latin typeface="Times New Roman" pitchFamily="18" charset="0"/>
                <a:cs typeface="Times New Roman" pitchFamily="18" charset="0"/>
              </a:rPr>
              <a:t>The composition of mobile phones also indicate the possibility of recovery of plastics, </a:t>
            </a:r>
            <a:r>
              <a:rPr lang="en-US" sz="6000" dirty="0" smtClean="0">
                <a:latin typeface="Times New Roman" pitchFamily="18" charset="0"/>
                <a:cs typeface="Times New Roman" pitchFamily="18" charset="0"/>
              </a:rPr>
              <a:t>aluminum, </a:t>
            </a:r>
            <a:r>
              <a:rPr lang="en-US" sz="6000" dirty="0">
                <a:latin typeface="Times New Roman" pitchFamily="18" charset="0"/>
                <a:cs typeface="Times New Roman" pitchFamily="18" charset="0"/>
              </a:rPr>
              <a:t>copper, ferrous metals, gold, palladium, and platinum</a:t>
            </a:r>
            <a:r>
              <a:rPr lang="en-US" sz="6000" dirty="0" smtClean="0">
                <a:latin typeface="Times New Roman" pitchFamily="18" charset="0"/>
                <a:cs typeface="Times New Roman" pitchFamily="18" charset="0"/>
              </a:rPr>
              <a:t>.</a:t>
            </a:r>
          </a:p>
          <a:p>
            <a:pPr algn="just"/>
            <a:r>
              <a:rPr lang="en-US" sz="6000" dirty="0" smtClean="0">
                <a:latin typeface="Times New Roman" pitchFamily="18" charset="0"/>
                <a:cs typeface="Times New Roman" pitchFamily="18" charset="0"/>
              </a:rPr>
              <a:t> </a:t>
            </a:r>
            <a:r>
              <a:rPr lang="en-US" sz="6000" dirty="0">
                <a:latin typeface="Times New Roman" pitchFamily="18" charset="0"/>
                <a:cs typeface="Times New Roman" pitchFamily="18" charset="0"/>
              </a:rPr>
              <a:t>It is possible to recover </a:t>
            </a:r>
            <a:r>
              <a:rPr lang="en-US" sz="6000" dirty="0" smtClean="0">
                <a:latin typeface="Times New Roman" pitchFamily="18" charset="0"/>
                <a:cs typeface="Times New Roman" pitchFamily="18" charset="0"/>
              </a:rPr>
              <a:t>90% </a:t>
            </a:r>
            <a:r>
              <a:rPr lang="en-US" sz="6000" dirty="0">
                <a:latin typeface="Times New Roman" pitchFamily="18" charset="0"/>
                <a:cs typeface="Times New Roman" pitchFamily="18" charset="0"/>
              </a:rPr>
              <a:t>of the materials present in mobile phones, which can be used as raw materials for other products (Table 2). </a:t>
            </a:r>
            <a:endParaRPr lang="en-US" sz="6000" dirty="0" smtClean="0">
              <a:latin typeface="Times New Roman" pitchFamily="18" charset="0"/>
              <a:cs typeface="Times New Roman" pitchFamily="18" charset="0"/>
            </a:endParaRPr>
          </a:p>
          <a:p>
            <a:pPr algn="just"/>
            <a:r>
              <a:rPr lang="en-US" sz="6000" b="1" dirty="0" smtClean="0">
                <a:latin typeface="Times New Roman" pitchFamily="18" charset="0"/>
                <a:cs typeface="Times New Roman" pitchFamily="18" charset="0"/>
              </a:rPr>
              <a:t>Stainless </a:t>
            </a:r>
            <a:r>
              <a:rPr lang="en-US" sz="6000" b="1" dirty="0">
                <a:latin typeface="Times New Roman" pitchFamily="18" charset="0"/>
                <a:cs typeface="Times New Roman" pitchFamily="18" charset="0"/>
              </a:rPr>
              <a:t>steel </a:t>
            </a:r>
            <a:r>
              <a:rPr lang="en-US" sz="6000" dirty="0">
                <a:latin typeface="Times New Roman" pitchFamily="18" charset="0"/>
                <a:cs typeface="Times New Roman" pitchFamily="18" charset="0"/>
              </a:rPr>
              <a:t>can be made from nickel and cobalt, and </a:t>
            </a:r>
            <a:r>
              <a:rPr lang="en-US" sz="6000" b="1" dirty="0">
                <a:latin typeface="Times New Roman" pitchFamily="18" charset="0"/>
                <a:cs typeface="Times New Roman" pitchFamily="18" charset="0"/>
              </a:rPr>
              <a:t>new batteries </a:t>
            </a:r>
            <a:r>
              <a:rPr lang="en-US" sz="6000" dirty="0">
                <a:latin typeface="Times New Roman" pitchFamily="18" charset="0"/>
                <a:cs typeface="Times New Roman" pitchFamily="18" charset="0"/>
              </a:rPr>
              <a:t>can be manufactured from cadmium obtained from old batteries; </a:t>
            </a:r>
            <a:r>
              <a:rPr lang="en-US" sz="6000" b="1" dirty="0" smtClean="0">
                <a:latin typeface="Times New Roman" pitchFamily="18" charset="0"/>
                <a:cs typeface="Times New Roman" pitchFamily="18" charset="0"/>
              </a:rPr>
              <a:t>gold </a:t>
            </a:r>
            <a:r>
              <a:rPr lang="en-US" sz="6000" b="1" dirty="0">
                <a:latin typeface="Times New Roman" pitchFamily="18" charset="0"/>
                <a:cs typeface="Times New Roman" pitchFamily="18" charset="0"/>
              </a:rPr>
              <a:t>and silver </a:t>
            </a:r>
            <a:r>
              <a:rPr lang="en-US" sz="6000" dirty="0">
                <a:latin typeface="Times New Roman" pitchFamily="18" charset="0"/>
                <a:cs typeface="Times New Roman" pitchFamily="18" charset="0"/>
              </a:rPr>
              <a:t>recovered from circuit </a:t>
            </a:r>
            <a:r>
              <a:rPr lang="en-US" sz="6000" dirty="0" smtClean="0">
                <a:latin typeface="Times New Roman" pitchFamily="18" charset="0"/>
                <a:cs typeface="Times New Roman" pitchFamily="18" charset="0"/>
              </a:rPr>
              <a:t>boards </a:t>
            </a:r>
            <a:r>
              <a:rPr lang="en-US" sz="6000" dirty="0">
                <a:latin typeface="Times New Roman" pitchFamily="18" charset="0"/>
                <a:cs typeface="Times New Roman" pitchFamily="18" charset="0"/>
              </a:rPr>
              <a:t>can be used for various applications, and new plastics and metals products can result from plastics and </a:t>
            </a:r>
            <a:r>
              <a:rPr lang="en-US" sz="6000" dirty="0" smtClean="0">
                <a:latin typeface="Times New Roman" pitchFamily="18" charset="0"/>
                <a:cs typeface="Times New Roman" pitchFamily="18" charset="0"/>
              </a:rPr>
              <a:t>metals</a:t>
            </a:r>
          </a:p>
          <a:p>
            <a:pPr algn="just"/>
            <a:r>
              <a:rPr lang="en-US" sz="6000" dirty="0">
                <a:latin typeface="Times New Roman" pitchFamily="18" charset="0"/>
                <a:cs typeface="Times New Roman" pitchFamily="18" charset="0"/>
              </a:rPr>
              <a:t>Though the percentage of precious metals and other non-ferrous metals in mobile phone is less than that in computer waste, there is a possibility of recovering the available resources by </a:t>
            </a:r>
            <a:r>
              <a:rPr lang="en-US" sz="6000" dirty="0" smtClean="0">
                <a:latin typeface="Times New Roman" pitchFamily="18" charset="0"/>
                <a:cs typeface="Times New Roman" pitchFamily="18" charset="0"/>
              </a:rPr>
              <a:t>efficient  mechanical processing techniques.</a:t>
            </a:r>
          </a:p>
          <a:p>
            <a:pPr algn="just"/>
            <a:r>
              <a:rPr lang="en-US" sz="6000" dirty="0" smtClean="0">
                <a:latin typeface="Times New Roman" pitchFamily="18" charset="0"/>
                <a:cs typeface="Times New Roman" pitchFamily="18" charset="0"/>
              </a:rPr>
              <a:t>Due to the fraction of the non ferrous and precious metals in TV scraps compared to personal computer, efficient methods of disassembling and recovery process is necessary for  cost effective recycling.</a:t>
            </a:r>
            <a:endParaRPr lang="en-US" sz="6000" dirty="0">
              <a:latin typeface="Times New Roman" pitchFamily="18" charset="0"/>
              <a:cs typeface="Times New Roman" pitchFamily="18" charset="0"/>
            </a:endParaRPr>
          </a:p>
          <a:p>
            <a:endParaRPr lang="en-US" sz="6000" dirty="0">
              <a:latin typeface="Times New Roman" pitchFamily="18" charset="0"/>
              <a:cs typeface="Times New Roman" pitchFamily="18" charset="0"/>
            </a:endParaRPr>
          </a:p>
          <a:p>
            <a:endParaRPr lang="en-US" dirty="0"/>
          </a:p>
          <a:p>
            <a:endParaRPr lang="en-US" dirty="0"/>
          </a:p>
        </p:txBody>
      </p:sp>
    </p:spTree>
    <p:extLst>
      <p:ext uri="{BB962C8B-B14F-4D97-AF65-F5344CB8AC3E}">
        <p14:creationId xmlns:p14="http://schemas.microsoft.com/office/powerpoint/2010/main" val="15596123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0"/>
            <a:ext cx="8077200" cy="609600"/>
          </a:xfrm>
        </p:spPr>
        <p:txBody>
          <a:bodyPr>
            <a:normAutofit fontScale="90000"/>
          </a:bodyPr>
          <a:lstStyle/>
          <a:p>
            <a:r>
              <a:rPr lang="en-IN" dirty="0"/>
              <a:t/>
            </a:r>
            <a:br>
              <a:rPr lang="en-IN" dirty="0"/>
            </a:br>
            <a:r>
              <a:rPr lang="en-IN" dirty="0"/>
              <a:t> </a:t>
            </a:r>
            <a:r>
              <a:rPr lang="en-IN" sz="4000" dirty="0"/>
              <a:t>R</a:t>
            </a:r>
            <a:r>
              <a:rPr lang="en-IN" sz="4000" dirty="0" smtClean="0">
                <a:solidFill>
                  <a:schemeClr val="tx1"/>
                </a:solidFill>
              </a:rPr>
              <a:t>esource </a:t>
            </a:r>
            <a:r>
              <a:rPr lang="en-IN" sz="4000" dirty="0">
                <a:solidFill>
                  <a:schemeClr val="tx1"/>
                </a:solidFill>
              </a:rPr>
              <a:t>recovery potential of e-waste </a:t>
            </a:r>
            <a:r>
              <a:rPr lang="en-IN" dirty="0">
                <a:solidFill>
                  <a:schemeClr val="tx1"/>
                </a:solidFill>
              </a:rPr>
              <a:t/>
            </a:r>
            <a:br>
              <a:rPr lang="en-IN" dirty="0">
                <a:solidFill>
                  <a:schemeClr val="tx1"/>
                </a:solidFill>
              </a:rPr>
            </a:br>
            <a:r>
              <a:rPr lang="en-IN" dirty="0"/>
              <a:t>  </a:t>
            </a:r>
            <a:br>
              <a:rPr lang="en-IN" dirty="0"/>
            </a:br>
            <a:endParaRPr lang="en-IN"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752600"/>
            <a:ext cx="6686550" cy="421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97541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781050"/>
            <a:ext cx="7924800" cy="529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763478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5950" y="1333500"/>
            <a:ext cx="53721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46614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81000" y="685800"/>
            <a:ext cx="8153400" cy="4524315"/>
          </a:xfrm>
          <a:prstGeom prst="rect">
            <a:avLst/>
          </a:prstGeom>
        </p:spPr>
        <p:txBody>
          <a:bodyPr wrap="square">
            <a:spAutoFit/>
          </a:bodyPr>
          <a:lstStyle/>
          <a:p>
            <a:pPr marL="342900" indent="-342900" algn="just">
              <a:buFont typeface="Arial" pitchFamily="34" charset="0"/>
              <a:buChar char="•"/>
            </a:pPr>
            <a:r>
              <a:rPr lang="en-US" sz="2400" dirty="0" smtClean="0">
                <a:latin typeface="Times New Roman" pitchFamily="18" charset="0"/>
                <a:cs typeface="Times New Roman" pitchFamily="18" charset="0"/>
              </a:rPr>
              <a:t>The resource recovery potential has led to the increase in demand of e-waste in the recycling business in various countries including India.</a:t>
            </a:r>
          </a:p>
          <a:p>
            <a:pPr marL="342900" indent="-342900" algn="just">
              <a:buFont typeface="Arial" pitchFamily="34" charset="0"/>
              <a:buChar char="•"/>
            </a:pPr>
            <a:r>
              <a:rPr lang="en-US" sz="2400" dirty="0" smtClean="0">
                <a:latin typeface="Times New Roman" pitchFamily="18" charset="0"/>
                <a:cs typeface="Times New Roman" pitchFamily="18" charset="0"/>
              </a:rPr>
              <a:t>In developed countries ,the recycling process is carried out in </a:t>
            </a:r>
            <a:r>
              <a:rPr lang="en-US" sz="2400" dirty="0">
                <a:latin typeface="Times New Roman" pitchFamily="18" charset="0"/>
                <a:cs typeface="Times New Roman" pitchFamily="18" charset="0"/>
              </a:rPr>
              <a:t>an organized sector, while in developing countries like India, this is done primarily in an unorganized sector. </a:t>
            </a:r>
            <a:endParaRPr lang="en-US" sz="2400" dirty="0" smtClean="0">
              <a:latin typeface="Times New Roman" pitchFamily="18" charset="0"/>
              <a:cs typeface="Times New Roman" pitchFamily="18" charset="0"/>
            </a:endParaRPr>
          </a:p>
          <a:p>
            <a:pPr marL="342900" indent="-342900" algn="just">
              <a:buFont typeface="Arial" pitchFamily="34" charset="0"/>
              <a:buChar char="•"/>
            </a:pPr>
            <a:r>
              <a:rPr lang="en-US" sz="2400" dirty="0" smtClean="0">
                <a:latin typeface="Times New Roman" pitchFamily="18" charset="0"/>
                <a:cs typeface="Times New Roman" pitchFamily="18" charset="0"/>
              </a:rPr>
              <a:t>It </a:t>
            </a:r>
            <a:r>
              <a:rPr lang="en-US" sz="2400" dirty="0">
                <a:latin typeface="Times New Roman" pitchFamily="18" charset="0"/>
                <a:cs typeface="Times New Roman" pitchFamily="18" charset="0"/>
              </a:rPr>
              <a:t>is necessary to have simple, environment-friendly, and economically viable management practices. </a:t>
            </a:r>
            <a:endParaRPr lang="en-US" sz="2400" dirty="0" smtClean="0">
              <a:latin typeface="Times New Roman" pitchFamily="18" charset="0"/>
              <a:cs typeface="Times New Roman" pitchFamily="18" charset="0"/>
            </a:endParaRPr>
          </a:p>
          <a:p>
            <a:pPr marL="342900" indent="-342900" algn="just">
              <a:buFont typeface="Arial" pitchFamily="34" charset="0"/>
              <a:buChar char="•"/>
            </a:pPr>
            <a:r>
              <a:rPr lang="en-US" sz="2400" dirty="0" smtClean="0">
                <a:latin typeface="Times New Roman" pitchFamily="18" charset="0"/>
                <a:cs typeface="Times New Roman" pitchFamily="18" charset="0"/>
              </a:rPr>
              <a:t>Efficient </a:t>
            </a:r>
            <a:r>
              <a:rPr lang="en-US" sz="2400" dirty="0">
                <a:latin typeface="Times New Roman" pitchFamily="18" charset="0"/>
                <a:cs typeface="Times New Roman" pitchFamily="18" charset="0"/>
              </a:rPr>
              <a:t>collection mechanisms coupled with appropriate equipment </a:t>
            </a:r>
            <a:r>
              <a:rPr lang="en-US" sz="2400" dirty="0" smtClean="0">
                <a:latin typeface="Times New Roman" pitchFamily="18" charset="0"/>
                <a:cs typeface="Times New Roman" pitchFamily="18" charset="0"/>
              </a:rPr>
              <a:t>and technological </a:t>
            </a:r>
            <a:r>
              <a:rPr lang="en-US" sz="2400" dirty="0">
                <a:latin typeface="Times New Roman" pitchFamily="18" charset="0"/>
                <a:cs typeface="Times New Roman" pitchFamily="18" charset="0"/>
              </a:rPr>
              <a:t>interventions would help in improving the profitability of the business and the quality of life of the workers who are part of the recycling chain</a:t>
            </a:r>
            <a:r>
              <a:rPr lang="en-US" sz="2400" b="1" dirty="0">
                <a:latin typeface="Times New Roman" pitchFamily="18" charset="0"/>
                <a:cs typeface="Times New Roman" pitchFamily="18" charset="0"/>
              </a:rPr>
              <a:t>.</a:t>
            </a:r>
          </a:p>
        </p:txBody>
      </p:sp>
    </p:spTree>
    <p:extLst>
      <p:ext uri="{BB962C8B-B14F-4D97-AF65-F5344CB8AC3E}">
        <p14:creationId xmlns:p14="http://schemas.microsoft.com/office/powerpoint/2010/main" val="82826384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fontScale="90000"/>
          </a:bodyPr>
          <a:lstStyle/>
          <a:p>
            <a:r>
              <a:rPr lang="en-US" sz="3600" b="1" dirty="0"/>
              <a:t>Steps in recycling and recovery of </a:t>
            </a:r>
            <a:r>
              <a:rPr lang="en-US" sz="3600" b="1" dirty="0" smtClean="0"/>
              <a:t>materials-mechanical process</a:t>
            </a:r>
            <a:endParaRPr lang="en-US" sz="3600" b="1" dirty="0"/>
          </a:p>
        </p:txBody>
      </p:sp>
      <p:sp>
        <p:nvSpPr>
          <p:cNvPr id="3" name="Content Placeholder 2"/>
          <p:cNvSpPr>
            <a:spLocks noGrp="1"/>
          </p:cNvSpPr>
          <p:nvPr>
            <p:ph idx="1"/>
          </p:nvPr>
        </p:nvSpPr>
        <p:spPr>
          <a:xfrm>
            <a:off x="304800" y="990600"/>
            <a:ext cx="8382000" cy="5135563"/>
          </a:xfrm>
        </p:spPr>
        <p:txBody>
          <a:bodyPr/>
          <a:lstStyle/>
          <a:p>
            <a:r>
              <a:rPr lang="en-US" dirty="0"/>
              <a:t>Collection, dismantling, mechanical processing, and metal extraction are the major steps in </a:t>
            </a:r>
            <a:r>
              <a:rPr lang="en-US" dirty="0" err="1"/>
              <a:t>recyling</a:t>
            </a:r>
            <a:r>
              <a:rPr lang="en-US" dirty="0"/>
              <a:t> </a:t>
            </a:r>
            <a:endParaRPr lang="en-US" dirty="0" smtClean="0"/>
          </a:p>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514600"/>
            <a:ext cx="8534400" cy="418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085966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685800"/>
            <a:ext cx="63246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2743200" y="316468"/>
            <a:ext cx="2348913" cy="369332"/>
          </a:xfrm>
          <a:prstGeom prst="rect">
            <a:avLst/>
          </a:prstGeom>
        </p:spPr>
        <p:txBody>
          <a:bodyPr wrap="none">
            <a:spAutoFit/>
          </a:bodyPr>
          <a:lstStyle/>
          <a:p>
            <a:r>
              <a:rPr lang="en-US" b="1" i="1" dirty="0"/>
              <a:t>Mechanical </a:t>
            </a:r>
            <a:r>
              <a:rPr lang="en-US" b="1" dirty="0" err="1"/>
              <a:t>processlng</a:t>
            </a:r>
            <a:endParaRPr lang="en-US" dirty="0"/>
          </a:p>
        </p:txBody>
      </p:sp>
    </p:spTree>
    <p:extLst>
      <p:ext uri="{BB962C8B-B14F-4D97-AF65-F5344CB8AC3E}">
        <p14:creationId xmlns:p14="http://schemas.microsoft.com/office/powerpoint/2010/main" val="70155615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28600"/>
            <a:ext cx="8229600" cy="4525963"/>
          </a:xfrm>
        </p:spPr>
        <p:txBody>
          <a:bodyPr>
            <a:normAutofit fontScale="47500" lnSpcReduction="20000"/>
          </a:bodyPr>
          <a:lstStyle/>
          <a:p>
            <a:pPr algn="just"/>
            <a:r>
              <a:rPr lang="en-US" sz="3800" dirty="0">
                <a:latin typeface="Times New Roman" pitchFamily="18" charset="0"/>
                <a:cs typeface="Times New Roman" pitchFamily="18" charset="0"/>
              </a:rPr>
              <a:t>As e-waste is a complex mix of </a:t>
            </a:r>
            <a:r>
              <a:rPr lang="en-US" sz="3800" dirty="0" smtClean="0">
                <a:latin typeface="Times New Roman" pitchFamily="18" charset="0"/>
                <a:cs typeface="Times New Roman" pitchFamily="18" charset="0"/>
              </a:rPr>
              <a:t>substances</a:t>
            </a:r>
            <a:r>
              <a:rPr lang="en-US" sz="3800" dirty="0">
                <a:latin typeface="Times New Roman" pitchFamily="18" charset="0"/>
                <a:cs typeface="Times New Roman" pitchFamily="18" charset="0"/>
              </a:rPr>
              <a:t>, it is </a:t>
            </a:r>
            <a:r>
              <a:rPr lang="en-US" sz="3800" dirty="0" smtClean="0">
                <a:latin typeface="Times New Roman" pitchFamily="18" charset="0"/>
                <a:cs typeface="Times New Roman" pitchFamily="18" charset="0"/>
              </a:rPr>
              <a:t>characterized </a:t>
            </a:r>
            <a:r>
              <a:rPr lang="en-US" sz="3800" dirty="0">
                <a:latin typeface="Times New Roman" pitchFamily="18" charset="0"/>
                <a:cs typeface="Times New Roman" pitchFamily="18" charset="0"/>
              </a:rPr>
              <a:t>by heterogeneity, with the presence of materials with varying physical and </a:t>
            </a:r>
            <a:r>
              <a:rPr lang="en-US" sz="3800" dirty="0" smtClean="0">
                <a:latin typeface="Times New Roman" pitchFamily="18" charset="0"/>
                <a:cs typeface="Times New Roman" pitchFamily="18" charset="0"/>
              </a:rPr>
              <a:t>chemical </a:t>
            </a:r>
            <a:r>
              <a:rPr lang="en-US" sz="3800" dirty="0">
                <a:latin typeface="Times New Roman" pitchFamily="18" charset="0"/>
                <a:cs typeface="Times New Roman" pitchFamily="18" charset="0"/>
              </a:rPr>
              <a:t>characteristics. This </a:t>
            </a:r>
            <a:r>
              <a:rPr lang="en-US" sz="3800" dirty="0" smtClean="0">
                <a:latin typeface="Times New Roman" pitchFamily="18" charset="0"/>
                <a:cs typeface="Times New Roman" pitchFamily="18" charset="0"/>
              </a:rPr>
              <a:t>property </a:t>
            </a:r>
            <a:r>
              <a:rPr lang="en-US" sz="3800" dirty="0">
                <a:latin typeface="Times New Roman" pitchFamily="18" charset="0"/>
                <a:cs typeface="Times New Roman" pitchFamily="18" charset="0"/>
              </a:rPr>
              <a:t>facilitates the easy separation </a:t>
            </a:r>
            <a:r>
              <a:rPr lang="en-US" sz="3800" dirty="0" smtClean="0">
                <a:latin typeface="Times New Roman" pitchFamily="18" charset="0"/>
                <a:cs typeface="Times New Roman" pitchFamily="18" charset="0"/>
              </a:rPr>
              <a:t>of </a:t>
            </a:r>
            <a:r>
              <a:rPr lang="en-US" sz="3800" dirty="0">
                <a:latin typeface="Times New Roman" pitchFamily="18" charset="0"/>
                <a:cs typeface="Times New Roman" pitchFamily="18" charset="0"/>
              </a:rPr>
              <a:t>the materials based on the magnetic properties and particle size. During this stage, adequate </a:t>
            </a:r>
            <a:r>
              <a:rPr lang="en-US" sz="3800" dirty="0" smtClean="0">
                <a:latin typeface="Times New Roman" pitchFamily="18" charset="0"/>
                <a:cs typeface="Times New Roman" pitchFamily="18" charset="0"/>
              </a:rPr>
              <a:t>care </a:t>
            </a:r>
            <a:r>
              <a:rPr lang="en-US" sz="3800" dirty="0">
                <a:latin typeface="Times New Roman" pitchFamily="18" charset="0"/>
                <a:cs typeface="Times New Roman" pitchFamily="18" charset="0"/>
              </a:rPr>
              <a:t>should be taken for achieving high recycling </a:t>
            </a:r>
            <a:r>
              <a:rPr lang="en-US" sz="3800" dirty="0" smtClean="0">
                <a:latin typeface="Times New Roman" pitchFamily="18" charset="0"/>
                <a:cs typeface="Times New Roman" pitchFamily="18" charset="0"/>
              </a:rPr>
              <a:t>targets, </a:t>
            </a:r>
            <a:r>
              <a:rPr lang="en-US" sz="3800" dirty="0">
                <a:latin typeface="Times New Roman" pitchFamily="18" charset="0"/>
                <a:cs typeface="Times New Roman" pitchFamily="18" charset="0"/>
              </a:rPr>
              <a:t>and </a:t>
            </a:r>
            <a:r>
              <a:rPr lang="en-US" sz="3800" dirty="0" smtClean="0">
                <a:latin typeface="Times New Roman" pitchFamily="18" charset="0"/>
                <a:cs typeface="Times New Roman" pitchFamily="18" charset="0"/>
              </a:rPr>
              <a:t>safe </a:t>
            </a:r>
            <a:r>
              <a:rPr lang="en-US" sz="3800" dirty="0">
                <a:latin typeface="Times New Roman" pitchFamily="18" charset="0"/>
                <a:cs typeface="Times New Roman" pitchFamily="18" charset="0"/>
              </a:rPr>
              <a:t>and efficient removal of hazardous substances from the useable materials. </a:t>
            </a:r>
            <a:endParaRPr lang="en-US" sz="3800" dirty="0" smtClean="0">
              <a:latin typeface="Times New Roman" pitchFamily="18" charset="0"/>
              <a:cs typeface="Times New Roman" pitchFamily="18" charset="0"/>
            </a:endParaRPr>
          </a:p>
          <a:p>
            <a:pPr algn="just"/>
            <a:r>
              <a:rPr lang="en-US" sz="3800" dirty="0" smtClean="0">
                <a:latin typeface="Times New Roman" pitchFamily="18" charset="0"/>
                <a:cs typeface="Times New Roman" pitchFamily="18" charset="0"/>
              </a:rPr>
              <a:t>The </a:t>
            </a:r>
            <a:r>
              <a:rPr lang="en-US" sz="3800" dirty="0">
                <a:latin typeface="Times New Roman" pitchFamily="18" charset="0"/>
                <a:cs typeface="Times New Roman" pitchFamily="18" charset="0"/>
              </a:rPr>
              <a:t>components that should be removed before further processing, because of their hazardous nature, include capacitors containing printed circuit boards, CRTs (cathode ray tubes), toner cartridges, mercury switches, batteries, plastics containing halogenated flame retardants, and </a:t>
            </a:r>
            <a:r>
              <a:rPr lang="en-US" sz="3800" dirty="0" smtClean="0">
                <a:latin typeface="Times New Roman" pitchFamily="18" charset="0"/>
                <a:cs typeface="Times New Roman" pitchFamily="18" charset="0"/>
              </a:rPr>
              <a:t>fluorescent </a:t>
            </a:r>
            <a:r>
              <a:rPr lang="en-US" sz="3800" dirty="0">
                <a:latin typeface="Times New Roman" pitchFamily="18" charset="0"/>
                <a:cs typeface="Times New Roman" pitchFamily="18" charset="0"/>
              </a:rPr>
              <a:t>lamps. </a:t>
            </a:r>
            <a:endParaRPr lang="en-US" sz="3800" dirty="0" smtClean="0">
              <a:latin typeface="Times New Roman" pitchFamily="18" charset="0"/>
              <a:cs typeface="Times New Roman" pitchFamily="18" charset="0"/>
            </a:endParaRPr>
          </a:p>
          <a:p>
            <a:pPr algn="just"/>
            <a:r>
              <a:rPr lang="en-US" sz="3800" dirty="0" smtClean="0">
                <a:latin typeface="Times New Roman" pitchFamily="18" charset="0"/>
                <a:cs typeface="Times New Roman" pitchFamily="18" charset="0"/>
              </a:rPr>
              <a:t>After </a:t>
            </a:r>
            <a:r>
              <a:rPr lang="en-US" sz="3800" dirty="0">
                <a:latin typeface="Times New Roman" pitchFamily="18" charset="0"/>
                <a:cs typeface="Times New Roman" pitchFamily="18" charset="0"/>
              </a:rPr>
              <a:t>the separation of components containing hazardous materials and reusable parts, the electronic </a:t>
            </a:r>
            <a:r>
              <a:rPr lang="en-US" sz="3800" dirty="0" smtClean="0">
                <a:latin typeface="Times New Roman" pitchFamily="18" charset="0"/>
                <a:cs typeface="Times New Roman" pitchFamily="18" charset="0"/>
              </a:rPr>
              <a:t>components </a:t>
            </a:r>
            <a:r>
              <a:rPr lang="en-US" sz="3800" dirty="0">
                <a:latin typeface="Times New Roman" pitchFamily="18" charset="0"/>
                <a:cs typeface="Times New Roman" pitchFamily="18" charset="0"/>
              </a:rPr>
              <a:t>and the assemblies undergo mechanical processing, which involves shredding and grinding to reduce the particle size. </a:t>
            </a:r>
            <a:endParaRPr lang="en-US" sz="3800" dirty="0" smtClean="0">
              <a:latin typeface="Times New Roman" pitchFamily="18" charset="0"/>
              <a:cs typeface="Times New Roman" pitchFamily="18" charset="0"/>
            </a:endParaRPr>
          </a:p>
          <a:p>
            <a:pPr algn="just"/>
            <a:r>
              <a:rPr lang="en-US" sz="3800" dirty="0" smtClean="0">
                <a:latin typeface="Times New Roman" pitchFamily="18" charset="0"/>
                <a:cs typeface="Times New Roman" pitchFamily="18" charset="0"/>
              </a:rPr>
              <a:t>The </a:t>
            </a:r>
            <a:r>
              <a:rPr lang="en-US" sz="3800" dirty="0">
                <a:latin typeface="Times New Roman" pitchFamily="18" charset="0"/>
                <a:cs typeface="Times New Roman" pitchFamily="18" charset="0"/>
              </a:rPr>
              <a:t>next stage separates the ferrous materials based on their magnetic properties</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84435539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p:cNvPicPr>
          <p:nvPr>
            <p:ph idx="1"/>
          </p:nvPr>
        </p:nvPicPr>
        <p:blipFill>
          <a:blip r:embed="rId2"/>
          <a:stretch>
            <a:fillRect/>
          </a:stretch>
        </p:blipFill>
        <p:spPr>
          <a:xfrm>
            <a:off x="685800" y="457200"/>
            <a:ext cx="7543800" cy="5668963"/>
          </a:xfrm>
          <a:prstGeom prst="rect">
            <a:avLst/>
          </a:prstGeom>
        </p:spPr>
      </p:pic>
    </p:spTree>
    <p:extLst>
      <p:ext uri="{BB962C8B-B14F-4D97-AF65-F5344CB8AC3E}">
        <p14:creationId xmlns:p14="http://schemas.microsoft.com/office/powerpoint/2010/main" val="137021133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a:t>Steps in recycling and recovery of materials-mechanical processing</a:t>
            </a:r>
            <a:r>
              <a:rPr lang="en-IN" dirty="0"/>
              <a:t/>
            </a:r>
            <a:br>
              <a:rPr lang="en-IN" dirty="0"/>
            </a:br>
            <a:endParaRPr lang="en-IN" dirty="0"/>
          </a:p>
        </p:txBody>
      </p:sp>
      <p:sp>
        <p:nvSpPr>
          <p:cNvPr id="3" name="Content Placeholder 2"/>
          <p:cNvSpPr>
            <a:spLocks noGrp="1"/>
          </p:cNvSpPr>
          <p:nvPr>
            <p:ph sz="quarter" idx="1"/>
          </p:nvPr>
        </p:nvSpPr>
        <p:spPr>
          <a:xfrm>
            <a:off x="381000" y="1371600"/>
            <a:ext cx="8229600" cy="4525963"/>
          </a:xfrm>
        </p:spPr>
        <p:txBody>
          <a:bodyPr>
            <a:normAutofit/>
          </a:bodyPr>
          <a:lstStyle/>
          <a:p>
            <a:r>
              <a:rPr lang="en-IN" sz="1900" dirty="0">
                <a:latin typeface="Times New Roman" pitchFamily="18" charset="0"/>
                <a:cs typeface="Times New Roman" pitchFamily="18" charset="0"/>
              </a:rPr>
              <a:t>THE PROCESS E-Waste recycling process should be a balance between disassembly, mechanical separation of complex materials and metallurgical treatment. </a:t>
            </a:r>
          </a:p>
          <a:p>
            <a:r>
              <a:rPr lang="en-IN" sz="1900" b="1" dirty="0">
                <a:latin typeface="Times New Roman" pitchFamily="18" charset="0"/>
                <a:cs typeface="Times New Roman" pitchFamily="18" charset="0"/>
              </a:rPr>
              <a:t>First Stage</a:t>
            </a:r>
            <a:r>
              <a:rPr lang="en-IN" sz="1900" dirty="0">
                <a:latin typeface="Times New Roman" pitchFamily="18" charset="0"/>
                <a:cs typeface="Times New Roman" pitchFamily="18" charset="0"/>
              </a:rPr>
              <a:t> - Manual segregation of components, where different parts of E-waste are separated.</a:t>
            </a:r>
          </a:p>
          <a:p>
            <a:r>
              <a:rPr lang="en-IN" sz="1900" b="1" dirty="0">
                <a:latin typeface="Times New Roman" pitchFamily="18" charset="0"/>
                <a:cs typeface="Times New Roman" pitchFamily="18" charset="0"/>
              </a:rPr>
              <a:t>Second Stage</a:t>
            </a:r>
            <a:r>
              <a:rPr lang="en-IN" sz="1900" dirty="0">
                <a:latin typeface="Times New Roman" pitchFamily="18" charset="0"/>
                <a:cs typeface="Times New Roman" pitchFamily="18" charset="0"/>
              </a:rPr>
              <a:t> - The mechanical separation process is applied. In this process, ferrous, </a:t>
            </a:r>
            <a:r>
              <a:rPr lang="en-IN" sz="1900" dirty="0" err="1">
                <a:latin typeface="Times New Roman" pitchFamily="18" charset="0"/>
                <a:cs typeface="Times New Roman" pitchFamily="18" charset="0"/>
              </a:rPr>
              <a:t>aluminum</a:t>
            </a:r>
            <a:r>
              <a:rPr lang="en-IN" sz="1900" dirty="0">
                <a:latin typeface="Times New Roman" pitchFamily="18" charset="0"/>
                <a:cs typeface="Times New Roman" pitchFamily="18" charset="0"/>
              </a:rPr>
              <a:t>, plastic and non ferrous material are initially separated. </a:t>
            </a:r>
          </a:p>
          <a:p>
            <a:r>
              <a:rPr lang="en-IN" sz="1900" b="1" dirty="0">
                <a:latin typeface="Times New Roman" pitchFamily="18" charset="0"/>
                <a:cs typeface="Times New Roman" pitchFamily="18" charset="0"/>
              </a:rPr>
              <a:t>Third Stage</a:t>
            </a:r>
            <a:r>
              <a:rPr lang="en-IN" sz="1900" dirty="0">
                <a:latin typeface="Times New Roman" pitchFamily="18" charset="0"/>
                <a:cs typeface="Times New Roman" pitchFamily="18" charset="0"/>
              </a:rPr>
              <a:t> - The plastics are then recycled by plastics recycling process which further processes the plastic. </a:t>
            </a:r>
          </a:p>
          <a:p>
            <a:r>
              <a:rPr lang="en-IN" sz="1900" b="1" dirty="0">
                <a:latin typeface="Times New Roman" pitchFamily="18" charset="0"/>
                <a:cs typeface="Times New Roman" pitchFamily="18" charset="0"/>
              </a:rPr>
              <a:t>Fourth Stage</a:t>
            </a:r>
            <a:r>
              <a:rPr lang="en-IN" sz="1900" dirty="0">
                <a:latin typeface="Times New Roman" pitchFamily="18" charset="0"/>
                <a:cs typeface="Times New Roman" pitchFamily="18" charset="0"/>
              </a:rPr>
              <a:t> - The non-ferrous metals are sent to metallurgical treatment plant where the nonferrous metals are separated into constituent metals.</a:t>
            </a:r>
          </a:p>
          <a:p>
            <a:endParaRPr lang="en-IN" dirty="0"/>
          </a:p>
        </p:txBody>
      </p:sp>
    </p:spTree>
    <p:extLst>
      <p:ext uri="{BB962C8B-B14F-4D97-AF65-F5344CB8AC3E}">
        <p14:creationId xmlns:p14="http://schemas.microsoft.com/office/powerpoint/2010/main" val="288699090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stretch>
            <a:fillRect/>
          </a:stretch>
        </p:blipFill>
        <p:spPr>
          <a:xfrm>
            <a:off x="1219200" y="457200"/>
            <a:ext cx="6705600" cy="5486400"/>
          </a:xfrm>
          <a:prstGeom prst="rect">
            <a:avLst/>
          </a:prstGeom>
        </p:spPr>
      </p:pic>
      <p:sp>
        <p:nvSpPr>
          <p:cNvPr id="5" name="Rectangle 4"/>
          <p:cNvSpPr/>
          <p:nvPr/>
        </p:nvSpPr>
        <p:spPr>
          <a:xfrm>
            <a:off x="1143000" y="120134"/>
            <a:ext cx="6400800" cy="369332"/>
          </a:xfrm>
          <a:prstGeom prst="rect">
            <a:avLst/>
          </a:prstGeom>
        </p:spPr>
        <p:txBody>
          <a:bodyPr wrap="square">
            <a:spAutoFit/>
          </a:bodyPr>
          <a:lstStyle/>
          <a:p>
            <a:r>
              <a:rPr lang="en-US" dirty="0"/>
              <a:t>Schematic Diagram of Mechanical Recycling Process of WEEE</a:t>
            </a:r>
          </a:p>
        </p:txBody>
      </p:sp>
    </p:spTree>
    <p:extLst>
      <p:ext uri="{BB962C8B-B14F-4D97-AF65-F5344CB8AC3E}">
        <p14:creationId xmlns:p14="http://schemas.microsoft.com/office/powerpoint/2010/main" val="397973271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915400" cy="5973763"/>
          </a:xfrm>
        </p:spPr>
        <p:txBody>
          <a:bodyPr>
            <a:normAutofit/>
          </a:bodyPr>
          <a:lstStyle/>
          <a:p>
            <a:pPr algn="just"/>
            <a:r>
              <a:rPr lang="en-US" sz="2400" dirty="0">
                <a:latin typeface="Times New Roman" pitchFamily="18" charset="0"/>
                <a:cs typeface="Times New Roman" pitchFamily="18" charset="0"/>
              </a:rPr>
              <a:t>Mechanical processes, such as screening, shape separation, magnetic separation, Eddy current separation, electrostatic separation, and jigging have been widely utilized in recycling </a:t>
            </a:r>
            <a:r>
              <a:rPr lang="en-US" sz="2400" dirty="0" smtClean="0">
                <a:latin typeface="Times New Roman" pitchFamily="18" charset="0"/>
                <a:cs typeface="Times New Roman" pitchFamily="18" charset="0"/>
              </a:rPr>
              <a:t>industry.</a:t>
            </a:r>
          </a:p>
          <a:p>
            <a:pPr algn="just"/>
            <a:r>
              <a:rPr lang="en-US" sz="2400" b="1" dirty="0">
                <a:latin typeface="Times New Roman" pitchFamily="18" charset="0"/>
                <a:cs typeface="Times New Roman" pitchFamily="18" charset="0"/>
              </a:rPr>
              <a:t>Disassembly</a:t>
            </a:r>
            <a:r>
              <a:rPr lang="en-US" sz="2400" dirty="0">
                <a:latin typeface="Times New Roman" pitchFamily="18" charset="0"/>
                <a:cs typeface="Times New Roman" pitchFamily="18" charset="0"/>
              </a:rPr>
              <a:t> Selective disassembly or dismantling has been an indispensable step in waste recycling because of reuse priority, removal of selective hazardous components and separation of precious/desirable parts such as printed circuit boards, cables, and plastics. It is also crucial for simplification of subsequent steps in pursuit of recovery of materials. Dismantling remains a manual process with application of various tools for increased efficiency and lower time. However, it may be a costly affair to perform manual dismantling of products containing </a:t>
            </a:r>
            <a:r>
              <a:rPr lang="en-US" sz="2400" dirty="0" err="1">
                <a:latin typeface="Times New Roman" pitchFamily="18" charset="0"/>
                <a:cs typeface="Times New Roman" pitchFamily="18" charset="0"/>
              </a:rPr>
              <a:t>lowgrade</a:t>
            </a:r>
            <a:r>
              <a:rPr lang="en-US" sz="2400" dirty="0">
                <a:latin typeface="Times New Roman" pitchFamily="18" charset="0"/>
                <a:cs typeface="Times New Roman" pitchFamily="18" charset="0"/>
              </a:rPr>
              <a:t> precious metals and copper like TV sets, video </a:t>
            </a:r>
            <a:r>
              <a:rPr lang="en-US" sz="2400" dirty="0" smtClean="0">
                <a:latin typeface="Times New Roman" pitchFamily="18" charset="0"/>
                <a:cs typeface="Times New Roman" pitchFamily="18" charset="0"/>
              </a:rPr>
              <a:t>etc.</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317030392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76200"/>
            <a:ext cx="8610600" cy="6049963"/>
          </a:xfrm>
        </p:spPr>
        <p:txBody>
          <a:bodyPr>
            <a:normAutofit/>
          </a:bodyPr>
          <a:lstStyle/>
          <a:p>
            <a:r>
              <a:rPr lang="en-US" b="1" dirty="0"/>
              <a:t>Screening and Shape </a:t>
            </a:r>
            <a:r>
              <a:rPr lang="en-US" b="1" dirty="0" smtClean="0"/>
              <a:t>Separation</a:t>
            </a:r>
            <a:r>
              <a:rPr lang="en-US" dirty="0" smtClean="0"/>
              <a:t>:</a:t>
            </a:r>
          </a:p>
          <a:p>
            <a:pPr marL="0" indent="0" algn="just">
              <a:buNone/>
            </a:pPr>
            <a:r>
              <a:rPr lang="en-US" sz="2400" dirty="0">
                <a:latin typeface="Times New Roman" pitchFamily="18" charset="0"/>
                <a:cs typeface="Times New Roman" pitchFamily="18" charset="0"/>
              </a:rPr>
              <a:t>Screening is very significant step for size uniformity as well as upgrading metal content. As the particle size-shape properties of metals differ from plastics and ceramics, this process can play a crucial role in making metal rich streams. Rotating screens have been significantly used for metal recovery. Rotating screen shows high resistance to blinding, which helps in the process as the particle shapes and sizes are highly varying in electronic waste. Another widely accepted technique is vibratory screening specifically for non-ferrous recovery </a:t>
            </a:r>
            <a:r>
              <a:rPr lang="en-US" sz="2400" dirty="0" smtClean="0">
                <a:latin typeface="Times New Roman" pitchFamily="18" charset="0"/>
                <a:cs typeface="Times New Roman" pitchFamily="18" charset="0"/>
              </a:rPr>
              <a:t>sites. Shape </a:t>
            </a:r>
            <a:r>
              <a:rPr lang="en-US" sz="2400" dirty="0">
                <a:latin typeface="Times New Roman" pitchFamily="18" charset="0"/>
                <a:cs typeface="Times New Roman" pitchFamily="18" charset="0"/>
              </a:rPr>
              <a:t>separation has played an important role in controlling particle properties. Tilted plate and sieves are the most common approach while inclined conveyor and vibrating plate have also been used to recover metals from waste cable, printed circuit boards, TV and personal computers</a:t>
            </a:r>
          </a:p>
        </p:txBody>
      </p:sp>
    </p:spTree>
    <p:extLst>
      <p:ext uri="{BB962C8B-B14F-4D97-AF65-F5344CB8AC3E}">
        <p14:creationId xmlns:p14="http://schemas.microsoft.com/office/powerpoint/2010/main" val="123628423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5973763"/>
          </a:xfrm>
        </p:spPr>
        <p:txBody>
          <a:bodyPr>
            <a:normAutofit fontScale="70000" lnSpcReduction="20000"/>
          </a:bodyPr>
          <a:lstStyle/>
          <a:p>
            <a:r>
              <a:rPr lang="en-US" b="1" dirty="0"/>
              <a:t>Magnetic </a:t>
            </a:r>
            <a:r>
              <a:rPr lang="en-US" b="1" dirty="0" smtClean="0"/>
              <a:t>Separation:</a:t>
            </a:r>
          </a:p>
          <a:p>
            <a:pPr marL="0" indent="0" algn="just">
              <a:buNone/>
            </a:pPr>
            <a:r>
              <a:rPr lang="en-US" b="1" dirty="0" smtClean="0"/>
              <a:t> </a:t>
            </a:r>
            <a:r>
              <a:rPr lang="en-US" sz="2400" dirty="0">
                <a:latin typeface="Times New Roman" pitchFamily="18" charset="0"/>
                <a:cs typeface="Times New Roman" pitchFamily="18" charset="0"/>
              </a:rPr>
              <a:t>Magnetic separators have been extensively used for separation of ferromagnetic materials. </a:t>
            </a:r>
            <a:r>
              <a:rPr lang="en-US" sz="2400" b="1" dirty="0">
                <a:latin typeface="Times New Roman" pitchFamily="18" charset="0"/>
                <a:cs typeface="Times New Roman" pitchFamily="18" charset="0"/>
              </a:rPr>
              <a:t>Low-intensity drum separators </a:t>
            </a:r>
            <a:r>
              <a:rPr lang="en-US" sz="2400" dirty="0">
                <a:latin typeface="Times New Roman" pitchFamily="18" charset="0"/>
                <a:cs typeface="Times New Roman" pitchFamily="18" charset="0"/>
              </a:rPr>
              <a:t>separates ferromagnetic metals from non-ferrous/nonmagnetic materials in waste stream. </a:t>
            </a:r>
            <a:endParaRPr lang="en-US" sz="2400" dirty="0" smtClean="0">
              <a:latin typeface="Times New Roman" pitchFamily="18" charset="0"/>
              <a:cs typeface="Times New Roman" pitchFamily="18" charset="0"/>
            </a:endParaRPr>
          </a:p>
          <a:p>
            <a:pPr marL="0" indent="0" algn="just">
              <a:buNone/>
            </a:pPr>
            <a:r>
              <a:rPr lang="en-US" sz="2400" dirty="0" smtClean="0">
                <a:latin typeface="Times New Roman" pitchFamily="18" charset="0"/>
                <a:cs typeface="Times New Roman" pitchFamily="18" charset="0"/>
              </a:rPr>
              <a:t>With </a:t>
            </a:r>
            <a:r>
              <a:rPr lang="en-US" sz="2400" dirty="0">
                <a:latin typeface="Times New Roman" pitchFamily="18" charset="0"/>
                <a:cs typeface="Times New Roman" pitchFamily="18" charset="0"/>
              </a:rPr>
              <a:t>latest advancements in </a:t>
            </a:r>
            <a:r>
              <a:rPr lang="en-US" sz="2400" b="1" dirty="0">
                <a:latin typeface="Times New Roman" pitchFamily="18" charset="0"/>
                <a:cs typeface="Times New Roman" pitchFamily="18" charset="0"/>
              </a:rPr>
              <a:t>High-intensity magnetic separators</a:t>
            </a:r>
            <a:r>
              <a:rPr lang="en-US" sz="2400" dirty="0">
                <a:latin typeface="Times New Roman" pitchFamily="18" charset="0"/>
                <a:cs typeface="Times New Roman" pitchFamily="18" charset="0"/>
              </a:rPr>
              <a:t>, it is now possible to separate copper alloys from the waste </a:t>
            </a:r>
            <a:r>
              <a:rPr lang="en-US" sz="2400" dirty="0" smtClean="0">
                <a:latin typeface="Times New Roman" pitchFamily="18" charset="0"/>
                <a:cs typeface="Times New Roman" pitchFamily="18" charset="0"/>
              </a:rPr>
              <a:t>matrix.</a:t>
            </a:r>
          </a:p>
          <a:p>
            <a:pPr marL="0" indent="0" algn="just">
              <a:buNone/>
            </a:pPr>
            <a:endParaRPr lang="en-US" sz="2400" dirty="0" smtClean="0">
              <a:latin typeface="Times New Roman" pitchFamily="18" charset="0"/>
              <a:cs typeface="Times New Roman" pitchFamily="18" charset="0"/>
            </a:endParaRPr>
          </a:p>
          <a:p>
            <a:pPr marL="0" indent="0" algn="just">
              <a:buNone/>
            </a:pPr>
            <a:r>
              <a:rPr lang="en-US" sz="2400" b="1" dirty="0"/>
              <a:t>Electric Conductivity </a:t>
            </a:r>
            <a:r>
              <a:rPr lang="en-US" sz="2400" b="1" dirty="0" smtClean="0"/>
              <a:t>based Separation</a:t>
            </a:r>
            <a:r>
              <a:rPr lang="en-US" sz="2400" dirty="0" smtClean="0"/>
              <a:t>:</a:t>
            </a:r>
          </a:p>
          <a:p>
            <a:pPr marL="0" indent="0" algn="just">
              <a:buNone/>
            </a:pPr>
            <a:r>
              <a:rPr lang="en-US" sz="2800" dirty="0">
                <a:latin typeface="Times New Roman" pitchFamily="18" charset="0"/>
                <a:cs typeface="Times New Roman" pitchFamily="18" charset="0"/>
              </a:rPr>
              <a:t>Based on different electric conductivity of materials, it is possible to separate them through Electric conductivity-based separation</a:t>
            </a:r>
            <a:r>
              <a:rPr lang="en-US" sz="2800" dirty="0" smtClean="0">
                <a:latin typeface="Times New Roman" pitchFamily="18" charset="0"/>
                <a:cs typeface="Times New Roman" pitchFamily="18" charset="0"/>
              </a:rPr>
              <a:t>.</a:t>
            </a:r>
          </a:p>
          <a:p>
            <a:pPr algn="just"/>
            <a:r>
              <a:rPr lang="en-US" sz="2800" dirty="0" smtClean="0">
                <a:latin typeface="Times New Roman" pitchFamily="18" charset="0"/>
                <a:cs typeface="Times New Roman" pitchFamily="18" charset="0"/>
              </a:rPr>
              <a:t> </a:t>
            </a:r>
            <a:r>
              <a:rPr lang="en-US" sz="2800" b="1" dirty="0">
                <a:latin typeface="Times New Roman" pitchFamily="18" charset="0"/>
                <a:cs typeface="Times New Roman" pitchFamily="18" charset="0"/>
              </a:rPr>
              <a:t>Eddy current separation, Corona electrostatic separation, and </a:t>
            </a:r>
            <a:r>
              <a:rPr lang="en-US" sz="2800" b="1" dirty="0" err="1">
                <a:latin typeface="Times New Roman" pitchFamily="18" charset="0"/>
                <a:cs typeface="Times New Roman" pitchFamily="18" charset="0"/>
              </a:rPr>
              <a:t>Triboelectric</a:t>
            </a:r>
            <a:r>
              <a:rPr lang="en-US" sz="2800" b="1" dirty="0">
                <a:latin typeface="Times New Roman" pitchFamily="18" charset="0"/>
                <a:cs typeface="Times New Roman" pitchFamily="18" charset="0"/>
              </a:rPr>
              <a:t> </a:t>
            </a:r>
            <a:r>
              <a:rPr lang="en-US" sz="2800" dirty="0">
                <a:latin typeface="Times New Roman" pitchFamily="18" charset="0"/>
                <a:cs typeface="Times New Roman" pitchFamily="18" charset="0"/>
              </a:rPr>
              <a:t>separation are major techniques based on this concept</a:t>
            </a:r>
            <a:r>
              <a:rPr lang="en-US" sz="2800" dirty="0" smtClean="0">
                <a:latin typeface="Times New Roman" pitchFamily="18" charset="0"/>
                <a:cs typeface="Times New Roman" pitchFamily="18" charset="0"/>
              </a:rPr>
              <a:t>.</a:t>
            </a:r>
          </a:p>
          <a:p>
            <a:pPr algn="just"/>
            <a:r>
              <a:rPr lang="en-US" sz="2800" dirty="0" smtClean="0">
                <a:latin typeface="Times New Roman" pitchFamily="18" charset="0"/>
                <a:cs typeface="Times New Roman" pitchFamily="18" charset="0"/>
              </a:rPr>
              <a:t> </a:t>
            </a:r>
            <a:r>
              <a:rPr lang="en-US" sz="2800" b="1" dirty="0">
                <a:latin typeface="Times New Roman" pitchFamily="18" charset="0"/>
                <a:cs typeface="Times New Roman" pitchFamily="18" charset="0"/>
              </a:rPr>
              <a:t>Eddy current separators have been highly successful in the recovery non-ferrous metals from shredded coarse size electronic scrap</a:t>
            </a:r>
            <a:r>
              <a:rPr lang="en-US" sz="2800" dirty="0">
                <a:latin typeface="Times New Roman" pitchFamily="18" charset="0"/>
                <a:cs typeface="Times New Roman" pitchFamily="18" charset="0"/>
              </a:rPr>
              <a:t>. </a:t>
            </a:r>
            <a:endParaRPr lang="en-US" sz="2800" dirty="0" smtClean="0">
              <a:latin typeface="Times New Roman" pitchFamily="18" charset="0"/>
              <a:cs typeface="Times New Roman" pitchFamily="18" charset="0"/>
            </a:endParaRPr>
          </a:p>
          <a:p>
            <a:pPr algn="just"/>
            <a:r>
              <a:rPr lang="en-US" sz="2800" dirty="0" smtClean="0">
                <a:latin typeface="Times New Roman" pitchFamily="18" charset="0"/>
                <a:cs typeface="Times New Roman" pitchFamily="18" charset="0"/>
              </a:rPr>
              <a:t>Electrostatic </a:t>
            </a:r>
            <a:r>
              <a:rPr lang="en-US" sz="2800" dirty="0">
                <a:latin typeface="Times New Roman" pitchFamily="18" charset="0"/>
                <a:cs typeface="Times New Roman" pitchFamily="18" charset="0"/>
              </a:rPr>
              <a:t>separator with application of corona charging separates raw materials into conductive and non-conductive fractions. The extreme difference in the electric conductivity of metals and non-metals forms the basis of corona electrostatic separation electronic waste recycling. </a:t>
            </a:r>
            <a:endParaRPr lang="en-US" sz="2800" dirty="0" smtClean="0">
              <a:latin typeface="Times New Roman" pitchFamily="18" charset="0"/>
              <a:cs typeface="Times New Roman" pitchFamily="18" charset="0"/>
            </a:endParaRPr>
          </a:p>
          <a:p>
            <a:pPr algn="just"/>
            <a:r>
              <a:rPr lang="en-US" sz="2800" dirty="0" smtClean="0">
                <a:latin typeface="Times New Roman" pitchFamily="18" charset="0"/>
                <a:cs typeface="Times New Roman" pitchFamily="18" charset="0"/>
              </a:rPr>
              <a:t>Recovery </a:t>
            </a:r>
            <a:r>
              <a:rPr lang="en-US" sz="2800" dirty="0">
                <a:latin typeface="Times New Roman" pitchFamily="18" charset="0"/>
                <a:cs typeface="Times New Roman" pitchFamily="18" charset="0"/>
              </a:rPr>
              <a:t>of copper, </a:t>
            </a:r>
            <a:r>
              <a:rPr lang="en-US" sz="2800" dirty="0" smtClean="0">
                <a:latin typeface="Times New Roman" pitchFamily="18" charset="0"/>
                <a:cs typeface="Times New Roman" pitchFamily="18" charset="0"/>
              </a:rPr>
              <a:t>aluminum </a:t>
            </a:r>
            <a:r>
              <a:rPr lang="en-US" sz="2800" dirty="0">
                <a:latin typeface="Times New Roman" pitchFamily="18" charset="0"/>
                <a:cs typeface="Times New Roman" pitchFamily="18" charset="0"/>
              </a:rPr>
              <a:t>and precious metals from electronic scrap has been performed using this technique. </a:t>
            </a:r>
            <a:endParaRPr lang="en-US" sz="2800" dirty="0" smtClean="0">
              <a:latin typeface="Times New Roman" pitchFamily="18" charset="0"/>
              <a:cs typeface="Times New Roman" pitchFamily="18" charset="0"/>
            </a:endParaRPr>
          </a:p>
          <a:p>
            <a:pPr algn="just"/>
            <a:r>
              <a:rPr lang="en-US" sz="2800" dirty="0" err="1" smtClean="0">
                <a:latin typeface="Times New Roman" pitchFamily="18" charset="0"/>
                <a:cs typeface="Times New Roman" pitchFamily="18" charset="0"/>
              </a:rPr>
              <a:t>Triboelectric</a:t>
            </a:r>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separation separates plastics based on the difference in electric properties, which has been highly desirable for plastic recovery and </a:t>
            </a:r>
            <a:r>
              <a:rPr lang="en-US" sz="2800" dirty="0" smtClean="0">
                <a:latin typeface="Times New Roman" pitchFamily="18" charset="0"/>
                <a:cs typeface="Times New Roman" pitchFamily="18" charset="0"/>
              </a:rPr>
              <a:t>refining.</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81306225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172200"/>
          </a:xfrm>
        </p:spPr>
        <p:txBody>
          <a:bodyPr>
            <a:normAutofit fontScale="77500" lnSpcReduction="20000"/>
          </a:bodyPr>
          <a:lstStyle/>
          <a:p>
            <a:r>
              <a:rPr lang="en-US" b="1" dirty="0">
                <a:latin typeface="Times New Roman" pitchFamily="18" charset="0"/>
                <a:cs typeface="Times New Roman" pitchFamily="18" charset="0"/>
              </a:rPr>
              <a:t>Density/Gravity based </a:t>
            </a:r>
            <a:r>
              <a:rPr lang="en-US" b="1" dirty="0" smtClean="0">
                <a:latin typeface="Times New Roman" pitchFamily="18" charset="0"/>
                <a:cs typeface="Times New Roman" pitchFamily="18" charset="0"/>
              </a:rPr>
              <a:t>Separation</a:t>
            </a:r>
            <a:r>
              <a:rPr lang="en-US" dirty="0" smtClean="0"/>
              <a:t>:</a:t>
            </a:r>
          </a:p>
          <a:p>
            <a:pPr marL="0" indent="0" algn="just">
              <a:buNone/>
            </a:pPr>
            <a:r>
              <a:rPr lang="en-US" sz="3100" b="1" dirty="0">
                <a:latin typeface="Times New Roman" pitchFamily="18" charset="0"/>
                <a:cs typeface="Times New Roman" pitchFamily="18" charset="0"/>
              </a:rPr>
              <a:t>Heavy materials can be separated from lighter ones based on their density difference. </a:t>
            </a:r>
            <a:r>
              <a:rPr lang="en-US" sz="3100" dirty="0">
                <a:latin typeface="Times New Roman" pitchFamily="18" charset="0"/>
                <a:cs typeface="Times New Roman" pitchFamily="18" charset="0"/>
              </a:rPr>
              <a:t>This serves as the principle for density based separation and has been extensively applied for the separation of metals from non-metals</a:t>
            </a:r>
            <a:r>
              <a:rPr lang="en-US" sz="3100" dirty="0" smtClean="0">
                <a:latin typeface="Times New Roman" pitchFamily="18" charset="0"/>
                <a:cs typeface="Times New Roman" pitchFamily="18" charset="0"/>
              </a:rPr>
              <a:t>.</a:t>
            </a:r>
          </a:p>
          <a:p>
            <a:pPr marL="0" indent="0" algn="just">
              <a:buNone/>
            </a:pPr>
            <a:r>
              <a:rPr lang="en-US" sz="3100" dirty="0" smtClean="0">
                <a:latin typeface="Times New Roman" pitchFamily="18" charset="0"/>
                <a:cs typeface="Times New Roman" pitchFamily="18" charset="0"/>
              </a:rPr>
              <a:t> </a:t>
            </a:r>
            <a:r>
              <a:rPr lang="en-US" sz="3100" b="1" dirty="0">
                <a:latin typeface="Times New Roman" pitchFamily="18" charset="0"/>
                <a:cs typeface="Times New Roman" pitchFamily="18" charset="0"/>
              </a:rPr>
              <a:t>Gravity concentration </a:t>
            </a:r>
            <a:r>
              <a:rPr lang="en-US" sz="3100" dirty="0">
                <a:latin typeface="Times New Roman" pitchFamily="18" charset="0"/>
                <a:cs typeface="Times New Roman" pitchFamily="18" charset="0"/>
              </a:rPr>
              <a:t>works on the fact that materials of different specific gravity have different relative movement in response to the force of gravity and other forces like resistance by fluid (air/water). Particle motion in a fluid is affected by multiple factors including particle’s density, size as well as shape so size control of feed determines the effectiveness of gravity/density processes</a:t>
            </a:r>
            <a:r>
              <a:rPr lang="en-US" sz="3100" dirty="0" smtClean="0">
                <a:latin typeface="Times New Roman" pitchFamily="18" charset="0"/>
                <a:cs typeface="Times New Roman" pitchFamily="18" charset="0"/>
              </a:rPr>
              <a:t>.</a:t>
            </a:r>
          </a:p>
          <a:p>
            <a:pPr marL="0" indent="0" algn="just">
              <a:buNone/>
            </a:pPr>
            <a:r>
              <a:rPr lang="en-US" sz="3100" dirty="0" smtClean="0">
                <a:latin typeface="Times New Roman" pitchFamily="18" charset="0"/>
                <a:cs typeface="Times New Roman" pitchFamily="18" charset="0"/>
              </a:rPr>
              <a:t> </a:t>
            </a:r>
            <a:r>
              <a:rPr lang="en-US" sz="3100" dirty="0">
                <a:latin typeface="Times New Roman" pitchFamily="18" charset="0"/>
                <a:cs typeface="Times New Roman" pitchFamily="18" charset="0"/>
              </a:rPr>
              <a:t>Jigging is one of the widely used methods of gravity concentrations in mineral processing industry for concentrating relatively coarse materials. </a:t>
            </a:r>
            <a:endParaRPr lang="en-US" sz="3100" dirty="0" smtClean="0">
              <a:latin typeface="Times New Roman" pitchFamily="18" charset="0"/>
              <a:cs typeface="Times New Roman" pitchFamily="18" charset="0"/>
            </a:endParaRPr>
          </a:p>
          <a:p>
            <a:pPr marL="0" indent="0" algn="just">
              <a:buNone/>
            </a:pPr>
            <a:r>
              <a:rPr lang="en-US" sz="3100" dirty="0" smtClean="0">
                <a:latin typeface="Times New Roman" pitchFamily="18" charset="0"/>
                <a:cs typeface="Times New Roman" pitchFamily="18" charset="0"/>
              </a:rPr>
              <a:t>With </a:t>
            </a:r>
            <a:r>
              <a:rPr lang="en-US" sz="3100" dirty="0">
                <a:latin typeface="Times New Roman" pitchFamily="18" charset="0"/>
                <a:cs typeface="Times New Roman" pitchFamily="18" charset="0"/>
              </a:rPr>
              <a:t>a fairly uniform feed size, good separation of a narrow gravity range can be achieved, acting as an efficient way for sorting small pieces of metals. </a:t>
            </a:r>
            <a:endParaRPr lang="en-US" sz="3100" dirty="0" smtClean="0">
              <a:latin typeface="Times New Roman" pitchFamily="18" charset="0"/>
              <a:cs typeface="Times New Roman" pitchFamily="18" charset="0"/>
            </a:endParaRPr>
          </a:p>
          <a:p>
            <a:pPr marL="0" indent="0" algn="just">
              <a:buNone/>
            </a:pPr>
            <a:r>
              <a:rPr lang="en-US" sz="3100" dirty="0" smtClean="0">
                <a:latin typeface="Times New Roman" pitchFamily="18" charset="0"/>
                <a:cs typeface="Times New Roman" pitchFamily="18" charset="0"/>
              </a:rPr>
              <a:t>Heterogeneity </a:t>
            </a:r>
            <a:r>
              <a:rPr lang="en-US" sz="3100" dirty="0">
                <a:latin typeface="Times New Roman" pitchFamily="18" charset="0"/>
                <a:cs typeface="Times New Roman" pitchFamily="18" charset="0"/>
              </a:rPr>
              <a:t>and high complexity of electronic waste makes it difficult to be separated by jigging process</a:t>
            </a:r>
            <a:r>
              <a:rPr lang="en-US" dirty="0">
                <a:latin typeface="Times New Roman" pitchFamily="18" charset="0"/>
                <a:cs typeface="Times New Roman" pitchFamily="18" charset="0"/>
              </a:rPr>
              <a:t> </a:t>
            </a:r>
          </a:p>
        </p:txBody>
      </p:sp>
    </p:spTree>
    <p:extLst>
      <p:ext uri="{BB962C8B-B14F-4D97-AF65-F5344CB8AC3E}">
        <p14:creationId xmlns:p14="http://schemas.microsoft.com/office/powerpoint/2010/main" val="365766479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6553200" cy="563562"/>
          </a:xfrm>
        </p:spPr>
        <p:txBody>
          <a:bodyPr>
            <a:normAutofit fontScale="90000"/>
          </a:bodyPr>
          <a:lstStyle/>
          <a:p>
            <a:r>
              <a:rPr lang="en-US" dirty="0" smtClean="0"/>
              <a:t>Magnetic separator</a:t>
            </a:r>
            <a:endParaRPr lang="en-US"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5497" b="5260"/>
          <a:stretch/>
        </p:blipFill>
        <p:spPr bwMode="auto">
          <a:xfrm>
            <a:off x="868017" y="685800"/>
            <a:ext cx="7210425" cy="3323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009445"/>
            <a:ext cx="7162800" cy="209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13956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14400"/>
            <a:ext cx="7772400" cy="1524000"/>
          </a:xfrm>
        </p:spPr>
        <p:txBody>
          <a:bodyPr>
            <a:normAutofit fontScale="85000" lnSpcReduction="10000"/>
          </a:bodyPr>
          <a:lstStyle/>
          <a:p>
            <a:r>
              <a:rPr lang="en-US" dirty="0"/>
              <a:t>An eddy current separator (ECS) is</a:t>
            </a:r>
            <a:r>
              <a:rPr lang="en-US" b="1" dirty="0"/>
              <a:t> a machine that uses a powerful magnetic field to separate non-ferrous metals from an input waste or ore stream.</a:t>
            </a:r>
            <a:endParaRPr lang="en-US"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2609359"/>
            <a:ext cx="6019800" cy="396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56362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Density separator</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6563" y="1866900"/>
            <a:ext cx="3190875"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09539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normAutofit/>
          </a:bodyPr>
          <a:lstStyle/>
          <a:p>
            <a:r>
              <a:rPr lang="en-IN" sz="3200" dirty="0"/>
              <a:t>Technologies for recovery of materials</a:t>
            </a:r>
            <a:endParaRPr lang="en-US" sz="3200" dirty="0"/>
          </a:p>
        </p:txBody>
      </p:sp>
      <p:sp>
        <p:nvSpPr>
          <p:cNvPr id="3" name="Content Placeholder 2"/>
          <p:cNvSpPr>
            <a:spLocks noGrp="1"/>
          </p:cNvSpPr>
          <p:nvPr>
            <p:ph idx="1"/>
          </p:nvPr>
        </p:nvSpPr>
        <p:spPr>
          <a:xfrm>
            <a:off x="609600" y="1295400"/>
            <a:ext cx="4800600" cy="3535363"/>
          </a:xfrm>
        </p:spPr>
        <p:txBody>
          <a:bodyPr/>
          <a:lstStyle/>
          <a:p>
            <a:r>
              <a:rPr lang="en-IN" sz="2800" dirty="0"/>
              <a:t>Pyro-metallurgy</a:t>
            </a:r>
          </a:p>
          <a:p>
            <a:r>
              <a:rPr lang="en-IN" sz="2800" dirty="0"/>
              <a:t>Hydrometallurgy</a:t>
            </a:r>
          </a:p>
          <a:p>
            <a:r>
              <a:rPr lang="en-IN" sz="2800" dirty="0"/>
              <a:t>Bio-metallurgy</a:t>
            </a:r>
          </a:p>
          <a:p>
            <a:endParaRPr lang="en-US" dirty="0"/>
          </a:p>
        </p:txBody>
      </p:sp>
    </p:spTree>
    <p:extLst>
      <p:ext uri="{BB962C8B-B14F-4D97-AF65-F5344CB8AC3E}">
        <p14:creationId xmlns:p14="http://schemas.microsoft.com/office/powerpoint/2010/main" val="87149997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text 1">
            <a:extLst>
              <a:ext uri="{FF2B5EF4-FFF2-40B4-BE49-F238E27FC236}">
                <a16:creationId xmlns:a16="http://schemas.microsoft.com/office/drawing/2014/main" xmlns="" id="{924CDFEE-E0E4-4B7C-8CD1-9CAEE0F9D0C0}"/>
              </a:ext>
            </a:extLst>
          </p:cNvPr>
          <p:cNvSpPr>
            <a:spLocks noGrp="1"/>
          </p:cNvSpPr>
          <p:nvPr>
            <p:ph type="body" sz="quarter" idx="17"/>
          </p:nvPr>
        </p:nvSpPr>
        <p:spPr>
          <a:xfrm>
            <a:off x="467545" y="188640"/>
            <a:ext cx="6269754" cy="432048"/>
          </a:xfrm>
        </p:spPr>
        <p:txBody>
          <a:bodyPr>
            <a:normAutofit fontScale="85000" lnSpcReduction="20000"/>
          </a:bodyPr>
          <a:lstStyle/>
          <a:p>
            <a:r>
              <a:rPr lang="sk-SK" dirty="0"/>
              <a:t>PROCESSES FOR RECYCLING</a:t>
            </a:r>
            <a:endParaRPr lang="en-US" dirty="0"/>
          </a:p>
        </p:txBody>
      </p:sp>
      <p:sp>
        <p:nvSpPr>
          <p:cNvPr id="3" name="Zástupný objekt pre text 2">
            <a:extLst>
              <a:ext uri="{FF2B5EF4-FFF2-40B4-BE49-F238E27FC236}">
                <a16:creationId xmlns:a16="http://schemas.microsoft.com/office/drawing/2014/main" xmlns="" id="{0D92B430-04DE-41BD-B629-D8BE61869523}"/>
              </a:ext>
            </a:extLst>
          </p:cNvPr>
          <p:cNvSpPr>
            <a:spLocks noGrp="1"/>
          </p:cNvSpPr>
          <p:nvPr>
            <p:ph type="body" sz="quarter" idx="18"/>
          </p:nvPr>
        </p:nvSpPr>
        <p:spPr>
          <a:xfrm>
            <a:off x="467545" y="836712"/>
            <a:ext cx="7632847" cy="4752527"/>
          </a:xfrm>
        </p:spPr>
        <p:txBody>
          <a:bodyPr/>
          <a:lstStyle/>
          <a:p>
            <a:pPr indent="0">
              <a:buNone/>
            </a:pPr>
            <a:r>
              <a:rPr lang="en-US" sz="1600" b="1" dirty="0"/>
              <a:t>Mechanical-physical separation </a:t>
            </a:r>
          </a:p>
          <a:p>
            <a:pPr indent="0">
              <a:buNone/>
            </a:pPr>
            <a:r>
              <a:rPr lang="en-US" sz="1600" dirty="0"/>
              <a:t>Liberation of materials from their interlocked state physically by comminution</a:t>
            </a:r>
          </a:p>
          <a:p>
            <a:pPr indent="0">
              <a:buNone/>
            </a:pPr>
            <a:r>
              <a:rPr lang="en-US" sz="1600" dirty="0"/>
              <a:t>and separation of valuable materials into concentrates.</a:t>
            </a:r>
            <a:endParaRPr lang="en-US" sz="1600" b="1" dirty="0"/>
          </a:p>
          <a:p>
            <a:r>
              <a:rPr lang="en-US" sz="1600" dirty="0"/>
              <a:t>Comminution - shredding and screening</a:t>
            </a:r>
          </a:p>
          <a:p>
            <a:r>
              <a:rPr lang="en-US" sz="1600" dirty="0"/>
              <a:t>Separation -  shape separation, density separation, magnetic separation,</a:t>
            </a:r>
          </a:p>
          <a:p>
            <a:pPr indent="0">
              <a:buNone/>
            </a:pPr>
            <a:r>
              <a:rPr lang="en-US" sz="1600" dirty="0"/>
              <a:t>    eddy current separation and electrostatic separation</a:t>
            </a:r>
          </a:p>
          <a:p>
            <a:pPr indent="0">
              <a:buNone/>
            </a:pPr>
            <a:r>
              <a:rPr lang="en-US" sz="1600" b="1" dirty="0"/>
              <a:t>Pyrometallurgical processes</a:t>
            </a:r>
          </a:p>
          <a:p>
            <a:pPr indent="0">
              <a:buNone/>
            </a:pPr>
            <a:r>
              <a:rPr lang="en-US" sz="1600" dirty="0"/>
              <a:t>Extraction and purification of metals by processes involving the application of </a:t>
            </a:r>
            <a:r>
              <a:rPr lang="en-US" sz="1600" b="1" dirty="0"/>
              <a:t>heat</a:t>
            </a:r>
            <a:r>
              <a:rPr lang="en-US" sz="1600" dirty="0"/>
              <a:t>.</a:t>
            </a:r>
            <a:endParaRPr lang="en-US" sz="1600" b="1" dirty="0"/>
          </a:p>
          <a:p>
            <a:r>
              <a:rPr lang="en-US" sz="1600" dirty="0"/>
              <a:t>Smelting, incineration, combustion, pyrolysis, molten salt, and pyrochemical processes.</a:t>
            </a:r>
          </a:p>
          <a:p>
            <a:pPr indent="0">
              <a:buNone/>
            </a:pPr>
            <a:r>
              <a:rPr lang="en-US" sz="1600" b="1" dirty="0"/>
              <a:t>Hydrometallurgical processes</a:t>
            </a:r>
          </a:p>
          <a:p>
            <a:pPr indent="0">
              <a:buNone/>
            </a:pPr>
            <a:r>
              <a:rPr lang="en-US" sz="1600" dirty="0"/>
              <a:t>Selective </a:t>
            </a:r>
            <a:r>
              <a:rPr lang="en-US" sz="1600" b="1" dirty="0"/>
              <a:t>leaching</a:t>
            </a:r>
            <a:r>
              <a:rPr lang="en-US" sz="1600" dirty="0"/>
              <a:t> of metallic compounds to form a solution from which the metals can be precipitated and recovered.</a:t>
            </a:r>
          </a:p>
          <a:p>
            <a:r>
              <a:rPr lang="en-US" sz="1600" dirty="0"/>
              <a:t>Leaching, precipitation, solvent extraction, and resin ion exchange.</a:t>
            </a:r>
          </a:p>
        </p:txBody>
      </p:sp>
    </p:spTree>
    <p:extLst>
      <p:ext uri="{BB962C8B-B14F-4D97-AF65-F5344CB8AC3E}">
        <p14:creationId xmlns:p14="http://schemas.microsoft.com/office/powerpoint/2010/main" val="294499439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text 1">
            <a:extLst>
              <a:ext uri="{FF2B5EF4-FFF2-40B4-BE49-F238E27FC236}">
                <a16:creationId xmlns:a16="http://schemas.microsoft.com/office/drawing/2014/main" xmlns="" id="{40D67E84-0943-4518-97A3-C0AA37C19E1A}"/>
              </a:ext>
            </a:extLst>
          </p:cNvPr>
          <p:cNvSpPr>
            <a:spLocks noGrp="1"/>
          </p:cNvSpPr>
          <p:nvPr>
            <p:ph type="body" sz="quarter" idx="17"/>
          </p:nvPr>
        </p:nvSpPr>
        <p:spPr>
          <a:xfrm>
            <a:off x="251520" y="143535"/>
            <a:ext cx="6269754" cy="432048"/>
          </a:xfrm>
        </p:spPr>
        <p:txBody>
          <a:bodyPr>
            <a:normAutofit fontScale="92500" lnSpcReduction="20000"/>
          </a:bodyPr>
          <a:lstStyle/>
          <a:p>
            <a:r>
              <a:rPr lang="sk-SK" sz="2800" dirty="0"/>
              <a:t>PRE-TREATMENT (HYDROMETALLURGY)</a:t>
            </a:r>
            <a:endParaRPr lang="en-US" sz="2800" dirty="0"/>
          </a:p>
        </p:txBody>
      </p:sp>
      <p:sp>
        <p:nvSpPr>
          <p:cNvPr id="3" name="Zástupný objekt pre text 2">
            <a:extLst>
              <a:ext uri="{FF2B5EF4-FFF2-40B4-BE49-F238E27FC236}">
                <a16:creationId xmlns:a16="http://schemas.microsoft.com/office/drawing/2014/main" xmlns="" id="{14FC488B-A274-4601-89DE-ABBDAD4B92C4}"/>
              </a:ext>
            </a:extLst>
          </p:cNvPr>
          <p:cNvSpPr>
            <a:spLocks noGrp="1"/>
          </p:cNvSpPr>
          <p:nvPr>
            <p:ph type="body" sz="quarter" idx="18"/>
          </p:nvPr>
        </p:nvSpPr>
        <p:spPr>
          <a:xfrm>
            <a:off x="308994" y="766841"/>
            <a:ext cx="5616623" cy="3929938"/>
          </a:xfrm>
        </p:spPr>
        <p:txBody>
          <a:bodyPr/>
          <a:lstStyle/>
          <a:p>
            <a:r>
              <a:rPr lang="en-US" sz="1600" b="1" dirty="0"/>
              <a:t>Disassembly </a:t>
            </a:r>
          </a:p>
          <a:p>
            <a:pPr lvl="1"/>
            <a:r>
              <a:rPr lang="en-US" sz="1600" dirty="0"/>
              <a:t>Manual (labor intensive),</a:t>
            </a:r>
          </a:p>
          <a:p>
            <a:pPr lvl="1"/>
            <a:r>
              <a:rPr lang="en-US" sz="1600" dirty="0"/>
              <a:t>automated (melting of solder joints).</a:t>
            </a:r>
          </a:p>
          <a:p>
            <a:r>
              <a:rPr lang="en-US" sz="1600" b="1" dirty="0"/>
              <a:t>Size reduction </a:t>
            </a:r>
            <a:r>
              <a:rPr lang="en-US" sz="1600" dirty="0"/>
              <a:t>(optional) :</a:t>
            </a:r>
          </a:p>
          <a:p>
            <a:pPr lvl="1"/>
            <a:r>
              <a:rPr lang="en-US" sz="1600" dirty="0"/>
              <a:t>Shredding, crushing and grinding.</a:t>
            </a:r>
          </a:p>
          <a:p>
            <a:r>
              <a:rPr lang="en-US" sz="1600" b="1" dirty="0"/>
              <a:t>Enrichment</a:t>
            </a:r>
            <a:r>
              <a:rPr lang="en-US" sz="1600" dirty="0"/>
              <a:t> (optional) – separation:</a:t>
            </a:r>
          </a:p>
          <a:p>
            <a:pPr lvl="1"/>
            <a:r>
              <a:rPr lang="en-US" sz="1600" dirty="0"/>
              <a:t>Size and shape, magnetism, electric conductivity (eddy current, corona electrostatic or triboelectric separation), density.</a:t>
            </a:r>
          </a:p>
          <a:p>
            <a:r>
              <a:rPr lang="en-US" sz="1600" b="1" dirty="0"/>
              <a:t>Chemical pre-treatment</a:t>
            </a:r>
          </a:p>
          <a:p>
            <a:pPr lvl="1"/>
            <a:r>
              <a:rPr lang="en-US" sz="1600" dirty="0"/>
              <a:t>Solder mask dissolving, solder dissolving, organic swelling, supercritical depolymerization, resin dissolving.</a:t>
            </a:r>
          </a:p>
        </p:txBody>
      </p:sp>
      <p:graphicFrame>
        <p:nvGraphicFramePr>
          <p:cNvPr id="6" name="Diagram 5">
            <a:extLst>
              <a:ext uri="{FF2B5EF4-FFF2-40B4-BE49-F238E27FC236}">
                <a16:creationId xmlns:a16="http://schemas.microsoft.com/office/drawing/2014/main" xmlns="" id="{0F530116-D194-49D6-B76F-4EE8B90C896C}"/>
              </a:ext>
            </a:extLst>
          </p:cNvPr>
          <p:cNvGraphicFramePr/>
          <p:nvPr>
            <p:extLst>
              <p:ext uri="{D42A27DB-BD31-4B8C-83A1-F6EECF244321}">
                <p14:modId xmlns:p14="http://schemas.microsoft.com/office/powerpoint/2010/main" val="798061112"/>
              </p:ext>
            </p:extLst>
          </p:nvPr>
        </p:nvGraphicFramePr>
        <p:xfrm>
          <a:off x="5014147" y="228600"/>
          <a:ext cx="3437826" cy="56617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Obrázok 6">
            <a:extLst>
              <a:ext uri="{FF2B5EF4-FFF2-40B4-BE49-F238E27FC236}">
                <a16:creationId xmlns:a16="http://schemas.microsoft.com/office/drawing/2014/main" xmlns="" id="{33C56EFB-6053-48F8-9163-8FEC21C9906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728867" y="404664"/>
            <a:ext cx="1403648" cy="1403648"/>
          </a:xfrm>
          <a:prstGeom prst="rect">
            <a:avLst/>
          </a:prstGeom>
        </p:spPr>
      </p:pic>
      <p:sp>
        <p:nvSpPr>
          <p:cNvPr id="8" name="pole tekstowe 3">
            <a:extLst>
              <a:ext uri="{FF2B5EF4-FFF2-40B4-BE49-F238E27FC236}">
                <a16:creationId xmlns:a16="http://schemas.microsoft.com/office/drawing/2014/main" xmlns="" id="{CF09499E-C425-4FEB-9243-CD655D113AC8}"/>
              </a:ext>
            </a:extLst>
          </p:cNvPr>
          <p:cNvSpPr txBox="1"/>
          <p:nvPr/>
        </p:nvSpPr>
        <p:spPr>
          <a:xfrm>
            <a:off x="0" y="6513555"/>
            <a:ext cx="3546164" cy="215444"/>
          </a:xfrm>
          <a:prstGeom prst="rect">
            <a:avLst/>
          </a:prstGeom>
          <a:noFill/>
        </p:spPr>
        <p:txBody>
          <a:bodyPr wrap="none" rtlCol="0">
            <a:spAutoFit/>
          </a:bodyPr>
          <a:lstStyle/>
          <a:p>
            <a:r>
              <a:rPr lang="en-US" sz="800" dirty="0"/>
              <a:t>Source: https://www.sciencedirect.com/science/article/pii/S092134491830288X</a:t>
            </a:r>
          </a:p>
        </p:txBody>
      </p:sp>
      <p:graphicFrame>
        <p:nvGraphicFramePr>
          <p:cNvPr id="10" name="Diagram 9">
            <a:extLst>
              <a:ext uri="{FF2B5EF4-FFF2-40B4-BE49-F238E27FC236}">
                <a16:creationId xmlns:a16="http://schemas.microsoft.com/office/drawing/2014/main" xmlns="" id="{1F65987C-A33D-4F09-951C-6AECF82DB0A7}"/>
              </a:ext>
            </a:extLst>
          </p:cNvPr>
          <p:cNvGraphicFramePr/>
          <p:nvPr>
            <p:extLst>
              <p:ext uri="{D42A27DB-BD31-4B8C-83A1-F6EECF244321}">
                <p14:modId xmlns:p14="http://schemas.microsoft.com/office/powerpoint/2010/main" val="2520598727"/>
              </p:ext>
            </p:extLst>
          </p:nvPr>
        </p:nvGraphicFramePr>
        <p:xfrm>
          <a:off x="4342878" y="6109568"/>
          <a:ext cx="4661123" cy="519832"/>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161306335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text 1">
            <a:extLst>
              <a:ext uri="{FF2B5EF4-FFF2-40B4-BE49-F238E27FC236}">
                <a16:creationId xmlns:a16="http://schemas.microsoft.com/office/drawing/2014/main" xmlns="" id="{40D67E84-0943-4518-97A3-C0AA37C19E1A}"/>
              </a:ext>
            </a:extLst>
          </p:cNvPr>
          <p:cNvSpPr>
            <a:spLocks noGrp="1"/>
          </p:cNvSpPr>
          <p:nvPr>
            <p:ph type="body" sz="quarter" idx="17"/>
          </p:nvPr>
        </p:nvSpPr>
        <p:spPr>
          <a:xfrm>
            <a:off x="411286" y="188640"/>
            <a:ext cx="7185049" cy="432048"/>
          </a:xfrm>
        </p:spPr>
        <p:txBody>
          <a:bodyPr>
            <a:normAutofit fontScale="92500" lnSpcReduction="20000"/>
          </a:bodyPr>
          <a:lstStyle/>
          <a:p>
            <a:r>
              <a:rPr lang="sk-SK" sz="2800" dirty="0"/>
              <a:t>LEACHING OF METALS (HYDROMETALLURGY)</a:t>
            </a:r>
            <a:endParaRPr lang="en-US" sz="2800" dirty="0"/>
          </a:p>
        </p:txBody>
      </p:sp>
      <p:sp>
        <p:nvSpPr>
          <p:cNvPr id="3" name="Zástupný objekt pre text 2">
            <a:extLst>
              <a:ext uri="{FF2B5EF4-FFF2-40B4-BE49-F238E27FC236}">
                <a16:creationId xmlns:a16="http://schemas.microsoft.com/office/drawing/2014/main" xmlns="" id="{14FC488B-A274-4601-89DE-ABBDAD4B92C4}"/>
              </a:ext>
            </a:extLst>
          </p:cNvPr>
          <p:cNvSpPr>
            <a:spLocks noGrp="1"/>
          </p:cNvSpPr>
          <p:nvPr>
            <p:ph type="body" sz="quarter" idx="18"/>
          </p:nvPr>
        </p:nvSpPr>
        <p:spPr>
          <a:xfrm>
            <a:off x="304800" y="533400"/>
            <a:ext cx="7543800" cy="5218584"/>
          </a:xfrm>
        </p:spPr>
        <p:txBody>
          <a:bodyPr/>
          <a:lstStyle/>
          <a:p>
            <a:r>
              <a:rPr lang="en-US" sz="1400" b="1" dirty="0"/>
              <a:t>Transfer of metals from solid materials to a solution</a:t>
            </a:r>
          </a:p>
          <a:p>
            <a:r>
              <a:rPr lang="en-US" sz="1400" b="1" dirty="0"/>
              <a:t>Traditional leaching methods</a:t>
            </a:r>
          </a:p>
          <a:p>
            <a:pPr lvl="1"/>
            <a:r>
              <a:rPr lang="en-US" sz="1400" dirty="0"/>
              <a:t>Leaching of base and precious metals using mineral acids.</a:t>
            </a:r>
          </a:p>
          <a:p>
            <a:pPr lvl="2"/>
            <a:r>
              <a:rPr lang="en-US" sz="1400" dirty="0"/>
              <a:t>Mineral acids only - H</a:t>
            </a:r>
            <a:r>
              <a:rPr lang="en-US" sz="1400" baseline="-25000" dirty="0"/>
              <a:t>2</a:t>
            </a:r>
            <a:r>
              <a:rPr lang="en-US" sz="1400" dirty="0"/>
              <a:t>SO</a:t>
            </a:r>
            <a:r>
              <a:rPr lang="en-US" sz="1400" baseline="-25000" dirty="0"/>
              <a:t>4</a:t>
            </a:r>
            <a:r>
              <a:rPr lang="en-US" sz="1400" dirty="0"/>
              <a:t>, HNO</a:t>
            </a:r>
            <a:r>
              <a:rPr lang="en-US" sz="1400" baseline="-25000" dirty="0"/>
              <a:t>3</a:t>
            </a:r>
            <a:r>
              <a:rPr lang="en-US" sz="1400" dirty="0"/>
              <a:t>, HCl and aqua regia (HCl:HNO</a:t>
            </a:r>
            <a:r>
              <a:rPr lang="en-US" sz="1400" baseline="-25000" dirty="0"/>
              <a:t>3</a:t>
            </a:r>
            <a:r>
              <a:rPr lang="en-US" sz="1400" dirty="0"/>
              <a:t> = 3:1, v/v).</a:t>
            </a:r>
          </a:p>
          <a:p>
            <a:pPr lvl="2"/>
            <a:r>
              <a:rPr lang="en-US" sz="1400" dirty="0"/>
              <a:t>Using mineral acid and oxidant - metals with high reduction potentials.</a:t>
            </a:r>
          </a:p>
          <a:p>
            <a:pPr lvl="2"/>
            <a:r>
              <a:rPr lang="en-US" sz="1400" dirty="0"/>
              <a:t>Multi-stage leaching – selective leaching of metals.</a:t>
            </a:r>
          </a:p>
          <a:p>
            <a:pPr lvl="1"/>
            <a:r>
              <a:rPr lang="en-US" sz="1400" dirty="0"/>
              <a:t>Cyanide-based leaching of precious metals</a:t>
            </a:r>
          </a:p>
          <a:p>
            <a:r>
              <a:rPr lang="en-US" sz="1400" b="1" dirty="0"/>
              <a:t>Mild leaching methods</a:t>
            </a:r>
          </a:p>
          <a:p>
            <a:pPr lvl="1"/>
            <a:r>
              <a:rPr lang="en-US" sz="1400" dirty="0"/>
              <a:t>Thiourea leaching of precious metals – acid or alkaline thiourea</a:t>
            </a:r>
          </a:p>
          <a:p>
            <a:pPr lvl="1"/>
            <a:r>
              <a:rPr lang="en-US" sz="1400" dirty="0"/>
              <a:t>Thiosulfate leaching of precious metals (S</a:t>
            </a:r>
            <a:r>
              <a:rPr lang="en-US" sz="1400" baseline="-25000" dirty="0"/>
              <a:t>2</a:t>
            </a:r>
            <a:r>
              <a:rPr lang="en-US" sz="1400" dirty="0"/>
              <a:t>O</a:t>
            </a:r>
            <a:r>
              <a:rPr lang="en-US" sz="1400" baseline="-25000" dirty="0"/>
              <a:t>3</a:t>
            </a:r>
            <a:r>
              <a:rPr lang="en-US" sz="1400" baseline="30000" dirty="0"/>
              <a:t>2−</a:t>
            </a:r>
            <a:r>
              <a:rPr lang="en-US" sz="1400" dirty="0"/>
              <a:t>) </a:t>
            </a:r>
          </a:p>
          <a:p>
            <a:pPr lvl="1"/>
            <a:r>
              <a:rPr lang="en-US" sz="1400" dirty="0"/>
              <a:t>Thiocyanate leaching of precious metals</a:t>
            </a:r>
          </a:p>
          <a:p>
            <a:pPr lvl="1"/>
            <a:r>
              <a:rPr lang="en-US" sz="1400" dirty="0"/>
              <a:t>Halide leaching of precious metals</a:t>
            </a:r>
          </a:p>
          <a:p>
            <a:pPr lvl="1"/>
            <a:r>
              <a:rPr lang="en-US" sz="1400" dirty="0"/>
              <a:t>Ammonia-ammonium leaching of base metals</a:t>
            </a:r>
          </a:p>
          <a:p>
            <a:r>
              <a:rPr lang="en-US" sz="1400" b="1" dirty="0"/>
              <a:t>Novel leaching methods</a:t>
            </a:r>
          </a:p>
          <a:p>
            <a:pPr lvl="1"/>
            <a:r>
              <a:rPr lang="en-US" sz="1400" dirty="0"/>
              <a:t>Chelating leaching of base metals</a:t>
            </a:r>
          </a:p>
          <a:p>
            <a:pPr lvl="1"/>
            <a:r>
              <a:rPr lang="en-US" sz="1400" dirty="0"/>
              <a:t>Ionic liquid leaching of base metals</a:t>
            </a:r>
          </a:p>
          <a:p>
            <a:pPr lvl="1"/>
            <a:r>
              <a:rPr lang="en-US" sz="1400" dirty="0"/>
              <a:t>Supercritical leaching of base and precious metals</a:t>
            </a:r>
            <a:endParaRPr lang="sk-SK" sz="1400" dirty="0"/>
          </a:p>
        </p:txBody>
      </p:sp>
      <p:pic>
        <p:nvPicPr>
          <p:cNvPr id="7" name="Obrázok 6">
            <a:extLst>
              <a:ext uri="{FF2B5EF4-FFF2-40B4-BE49-F238E27FC236}">
                <a16:creationId xmlns:a16="http://schemas.microsoft.com/office/drawing/2014/main" xmlns="" id="{33C56EFB-6053-48F8-9163-8FEC21C990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28867" y="404664"/>
            <a:ext cx="1403648" cy="1403648"/>
          </a:xfrm>
          <a:prstGeom prst="rect">
            <a:avLst/>
          </a:prstGeom>
        </p:spPr>
      </p:pic>
      <p:sp>
        <p:nvSpPr>
          <p:cNvPr id="8" name="pole tekstowe 3">
            <a:extLst>
              <a:ext uri="{FF2B5EF4-FFF2-40B4-BE49-F238E27FC236}">
                <a16:creationId xmlns:a16="http://schemas.microsoft.com/office/drawing/2014/main" xmlns="" id="{CF09499E-C425-4FEB-9243-CD655D113AC8}"/>
              </a:ext>
            </a:extLst>
          </p:cNvPr>
          <p:cNvSpPr txBox="1"/>
          <p:nvPr/>
        </p:nvSpPr>
        <p:spPr>
          <a:xfrm>
            <a:off x="0" y="6513555"/>
            <a:ext cx="3546164" cy="215444"/>
          </a:xfrm>
          <a:prstGeom prst="rect">
            <a:avLst/>
          </a:prstGeom>
          <a:noFill/>
        </p:spPr>
        <p:txBody>
          <a:bodyPr wrap="none" rtlCol="0">
            <a:spAutoFit/>
          </a:bodyPr>
          <a:lstStyle/>
          <a:p>
            <a:r>
              <a:rPr lang="en-US" sz="800" dirty="0"/>
              <a:t>Source: https://www.sciencedirect.com/science/article/pii/S092134491830288X</a:t>
            </a:r>
          </a:p>
        </p:txBody>
      </p:sp>
      <p:graphicFrame>
        <p:nvGraphicFramePr>
          <p:cNvPr id="10" name="Diagram 9">
            <a:extLst>
              <a:ext uri="{FF2B5EF4-FFF2-40B4-BE49-F238E27FC236}">
                <a16:creationId xmlns:a16="http://schemas.microsoft.com/office/drawing/2014/main" xmlns="" id="{1F65987C-A33D-4F09-951C-6AECF82DB0A7}"/>
              </a:ext>
            </a:extLst>
          </p:cNvPr>
          <p:cNvGraphicFramePr/>
          <p:nvPr>
            <p:extLst>
              <p:ext uri="{D42A27DB-BD31-4B8C-83A1-F6EECF244321}">
                <p14:modId xmlns:p14="http://schemas.microsoft.com/office/powerpoint/2010/main" val="549368253"/>
              </p:ext>
            </p:extLst>
          </p:nvPr>
        </p:nvGraphicFramePr>
        <p:xfrm>
          <a:off x="4350479" y="6056784"/>
          <a:ext cx="4661123" cy="51983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54357305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text 1">
            <a:extLst>
              <a:ext uri="{FF2B5EF4-FFF2-40B4-BE49-F238E27FC236}">
                <a16:creationId xmlns:a16="http://schemas.microsoft.com/office/drawing/2014/main" xmlns="" id="{40D67E84-0943-4518-97A3-C0AA37C19E1A}"/>
              </a:ext>
            </a:extLst>
          </p:cNvPr>
          <p:cNvSpPr>
            <a:spLocks noGrp="1"/>
          </p:cNvSpPr>
          <p:nvPr>
            <p:ph type="body" sz="quarter" idx="17"/>
          </p:nvPr>
        </p:nvSpPr>
        <p:spPr>
          <a:xfrm>
            <a:off x="411286" y="188640"/>
            <a:ext cx="8265170" cy="432048"/>
          </a:xfrm>
          <a:solidFill>
            <a:schemeClr val="bg1"/>
          </a:solidFill>
        </p:spPr>
        <p:txBody>
          <a:bodyPr>
            <a:normAutofit fontScale="92500" lnSpcReduction="20000"/>
          </a:bodyPr>
          <a:lstStyle/>
          <a:p>
            <a:r>
              <a:rPr lang="sk-SK" sz="2800" dirty="0"/>
              <a:t>PURIFICATION AND RECOVERY (HYDROMETALLURGY)</a:t>
            </a:r>
            <a:endParaRPr lang="en-US" sz="2800" dirty="0"/>
          </a:p>
        </p:txBody>
      </p:sp>
      <p:sp>
        <p:nvSpPr>
          <p:cNvPr id="3" name="Zástupný objekt pre text 2">
            <a:extLst>
              <a:ext uri="{FF2B5EF4-FFF2-40B4-BE49-F238E27FC236}">
                <a16:creationId xmlns:a16="http://schemas.microsoft.com/office/drawing/2014/main" xmlns="" id="{14FC488B-A274-4601-89DE-ABBDAD4B92C4}"/>
              </a:ext>
            </a:extLst>
          </p:cNvPr>
          <p:cNvSpPr>
            <a:spLocks noGrp="1"/>
          </p:cNvSpPr>
          <p:nvPr>
            <p:ph type="body" sz="quarter" idx="18"/>
          </p:nvPr>
        </p:nvSpPr>
        <p:spPr>
          <a:xfrm>
            <a:off x="374764" y="801216"/>
            <a:ext cx="7221571" cy="5076055"/>
          </a:xfrm>
        </p:spPr>
        <p:txBody>
          <a:bodyPr/>
          <a:lstStyle/>
          <a:p>
            <a:r>
              <a:rPr lang="en-US" sz="1600" b="1" dirty="0"/>
              <a:t>Purification</a:t>
            </a:r>
            <a:r>
              <a:rPr lang="en-US" sz="1600" dirty="0"/>
              <a:t> – removal of </a:t>
            </a:r>
            <a:r>
              <a:rPr lang="en-US" sz="1600" b="1" dirty="0"/>
              <a:t>harmful </a:t>
            </a:r>
            <a:r>
              <a:rPr lang="en-US" sz="1600" dirty="0"/>
              <a:t>substances from solutions</a:t>
            </a:r>
          </a:p>
          <a:p>
            <a:r>
              <a:rPr lang="en-US" sz="1600" b="1" dirty="0"/>
              <a:t>Recovery</a:t>
            </a:r>
            <a:r>
              <a:rPr lang="en-US" sz="1600" dirty="0"/>
              <a:t> – precipitation of the dissolved metals and their recovery in solid form.</a:t>
            </a:r>
          </a:p>
          <a:p>
            <a:r>
              <a:rPr lang="en-US" sz="1600" dirty="0"/>
              <a:t>Various methods: </a:t>
            </a:r>
          </a:p>
          <a:p>
            <a:pPr lvl="1"/>
            <a:r>
              <a:rPr lang="en-US" sz="1600" dirty="0"/>
              <a:t>Chemical precipitation – displacement reaction (more active metal replaces less active metal in solution)</a:t>
            </a:r>
          </a:p>
          <a:p>
            <a:pPr lvl="2"/>
            <a:r>
              <a:rPr lang="en-US" sz="1600" dirty="0"/>
              <a:t>Cementation – Fe replaces Cu; base metals replace precious metals.</a:t>
            </a:r>
          </a:p>
          <a:p>
            <a:pPr lvl="2"/>
            <a:r>
              <a:rPr lang="en-US" sz="1600" dirty="0"/>
              <a:t>pH adjustment, using other chemicals for precipitations</a:t>
            </a:r>
          </a:p>
          <a:p>
            <a:pPr lvl="1"/>
            <a:r>
              <a:rPr lang="en-US" sz="1600" dirty="0"/>
              <a:t>Solvent extraction (metals are passed from the leach solution into extraction solution and the two phases are then separated).</a:t>
            </a:r>
          </a:p>
          <a:p>
            <a:pPr lvl="1"/>
            <a:r>
              <a:rPr lang="en-US" sz="1600" dirty="0"/>
              <a:t>Activated carbon adsorption - Au and Ag recovery from cyanide leaching solutions.</a:t>
            </a:r>
          </a:p>
          <a:p>
            <a:pPr lvl="1"/>
            <a:r>
              <a:rPr lang="en-US" sz="1600" dirty="0"/>
              <a:t>Ion exchange by resin – comparable to adsorption with activated carbon often with higher adsorption and recovery rates</a:t>
            </a:r>
          </a:p>
          <a:p>
            <a:pPr lvl="1"/>
            <a:r>
              <a:rPr lang="en-US" sz="1600" dirty="0"/>
              <a:t>Electrodeposition – utilization of simple electric device with minimal chemicals input – environmental point of view. </a:t>
            </a:r>
          </a:p>
          <a:p>
            <a:endParaRPr lang="en-US" sz="1600" dirty="0"/>
          </a:p>
        </p:txBody>
      </p:sp>
      <p:pic>
        <p:nvPicPr>
          <p:cNvPr id="7" name="Obrázok 6">
            <a:extLst>
              <a:ext uri="{FF2B5EF4-FFF2-40B4-BE49-F238E27FC236}">
                <a16:creationId xmlns:a16="http://schemas.microsoft.com/office/drawing/2014/main" xmlns="" id="{33C56EFB-6053-48F8-9163-8FEC21C990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28867" y="404664"/>
            <a:ext cx="1403648" cy="1403648"/>
          </a:xfrm>
          <a:prstGeom prst="rect">
            <a:avLst/>
          </a:prstGeom>
        </p:spPr>
      </p:pic>
      <p:sp>
        <p:nvSpPr>
          <p:cNvPr id="8" name="pole tekstowe 3">
            <a:extLst>
              <a:ext uri="{FF2B5EF4-FFF2-40B4-BE49-F238E27FC236}">
                <a16:creationId xmlns:a16="http://schemas.microsoft.com/office/drawing/2014/main" xmlns="" id="{CF09499E-C425-4FEB-9243-CD655D113AC8}"/>
              </a:ext>
            </a:extLst>
          </p:cNvPr>
          <p:cNvSpPr txBox="1"/>
          <p:nvPr/>
        </p:nvSpPr>
        <p:spPr>
          <a:xfrm>
            <a:off x="0" y="6513555"/>
            <a:ext cx="3546164" cy="215444"/>
          </a:xfrm>
          <a:prstGeom prst="rect">
            <a:avLst/>
          </a:prstGeom>
          <a:noFill/>
        </p:spPr>
        <p:txBody>
          <a:bodyPr wrap="none" rtlCol="0">
            <a:spAutoFit/>
          </a:bodyPr>
          <a:lstStyle/>
          <a:p>
            <a:r>
              <a:rPr lang="en-US" sz="800" dirty="0"/>
              <a:t>Source: https://www.sciencedirect.com/science/article/pii/S092134491830288X</a:t>
            </a:r>
          </a:p>
        </p:txBody>
      </p:sp>
      <p:graphicFrame>
        <p:nvGraphicFramePr>
          <p:cNvPr id="10" name="Diagram 9">
            <a:extLst>
              <a:ext uri="{FF2B5EF4-FFF2-40B4-BE49-F238E27FC236}">
                <a16:creationId xmlns:a16="http://schemas.microsoft.com/office/drawing/2014/main" xmlns="" id="{1F65987C-A33D-4F09-951C-6AECF82DB0A7}"/>
              </a:ext>
            </a:extLst>
          </p:cNvPr>
          <p:cNvGraphicFramePr/>
          <p:nvPr>
            <p:extLst>
              <p:ext uri="{D42A27DB-BD31-4B8C-83A1-F6EECF244321}">
                <p14:modId xmlns:p14="http://schemas.microsoft.com/office/powerpoint/2010/main" val="2658940755"/>
              </p:ext>
            </p:extLst>
          </p:nvPr>
        </p:nvGraphicFramePr>
        <p:xfrm>
          <a:off x="4350479" y="6056784"/>
          <a:ext cx="4661123" cy="51983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0860259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text 1">
            <a:extLst>
              <a:ext uri="{FF2B5EF4-FFF2-40B4-BE49-F238E27FC236}">
                <a16:creationId xmlns:a16="http://schemas.microsoft.com/office/drawing/2014/main" xmlns="" id="{DB4D4E1F-D6C9-4F7B-89E1-B2676FAB954D}"/>
              </a:ext>
            </a:extLst>
          </p:cNvPr>
          <p:cNvSpPr>
            <a:spLocks noGrp="1"/>
          </p:cNvSpPr>
          <p:nvPr>
            <p:ph type="body" sz="quarter" idx="17"/>
          </p:nvPr>
        </p:nvSpPr>
        <p:spPr>
          <a:xfrm>
            <a:off x="467544" y="338774"/>
            <a:ext cx="6269754" cy="432048"/>
          </a:xfrm>
        </p:spPr>
        <p:txBody>
          <a:bodyPr>
            <a:normAutofit fontScale="85000" lnSpcReduction="20000"/>
          </a:bodyPr>
          <a:lstStyle/>
          <a:p>
            <a:r>
              <a:rPr lang="sk-SK" dirty="0"/>
              <a:t>PYROMETALLURGY (</a:t>
            </a:r>
            <a:r>
              <a:rPr lang="sk-SK" dirty="0" err="1"/>
              <a:t>PCBs</a:t>
            </a:r>
            <a:r>
              <a:rPr lang="sk-SK" dirty="0"/>
              <a:t>)</a:t>
            </a:r>
            <a:endParaRPr lang="en-US" dirty="0"/>
          </a:p>
        </p:txBody>
      </p:sp>
      <p:sp>
        <p:nvSpPr>
          <p:cNvPr id="3" name="Zástupný objekt pre text 2">
            <a:extLst>
              <a:ext uri="{FF2B5EF4-FFF2-40B4-BE49-F238E27FC236}">
                <a16:creationId xmlns:a16="http://schemas.microsoft.com/office/drawing/2014/main" xmlns="" id="{E2562167-0101-4A5D-A455-859134225D7A}"/>
              </a:ext>
            </a:extLst>
          </p:cNvPr>
          <p:cNvSpPr>
            <a:spLocks noGrp="1"/>
          </p:cNvSpPr>
          <p:nvPr>
            <p:ph type="body" sz="quarter" idx="18"/>
          </p:nvPr>
        </p:nvSpPr>
        <p:spPr>
          <a:xfrm>
            <a:off x="472133" y="980728"/>
            <a:ext cx="7488831" cy="4464273"/>
          </a:xfrm>
        </p:spPr>
        <p:txBody>
          <a:bodyPr>
            <a:normAutofit lnSpcReduction="10000"/>
          </a:bodyPr>
          <a:lstStyle/>
          <a:p>
            <a:r>
              <a:rPr lang="en-US" sz="1600" dirty="0"/>
              <a:t>Pre-treatment (dismantling of electronic components, grinding)</a:t>
            </a:r>
          </a:p>
          <a:p>
            <a:r>
              <a:rPr lang="en-US" sz="1600" b="1" dirty="0"/>
              <a:t>Incineratio</a:t>
            </a:r>
            <a:r>
              <a:rPr lang="en-US" sz="1600" dirty="0"/>
              <a:t>n</a:t>
            </a:r>
          </a:p>
          <a:p>
            <a:pPr lvl="1"/>
            <a:r>
              <a:rPr lang="en-US" sz="1600" dirty="0"/>
              <a:t>Aerobic conditions – organic components are </a:t>
            </a:r>
            <a:r>
              <a:rPr lang="en-US" sz="1600" b="1" dirty="0"/>
              <a:t>thermally decomposed </a:t>
            </a:r>
            <a:r>
              <a:rPr lang="en-US" sz="1600" dirty="0"/>
              <a:t>and combusted at high temperature.</a:t>
            </a:r>
          </a:p>
          <a:p>
            <a:pPr lvl="1"/>
            <a:r>
              <a:rPr lang="en-US" sz="1600" dirty="0"/>
              <a:t>Glass-fibers and metal oxides (recycled by physical separation methods).</a:t>
            </a:r>
          </a:p>
          <a:p>
            <a:r>
              <a:rPr lang="en-US" sz="1600" b="1" dirty="0"/>
              <a:t>Pyrolysis</a:t>
            </a:r>
          </a:p>
          <a:p>
            <a:pPr lvl="1"/>
            <a:r>
              <a:rPr lang="en-US" sz="1600" dirty="0"/>
              <a:t>Thermochemical decomposition of organic resins in anaerobic conditions.</a:t>
            </a:r>
          </a:p>
          <a:p>
            <a:pPr lvl="1"/>
            <a:r>
              <a:rPr lang="en-US" sz="1600" dirty="0"/>
              <a:t>Pyrolysis products (oil and gasses) and residues (glass fibers and metals)</a:t>
            </a:r>
          </a:p>
          <a:p>
            <a:r>
              <a:rPr lang="en-US" sz="1600" b="1" dirty="0"/>
              <a:t>Plasma</a:t>
            </a:r>
          </a:p>
          <a:p>
            <a:pPr lvl="1"/>
            <a:r>
              <a:rPr lang="en-US" sz="1600" dirty="0"/>
              <a:t>Decomposition of organic matter to gasses and melting of glass fibers.</a:t>
            </a:r>
          </a:p>
          <a:p>
            <a:pPr lvl="1"/>
            <a:r>
              <a:rPr lang="en-US" sz="1600" dirty="0"/>
              <a:t>Gasses, vitreous body (molten glass fibers), metals.</a:t>
            </a:r>
          </a:p>
          <a:p>
            <a:r>
              <a:rPr lang="en-US" sz="1600" b="1" dirty="0"/>
              <a:t>Molten salt</a:t>
            </a:r>
          </a:p>
          <a:p>
            <a:pPr lvl="1"/>
            <a:r>
              <a:rPr lang="en-US" sz="1600" dirty="0"/>
              <a:t>Molten salt (stable and inert) is used to separate liquid or solid-state metal products at high temperature.</a:t>
            </a:r>
          </a:p>
          <a:p>
            <a:pPr lvl="1"/>
            <a:endParaRPr lang="en-US" sz="1600" dirty="0"/>
          </a:p>
        </p:txBody>
      </p:sp>
      <p:pic>
        <p:nvPicPr>
          <p:cNvPr id="4" name="Obrázok 3">
            <a:extLst>
              <a:ext uri="{FF2B5EF4-FFF2-40B4-BE49-F238E27FC236}">
                <a16:creationId xmlns:a16="http://schemas.microsoft.com/office/drawing/2014/main" xmlns="" id="{6CE44829-8EBA-4C0D-AF74-F0AE077CA6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28867" y="404664"/>
            <a:ext cx="1403648" cy="1403648"/>
          </a:xfrm>
          <a:prstGeom prst="rect">
            <a:avLst/>
          </a:prstGeom>
        </p:spPr>
      </p:pic>
      <p:sp>
        <p:nvSpPr>
          <p:cNvPr id="5" name="pole tekstowe 3">
            <a:extLst>
              <a:ext uri="{FF2B5EF4-FFF2-40B4-BE49-F238E27FC236}">
                <a16:creationId xmlns:a16="http://schemas.microsoft.com/office/drawing/2014/main" xmlns="" id="{24E99A40-FDB7-4471-8401-D174B865F48B}"/>
              </a:ext>
            </a:extLst>
          </p:cNvPr>
          <p:cNvSpPr txBox="1"/>
          <p:nvPr/>
        </p:nvSpPr>
        <p:spPr>
          <a:xfrm>
            <a:off x="0" y="6513555"/>
            <a:ext cx="3546164" cy="215444"/>
          </a:xfrm>
          <a:prstGeom prst="rect">
            <a:avLst/>
          </a:prstGeom>
          <a:noFill/>
        </p:spPr>
        <p:txBody>
          <a:bodyPr wrap="none" rtlCol="0">
            <a:spAutoFit/>
          </a:bodyPr>
          <a:lstStyle/>
          <a:p>
            <a:r>
              <a:rPr lang="en-US" sz="800" dirty="0"/>
              <a:t>Source: https://www.sciencedirect.com/science/article/pii/S0921344917302409</a:t>
            </a:r>
          </a:p>
        </p:txBody>
      </p:sp>
      <p:graphicFrame>
        <p:nvGraphicFramePr>
          <p:cNvPr id="6" name="Diagram 5">
            <a:extLst>
              <a:ext uri="{FF2B5EF4-FFF2-40B4-BE49-F238E27FC236}">
                <a16:creationId xmlns:a16="http://schemas.microsoft.com/office/drawing/2014/main" xmlns="" id="{3519C2F8-4D65-47C0-9D59-40948FEFF1A2}"/>
              </a:ext>
            </a:extLst>
          </p:cNvPr>
          <p:cNvGraphicFramePr/>
          <p:nvPr>
            <p:extLst>
              <p:ext uri="{D42A27DB-BD31-4B8C-83A1-F6EECF244321}">
                <p14:modId xmlns:p14="http://schemas.microsoft.com/office/powerpoint/2010/main" val="877144067"/>
              </p:ext>
            </p:extLst>
          </p:nvPr>
        </p:nvGraphicFramePr>
        <p:xfrm>
          <a:off x="4350479" y="6056784"/>
          <a:ext cx="4661123" cy="51983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6934196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838200"/>
            <a:ext cx="8229600" cy="4525963"/>
          </a:xfrm>
        </p:spPr>
        <p:txBody>
          <a:bodyPr/>
          <a:lstStyle/>
          <a:p>
            <a:pPr algn="just"/>
            <a:r>
              <a:rPr lang="en-US" dirty="0" err="1"/>
              <a:t>Biometallurgy</a:t>
            </a:r>
            <a:r>
              <a:rPr lang="en-US" dirty="0"/>
              <a:t> has been </a:t>
            </a:r>
            <a:r>
              <a:rPr lang="en-US" dirty="0" err="1"/>
              <a:t>utilised</a:t>
            </a:r>
            <a:r>
              <a:rPr lang="en-US" dirty="0"/>
              <a:t> in the form of bioleaching for metal extraction and </a:t>
            </a:r>
            <a:r>
              <a:rPr lang="en-US" dirty="0" err="1"/>
              <a:t>biosorption</a:t>
            </a:r>
            <a:r>
              <a:rPr lang="en-US" dirty="0"/>
              <a:t> for metal recovery in mineral processing. </a:t>
            </a:r>
            <a:endParaRPr lang="en-US" dirty="0" smtClean="0"/>
          </a:p>
          <a:p>
            <a:pPr algn="just"/>
            <a:r>
              <a:rPr lang="en-US" dirty="0" smtClean="0"/>
              <a:t>Bioleaching </a:t>
            </a:r>
            <a:r>
              <a:rPr lang="en-US" dirty="0"/>
              <a:t>has been tested </a:t>
            </a:r>
            <a:r>
              <a:rPr lang="en-US" dirty="0" smtClean="0"/>
              <a:t>for </a:t>
            </a:r>
            <a:r>
              <a:rPr lang="en-US" dirty="0"/>
              <a:t>potential metal recovery from electronic scrap material yet it remains at naïve state for lab scale operations</a:t>
            </a:r>
          </a:p>
        </p:txBody>
      </p:sp>
    </p:spTree>
    <p:extLst>
      <p:ext uri="{BB962C8B-B14F-4D97-AF65-F5344CB8AC3E}">
        <p14:creationId xmlns:p14="http://schemas.microsoft.com/office/powerpoint/2010/main" val="216265070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447800"/>
            <a:ext cx="7848600" cy="1752600"/>
          </a:xfrm>
        </p:spPr>
        <p:txBody>
          <a:bodyPr>
            <a:normAutofit fontScale="90000"/>
          </a:bodyPr>
          <a:lstStyle/>
          <a:p>
            <a:r>
              <a:rPr lang="en-US" dirty="0"/>
              <a:t>occupational and environmental health perspectives of </a:t>
            </a:r>
            <a:r>
              <a:rPr lang="en-US" dirty="0" smtClean="0"/>
              <a:t>recycling       </a:t>
            </a:r>
            <a:r>
              <a:rPr lang="en-US" dirty="0"/>
              <a:t>e-waste in India.</a:t>
            </a:r>
          </a:p>
        </p:txBody>
      </p:sp>
    </p:spTree>
    <p:extLst>
      <p:ext uri="{BB962C8B-B14F-4D97-AF65-F5344CB8AC3E}">
        <p14:creationId xmlns:p14="http://schemas.microsoft.com/office/powerpoint/2010/main" val="319565273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srcRect/>
          <a:stretch>
            <a:fillRect/>
          </a:stretch>
        </p:blipFill>
        <p:spPr bwMode="auto">
          <a:xfrm>
            <a:off x="1214414" y="500042"/>
            <a:ext cx="6858048" cy="5506264"/>
          </a:xfrm>
          <a:prstGeom prst="rect">
            <a:avLst/>
          </a:prstGeom>
          <a:noFill/>
          <a:ln w="9525">
            <a:noFill/>
            <a:miter lim="800000"/>
            <a:headEnd/>
            <a:tailEnd/>
          </a:ln>
          <a:effectLst/>
        </p:spPr>
      </p:pic>
    </p:spTree>
    <p:extLst>
      <p:ext uri="{BB962C8B-B14F-4D97-AF65-F5344CB8AC3E}">
        <p14:creationId xmlns:p14="http://schemas.microsoft.com/office/powerpoint/2010/main" val="244818956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srcRect/>
          <a:stretch>
            <a:fillRect/>
          </a:stretch>
        </p:blipFill>
        <p:spPr bwMode="auto">
          <a:xfrm>
            <a:off x="762000" y="381000"/>
            <a:ext cx="7358114" cy="5786478"/>
          </a:xfrm>
          <a:prstGeom prst="rect">
            <a:avLst/>
          </a:prstGeom>
          <a:noFill/>
          <a:ln w="9525">
            <a:noFill/>
            <a:miter lim="800000"/>
            <a:headEnd/>
            <a:tailEnd/>
          </a:ln>
          <a:effectLst/>
        </p:spPr>
      </p:pic>
    </p:spTree>
    <p:extLst>
      <p:ext uri="{BB962C8B-B14F-4D97-AF65-F5344CB8AC3E}">
        <p14:creationId xmlns:p14="http://schemas.microsoft.com/office/powerpoint/2010/main" val="366132873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12510</TotalTime>
  <Words>5260</Words>
  <Application>Microsoft Office PowerPoint</Application>
  <PresentationFormat>On-screen Show (4:3)</PresentationFormat>
  <Paragraphs>328</Paragraphs>
  <Slides>67</Slides>
  <Notes>7</Notes>
  <HiddenSlides>0</HiddenSlides>
  <MMClips>0</MMClips>
  <ScaleCrop>false</ScaleCrop>
  <HeadingPairs>
    <vt:vector size="4" baseType="variant">
      <vt:variant>
        <vt:lpstr>Theme</vt:lpstr>
      </vt:variant>
      <vt:variant>
        <vt:i4>2</vt:i4>
      </vt:variant>
      <vt:variant>
        <vt:lpstr>Slide Titles</vt:lpstr>
      </vt:variant>
      <vt:variant>
        <vt:i4>67</vt:i4>
      </vt:variant>
    </vt:vector>
  </HeadingPairs>
  <TitlesOfParts>
    <vt:vector size="69" baseType="lpstr">
      <vt:lpstr>Office Theme</vt:lpstr>
      <vt:lpstr>1_Office Theme</vt:lpstr>
      <vt:lpstr>E – WASTE MANAGEMENT </vt:lpstr>
      <vt:lpstr>E – WASTE MANAGEMENT </vt:lpstr>
      <vt:lpstr>UNIT-I</vt:lpstr>
      <vt:lpstr>Definition</vt:lpstr>
      <vt:lpstr>PowerPoint Presentation</vt:lpstr>
      <vt:lpstr>PowerPoint Presentation</vt:lpstr>
      <vt:lpstr>PowerPoint Presentation</vt:lpstr>
      <vt:lpstr>PowerPoint Presentation</vt:lpstr>
      <vt:lpstr>Classification of e-waste</vt:lpstr>
      <vt:lpstr>PowerPoint Presentation</vt:lpstr>
      <vt:lpstr>PowerPoint Presentation</vt:lpstr>
      <vt:lpstr>PowerPoint Presentation</vt:lpstr>
      <vt:lpstr>PowerPoint Presentation</vt:lpstr>
      <vt:lpstr> Composition of E-Waste: </vt:lpstr>
      <vt:lpstr>PowerPoint Presentation</vt:lpstr>
      <vt:lpstr>PowerPoint Presentation</vt:lpstr>
      <vt:lpstr>E-waste generation:</vt:lpstr>
      <vt:lpstr>PowerPoint Presentation</vt:lpstr>
      <vt:lpstr>Electronic waste in the global context:  </vt:lpstr>
      <vt:lpstr>PowerPoint Presentation</vt:lpstr>
      <vt:lpstr>Projected electronic waste generation worldwide from 2019 to 2030 (in million metric tons)</vt:lpstr>
      <vt:lpstr>PowerPoint Presentation</vt:lpstr>
      <vt:lpstr> E-waste pollutants: </vt:lpstr>
      <vt:lpstr>PowerPoint Presentation</vt:lpstr>
      <vt:lpstr>E waste hazardous properties</vt:lpstr>
      <vt:lpstr>PowerPoint Presentation</vt:lpstr>
      <vt:lpstr>Effects of pollutant (E- waste) on human health and surrounding environment</vt:lpstr>
      <vt:lpstr>PowerPoint Presentation</vt:lpstr>
      <vt:lpstr>PowerPoint Presentation</vt:lpstr>
      <vt:lpstr>PowerPoint Presentation</vt:lpstr>
      <vt:lpstr>PowerPoint Presentation</vt:lpstr>
      <vt:lpstr>PowerPoint Presentation</vt:lpstr>
      <vt:lpstr>Basic principles of E waste management</vt:lpstr>
      <vt:lpstr>REDUCTION </vt:lpstr>
      <vt:lpstr>. REUSE</vt:lpstr>
      <vt:lpstr>RECYCLE</vt:lpstr>
      <vt:lpstr>PowerPoint Presentation</vt:lpstr>
      <vt:lpstr>Component of E waste management</vt:lpstr>
      <vt:lpstr>PowerPoint Presentation</vt:lpstr>
      <vt:lpstr>Resource recovery potential of e-waste</vt:lpstr>
      <vt:lpstr>  Resource recovery potential of e-waste     </vt:lpstr>
      <vt:lpstr>PowerPoint Presentation</vt:lpstr>
      <vt:lpstr>PowerPoint Presentation</vt:lpstr>
      <vt:lpstr>PowerPoint Presentation</vt:lpstr>
      <vt:lpstr>Steps in recycling and recovery of materials-mechanical process</vt:lpstr>
      <vt:lpstr>PowerPoint Presentation</vt:lpstr>
      <vt:lpstr>PowerPoint Presentation</vt:lpstr>
      <vt:lpstr>PowerPoint Presentation</vt:lpstr>
      <vt:lpstr>Steps in recycling and recovery of materials-mechanical processing </vt:lpstr>
      <vt:lpstr>PowerPoint Presentation</vt:lpstr>
      <vt:lpstr>PowerPoint Presentation</vt:lpstr>
      <vt:lpstr>PowerPoint Presentation</vt:lpstr>
      <vt:lpstr>PowerPoint Presentation</vt:lpstr>
      <vt:lpstr>PowerPoint Presentation</vt:lpstr>
      <vt:lpstr>Magnetic separator</vt:lpstr>
      <vt:lpstr>PowerPoint Presentation</vt:lpstr>
      <vt:lpstr>Density separator</vt:lpstr>
      <vt:lpstr>Technologies for recovery of materials</vt:lpstr>
      <vt:lpstr>PowerPoint Presentation</vt:lpstr>
      <vt:lpstr>PowerPoint Presentation</vt:lpstr>
      <vt:lpstr>PowerPoint Presentation</vt:lpstr>
      <vt:lpstr>PowerPoint Presentation</vt:lpstr>
      <vt:lpstr>PowerPoint Presentation</vt:lpstr>
      <vt:lpstr>PowerPoint Presentation</vt:lpstr>
      <vt:lpstr>occupational and environmental health perspectives of recycling       e-waste in India.</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Thapchu</dc:creator>
  <cp:lastModifiedBy>Admin</cp:lastModifiedBy>
  <cp:revision>123</cp:revision>
  <dcterms:created xsi:type="dcterms:W3CDTF">2023-07-11T14:14:56Z</dcterms:created>
  <dcterms:modified xsi:type="dcterms:W3CDTF">2025-12-30T10:16:23Z</dcterms:modified>
</cp:coreProperties>
</file>