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81" r:id="rId2"/>
    <p:sldId id="282" r:id="rId3"/>
    <p:sldId id="283" r:id="rId4"/>
    <p:sldId id="284" r:id="rId5"/>
    <p:sldId id="285" r:id="rId6"/>
    <p:sldId id="286" r:id="rId7"/>
    <p:sldId id="287" r:id="rId8"/>
    <p:sldId id="288" r:id="rId9"/>
    <p:sldId id="289" r:id="rId10"/>
    <p:sldId id="290" r:id="rId11"/>
    <p:sldId id="291" r:id="rId12"/>
    <p:sldId id="297" r:id="rId13"/>
    <p:sldId id="292" r:id="rId14"/>
    <p:sldId id="293" r:id="rId15"/>
    <p:sldId id="294" r:id="rId16"/>
    <p:sldId id="298" r:id="rId17"/>
    <p:sldId id="295" r:id="rId18"/>
    <p:sldId id="296" r:id="rId19"/>
    <p:sldId id="26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121" autoAdjust="0"/>
    <p:restoredTop sz="94660"/>
  </p:normalViewPr>
  <p:slideViewPr>
    <p:cSldViewPr>
      <p:cViewPr>
        <p:scale>
          <a:sx n="66" d="100"/>
          <a:sy n="66" d="100"/>
        </p:scale>
        <p:origin x="-1602"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70A67-4E04-4D54-AAAC-4E986C4FCDA4}" type="datetimeFigureOut">
              <a:rPr lang="en-US" smtClean="0"/>
              <a:pPr/>
              <a:t>1/25/2021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FC7D5B-6E43-4D8D-901C-F9A625D857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BB5CE-EE7C-46AC-A686-7708B6856ADB}"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B28267-4D2D-4A19-B823-09974A4A6F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3FAB4C-5056-4132-817E-EB4F9B19109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1E70C-8845-4E53-9B36-96646185EA3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776ED-80EF-4561-957A-472E8E52E4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728F0E-EEA6-44A9-AF0B-2622ED32F5C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51A50-2B8E-413C-964D-6F628D2B3627}" type="datetime1">
              <a:rPr lang="en-US" smtClean="0"/>
              <a:pPr/>
              <a:t>1/25/2021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1191C4-A153-45D5-971C-547E9F81B12C}" type="datetime1">
              <a:rPr lang="en-US" smtClean="0"/>
              <a:pPr/>
              <a:t>1/25/2021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69D6D-3DD1-4329-B86E-7FF57F831478}" type="datetime1">
              <a:rPr lang="en-US" smtClean="0"/>
              <a:pPr/>
              <a:t>1/25/2021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F6630-FCA0-4C28-8B63-F00FE3A12D5C}"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0C337-72F0-4C4D-BDFF-A630314AB2B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C15FA-EB35-4522-A2BF-7E542AD8478F}" type="datetime1">
              <a:rPr lang="en-US" smtClean="0"/>
              <a:pPr/>
              <a:t>1/25/2021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87BD-D233-4FC2-BCF5-EF32A6F936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Outline of today’s session</a:t>
            </a:r>
            <a:endParaRPr lang="en-US" dirty="0"/>
          </a:p>
        </p:txBody>
      </p:sp>
      <p:sp>
        <p:nvSpPr>
          <p:cNvPr id="3" name="Content Placeholder 2"/>
          <p:cNvSpPr>
            <a:spLocks noGrp="1"/>
          </p:cNvSpPr>
          <p:nvPr>
            <p:ph idx="1"/>
          </p:nvPr>
        </p:nvSpPr>
        <p:spPr>
          <a:xfrm>
            <a:off x="457200" y="1214422"/>
            <a:ext cx="8229600" cy="4911741"/>
          </a:xfrm>
        </p:spPr>
        <p:txBody>
          <a:bodyPr>
            <a:normAutofit/>
          </a:bodyPr>
          <a:lstStyle/>
          <a:p>
            <a:r>
              <a:rPr lang="en-US" dirty="0" smtClean="0"/>
              <a:t>Exclusive OR operation</a:t>
            </a:r>
          </a:p>
          <a:p>
            <a:r>
              <a:rPr lang="en-US" dirty="0" smtClean="0"/>
              <a:t>Binary to Gray conversion</a:t>
            </a:r>
          </a:p>
          <a:p>
            <a:r>
              <a:rPr lang="en-US" dirty="0" smtClean="0"/>
              <a:t>Gray to Binary conversion</a:t>
            </a:r>
          </a:p>
          <a:p>
            <a:r>
              <a:rPr lang="en-US" dirty="0" smtClean="0"/>
              <a:t>Binary to BCD</a:t>
            </a:r>
          </a:p>
          <a:p>
            <a:r>
              <a:rPr lang="en-US" dirty="0" smtClean="0"/>
              <a:t>BCD to Binary</a:t>
            </a:r>
          </a:p>
          <a:p>
            <a:r>
              <a:rPr lang="en-US" dirty="0" smtClean="0"/>
              <a:t>BCD to Excess 3</a:t>
            </a:r>
          </a:p>
          <a:p>
            <a:r>
              <a:rPr lang="en-US" dirty="0" smtClean="0"/>
              <a:t>Excess3 to BCD</a:t>
            </a:r>
          </a:p>
          <a:p>
            <a:r>
              <a:rPr lang="en-US" dirty="0" smtClean="0"/>
              <a:t>BCD Addition</a:t>
            </a:r>
          </a:p>
          <a:p>
            <a:endParaRPr lang="en-US" dirty="0" smtClean="0"/>
          </a:p>
        </p:txBody>
      </p:sp>
      <p:sp>
        <p:nvSpPr>
          <p:cNvPr id="4" name="Slide Number Placeholder 3"/>
          <p:cNvSpPr>
            <a:spLocks noGrp="1"/>
          </p:cNvSpPr>
          <p:nvPr>
            <p:ph type="sldNum" sz="quarter" idx="12"/>
          </p:nvPr>
        </p:nvSpPr>
        <p:spPr/>
        <p:txBody>
          <a:bodyPr/>
          <a:lstStyle/>
          <a:p>
            <a:fld id="{4CFC87BD-D233-4FC2-BCF5-EF32A6F936D1}"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BCD ↔Excess 3</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10</a:t>
            </a:fld>
            <a:endParaRPr lang="en-US"/>
          </a:p>
        </p:txBody>
      </p:sp>
      <p:sp>
        <p:nvSpPr>
          <p:cNvPr id="12" name="Content Placeholder 11"/>
          <p:cNvSpPr>
            <a:spLocks noGrp="1"/>
          </p:cNvSpPr>
          <p:nvPr>
            <p:ph idx="1"/>
          </p:nvPr>
        </p:nvSpPr>
        <p:spPr>
          <a:xfrm>
            <a:off x="457200" y="1142984"/>
            <a:ext cx="8229600" cy="5214974"/>
          </a:xfrm>
        </p:spPr>
        <p:txBody>
          <a:bodyPr>
            <a:normAutofit fontScale="92500" lnSpcReduction="20000"/>
          </a:bodyPr>
          <a:lstStyle/>
          <a:p>
            <a:pPr lvl="0">
              <a:buNone/>
            </a:pPr>
            <a:r>
              <a:rPr lang="en-US" b="1" dirty="0" smtClean="0"/>
              <a:t>Step 1</a:t>
            </a:r>
            <a:r>
              <a:rPr lang="en-US" dirty="0" smtClean="0"/>
              <a:t> -- Convert BCD to decimal.</a:t>
            </a:r>
          </a:p>
          <a:p>
            <a:pPr lvl="0">
              <a:buNone/>
            </a:pPr>
            <a:r>
              <a:rPr lang="en-US" b="1" dirty="0" smtClean="0"/>
              <a:t>Step 2</a:t>
            </a:r>
            <a:r>
              <a:rPr lang="en-US" dirty="0" smtClean="0"/>
              <a:t> -- Add (3)</a:t>
            </a:r>
            <a:r>
              <a:rPr lang="en-US" baseline="-25000" dirty="0" smtClean="0"/>
              <a:t>10</a:t>
            </a:r>
            <a:r>
              <a:rPr lang="en-US" dirty="0" smtClean="0"/>
              <a:t> to this decimal number.</a:t>
            </a:r>
          </a:p>
          <a:p>
            <a:pPr lvl="0">
              <a:buNone/>
            </a:pPr>
            <a:r>
              <a:rPr lang="en-US" b="1" dirty="0" smtClean="0"/>
              <a:t>Step 3</a:t>
            </a:r>
            <a:r>
              <a:rPr lang="en-US" dirty="0" smtClean="0"/>
              <a:t> -- Convert into binary to get excess-3 code.</a:t>
            </a:r>
          </a:p>
          <a:p>
            <a:pPr>
              <a:buNone/>
            </a:pPr>
            <a:r>
              <a:rPr lang="en-US" dirty="0" smtClean="0"/>
              <a:t>Example − convert (1001)</a:t>
            </a:r>
            <a:r>
              <a:rPr lang="en-US" baseline="-25000" dirty="0" smtClean="0"/>
              <a:t>BCD</a:t>
            </a:r>
            <a:r>
              <a:rPr lang="en-US" dirty="0" smtClean="0"/>
              <a:t> to Excess-3.</a:t>
            </a:r>
          </a:p>
          <a:p>
            <a:pPr>
              <a:buNone/>
            </a:pPr>
            <a:r>
              <a:rPr lang="en-US" dirty="0" smtClean="0"/>
              <a:t>Step 1 − Convert to decimal</a:t>
            </a:r>
            <a:endParaRPr lang="en-US" b="1" dirty="0" smtClean="0"/>
          </a:p>
          <a:p>
            <a:pPr algn="ctr">
              <a:buNone/>
            </a:pPr>
            <a:r>
              <a:rPr lang="en-US" dirty="0" smtClean="0"/>
              <a:t>(1001)</a:t>
            </a:r>
            <a:r>
              <a:rPr lang="en-US" baseline="-25000" dirty="0" smtClean="0"/>
              <a:t>BCD</a:t>
            </a:r>
            <a:r>
              <a:rPr lang="en-US" dirty="0" smtClean="0"/>
              <a:t> = 9</a:t>
            </a:r>
            <a:r>
              <a:rPr lang="en-US" baseline="-25000" dirty="0" smtClean="0"/>
              <a:t>10</a:t>
            </a:r>
            <a:endParaRPr lang="en-US" dirty="0" smtClean="0"/>
          </a:p>
          <a:p>
            <a:pPr>
              <a:buNone/>
            </a:pPr>
            <a:r>
              <a:rPr lang="en-US" dirty="0" smtClean="0"/>
              <a:t>Step 2 − Add 3 to decimal</a:t>
            </a:r>
            <a:endParaRPr lang="en-US" b="1" dirty="0" smtClean="0"/>
          </a:p>
          <a:p>
            <a:pPr algn="ctr">
              <a:buNone/>
            </a:pPr>
            <a:r>
              <a:rPr lang="en-US" dirty="0" smtClean="0"/>
              <a:t>(9)</a:t>
            </a:r>
            <a:r>
              <a:rPr lang="en-US" baseline="-25000" dirty="0" smtClean="0"/>
              <a:t>10</a:t>
            </a:r>
            <a:r>
              <a:rPr lang="en-US" dirty="0" smtClean="0"/>
              <a:t> + (3)</a:t>
            </a:r>
            <a:r>
              <a:rPr lang="en-US" baseline="-25000" dirty="0" smtClean="0"/>
              <a:t>10</a:t>
            </a:r>
            <a:r>
              <a:rPr lang="en-US" dirty="0" smtClean="0"/>
              <a:t> = (12)</a:t>
            </a:r>
            <a:r>
              <a:rPr lang="en-US" baseline="-25000" dirty="0" smtClean="0"/>
              <a:t>10</a:t>
            </a:r>
            <a:endParaRPr lang="en-US" dirty="0" smtClean="0"/>
          </a:p>
          <a:p>
            <a:pPr>
              <a:buNone/>
            </a:pPr>
            <a:r>
              <a:rPr lang="en-US" dirty="0" smtClean="0"/>
              <a:t>Step 3 − Convert to Excess-3</a:t>
            </a:r>
            <a:endParaRPr lang="en-US" b="1" dirty="0" smtClean="0"/>
          </a:p>
          <a:p>
            <a:pPr algn="ctr">
              <a:buNone/>
            </a:pPr>
            <a:r>
              <a:rPr lang="en-US" dirty="0" smtClean="0"/>
              <a:t>(12)</a:t>
            </a:r>
            <a:r>
              <a:rPr lang="en-US" baseline="-25000" dirty="0" smtClean="0"/>
              <a:t>10</a:t>
            </a:r>
            <a:r>
              <a:rPr lang="en-US" dirty="0" smtClean="0"/>
              <a:t> = (1100)</a:t>
            </a:r>
            <a:r>
              <a:rPr lang="en-US" baseline="-25000" dirty="0" smtClean="0"/>
              <a:t>2</a:t>
            </a:r>
            <a:endParaRPr lang="en-US" dirty="0" smtClean="0"/>
          </a:p>
          <a:p>
            <a:pPr algn="ctr">
              <a:buNone/>
            </a:pPr>
            <a:r>
              <a:rPr lang="en-US" b="1" dirty="0" smtClean="0"/>
              <a:t>Result : </a:t>
            </a:r>
            <a:r>
              <a:rPr lang="en-IN" b="1" dirty="0" smtClean="0"/>
              <a:t>(1001)</a:t>
            </a:r>
            <a:r>
              <a:rPr lang="en-IN" b="1" baseline="-25000" dirty="0" smtClean="0"/>
              <a:t>BCD</a:t>
            </a:r>
            <a:r>
              <a:rPr lang="en-IN" b="1" dirty="0" smtClean="0"/>
              <a:t> = (1100)</a:t>
            </a:r>
            <a:r>
              <a:rPr lang="en-IN" b="1" baseline="-25000" dirty="0" smtClean="0"/>
              <a:t>XS-3</a:t>
            </a:r>
            <a:endParaRPr lang="en-US" b="1" dirty="0" smtClean="0"/>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p:spPr>
        <p:txBody>
          <a:bodyPr>
            <a:normAutofit fontScale="90000"/>
          </a:bodyPr>
          <a:lstStyle/>
          <a:p>
            <a:r>
              <a:rPr lang="en-US" dirty="0" smtClean="0">
                <a:solidFill>
                  <a:schemeClr val="bg2">
                    <a:lumMod val="50000"/>
                  </a:schemeClr>
                </a:solidFill>
              </a:rPr>
              <a:t>Excess 3 ↔ BCD</a:t>
            </a:r>
            <a:endParaRPr lang="en-US" dirty="0"/>
          </a:p>
        </p:txBody>
      </p:sp>
      <p:sp>
        <p:nvSpPr>
          <p:cNvPr id="3" name="Content Placeholder 2"/>
          <p:cNvSpPr>
            <a:spLocks noGrp="1"/>
          </p:cNvSpPr>
          <p:nvPr>
            <p:ph idx="1"/>
          </p:nvPr>
        </p:nvSpPr>
        <p:spPr>
          <a:xfrm>
            <a:off x="457200" y="928670"/>
            <a:ext cx="8229600" cy="5197493"/>
          </a:xfrm>
        </p:spPr>
        <p:txBody>
          <a:bodyPr>
            <a:normAutofit/>
          </a:bodyPr>
          <a:lstStyle/>
          <a:p>
            <a:pPr lvl="0" algn="just">
              <a:buNone/>
            </a:pPr>
            <a:r>
              <a:rPr lang="en-US" b="1" dirty="0" smtClean="0"/>
              <a:t>Step 1</a:t>
            </a:r>
            <a:r>
              <a:rPr lang="en-US" dirty="0" smtClean="0"/>
              <a:t>: Subtract (0011)</a:t>
            </a:r>
            <a:r>
              <a:rPr lang="en-US" baseline="-25000" dirty="0" smtClean="0"/>
              <a:t>2</a:t>
            </a:r>
            <a:r>
              <a:rPr lang="en-US" dirty="0" smtClean="0"/>
              <a:t> from each 4 bit of excess-3 digit to obtain the corresponding BCD code.</a:t>
            </a:r>
          </a:p>
          <a:p>
            <a:pPr algn="just">
              <a:buNone/>
            </a:pPr>
            <a:r>
              <a:rPr lang="en-US" sz="2800" dirty="0" smtClean="0"/>
              <a:t>Example : Convert (10011010)</a:t>
            </a:r>
            <a:r>
              <a:rPr lang="en-US" sz="2800" baseline="-25000" dirty="0" smtClean="0"/>
              <a:t>XS-3</a:t>
            </a:r>
            <a:r>
              <a:rPr lang="en-US" sz="2800" dirty="0" smtClean="0"/>
              <a:t> to BCD.</a:t>
            </a:r>
          </a:p>
          <a:p>
            <a:pPr>
              <a:buNone/>
            </a:pPr>
            <a:r>
              <a:rPr lang="en-IN" dirty="0" smtClean="0"/>
              <a:t>Given XS-3 number  = 1 0 0 1    1 0 1 0 </a:t>
            </a:r>
          </a:p>
          <a:p>
            <a:pPr>
              <a:buNone/>
            </a:pPr>
            <a:r>
              <a:rPr lang="en-IN" dirty="0" smtClean="0"/>
              <a:t>Subtract (0011)</a:t>
            </a:r>
            <a:r>
              <a:rPr lang="en-IN" baseline="-25000" dirty="0" smtClean="0"/>
              <a:t>2</a:t>
            </a:r>
            <a:r>
              <a:rPr lang="en-IN" dirty="0" smtClean="0"/>
              <a:t>       = 0 0 1 1    0 0 1 1                                            </a:t>
            </a:r>
          </a:p>
          <a:p>
            <a:pPr>
              <a:buNone/>
            </a:pPr>
            <a:r>
              <a:rPr lang="en-IN" dirty="0" smtClean="0"/>
              <a:t>                                       -----------------------             </a:t>
            </a:r>
          </a:p>
          <a:p>
            <a:pPr>
              <a:buNone/>
            </a:pPr>
            <a:r>
              <a:rPr lang="en-IN" dirty="0" smtClean="0"/>
              <a:t>                            BCD =  0 1 1 0    0 1 1 1</a:t>
            </a:r>
            <a:endParaRPr lang="en-US" dirty="0" smtClean="0"/>
          </a:p>
          <a:p>
            <a:pPr algn="ctr">
              <a:buNone/>
            </a:pPr>
            <a:r>
              <a:rPr lang="en-US" sz="2800" b="1" dirty="0" smtClean="0"/>
              <a:t>Result : </a:t>
            </a:r>
            <a:r>
              <a:rPr lang="en-IN" sz="2800" b="1" dirty="0" smtClean="0"/>
              <a:t>(10011010)</a:t>
            </a:r>
            <a:r>
              <a:rPr lang="en-IN" sz="2800" b="1" baseline="-25000" dirty="0" smtClean="0"/>
              <a:t>XS-3</a:t>
            </a:r>
            <a:r>
              <a:rPr lang="en-IN" sz="2800" b="1" dirty="0" smtClean="0"/>
              <a:t> = (01100111)</a:t>
            </a:r>
            <a:r>
              <a:rPr lang="en-IN" sz="2800" b="1" baseline="-25000" dirty="0" smtClean="0"/>
              <a:t>BCD</a:t>
            </a:r>
            <a:endParaRPr lang="en-US" sz="2800" b="1"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chemeClr val="bg2">
                    <a:lumMod val="50000"/>
                  </a:schemeClr>
                </a:solidFill>
              </a:rPr>
              <a:t>Problems</a:t>
            </a:r>
            <a:endParaRPr lang="en-US" sz="4800" dirty="0">
              <a:solidFill>
                <a:schemeClr val="bg2">
                  <a:lumMod val="50000"/>
                </a:schemeClr>
              </a:solidFill>
            </a:endParaRPr>
          </a:p>
        </p:txBody>
      </p:sp>
      <p:sp>
        <p:nvSpPr>
          <p:cNvPr id="3" name="Content Placeholder 2"/>
          <p:cNvSpPr>
            <a:spLocks noGrp="1"/>
          </p:cNvSpPr>
          <p:nvPr>
            <p:ph idx="1"/>
          </p:nvPr>
        </p:nvSpPr>
        <p:spPr>
          <a:xfrm>
            <a:off x="457200" y="1142984"/>
            <a:ext cx="8229600" cy="4983179"/>
          </a:xfrm>
        </p:spPr>
        <p:txBody>
          <a:bodyPr>
            <a:normAutofit fontScale="85000" lnSpcReduction="20000"/>
          </a:bodyPr>
          <a:lstStyle/>
          <a:p>
            <a:pPr marL="514350" indent="-514350">
              <a:buFont typeface="+mj-lt"/>
              <a:buAutoNum type="arabicPeriod"/>
            </a:pPr>
            <a:r>
              <a:rPr lang="en-US" dirty="0" smtClean="0"/>
              <a:t>Convert the following binary numbers to BCD:</a:t>
            </a:r>
          </a:p>
          <a:p>
            <a:pPr marL="971550" lvl="1" indent="-571500">
              <a:buFont typeface="+mj-lt"/>
              <a:buAutoNum type="romanLcPeriod"/>
            </a:pPr>
            <a:r>
              <a:rPr lang="en-US" dirty="0" smtClean="0"/>
              <a:t>101010</a:t>
            </a:r>
          </a:p>
          <a:p>
            <a:pPr marL="971550" lvl="1" indent="-571500">
              <a:buFont typeface="+mj-lt"/>
              <a:buAutoNum type="romanLcPeriod"/>
            </a:pPr>
            <a:r>
              <a:rPr lang="en-US" dirty="0" smtClean="0"/>
              <a:t>111000</a:t>
            </a:r>
          </a:p>
          <a:p>
            <a:pPr marL="514350" indent="-514350">
              <a:buFont typeface="+mj-lt"/>
              <a:buAutoNum type="arabicPeriod"/>
            </a:pPr>
            <a:r>
              <a:rPr lang="en-US" dirty="0" smtClean="0"/>
              <a:t>Convert the following BCD numbers to binary:</a:t>
            </a:r>
          </a:p>
          <a:p>
            <a:pPr marL="971550" lvl="1" indent="-571500">
              <a:buFont typeface="+mj-lt"/>
              <a:buAutoNum type="romanLcPeriod"/>
            </a:pPr>
            <a:r>
              <a:rPr lang="en-US" dirty="0" smtClean="0"/>
              <a:t>1001 0000</a:t>
            </a:r>
          </a:p>
          <a:p>
            <a:pPr marL="971550" lvl="1" indent="-571500">
              <a:buFont typeface="+mj-lt"/>
              <a:buAutoNum type="romanLcPeriod"/>
            </a:pPr>
            <a:r>
              <a:rPr lang="en-US" dirty="0" smtClean="0"/>
              <a:t>0101 0110</a:t>
            </a:r>
          </a:p>
          <a:p>
            <a:pPr marL="514350" indent="-514350">
              <a:buFont typeface="+mj-lt"/>
              <a:buAutoNum type="arabicPeriod"/>
            </a:pPr>
            <a:r>
              <a:rPr lang="en-US" dirty="0" smtClean="0"/>
              <a:t>Convert the following BCD numbers to Excess3:</a:t>
            </a:r>
          </a:p>
          <a:p>
            <a:pPr marL="971550" lvl="1" indent="-571500">
              <a:buFont typeface="+mj-lt"/>
              <a:buAutoNum type="romanLcPeriod"/>
            </a:pPr>
            <a:r>
              <a:rPr lang="en-US" dirty="0" smtClean="0"/>
              <a:t>0100 0101</a:t>
            </a:r>
          </a:p>
          <a:p>
            <a:pPr marL="971550" lvl="1" indent="-571500">
              <a:buFont typeface="+mj-lt"/>
              <a:buAutoNum type="romanLcPeriod"/>
            </a:pPr>
            <a:r>
              <a:rPr lang="en-US" dirty="0" smtClean="0"/>
              <a:t>1000 0111</a:t>
            </a:r>
          </a:p>
          <a:p>
            <a:pPr marL="514350" indent="-514350">
              <a:buFont typeface="+mj-lt"/>
              <a:buAutoNum type="arabicPeriod"/>
            </a:pPr>
            <a:r>
              <a:rPr lang="en-US" dirty="0" smtClean="0"/>
              <a:t>Convert the following Excess3 numbers to BCD:</a:t>
            </a:r>
          </a:p>
          <a:p>
            <a:pPr marL="971550" lvl="1" indent="-571500">
              <a:buFont typeface="+mj-lt"/>
              <a:buAutoNum type="romanLcPeriod"/>
            </a:pPr>
            <a:r>
              <a:rPr lang="en-US" dirty="0" smtClean="0"/>
              <a:t>0101 0110</a:t>
            </a:r>
          </a:p>
          <a:p>
            <a:pPr marL="971550" lvl="1" indent="-571500">
              <a:buFont typeface="+mj-lt"/>
              <a:buAutoNum type="romanLcPeriod"/>
            </a:pPr>
            <a:r>
              <a:rPr lang="en-US" dirty="0" smtClean="0"/>
              <a:t>0011 0101</a:t>
            </a:r>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lstStyle/>
          <a:p>
            <a:r>
              <a:rPr lang="en-US" dirty="0" smtClean="0">
                <a:solidFill>
                  <a:schemeClr val="bg2">
                    <a:lumMod val="50000"/>
                  </a:schemeClr>
                </a:solidFill>
              </a:rPr>
              <a:t>BCD Addition</a:t>
            </a:r>
            <a:endParaRPr lang="en-US" dirty="0">
              <a:solidFill>
                <a:schemeClr val="bg2">
                  <a:lumMod val="50000"/>
                </a:schemeClr>
              </a:solidFill>
            </a:endParaRPr>
          </a:p>
        </p:txBody>
      </p:sp>
      <p:sp>
        <p:nvSpPr>
          <p:cNvPr id="3" name="Content Placeholder 2"/>
          <p:cNvSpPr>
            <a:spLocks noGrp="1"/>
          </p:cNvSpPr>
          <p:nvPr>
            <p:ph idx="1"/>
          </p:nvPr>
        </p:nvSpPr>
        <p:spPr>
          <a:xfrm>
            <a:off x="457200" y="928670"/>
            <a:ext cx="8229600" cy="5643602"/>
          </a:xfrm>
        </p:spPr>
        <p:txBody>
          <a:bodyPr>
            <a:normAutofit fontScale="40000" lnSpcReduction="20000"/>
          </a:bodyPr>
          <a:lstStyle/>
          <a:p>
            <a:pPr algn="just">
              <a:buNone/>
            </a:pPr>
            <a:r>
              <a:rPr lang="en-US" sz="5900" dirty="0" smtClean="0"/>
              <a:t>The rules are given below in three steps:</a:t>
            </a:r>
          </a:p>
          <a:p>
            <a:pPr marL="514350" indent="-514350" algn="just">
              <a:buFont typeface="+mj-lt"/>
              <a:buAutoNum type="arabicPeriod"/>
            </a:pPr>
            <a:r>
              <a:rPr lang="en-US" sz="6500" dirty="0" smtClean="0"/>
              <a:t>At first the given number are to be added using the rule of binary. </a:t>
            </a:r>
          </a:p>
          <a:p>
            <a:pPr marL="514350" indent="-514350" algn="just">
              <a:buFont typeface="+mj-lt"/>
              <a:buAutoNum type="arabicPeriod"/>
            </a:pPr>
            <a:r>
              <a:rPr lang="en-US" sz="6500" dirty="0" smtClean="0"/>
              <a:t>In second step we have to judge the result of addition. </a:t>
            </a:r>
          </a:p>
          <a:p>
            <a:pPr marL="971550" lvl="1" indent="-571500" algn="just">
              <a:buFont typeface="+mj-lt"/>
              <a:buAutoNum type="romanLcPeriod"/>
            </a:pPr>
            <a:r>
              <a:rPr lang="en-US" sz="6500" dirty="0" smtClean="0"/>
              <a:t>The result of addition of two binary number is </a:t>
            </a:r>
            <a:r>
              <a:rPr lang="en-US" sz="6500" b="1" dirty="0" smtClean="0"/>
              <a:t>greater than 9</a:t>
            </a:r>
            <a:r>
              <a:rPr lang="en-US" sz="6500" dirty="0" smtClean="0"/>
              <a:t>, which is </a:t>
            </a:r>
            <a:r>
              <a:rPr lang="en-US" sz="6500" b="1" dirty="0" smtClean="0"/>
              <a:t>not valid </a:t>
            </a:r>
            <a:r>
              <a:rPr lang="en-US" sz="6500" dirty="0" smtClean="0"/>
              <a:t>for BCD number. </a:t>
            </a:r>
          </a:p>
          <a:p>
            <a:pPr marL="971550" lvl="1" indent="-571500" algn="just">
              <a:buFont typeface="+mj-lt"/>
              <a:buAutoNum type="romanLcPeriod"/>
            </a:pPr>
            <a:r>
              <a:rPr lang="en-US" sz="6500" dirty="0" smtClean="0"/>
              <a:t>The result of addition is </a:t>
            </a:r>
            <a:r>
              <a:rPr lang="en-US" sz="6500" b="1" dirty="0" smtClean="0"/>
              <a:t>less than 9</a:t>
            </a:r>
            <a:r>
              <a:rPr lang="en-US" sz="6500" dirty="0" smtClean="0"/>
              <a:t>, which is </a:t>
            </a:r>
            <a:r>
              <a:rPr lang="en-US" sz="6500" b="1" dirty="0" smtClean="0"/>
              <a:t>valid </a:t>
            </a:r>
            <a:r>
              <a:rPr lang="en-US" sz="6500" dirty="0" smtClean="0"/>
              <a:t>for BCD numbers.</a:t>
            </a:r>
          </a:p>
          <a:p>
            <a:pPr marL="514350" indent="-514350" algn="just">
              <a:buFont typeface="+mj-lt"/>
              <a:buAutoNum type="arabicPeriod"/>
            </a:pPr>
            <a:r>
              <a:rPr lang="en-US" sz="6500" dirty="0" smtClean="0"/>
              <a:t>If the four bit result of addition is greater than 9 and if a carry bit is present in the result then it is </a:t>
            </a:r>
            <a:r>
              <a:rPr lang="en-US" sz="6500" b="1" dirty="0" smtClean="0"/>
              <a:t>invalid </a:t>
            </a:r>
            <a:r>
              <a:rPr lang="en-US" sz="6500" dirty="0" smtClean="0"/>
              <a:t>and we have to </a:t>
            </a:r>
            <a:r>
              <a:rPr lang="en-US" sz="6500" b="1" dirty="0" smtClean="0"/>
              <a:t>add 6 whose binary equivalent is (0110)</a:t>
            </a:r>
            <a:r>
              <a:rPr lang="en-US" sz="6500" b="1" baseline="-25000" dirty="0" smtClean="0"/>
              <a:t>2</a:t>
            </a:r>
            <a:r>
              <a:rPr lang="en-US" sz="6500" dirty="0" smtClean="0"/>
              <a:t> to the result of addition. Then the resultant that we would get will be a valid binary coded number. </a:t>
            </a:r>
          </a:p>
          <a:p>
            <a:pPr algn="just">
              <a:buNone/>
            </a:pPr>
            <a:r>
              <a:rPr lang="en-US" sz="6500" dirty="0" smtClean="0"/>
              <a:t/>
            </a:r>
            <a:br>
              <a:rPr lang="en-US" sz="6500" dirty="0" smtClean="0"/>
            </a:br>
            <a:endParaRPr lang="en-US" sz="65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54032"/>
          </a:xfrm>
        </p:spPr>
        <p:txBody>
          <a:bodyPr>
            <a:normAutofit fontScale="90000"/>
          </a:bodyPr>
          <a:lstStyle/>
          <a:p>
            <a:r>
              <a:rPr lang="en-US" dirty="0" smtClean="0">
                <a:solidFill>
                  <a:schemeClr val="bg2">
                    <a:lumMod val="50000"/>
                  </a:schemeClr>
                </a:solidFill>
              </a:rPr>
              <a:t>Example: BCD Addition</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14</a:t>
            </a:fld>
            <a:endParaRPr lang="en-US"/>
          </a:p>
        </p:txBody>
      </p:sp>
      <p:sp>
        <p:nvSpPr>
          <p:cNvPr id="8" name="Content Placeholder 7"/>
          <p:cNvSpPr>
            <a:spLocks noGrp="1"/>
          </p:cNvSpPr>
          <p:nvPr>
            <p:ph idx="1"/>
          </p:nvPr>
        </p:nvSpPr>
        <p:spPr>
          <a:xfrm>
            <a:off x="457200" y="1214422"/>
            <a:ext cx="8229600" cy="5357850"/>
          </a:xfrm>
        </p:spPr>
        <p:txBody>
          <a:bodyPr>
            <a:normAutofit/>
          </a:bodyPr>
          <a:lstStyle/>
          <a:p>
            <a:pPr algn="just"/>
            <a:endParaRPr lang="en-US" dirty="0" smtClean="0"/>
          </a:p>
          <a:p>
            <a:pPr algn="just">
              <a:buNone/>
            </a:pPr>
            <a:endParaRPr lang="en-US" dirty="0" smtClean="0"/>
          </a:p>
          <a:p>
            <a:pPr algn="just">
              <a:buNone/>
            </a:pPr>
            <a:endParaRPr lang="en-US" sz="2800" dirty="0" smtClean="0"/>
          </a:p>
          <a:p>
            <a:pPr algn="just"/>
            <a:r>
              <a:rPr lang="en-US" sz="2800" dirty="0" smtClean="0"/>
              <a:t>In case 1 the result of addition of two binary number is greater than 9, which is not valid for BCD number. </a:t>
            </a:r>
          </a:p>
          <a:p>
            <a:pPr algn="just"/>
            <a:r>
              <a:rPr lang="en-US" sz="2800" dirty="0" smtClean="0"/>
              <a:t>In case 2 is less than 9, which is valid for BCD numbers.</a:t>
            </a:r>
          </a:p>
          <a:p>
            <a:pPr algn="just"/>
            <a:r>
              <a:rPr lang="en-US" sz="2800" dirty="0" smtClean="0"/>
              <a:t>So, in case 1 the result was (1111)</a:t>
            </a:r>
            <a:r>
              <a:rPr lang="en-US" sz="2800" baseline="-25000" dirty="0" smtClean="0"/>
              <a:t>2</a:t>
            </a:r>
            <a:r>
              <a:rPr lang="en-US" sz="2800" dirty="0" smtClean="0"/>
              <a:t>, which is greater than 9 so we have to add 6 or (0110)</a:t>
            </a:r>
            <a:r>
              <a:rPr lang="en-US" sz="2800" baseline="-25000" dirty="0" smtClean="0"/>
              <a:t>2</a:t>
            </a:r>
            <a:r>
              <a:rPr lang="en-US" sz="2800" dirty="0" smtClean="0"/>
              <a:t> to it.</a:t>
            </a:r>
          </a:p>
          <a:p>
            <a:pPr algn="just"/>
            <a:endParaRPr lang="en-US" sz="2800" dirty="0" smtClean="0"/>
          </a:p>
          <a:p>
            <a:pPr algn="just"/>
            <a:endParaRPr lang="en-US" dirty="0"/>
          </a:p>
        </p:txBody>
      </p:sp>
      <p:pic>
        <p:nvPicPr>
          <p:cNvPr id="9" name="Picture 2"/>
          <p:cNvPicPr>
            <a:picLocks noChangeAspect="1" noChangeArrowheads="1"/>
          </p:cNvPicPr>
          <p:nvPr/>
        </p:nvPicPr>
        <p:blipFill>
          <a:blip r:embed="rId2"/>
          <a:srcRect/>
          <a:stretch>
            <a:fillRect/>
          </a:stretch>
        </p:blipFill>
        <p:spPr bwMode="auto">
          <a:xfrm>
            <a:off x="1357290" y="1285860"/>
            <a:ext cx="1000132" cy="1500198"/>
          </a:xfrm>
          <a:prstGeom prst="rect">
            <a:avLst/>
          </a:prstGeom>
          <a:noFill/>
          <a:ln w="9525">
            <a:noFill/>
            <a:miter lim="800000"/>
            <a:headEnd/>
            <a:tailEnd/>
          </a:ln>
          <a:effectLst/>
        </p:spPr>
      </p:pic>
      <p:pic>
        <p:nvPicPr>
          <p:cNvPr id="10" name="Picture 2"/>
          <p:cNvPicPr>
            <a:picLocks noChangeAspect="1" noChangeArrowheads="1"/>
          </p:cNvPicPr>
          <p:nvPr/>
        </p:nvPicPr>
        <p:blipFill>
          <a:blip r:embed="rId3"/>
          <a:srcRect/>
          <a:stretch>
            <a:fillRect/>
          </a:stretch>
        </p:blipFill>
        <p:spPr bwMode="auto">
          <a:xfrm>
            <a:off x="3143240" y="1214422"/>
            <a:ext cx="857256" cy="1571636"/>
          </a:xfrm>
          <a:prstGeom prst="rect">
            <a:avLst/>
          </a:prstGeom>
          <a:noFill/>
          <a:ln w="9525">
            <a:noFill/>
            <a:miter lim="800000"/>
            <a:headEnd/>
            <a:tailEnd/>
          </a:ln>
          <a:effectLst/>
        </p:spPr>
      </p:pic>
      <p:pic>
        <p:nvPicPr>
          <p:cNvPr id="12" name="Picture 2"/>
          <p:cNvPicPr>
            <a:picLocks noChangeAspect="1" noChangeArrowheads="1"/>
          </p:cNvPicPr>
          <p:nvPr/>
        </p:nvPicPr>
        <p:blipFill>
          <a:blip r:embed="rId4"/>
          <a:srcRect/>
          <a:stretch>
            <a:fillRect/>
          </a:stretch>
        </p:blipFill>
        <p:spPr bwMode="auto">
          <a:xfrm>
            <a:off x="2857488" y="5786454"/>
            <a:ext cx="3857652" cy="6429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15</a:t>
            </a:fld>
            <a:endParaRPr lang="en-US"/>
          </a:p>
        </p:txBody>
      </p:sp>
      <p:pic>
        <p:nvPicPr>
          <p:cNvPr id="8195" name="Picture 3"/>
          <p:cNvPicPr>
            <a:picLocks noGrp="1" noChangeAspect="1" noChangeArrowheads="1"/>
          </p:cNvPicPr>
          <p:nvPr>
            <p:ph idx="1"/>
          </p:nvPr>
        </p:nvPicPr>
        <p:blipFill>
          <a:blip r:embed="rId2"/>
          <a:srcRect/>
          <a:stretch>
            <a:fillRect/>
          </a:stretch>
        </p:blipFill>
        <p:spPr bwMode="auto">
          <a:xfrm>
            <a:off x="1500166" y="357166"/>
            <a:ext cx="4714908" cy="1928826"/>
          </a:xfrm>
          <a:prstGeom prst="rect">
            <a:avLst/>
          </a:prstGeom>
          <a:noFill/>
          <a:ln w="9525">
            <a:noFill/>
            <a:miter lim="800000"/>
            <a:headEnd/>
            <a:tailEnd/>
          </a:ln>
          <a:effectLst/>
        </p:spPr>
      </p:pic>
      <p:pic>
        <p:nvPicPr>
          <p:cNvPr id="8196" name="Picture 4"/>
          <p:cNvPicPr>
            <a:picLocks noChangeAspect="1" noChangeArrowheads="1"/>
          </p:cNvPicPr>
          <p:nvPr/>
        </p:nvPicPr>
        <p:blipFill>
          <a:blip r:embed="rId3"/>
          <a:srcRect/>
          <a:stretch>
            <a:fillRect/>
          </a:stretch>
        </p:blipFill>
        <p:spPr bwMode="auto">
          <a:xfrm>
            <a:off x="1500166" y="2428868"/>
            <a:ext cx="4819650" cy="642942"/>
          </a:xfrm>
          <a:prstGeom prst="rect">
            <a:avLst/>
          </a:prstGeom>
          <a:noFill/>
          <a:ln w="9525">
            <a:noFill/>
            <a:miter lim="800000"/>
            <a:headEnd/>
            <a:tailEnd/>
          </a:ln>
          <a:effectLst/>
        </p:spPr>
      </p:pic>
      <p:pic>
        <p:nvPicPr>
          <p:cNvPr id="8197" name="Picture 5"/>
          <p:cNvPicPr>
            <a:picLocks noChangeAspect="1" noChangeArrowheads="1"/>
          </p:cNvPicPr>
          <p:nvPr/>
        </p:nvPicPr>
        <p:blipFill>
          <a:blip r:embed="rId4"/>
          <a:srcRect/>
          <a:stretch>
            <a:fillRect/>
          </a:stretch>
        </p:blipFill>
        <p:spPr bwMode="auto">
          <a:xfrm>
            <a:off x="2000232" y="3000372"/>
            <a:ext cx="4714908" cy="2286016"/>
          </a:xfrm>
          <a:prstGeom prst="rect">
            <a:avLst/>
          </a:prstGeom>
          <a:noFill/>
          <a:ln w="9525">
            <a:noFill/>
            <a:miter lim="800000"/>
            <a:headEnd/>
            <a:tailEnd/>
          </a:ln>
          <a:effectLst/>
        </p:spPr>
      </p:pic>
      <p:pic>
        <p:nvPicPr>
          <p:cNvPr id="8198" name="Picture 6"/>
          <p:cNvPicPr>
            <a:picLocks noChangeAspect="1" noChangeArrowheads="1"/>
          </p:cNvPicPr>
          <p:nvPr/>
        </p:nvPicPr>
        <p:blipFill>
          <a:blip r:embed="rId5"/>
          <a:srcRect/>
          <a:stretch>
            <a:fillRect/>
          </a:stretch>
        </p:blipFill>
        <p:spPr bwMode="auto">
          <a:xfrm>
            <a:off x="1500166" y="5357826"/>
            <a:ext cx="6572296" cy="10715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16</a:t>
            </a:fld>
            <a:endParaRPr lang="en-US"/>
          </a:p>
        </p:txBody>
      </p:sp>
      <p:pic>
        <p:nvPicPr>
          <p:cNvPr id="10242" name="Picture 2"/>
          <p:cNvPicPr>
            <a:picLocks noGrp="1" noChangeAspect="1" noChangeArrowheads="1"/>
          </p:cNvPicPr>
          <p:nvPr>
            <p:ph idx="1"/>
          </p:nvPr>
        </p:nvPicPr>
        <p:blipFill>
          <a:blip r:embed="rId2"/>
          <a:srcRect/>
          <a:stretch>
            <a:fillRect/>
          </a:stretch>
        </p:blipFill>
        <p:spPr bwMode="auto">
          <a:xfrm>
            <a:off x="1142976" y="1785926"/>
            <a:ext cx="6643734" cy="2758293"/>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17</a:t>
            </a:fld>
            <a:endParaRPr lang="en-US"/>
          </a:p>
        </p:txBody>
      </p:sp>
      <p:pic>
        <p:nvPicPr>
          <p:cNvPr id="9218" name="Picture 2"/>
          <p:cNvPicPr>
            <a:picLocks noChangeAspect="1" noChangeArrowheads="1"/>
          </p:cNvPicPr>
          <p:nvPr/>
        </p:nvPicPr>
        <p:blipFill>
          <a:blip r:embed="rId2"/>
          <a:srcRect/>
          <a:stretch>
            <a:fillRect/>
          </a:stretch>
        </p:blipFill>
        <p:spPr bwMode="auto">
          <a:xfrm>
            <a:off x="857224" y="500042"/>
            <a:ext cx="7572428" cy="57150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dirty="0" smtClean="0">
                <a:solidFill>
                  <a:schemeClr val="bg2">
                    <a:lumMod val="50000"/>
                  </a:schemeClr>
                </a:solidFill>
              </a:rPr>
              <a:t>Problems</a:t>
            </a:r>
            <a:endParaRPr lang="en-US" sz="5400"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lstStyle/>
          <a:p>
            <a:pPr>
              <a:buNone/>
            </a:pPr>
            <a:r>
              <a:rPr lang="en-US" dirty="0" smtClean="0"/>
              <a:t>Perform BCD addition:</a:t>
            </a:r>
          </a:p>
          <a:p>
            <a:pPr marL="571500" indent="-571500">
              <a:buFont typeface="+mj-lt"/>
              <a:buAutoNum type="romanLcPeriod"/>
            </a:pPr>
            <a:r>
              <a:rPr lang="en-US" dirty="0" smtClean="0"/>
              <a:t>13+19</a:t>
            </a:r>
          </a:p>
          <a:p>
            <a:pPr marL="571500" indent="-571500">
              <a:buFont typeface="+mj-lt"/>
              <a:buAutoNum type="romanLcPeriod"/>
            </a:pPr>
            <a:r>
              <a:rPr lang="en-US" dirty="0" smtClean="0"/>
              <a:t>98+89</a:t>
            </a:r>
          </a:p>
          <a:p>
            <a:pPr marL="571500" indent="-571500">
              <a:buFont typeface="+mj-lt"/>
              <a:buAutoNum type="romanLcPeriod"/>
            </a:pPr>
            <a:r>
              <a:rPr lang="en-US" dirty="0" smtClean="0"/>
              <a:t>974+595</a:t>
            </a:r>
          </a:p>
          <a:p>
            <a:pPr marL="571500" indent="-571500">
              <a:buFont typeface="+mj-lt"/>
              <a:buAutoNum type="romanLcPeriod"/>
            </a:pPr>
            <a:r>
              <a:rPr lang="en-US" dirty="0" smtClean="0"/>
              <a:t>3475+1353</a:t>
            </a:r>
          </a:p>
          <a:p>
            <a:pPr marL="571500" indent="-571500">
              <a:buFont typeface="+mj-lt"/>
              <a:buAutoNum type="romanLcPeriod"/>
            </a:pP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19</a:t>
            </a:fld>
            <a:endParaRPr lang="en-US"/>
          </a:p>
        </p:txBody>
      </p:sp>
      <p:sp>
        <p:nvSpPr>
          <p:cNvPr id="5" name="Rectangle 4"/>
          <p:cNvSpPr/>
          <p:nvPr/>
        </p:nvSpPr>
        <p:spPr>
          <a:xfrm>
            <a:off x="1785918" y="2357430"/>
            <a:ext cx="5291706" cy="1323439"/>
          </a:xfrm>
          <a:prstGeom prst="rect">
            <a:avLst/>
          </a:prstGeom>
          <a:noFill/>
        </p:spPr>
        <p:txBody>
          <a:bodyPr wrap="none" lIns="91440" tIns="45720" rIns="91440" bIns="45720">
            <a:spAutoFit/>
          </a:bodyPr>
          <a:lstStyle/>
          <a:p>
            <a:pPr algn="ctr"/>
            <a:r>
              <a:rPr lang="en-US" sz="8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THANK YOU</a:t>
            </a:r>
            <a:endParaRPr lang="en-US" sz="8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Exclusive-OR Operation</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2</a:t>
            </a:fld>
            <a:endParaRPr lang="en-US"/>
          </a:p>
        </p:txBody>
      </p:sp>
      <p:pic>
        <p:nvPicPr>
          <p:cNvPr id="1026" name="Picture 2"/>
          <p:cNvPicPr>
            <a:picLocks noGrp="1" noChangeAspect="1" noChangeArrowheads="1"/>
          </p:cNvPicPr>
          <p:nvPr>
            <p:ph idx="1"/>
          </p:nvPr>
        </p:nvPicPr>
        <p:blipFill>
          <a:blip r:embed="rId2"/>
          <a:srcRect/>
          <a:stretch>
            <a:fillRect/>
          </a:stretch>
        </p:blipFill>
        <p:spPr bwMode="auto">
          <a:xfrm>
            <a:off x="5429256" y="1714488"/>
            <a:ext cx="3128969" cy="3000396"/>
          </a:xfrm>
          <a:prstGeom prst="rect">
            <a:avLst/>
          </a:prstGeom>
          <a:noFill/>
          <a:ln w="9525">
            <a:noFill/>
            <a:miter lim="800000"/>
            <a:headEnd/>
            <a:tailEnd/>
          </a:ln>
          <a:effectLst/>
        </p:spPr>
      </p:pic>
      <p:sp>
        <p:nvSpPr>
          <p:cNvPr id="6" name="Rectangle 5"/>
          <p:cNvSpPr/>
          <p:nvPr/>
        </p:nvSpPr>
        <p:spPr>
          <a:xfrm>
            <a:off x="571472" y="1500174"/>
            <a:ext cx="4572000" cy="3539430"/>
          </a:xfrm>
          <a:prstGeom prst="rect">
            <a:avLst/>
          </a:prstGeom>
        </p:spPr>
        <p:txBody>
          <a:bodyPr>
            <a:spAutoFit/>
          </a:bodyPr>
          <a:lstStyle/>
          <a:p>
            <a:pPr algn="just">
              <a:buFont typeface="Arial" pitchFamily="34" charset="0"/>
              <a:buChar char="•"/>
            </a:pPr>
            <a:r>
              <a:rPr lang="en-US" sz="2800" dirty="0" smtClean="0"/>
              <a:t>“A OR B but NOT both” will give an output at Q</a:t>
            </a:r>
          </a:p>
          <a:p>
            <a:pPr algn="just">
              <a:buFont typeface="Arial" pitchFamily="34" charset="0"/>
              <a:buChar char="•"/>
            </a:pPr>
            <a:r>
              <a:rPr lang="en-US" sz="2800" dirty="0" smtClean="0"/>
              <a:t>An </a:t>
            </a:r>
            <a:r>
              <a:rPr lang="en-US" sz="2800" b="1" dirty="0" smtClean="0"/>
              <a:t>Ex</a:t>
            </a:r>
            <a:r>
              <a:rPr lang="en-US" sz="2800" dirty="0" smtClean="0"/>
              <a:t>-OR gate will give an output value of logic “1” ONLY when there are an ODD number of 1's on the inputs.</a:t>
            </a:r>
          </a:p>
          <a:p>
            <a:pPr algn="just">
              <a:buFont typeface="Arial" pitchFamily="34" charset="0"/>
              <a:buChar char="•"/>
            </a:pPr>
            <a:r>
              <a:rPr lang="en-US" sz="2800" dirty="0" smtClean="0"/>
              <a:t> If the two numbers are equal, the output is “0”.</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Binary ↔ Gray</a:t>
            </a:r>
            <a:endParaRPr lang="en-US" dirty="0">
              <a:solidFill>
                <a:schemeClr val="bg2">
                  <a:lumMod val="50000"/>
                </a:schemeClr>
              </a:solidFill>
            </a:endParaRPr>
          </a:p>
        </p:txBody>
      </p:sp>
      <p:sp>
        <p:nvSpPr>
          <p:cNvPr id="3" name="Content Placeholder 2"/>
          <p:cNvSpPr>
            <a:spLocks noGrp="1"/>
          </p:cNvSpPr>
          <p:nvPr>
            <p:ph idx="1"/>
          </p:nvPr>
        </p:nvSpPr>
        <p:spPr>
          <a:xfrm>
            <a:off x="457200" y="1142984"/>
            <a:ext cx="8229600" cy="4983179"/>
          </a:xfrm>
        </p:spPr>
        <p:txBody>
          <a:bodyPr>
            <a:normAutofit fontScale="92500" lnSpcReduction="10000"/>
          </a:bodyPr>
          <a:lstStyle/>
          <a:p>
            <a:pPr lvl="0" algn="just"/>
            <a:r>
              <a:rPr lang="en-US" dirty="0" smtClean="0"/>
              <a:t>The M.S.B. of the gray code will be exactly equal to the first bit of the given binary number.</a:t>
            </a:r>
          </a:p>
          <a:p>
            <a:pPr lvl="0" algn="just"/>
            <a:r>
              <a:rPr lang="en-US" dirty="0" smtClean="0"/>
              <a:t>The second bit of the code will be exclusive-OR of the first and second bit of the given binary number, </a:t>
            </a:r>
            <a:r>
              <a:rPr lang="en-US" dirty="0" err="1" smtClean="0"/>
              <a:t>i.e</a:t>
            </a:r>
            <a:r>
              <a:rPr lang="en-US" dirty="0" smtClean="0"/>
              <a:t> if both the bits are same the result will be 0 and if they are different the result will be 1. </a:t>
            </a:r>
          </a:p>
          <a:p>
            <a:pPr algn="just"/>
            <a:r>
              <a:rPr lang="en-US" dirty="0" smtClean="0"/>
              <a:t>The third bit of gray code will be equal to the exclusive-OR of the second and third bit of the given binary number. </a:t>
            </a:r>
          </a:p>
          <a:p>
            <a:pPr algn="just"/>
            <a:r>
              <a:rPr lang="en-US" dirty="0" smtClean="0"/>
              <a:t>Thus the </a:t>
            </a:r>
            <a:r>
              <a:rPr lang="en-US" b="1" dirty="0" smtClean="0"/>
              <a:t>Binary to gray code conversion</a:t>
            </a:r>
            <a:r>
              <a:rPr lang="en-US" dirty="0" smtClean="0"/>
              <a:t> goes on. </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Example: Binary ↔ Gray</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4</a:t>
            </a:fld>
            <a:endParaRPr lang="en-US"/>
          </a:p>
        </p:txBody>
      </p:sp>
      <p:pic>
        <p:nvPicPr>
          <p:cNvPr id="5" name="Picture 2"/>
          <p:cNvPicPr>
            <a:picLocks noGrp="1" noChangeAspect="1" noChangeArrowheads="1"/>
          </p:cNvPicPr>
          <p:nvPr>
            <p:ph idx="1"/>
          </p:nvPr>
        </p:nvPicPr>
        <p:blipFill>
          <a:blip r:embed="rId2"/>
          <a:srcRect/>
          <a:stretch>
            <a:fillRect/>
          </a:stretch>
        </p:blipFill>
        <p:spPr bwMode="auto">
          <a:xfrm>
            <a:off x="1071538" y="2285992"/>
            <a:ext cx="6858048" cy="2643206"/>
          </a:xfrm>
          <a:prstGeom prst="rect">
            <a:avLst/>
          </a:prstGeom>
          <a:noFill/>
          <a:ln w="9525">
            <a:noFill/>
            <a:miter lim="800000"/>
            <a:headEnd/>
            <a:tailEnd/>
          </a:ln>
          <a:effectLst/>
        </p:spPr>
      </p:pic>
      <p:sp>
        <p:nvSpPr>
          <p:cNvPr id="6" name="TextBox 5"/>
          <p:cNvSpPr txBox="1"/>
          <p:nvPr/>
        </p:nvSpPr>
        <p:spPr>
          <a:xfrm>
            <a:off x="857224" y="1428736"/>
            <a:ext cx="6215106" cy="584775"/>
          </a:xfrm>
          <a:prstGeom prst="rect">
            <a:avLst/>
          </a:prstGeom>
          <a:noFill/>
        </p:spPr>
        <p:txBody>
          <a:bodyPr wrap="square" rtlCol="0">
            <a:spAutoFit/>
          </a:bodyPr>
          <a:lstStyle/>
          <a:p>
            <a:r>
              <a:rPr lang="en-US" sz="3200" dirty="0" smtClean="0">
                <a:solidFill>
                  <a:schemeClr val="accent2">
                    <a:lumMod val="75000"/>
                  </a:schemeClr>
                </a:solidFill>
              </a:rPr>
              <a:t>Convert (11101)</a:t>
            </a:r>
            <a:r>
              <a:rPr lang="en-US" sz="3200" baseline="-25000" dirty="0" smtClean="0">
                <a:solidFill>
                  <a:schemeClr val="accent2">
                    <a:lumMod val="75000"/>
                  </a:schemeClr>
                </a:solidFill>
              </a:rPr>
              <a:t>2 </a:t>
            </a:r>
            <a:r>
              <a:rPr lang="en-US" sz="3200" dirty="0" smtClean="0">
                <a:solidFill>
                  <a:schemeClr val="accent2">
                    <a:lumMod val="75000"/>
                  </a:schemeClr>
                </a:solidFill>
              </a:rPr>
              <a:t>to Gray</a:t>
            </a:r>
            <a:endParaRPr lang="en-US" sz="3200" dirty="0">
              <a:solidFill>
                <a:schemeClr val="accent2">
                  <a:lumMod val="75000"/>
                </a:schemeClr>
              </a:solidFill>
            </a:endParaRPr>
          </a:p>
        </p:txBody>
      </p:sp>
      <p:sp>
        <p:nvSpPr>
          <p:cNvPr id="7" name="TextBox 6"/>
          <p:cNvSpPr txBox="1"/>
          <p:nvPr/>
        </p:nvSpPr>
        <p:spPr>
          <a:xfrm>
            <a:off x="1071538" y="5286388"/>
            <a:ext cx="6215106" cy="584775"/>
          </a:xfrm>
          <a:prstGeom prst="rect">
            <a:avLst/>
          </a:prstGeom>
          <a:noFill/>
        </p:spPr>
        <p:txBody>
          <a:bodyPr wrap="square" rtlCol="0">
            <a:spAutoFit/>
          </a:bodyPr>
          <a:lstStyle/>
          <a:p>
            <a:pPr algn="ctr"/>
            <a:r>
              <a:rPr lang="en-US" sz="3200" dirty="0" smtClean="0">
                <a:solidFill>
                  <a:schemeClr val="accent2">
                    <a:lumMod val="75000"/>
                  </a:schemeClr>
                </a:solidFill>
              </a:rPr>
              <a:t> (11101)</a:t>
            </a:r>
            <a:r>
              <a:rPr lang="en-US" sz="3200" baseline="-25000" dirty="0" smtClean="0">
                <a:solidFill>
                  <a:schemeClr val="accent2">
                    <a:lumMod val="75000"/>
                  </a:schemeClr>
                </a:solidFill>
              </a:rPr>
              <a:t>2</a:t>
            </a:r>
            <a:r>
              <a:rPr lang="en-US" sz="3200" dirty="0" smtClean="0">
                <a:solidFill>
                  <a:schemeClr val="accent2">
                    <a:lumMod val="75000"/>
                  </a:schemeClr>
                </a:solidFill>
              </a:rPr>
              <a:t>=  (10011)</a:t>
            </a:r>
            <a:r>
              <a:rPr lang="en-US" sz="3200" baseline="-25000" dirty="0" smtClean="0">
                <a:solidFill>
                  <a:schemeClr val="accent2">
                    <a:lumMod val="75000"/>
                  </a:schemeClr>
                </a:solidFill>
              </a:rPr>
              <a:t>Gray</a:t>
            </a:r>
            <a:endParaRPr lang="en-US" sz="3200" dirty="0">
              <a:solidFill>
                <a:schemeClr val="accent2">
                  <a:lumMod val="75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Gray ↔ Binary</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5</a:t>
            </a:fld>
            <a:endParaRPr lang="en-US"/>
          </a:p>
        </p:txBody>
      </p:sp>
      <p:sp>
        <p:nvSpPr>
          <p:cNvPr id="6" name="Content Placeholder 5"/>
          <p:cNvSpPr>
            <a:spLocks noGrp="1"/>
          </p:cNvSpPr>
          <p:nvPr>
            <p:ph idx="1"/>
          </p:nvPr>
        </p:nvSpPr>
        <p:spPr>
          <a:xfrm>
            <a:off x="457200" y="1214422"/>
            <a:ext cx="8229600" cy="4911741"/>
          </a:xfrm>
        </p:spPr>
        <p:txBody>
          <a:bodyPr/>
          <a:lstStyle/>
          <a:p>
            <a:pPr algn="just"/>
            <a:r>
              <a:rPr lang="en-US" dirty="0" smtClean="0"/>
              <a:t>The Most Significant Bit (MSB) of the binary code is always equal to the MSB of the given binary number.</a:t>
            </a:r>
          </a:p>
          <a:p>
            <a:pPr algn="just"/>
            <a:r>
              <a:rPr lang="en-US" dirty="0" smtClean="0"/>
              <a:t>Other bits of the output binary code can be obtained by checking gray code bit at that index. If current gray code bit is 0, then copy previous binary code bit, else copy invert of previous binary code bit.</a:t>
            </a:r>
          </a:p>
          <a:p>
            <a:pPr algn="just">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Example: Gray ↔ Binary</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6</a:t>
            </a:fld>
            <a:endParaRPr lang="en-US"/>
          </a:p>
        </p:txBody>
      </p:sp>
      <p:pic>
        <p:nvPicPr>
          <p:cNvPr id="3074" name="Picture 2"/>
          <p:cNvPicPr>
            <a:picLocks noGrp="1" noChangeAspect="1" noChangeArrowheads="1"/>
          </p:cNvPicPr>
          <p:nvPr>
            <p:ph idx="1"/>
          </p:nvPr>
        </p:nvPicPr>
        <p:blipFill>
          <a:blip r:embed="rId2"/>
          <a:srcRect/>
          <a:stretch>
            <a:fillRect/>
          </a:stretch>
        </p:blipFill>
        <p:spPr bwMode="auto">
          <a:xfrm>
            <a:off x="1643042" y="2285992"/>
            <a:ext cx="5857916" cy="2786082"/>
          </a:xfrm>
          <a:prstGeom prst="rect">
            <a:avLst/>
          </a:prstGeom>
          <a:noFill/>
          <a:ln w="9525">
            <a:noFill/>
            <a:miter lim="800000"/>
            <a:headEnd/>
            <a:tailEnd/>
          </a:ln>
          <a:effectLst/>
        </p:spPr>
      </p:pic>
      <p:sp>
        <p:nvSpPr>
          <p:cNvPr id="6" name="TextBox 5"/>
          <p:cNvSpPr txBox="1"/>
          <p:nvPr/>
        </p:nvSpPr>
        <p:spPr>
          <a:xfrm>
            <a:off x="857224" y="1428736"/>
            <a:ext cx="6215106" cy="584775"/>
          </a:xfrm>
          <a:prstGeom prst="rect">
            <a:avLst/>
          </a:prstGeom>
          <a:noFill/>
        </p:spPr>
        <p:txBody>
          <a:bodyPr wrap="square" rtlCol="0">
            <a:spAutoFit/>
          </a:bodyPr>
          <a:lstStyle/>
          <a:p>
            <a:r>
              <a:rPr lang="en-US" sz="3200" dirty="0" smtClean="0">
                <a:solidFill>
                  <a:schemeClr val="accent2">
                    <a:lumMod val="75000"/>
                  </a:schemeClr>
                </a:solidFill>
              </a:rPr>
              <a:t>Convert (10011)</a:t>
            </a:r>
            <a:r>
              <a:rPr lang="en-US" sz="3200" baseline="-25000" dirty="0" smtClean="0">
                <a:solidFill>
                  <a:schemeClr val="accent2">
                    <a:lumMod val="75000"/>
                  </a:schemeClr>
                </a:solidFill>
              </a:rPr>
              <a:t>Gray </a:t>
            </a:r>
            <a:r>
              <a:rPr lang="en-US" sz="3200" dirty="0" smtClean="0">
                <a:solidFill>
                  <a:schemeClr val="accent2">
                    <a:lumMod val="75000"/>
                  </a:schemeClr>
                </a:solidFill>
              </a:rPr>
              <a:t>to Binary</a:t>
            </a:r>
            <a:endParaRPr lang="en-US" sz="3200" dirty="0">
              <a:solidFill>
                <a:schemeClr val="accent2">
                  <a:lumMod val="75000"/>
                </a:schemeClr>
              </a:solidFill>
            </a:endParaRPr>
          </a:p>
        </p:txBody>
      </p:sp>
      <p:sp>
        <p:nvSpPr>
          <p:cNvPr id="7" name="TextBox 6"/>
          <p:cNvSpPr txBox="1"/>
          <p:nvPr/>
        </p:nvSpPr>
        <p:spPr>
          <a:xfrm>
            <a:off x="1142976" y="5429264"/>
            <a:ext cx="6215106" cy="584775"/>
          </a:xfrm>
          <a:prstGeom prst="rect">
            <a:avLst/>
          </a:prstGeom>
          <a:noFill/>
        </p:spPr>
        <p:txBody>
          <a:bodyPr wrap="square" rtlCol="0">
            <a:spAutoFit/>
          </a:bodyPr>
          <a:lstStyle/>
          <a:p>
            <a:pPr algn="ctr"/>
            <a:r>
              <a:rPr lang="en-US" sz="3200" dirty="0" smtClean="0">
                <a:solidFill>
                  <a:schemeClr val="accent2">
                    <a:lumMod val="75000"/>
                  </a:schemeClr>
                </a:solidFill>
              </a:rPr>
              <a:t> (10011)</a:t>
            </a:r>
            <a:r>
              <a:rPr lang="en-US" sz="3200" baseline="-25000" dirty="0" smtClean="0">
                <a:solidFill>
                  <a:schemeClr val="accent2">
                    <a:lumMod val="75000"/>
                  </a:schemeClr>
                </a:solidFill>
              </a:rPr>
              <a:t>Gray </a:t>
            </a:r>
            <a:r>
              <a:rPr lang="en-US" sz="3200" dirty="0" smtClean="0">
                <a:solidFill>
                  <a:schemeClr val="accent2">
                    <a:lumMod val="75000"/>
                  </a:schemeClr>
                </a:solidFill>
              </a:rPr>
              <a:t>= (11101)</a:t>
            </a:r>
            <a:r>
              <a:rPr lang="en-US" sz="3200" baseline="-25000" dirty="0" smtClean="0">
                <a:solidFill>
                  <a:schemeClr val="accent2">
                    <a:lumMod val="75000"/>
                  </a:schemeClr>
                </a:solidFill>
              </a:rPr>
              <a:t>2 </a:t>
            </a:r>
            <a:endParaRPr lang="en-US" sz="3200" dirty="0">
              <a:solidFill>
                <a:schemeClr val="accent2">
                  <a:lumMod val="75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smtClean="0">
                <a:solidFill>
                  <a:schemeClr val="bg2">
                    <a:lumMod val="50000"/>
                  </a:schemeClr>
                </a:solidFill>
              </a:rPr>
              <a:t>Problems</a:t>
            </a:r>
            <a:endParaRPr lang="en-US" sz="4800" dirty="0">
              <a:solidFill>
                <a:schemeClr val="bg2">
                  <a:lumMod val="50000"/>
                </a:schemeClr>
              </a:solidFill>
            </a:endParaRPr>
          </a:p>
        </p:txBody>
      </p:sp>
      <p:sp>
        <p:nvSpPr>
          <p:cNvPr id="3" name="Content Placeholder 2"/>
          <p:cNvSpPr>
            <a:spLocks noGrp="1"/>
          </p:cNvSpPr>
          <p:nvPr>
            <p:ph idx="1"/>
          </p:nvPr>
        </p:nvSpPr>
        <p:spPr>
          <a:xfrm>
            <a:off x="457200" y="1214422"/>
            <a:ext cx="8229600" cy="4911741"/>
          </a:xfrm>
        </p:spPr>
        <p:txBody>
          <a:bodyPr>
            <a:normAutofit fontScale="92500" lnSpcReduction="20000"/>
          </a:bodyPr>
          <a:lstStyle/>
          <a:p>
            <a:r>
              <a:rPr lang="en-US" dirty="0" smtClean="0"/>
              <a:t>Convert Binary to Gray.</a:t>
            </a:r>
          </a:p>
          <a:p>
            <a:pPr marL="571500" indent="-571500">
              <a:buFont typeface="+mj-lt"/>
              <a:buAutoNum type="romanLcPeriod"/>
            </a:pPr>
            <a:r>
              <a:rPr lang="en-US" dirty="0" smtClean="0"/>
              <a:t>0011</a:t>
            </a:r>
          </a:p>
          <a:p>
            <a:pPr marL="571500" indent="-571500">
              <a:buFont typeface="+mj-lt"/>
              <a:buAutoNum type="romanLcPeriod"/>
            </a:pPr>
            <a:r>
              <a:rPr lang="en-US" dirty="0" smtClean="0"/>
              <a:t>01001</a:t>
            </a:r>
          </a:p>
          <a:p>
            <a:pPr marL="571500" indent="-571500">
              <a:buFont typeface="+mj-lt"/>
              <a:buAutoNum type="romanLcPeriod"/>
            </a:pPr>
            <a:r>
              <a:rPr lang="en-US" dirty="0" smtClean="0"/>
              <a:t>101011</a:t>
            </a:r>
          </a:p>
          <a:p>
            <a:pPr marL="571500" indent="-571500">
              <a:buFont typeface="+mj-lt"/>
              <a:buAutoNum type="romanLcPeriod"/>
            </a:pPr>
            <a:r>
              <a:rPr lang="en-US" dirty="0" smtClean="0"/>
              <a:t>111000</a:t>
            </a:r>
          </a:p>
          <a:p>
            <a:r>
              <a:rPr lang="en-US" dirty="0" smtClean="0"/>
              <a:t>Convert Gray to Binary.</a:t>
            </a:r>
          </a:p>
          <a:p>
            <a:pPr marL="571500" indent="-571500">
              <a:buFont typeface="+mj-lt"/>
              <a:buAutoNum type="romanLcPeriod"/>
            </a:pPr>
            <a:r>
              <a:rPr lang="en-US" dirty="0" smtClean="0"/>
              <a:t>100111</a:t>
            </a:r>
          </a:p>
          <a:p>
            <a:pPr marL="571500" indent="-571500">
              <a:buFont typeface="+mj-lt"/>
              <a:buAutoNum type="romanLcPeriod"/>
            </a:pPr>
            <a:r>
              <a:rPr lang="en-US" dirty="0" smtClean="0"/>
              <a:t>111001</a:t>
            </a:r>
          </a:p>
          <a:p>
            <a:pPr marL="571500" indent="-571500">
              <a:buFont typeface="+mj-lt"/>
              <a:buAutoNum type="romanLcPeriod"/>
            </a:pPr>
            <a:r>
              <a:rPr lang="en-US" dirty="0" smtClean="0"/>
              <a:t>100110</a:t>
            </a:r>
          </a:p>
          <a:p>
            <a:pPr marL="571500" indent="-571500">
              <a:buFont typeface="+mj-lt"/>
              <a:buAutoNum type="romanLcPeriod"/>
            </a:pPr>
            <a:r>
              <a:rPr lang="en-US" dirty="0" smtClean="0"/>
              <a:t>001110</a:t>
            </a:r>
          </a:p>
          <a:p>
            <a:pPr>
              <a:buNone/>
            </a:pPr>
            <a:endParaRPr lang="en-US" dirty="0" smtClean="0"/>
          </a:p>
        </p:txBody>
      </p:sp>
      <p:sp>
        <p:nvSpPr>
          <p:cNvPr id="4" name="Slide Number Placeholder 3"/>
          <p:cNvSpPr>
            <a:spLocks noGrp="1"/>
          </p:cNvSpPr>
          <p:nvPr>
            <p:ph type="sldNum" sz="quarter" idx="12"/>
          </p:nvPr>
        </p:nvSpPr>
        <p:spPr/>
        <p:txBody>
          <a:bodyPr/>
          <a:lstStyle/>
          <a:p>
            <a:fld id="{4CFC87BD-D233-4FC2-BCF5-EF32A6F936D1}" type="slidenum">
              <a:rPr lang="en-US" smtClean="0"/>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82594"/>
          </a:xfrm>
        </p:spPr>
        <p:txBody>
          <a:bodyPr>
            <a:normAutofit fontScale="90000"/>
          </a:bodyPr>
          <a:lstStyle/>
          <a:p>
            <a:r>
              <a:rPr lang="en-US" dirty="0" smtClean="0">
                <a:solidFill>
                  <a:schemeClr val="bg2">
                    <a:lumMod val="50000"/>
                  </a:schemeClr>
                </a:solidFill>
              </a:rPr>
              <a:t>Binary ↔ BCD</a:t>
            </a:r>
            <a:endParaRPr lang="en-US" dirty="0"/>
          </a:p>
        </p:txBody>
      </p:sp>
      <p:sp>
        <p:nvSpPr>
          <p:cNvPr id="3" name="Content Placeholder 2"/>
          <p:cNvSpPr>
            <a:spLocks noGrp="1"/>
          </p:cNvSpPr>
          <p:nvPr>
            <p:ph idx="1"/>
          </p:nvPr>
        </p:nvSpPr>
        <p:spPr>
          <a:xfrm>
            <a:off x="457200" y="857232"/>
            <a:ext cx="8229600" cy="5715040"/>
          </a:xfrm>
        </p:spPr>
        <p:txBody>
          <a:bodyPr>
            <a:normAutofit/>
          </a:bodyPr>
          <a:lstStyle/>
          <a:p>
            <a:pPr lvl="0" algn="just">
              <a:buNone/>
            </a:pPr>
            <a:r>
              <a:rPr lang="en-US" sz="2400" b="1" dirty="0" smtClean="0"/>
              <a:t>Step 1</a:t>
            </a:r>
            <a:r>
              <a:rPr lang="en-US" sz="2400" dirty="0" smtClean="0"/>
              <a:t> -- Convert the binary number to decimal.</a:t>
            </a:r>
          </a:p>
          <a:p>
            <a:pPr lvl="0" algn="just">
              <a:buNone/>
            </a:pPr>
            <a:r>
              <a:rPr lang="en-US" sz="2400" b="1" dirty="0" smtClean="0"/>
              <a:t>Step 2</a:t>
            </a:r>
            <a:r>
              <a:rPr lang="en-US" sz="2400" dirty="0" smtClean="0"/>
              <a:t> -- Convert decimal number to BCD.</a:t>
            </a:r>
          </a:p>
          <a:p>
            <a:pPr>
              <a:buNone/>
            </a:pPr>
            <a:r>
              <a:rPr lang="en-US" sz="2000" b="1" dirty="0" smtClean="0"/>
              <a:t>Example − Convert (11101)</a:t>
            </a:r>
            <a:r>
              <a:rPr lang="en-US" sz="2000" b="1" baseline="-25000" dirty="0" smtClean="0"/>
              <a:t>2</a:t>
            </a:r>
            <a:r>
              <a:rPr lang="en-US" sz="2000" b="1" dirty="0" smtClean="0"/>
              <a:t> to BCD.</a:t>
            </a:r>
          </a:p>
          <a:p>
            <a:pPr>
              <a:buNone/>
            </a:pPr>
            <a:r>
              <a:rPr lang="en-US" sz="2000" dirty="0" smtClean="0"/>
              <a:t>Step 1 − Convert to Decimal</a:t>
            </a:r>
            <a:endParaRPr lang="en-US" sz="2400" dirty="0" smtClean="0"/>
          </a:p>
          <a:p>
            <a:pPr>
              <a:buNone/>
            </a:pPr>
            <a:endParaRPr lang="en-US" dirty="0" smtClean="0"/>
          </a:p>
          <a:p>
            <a:pPr lvl="0" algn="just">
              <a:buNone/>
            </a:pPr>
            <a:endParaRPr lang="en-US" dirty="0" smtClean="0"/>
          </a:p>
          <a:p>
            <a:pPr>
              <a:buNone/>
            </a:pPr>
            <a:endParaRPr lang="en-US" sz="1600" b="1" u="sng" dirty="0" smtClean="0"/>
          </a:p>
          <a:p>
            <a:pPr>
              <a:buNone/>
            </a:pPr>
            <a:endParaRPr lang="en-US" sz="1800" dirty="0" smtClean="0"/>
          </a:p>
          <a:p>
            <a:pPr>
              <a:buNone/>
            </a:pPr>
            <a:endParaRPr lang="en-US" sz="1800" dirty="0" smtClean="0"/>
          </a:p>
          <a:p>
            <a:pPr>
              <a:buNone/>
            </a:pPr>
            <a:r>
              <a:rPr lang="en-US" sz="1800" dirty="0" smtClean="0"/>
              <a:t>Step 2 − Convert to BCD</a:t>
            </a:r>
          </a:p>
          <a:p>
            <a:pPr>
              <a:buNone/>
            </a:pPr>
            <a:endParaRPr lang="en-US" sz="1600" dirty="0" smtClean="0"/>
          </a:p>
          <a:p>
            <a:pPr>
              <a:buNone/>
            </a:pPr>
            <a:endParaRPr lang="en-US" sz="1600" dirty="0" smtClean="0"/>
          </a:p>
          <a:p>
            <a:pPr>
              <a:buNone/>
            </a:pPr>
            <a:endParaRPr lang="en-US" sz="1600" dirty="0" smtClean="0"/>
          </a:p>
          <a:p>
            <a:pPr>
              <a:buNone/>
            </a:pPr>
            <a:endParaRPr lang="en-US" sz="1600" dirty="0" smtClean="0"/>
          </a:p>
          <a:p>
            <a:pPr algn="ctr">
              <a:buNone/>
            </a:pPr>
            <a:r>
              <a:rPr lang="en-US" sz="2000" b="1" dirty="0" smtClean="0"/>
              <a:t>Result     (11101)</a:t>
            </a:r>
            <a:r>
              <a:rPr lang="en-US" sz="2000" b="1" baseline="-25000" dirty="0" smtClean="0"/>
              <a:t>2</a:t>
            </a:r>
            <a:r>
              <a:rPr lang="en-US" sz="2000" b="1" dirty="0" smtClean="0"/>
              <a:t> =  (00101001)</a:t>
            </a:r>
            <a:r>
              <a:rPr lang="en-US" sz="2000" b="1" baseline="-25000" dirty="0" smtClean="0"/>
              <a:t>BCD</a:t>
            </a:r>
            <a:endParaRPr lang="en-US" sz="1600" b="1" dirty="0" smtClean="0"/>
          </a:p>
          <a:p>
            <a:pPr>
              <a:buNone/>
            </a:pP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8</a:t>
            </a:fld>
            <a:endParaRPr lang="en-US"/>
          </a:p>
        </p:txBody>
      </p:sp>
      <p:pic>
        <p:nvPicPr>
          <p:cNvPr id="5" name="Picture 2"/>
          <p:cNvPicPr>
            <a:picLocks noChangeAspect="1" noChangeArrowheads="1"/>
          </p:cNvPicPr>
          <p:nvPr/>
        </p:nvPicPr>
        <p:blipFill>
          <a:blip r:embed="rId2"/>
          <a:srcRect/>
          <a:stretch>
            <a:fillRect/>
          </a:stretch>
        </p:blipFill>
        <p:spPr bwMode="auto">
          <a:xfrm>
            <a:off x="500034" y="2571744"/>
            <a:ext cx="6500858" cy="1857388"/>
          </a:xfrm>
          <a:prstGeom prst="rect">
            <a:avLst/>
          </a:prstGeom>
          <a:noFill/>
          <a:ln w="9525">
            <a:noFill/>
            <a:miter lim="800000"/>
            <a:headEnd/>
            <a:tailEnd/>
          </a:ln>
          <a:effectLst/>
        </p:spPr>
      </p:pic>
      <p:pic>
        <p:nvPicPr>
          <p:cNvPr id="7" name="Picture 5"/>
          <p:cNvPicPr>
            <a:picLocks noChangeAspect="1" noChangeArrowheads="1"/>
          </p:cNvPicPr>
          <p:nvPr/>
        </p:nvPicPr>
        <p:blipFill>
          <a:blip r:embed="rId3"/>
          <a:srcRect/>
          <a:stretch>
            <a:fillRect/>
          </a:stretch>
        </p:blipFill>
        <p:spPr bwMode="auto">
          <a:xfrm>
            <a:off x="571472" y="5000636"/>
            <a:ext cx="3000396" cy="11430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11156"/>
          </a:xfrm>
        </p:spPr>
        <p:txBody>
          <a:bodyPr>
            <a:normAutofit fontScale="90000"/>
          </a:bodyPr>
          <a:lstStyle/>
          <a:p>
            <a:r>
              <a:rPr lang="en-US" dirty="0" smtClean="0">
                <a:solidFill>
                  <a:schemeClr val="bg2">
                    <a:lumMod val="50000"/>
                  </a:schemeClr>
                </a:solidFill>
              </a:rPr>
              <a:t>BCD ↔Binary</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9</a:t>
            </a:fld>
            <a:endParaRPr lang="en-US"/>
          </a:p>
        </p:txBody>
      </p:sp>
      <p:sp>
        <p:nvSpPr>
          <p:cNvPr id="8" name="Content Placeholder 7"/>
          <p:cNvSpPr>
            <a:spLocks noGrp="1"/>
          </p:cNvSpPr>
          <p:nvPr>
            <p:ph idx="1"/>
          </p:nvPr>
        </p:nvSpPr>
        <p:spPr>
          <a:xfrm>
            <a:off x="457200" y="857232"/>
            <a:ext cx="8229600" cy="5786478"/>
          </a:xfrm>
        </p:spPr>
        <p:txBody>
          <a:bodyPr>
            <a:normAutofit/>
          </a:bodyPr>
          <a:lstStyle/>
          <a:p>
            <a:pPr lvl="0">
              <a:buNone/>
            </a:pPr>
            <a:r>
              <a:rPr lang="en-US" sz="2400" b="1" dirty="0" smtClean="0"/>
              <a:t>Step 1</a:t>
            </a:r>
            <a:r>
              <a:rPr lang="en-US" sz="2400" dirty="0" smtClean="0"/>
              <a:t> -- Convert the BCD number to decimal.</a:t>
            </a:r>
          </a:p>
          <a:p>
            <a:pPr lvl="0">
              <a:buNone/>
            </a:pPr>
            <a:r>
              <a:rPr lang="en-US" sz="2400" b="1" dirty="0" smtClean="0"/>
              <a:t>Step 2</a:t>
            </a:r>
            <a:r>
              <a:rPr lang="en-US" sz="2400" dirty="0" smtClean="0"/>
              <a:t> -- Convert decimal to binary.</a:t>
            </a:r>
          </a:p>
          <a:p>
            <a:pPr>
              <a:buNone/>
            </a:pPr>
            <a:r>
              <a:rPr lang="en-US" sz="2000" dirty="0" smtClean="0"/>
              <a:t>Example − convert (00101001)</a:t>
            </a:r>
            <a:r>
              <a:rPr lang="en-US" sz="2000" baseline="-25000" dirty="0" smtClean="0"/>
              <a:t>BCD</a:t>
            </a:r>
            <a:r>
              <a:rPr lang="en-US" sz="2000" dirty="0" smtClean="0"/>
              <a:t> to Binary.</a:t>
            </a:r>
          </a:p>
          <a:p>
            <a:pPr algn="just">
              <a:buNone/>
            </a:pPr>
            <a:endParaRPr lang="en-US" sz="2000" dirty="0" smtClean="0"/>
          </a:p>
          <a:p>
            <a:pPr algn="just">
              <a:buNone/>
            </a:pPr>
            <a:r>
              <a:rPr lang="en-US" sz="2000" dirty="0" smtClean="0"/>
              <a:t>      Step 1 - Convert to Decimal 		     Step 2 - Convert to Binary</a:t>
            </a:r>
          </a:p>
          <a:p>
            <a:pPr algn="just">
              <a:buNone/>
            </a:pPr>
            <a:endParaRPr lang="en-US" sz="2000" baseline="-25000" dirty="0" smtClean="0"/>
          </a:p>
          <a:p>
            <a:pPr>
              <a:buNone/>
            </a:pPr>
            <a:endParaRPr lang="en-US" b="1" u="sng" dirty="0" smtClean="0"/>
          </a:p>
          <a:p>
            <a:pPr>
              <a:buNone/>
            </a:pPr>
            <a:endParaRPr lang="en-US" b="1" u="sng" dirty="0" smtClean="0"/>
          </a:p>
          <a:p>
            <a:pPr>
              <a:buNone/>
            </a:pPr>
            <a:endParaRPr lang="en-US" sz="1800" dirty="0" smtClean="0"/>
          </a:p>
          <a:p>
            <a:pPr>
              <a:buNone/>
            </a:pPr>
            <a:endParaRPr lang="en-US" sz="1800" dirty="0" smtClean="0"/>
          </a:p>
          <a:p>
            <a:pPr>
              <a:buNone/>
            </a:pPr>
            <a:endParaRPr lang="en-US" dirty="0" smtClean="0"/>
          </a:p>
          <a:p>
            <a:pPr algn="ctr">
              <a:buNone/>
            </a:pPr>
            <a:r>
              <a:rPr lang="en-US" sz="1800" dirty="0" smtClean="0"/>
              <a:t>	</a:t>
            </a:r>
            <a:r>
              <a:rPr lang="en-US" sz="2400" b="1" dirty="0" smtClean="0"/>
              <a:t>Result :   (00101001)</a:t>
            </a:r>
            <a:r>
              <a:rPr lang="en-US" sz="2400" b="1" baseline="-25000" dirty="0" smtClean="0"/>
              <a:t>BCD</a:t>
            </a:r>
            <a:r>
              <a:rPr lang="en-US" sz="2400" b="1" dirty="0" smtClean="0"/>
              <a:t> = (11101)</a:t>
            </a:r>
            <a:r>
              <a:rPr lang="en-US" sz="2400" b="1" baseline="-25000" dirty="0" smtClean="0"/>
              <a:t>2</a:t>
            </a:r>
            <a:endParaRPr lang="en-US" sz="1800" b="1" dirty="0" smtClean="0"/>
          </a:p>
          <a:p>
            <a:pPr>
              <a:buNone/>
            </a:pPr>
            <a:endParaRPr lang="en-US" dirty="0"/>
          </a:p>
        </p:txBody>
      </p:sp>
      <p:pic>
        <p:nvPicPr>
          <p:cNvPr id="10" name="Picture 3"/>
          <p:cNvPicPr>
            <a:picLocks noChangeAspect="1" noChangeArrowheads="1"/>
          </p:cNvPicPr>
          <p:nvPr/>
        </p:nvPicPr>
        <p:blipFill>
          <a:blip r:embed="rId2"/>
          <a:srcRect/>
          <a:stretch>
            <a:fillRect/>
          </a:stretch>
        </p:blipFill>
        <p:spPr bwMode="auto">
          <a:xfrm>
            <a:off x="5072066" y="3000372"/>
            <a:ext cx="3500462" cy="2143140"/>
          </a:xfrm>
          <a:prstGeom prst="rect">
            <a:avLst/>
          </a:prstGeom>
          <a:noFill/>
          <a:ln w="9525">
            <a:noFill/>
            <a:miter lim="800000"/>
            <a:headEnd/>
            <a:tailEnd/>
          </a:ln>
          <a:effectLst/>
        </p:spPr>
      </p:pic>
      <p:pic>
        <p:nvPicPr>
          <p:cNvPr id="11" name="Picture 4"/>
          <p:cNvPicPr>
            <a:picLocks noChangeAspect="1" noChangeArrowheads="1"/>
          </p:cNvPicPr>
          <p:nvPr/>
        </p:nvPicPr>
        <p:blipFill>
          <a:blip r:embed="rId3"/>
          <a:srcRect/>
          <a:stretch>
            <a:fillRect/>
          </a:stretch>
        </p:blipFill>
        <p:spPr bwMode="auto">
          <a:xfrm>
            <a:off x="714348" y="2928934"/>
            <a:ext cx="3643338" cy="23574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1849</TotalTime>
  <Words>552</Words>
  <Application>Microsoft Office PowerPoint</Application>
  <PresentationFormat>On-screen Show (4:3)</PresentationFormat>
  <Paragraphs>145</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Outline of today’s session</vt:lpstr>
      <vt:lpstr>Exclusive-OR Operation</vt:lpstr>
      <vt:lpstr>Binary ↔ Gray</vt:lpstr>
      <vt:lpstr>Example: Binary ↔ Gray</vt:lpstr>
      <vt:lpstr>Gray ↔ Binary</vt:lpstr>
      <vt:lpstr>Example: Gray ↔ Binary</vt:lpstr>
      <vt:lpstr>Problems</vt:lpstr>
      <vt:lpstr>Binary ↔ BCD</vt:lpstr>
      <vt:lpstr>BCD ↔Binary</vt:lpstr>
      <vt:lpstr>BCD ↔Excess 3</vt:lpstr>
      <vt:lpstr>Excess 3 ↔ BCD</vt:lpstr>
      <vt:lpstr>Problems</vt:lpstr>
      <vt:lpstr>BCD Addition</vt:lpstr>
      <vt:lpstr>Example: BCD Addition</vt:lpstr>
      <vt:lpstr>Slide 15</vt:lpstr>
      <vt:lpstr>Slide 16</vt:lpstr>
      <vt:lpstr>Slide 17</vt:lpstr>
      <vt:lpstr>Problems</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 USER</dc:creator>
  <cp:lastModifiedBy>Windows User</cp:lastModifiedBy>
  <cp:revision>317</cp:revision>
  <dcterms:created xsi:type="dcterms:W3CDTF">2020-08-17T05:02:06Z</dcterms:created>
  <dcterms:modified xsi:type="dcterms:W3CDTF">2021-01-25T06:43:44Z</dcterms:modified>
</cp:coreProperties>
</file>