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824" r:id="rId4"/>
    <p:sldId id="832" r:id="rId5"/>
    <p:sldId id="864" r:id="rId6"/>
    <p:sldId id="833" r:id="rId7"/>
    <p:sldId id="856" r:id="rId8"/>
    <p:sldId id="836" r:id="rId9"/>
    <p:sldId id="850" r:id="rId10"/>
    <p:sldId id="857" r:id="rId11"/>
    <p:sldId id="858" r:id="rId12"/>
    <p:sldId id="859" r:id="rId13"/>
    <p:sldId id="860" r:id="rId14"/>
    <p:sldId id="861" r:id="rId15"/>
    <p:sldId id="862" r:id="rId16"/>
    <p:sldId id="863" r:id="rId17"/>
    <p:sldId id="837" r:id="rId18"/>
    <p:sldId id="840" r:id="rId19"/>
    <p:sldId id="841" r:id="rId20"/>
    <p:sldId id="842" r:id="rId21"/>
    <p:sldId id="844" r:id="rId22"/>
    <p:sldId id="843" r:id="rId23"/>
    <p:sldId id="845" r:id="rId24"/>
    <p:sldId id="846" r:id="rId25"/>
    <p:sldId id="847" r:id="rId26"/>
    <p:sldId id="851" r:id="rId27"/>
    <p:sldId id="848" r:id="rId28"/>
    <p:sldId id="849" r:id="rId29"/>
    <p:sldId id="852" r:id="rId30"/>
    <p:sldId id="853" r:id="rId31"/>
    <p:sldId id="854" r:id="rId32"/>
    <p:sldId id="855" r:id="rId33"/>
    <p:sldId id="62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00FF"/>
    <a:srgbClr val="FF0066"/>
    <a:srgbClr val="0000CC"/>
    <a:srgbClr val="990000"/>
    <a:srgbClr val="870581"/>
    <a:srgbClr val="005024"/>
    <a:srgbClr val="FF0000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416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(Support Vector Machine)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Support Vector Machine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Introduction </a:t>
            </a:r>
            <a:r>
              <a:rPr lang="en-IN" sz="2400" b="1" dirty="0">
                <a:solidFill>
                  <a:srgbClr val="990000"/>
                </a:solidFill>
              </a:rPr>
              <a:t>to Support Vector </a:t>
            </a:r>
            <a:r>
              <a:rPr lang="en-IN" sz="2400" b="1" dirty="0" smtClean="0">
                <a:solidFill>
                  <a:srgbClr val="990000"/>
                </a:solidFill>
              </a:rPr>
              <a:t>Machines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Linear </a:t>
            </a:r>
            <a:r>
              <a:rPr lang="en-IN" sz="2400" b="1" dirty="0">
                <a:solidFill>
                  <a:srgbClr val="990000"/>
                </a:solidFill>
              </a:rPr>
              <a:t>Support Vector Machines</a:t>
            </a:r>
            <a:r>
              <a:rPr lang="en-IN" sz="2400" b="1" dirty="0" smtClean="0">
                <a:solidFill>
                  <a:srgbClr val="990000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lang="en-IN" sz="2400" b="1" dirty="0">
                <a:solidFill>
                  <a:srgbClr val="990000"/>
                </a:solidFill>
              </a:rPr>
              <a:t> </a:t>
            </a:r>
            <a:r>
              <a:rPr lang="en-IN" sz="2400" b="1" dirty="0" smtClean="0">
                <a:solidFill>
                  <a:srgbClr val="990000"/>
                </a:solidFill>
              </a:rPr>
              <a:t>Non Linear Support Vector Machines</a:t>
            </a: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Support Vector Machine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5632311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Machine or SVM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one of the most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Supervised Learning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is used for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as well as Regression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problems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primarily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it is used for </a:t>
            </a:r>
            <a:r>
              <a:rPr lang="en-US" sz="24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Machine Learning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objective of SVM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to find a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 in an N-dimensional space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distinctly classifies the data points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dimension of the hyperplane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depends upon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number of features. </a:t>
            </a: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goal of the SVM algorithm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to create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best line or decision boundary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can segregate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n-dimensional space into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classes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we can easily put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new data point in the correct category in the future.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best decision boundary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number of input features is two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hyperplane is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just a line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number of input features is three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the hyperplane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becomes a 2-D plane.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becomes difficult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imagine when the number of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features exceeds three. </a:t>
            </a:r>
          </a:p>
        </p:txBody>
      </p:sp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 descr="https://miro.medium.com/v2/resize:fit:700/0*zq4rJ0dS8itfmwy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3820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532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chooses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extreme points/vectors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help in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creating the hyperplane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These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extreme cases are called as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hence algorithm is termed as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Machine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Value of each feature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also the value of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specific coordinate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Then, we find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ideal hyperplane that differentiates between the two classes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special because they are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training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define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maximum margin of the </a:t>
            </a:r>
            <a:r>
              <a:rPr lang="en-US" sz="2400" b="1" dirty="0" err="1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to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data set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they therefore determine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shape of the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Consider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below diagram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which there are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two different categories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that are classified using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decision boundary or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u="sng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" name="Picture 2" descr="Support Vector Machine Algorith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362200"/>
            <a:ext cx="6172199" cy="4186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8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57200"/>
            <a:ext cx="6781800" cy="6172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64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114153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To define an </a:t>
            </a:r>
            <a:r>
              <a:rPr lang="en-US" sz="2400" b="1" dirty="0">
                <a:solidFill>
                  <a:srgbClr val="FF0000"/>
                </a:solidFill>
              </a:rPr>
              <a:t>optimal hyperplane</a:t>
            </a:r>
            <a:r>
              <a:rPr lang="en-US" sz="2400" dirty="0"/>
              <a:t> we need to </a:t>
            </a:r>
            <a:r>
              <a:rPr lang="en-US" sz="2400" b="1" dirty="0">
                <a:solidFill>
                  <a:srgbClr val="870581"/>
                </a:solidFill>
              </a:rPr>
              <a:t>maximize the width of the margin </a:t>
            </a:r>
            <a:r>
              <a:rPr lang="en-US" sz="2400" b="1" dirty="0">
                <a:solidFill>
                  <a:srgbClr val="009900"/>
                </a:solidFill>
              </a:rPr>
              <a:t>(</a:t>
            </a:r>
            <a:r>
              <a:rPr lang="en-US" sz="2400" b="1" i="1" dirty="0">
                <a:solidFill>
                  <a:srgbClr val="009900"/>
                </a:solidFill>
              </a:rPr>
              <a:t>w</a:t>
            </a:r>
            <a:r>
              <a:rPr lang="en-US" sz="2400" b="1" dirty="0" smtClean="0">
                <a:solidFill>
                  <a:srgbClr val="009900"/>
                </a:solidFill>
              </a:rPr>
              <a:t>).</a:t>
            </a:r>
            <a:endParaRPr lang="en-US" sz="2400" b="1" u="sng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05000"/>
            <a:ext cx="70104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689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Example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3469"/>
            <a:ext cx="8451268" cy="3970318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Imagine the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labelled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training 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two classes of data points (two dimensions):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Alice and Cinderella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</a:t>
            </a: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To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separate the two classes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there are so many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possible options of </a:t>
            </a:r>
            <a:r>
              <a:rPr lang="en-US" sz="2400" b="1" dirty="0" err="1">
                <a:latin typeface="Book Antiqua" panose="02040602050305030304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separate correctly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shown in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graph below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we can achieve exactly the same result using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different </a:t>
            </a:r>
            <a:r>
              <a:rPr lang="en-US" sz="2400" b="1" dirty="0" err="1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 (L1, L2, L3).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	 	</a:t>
            </a:r>
          </a:p>
        </p:txBody>
      </p:sp>
    </p:spTree>
    <p:extLst>
      <p:ext uri="{BB962C8B-B14F-4D97-AF65-F5344CB8AC3E}">
        <p14:creationId xmlns:p14="http://schemas.microsoft.com/office/powerpoint/2010/main" val="38792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0772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14" y="5132703"/>
            <a:ext cx="8229600" cy="57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Different </a:t>
            </a:r>
            <a:r>
              <a:rPr lang="en-US" sz="2400" b="1" dirty="0" err="1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hyperplanes</a:t>
            </a:r>
            <a:r>
              <a:rPr lang="en-US" sz="24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 (L1, L2, L3</a:t>
            </a:r>
            <a:r>
              <a:rPr lang="en-US" sz="24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400" b="1" dirty="0">
              <a:solidFill>
                <a:srgbClr val="99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658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482600" y="609600"/>
            <a:ext cx="8229600" cy="113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Q: </a:t>
            </a:r>
            <a:r>
              <a:rPr lang="en-US" sz="2400" b="1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can we decide a separating line for the classes? Which </a:t>
            </a:r>
            <a:r>
              <a:rPr lang="en-US" sz="2400" b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shall we use?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758078"/>
            <a:ext cx="8527468" cy="48713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53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2296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vector points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closest to the </a:t>
            </a:r>
            <a:r>
              <a:rPr lang="en-US" sz="2400" b="1" dirty="0" err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known as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 points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because only these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two points are contributing to the result of the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other points are not.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data point is not a support vector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removing it has no effect on the model. On the other hand, deleting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support vectors will then change the position of the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00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2296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 of the vectors from the </a:t>
            </a:r>
            <a:r>
              <a:rPr lang="en-US" sz="2400" b="1" dirty="0" err="1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the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margin,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which is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separation of a line to the closest class points. </a:t>
            </a: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would like to choose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a </a:t>
            </a:r>
            <a:r>
              <a:rPr lang="en-US" sz="2400" b="1" dirty="0" err="1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hyperplane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that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maximizes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the margin between classes.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 graph below shows what good margin and bad margin are.</a:t>
            </a:r>
          </a:p>
        </p:txBody>
      </p:sp>
    </p:spTree>
    <p:extLst>
      <p:ext uri="{BB962C8B-B14F-4D97-AF65-F5344CB8AC3E}">
        <p14:creationId xmlns:p14="http://schemas.microsoft.com/office/powerpoint/2010/main" val="168555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 descr="https://miro.medium.com/v2/resize:fit:700/0*PiZdrFzWdJvT5_zW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885370"/>
            <a:ext cx="8305800" cy="55154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37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 descr="https://miro.medium.com/v2/resize:fit:700/0*yeN8oKsRtKAfEzf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66800"/>
            <a:ext cx="77724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36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try to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fit a linear line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can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separate the two classes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make the distances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from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either class 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maximized.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 line is represented with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w*x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+ b = 0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label 1,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w*x + b ≥ 1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For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label -1,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w*x + b ≤ -1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distances of the gap in-between two classes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/|w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|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we want to maximize this distance.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want to find a line that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perfectly separates the two classes,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we call this type of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SVM cost function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Hard-Margin cost function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44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Types of SVM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5024"/>
                </a:solidFill>
                <a:latin typeface="Book Antiqua" panose="02040602050305030304" pitchFamily="18" charset="0"/>
                <a:cs typeface="Times New Roman" pitchFamily="18" charset="0"/>
              </a:rPr>
              <a:t>SVM can be of two types: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Linear SVM: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 Linear SVM is used for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linearly separable data,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which means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if a dataset can be classified into two classes by using a single straight line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then such data is termed as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linearly separable data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classifier is used called as Linear SVM classifier.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Non-linear </a:t>
            </a:r>
            <a:r>
              <a:rPr lang="en-US" sz="2400" b="1" u="sng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SVM: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Non-Linear SVM is used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for non-linearly separated data,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which means if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dataset cannot be classified by using a straight line,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then such data is termed as non-linear data and classifier used is called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Non-linear SVM classifier.</a:t>
            </a:r>
          </a:p>
        </p:txBody>
      </p:sp>
    </p:spTree>
    <p:extLst>
      <p:ext uri="{BB962C8B-B14F-4D97-AF65-F5344CB8AC3E}">
        <p14:creationId xmlns:p14="http://schemas.microsoft.com/office/powerpoint/2010/main" val="235867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Contd..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886" y="1201057"/>
            <a:ext cx="70866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38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Advantages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works very well with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higher-dimensional datasets.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SVM is one of the most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memory-efficient classification algorithms.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clearer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margin of separation between the categories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better the SVM works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Effective on datasets with multiple features, like financial or medical data.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97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 txBox="1">
            <a:spLocks/>
          </p:cNvSpPr>
          <p:nvPr/>
        </p:nvSpPr>
        <p:spPr>
          <a:xfrm>
            <a:off x="195618" y="206437"/>
            <a:ext cx="8255000" cy="5334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000" b="0" kern="1200" cap="sm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Disadvantages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>
            <a:off x="217389" y="1143000"/>
            <a:ext cx="8679868" cy="1698222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SVM </a:t>
            </a:r>
            <a:r>
              <a:rPr lang="en-US" sz="2400" dirty="0"/>
              <a:t>does not perform very well when the data set has more noise i.e. target classes are overlapping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09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Applications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7620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Hand Written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Image Classification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Face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Bioinformatics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Cancer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Sentimental Analysis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Spam Detection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317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09800"/>
            <a:ext cx="7534275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5438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84732" y="69808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,we need to plot the data points 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3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9144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Next, We need to identify the </a:t>
            </a:r>
            <a:r>
              <a:rPr lang="en-US" sz="2000" b="1" dirty="0" smtClean="0">
                <a:solidFill>
                  <a:srgbClr val="0000FF"/>
                </a:solidFill>
              </a:rPr>
              <a:t>nearest data points </a:t>
            </a:r>
            <a:r>
              <a:rPr lang="en-US" sz="2000" b="1" dirty="0" smtClean="0">
                <a:solidFill>
                  <a:srgbClr val="FF0000"/>
                </a:solidFill>
              </a:rPr>
              <a:t>on </a:t>
            </a:r>
            <a:r>
              <a:rPr lang="en-US" sz="2000" b="1" dirty="0" smtClean="0">
                <a:solidFill>
                  <a:srgbClr val="009900"/>
                </a:solidFill>
              </a:rPr>
              <a:t>both the sides of these classes.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57" y="2286000"/>
            <a:ext cx="8077200" cy="28705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863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0" y="762001"/>
            <a:ext cx="726440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13761" y="5910944"/>
            <a:ext cx="85020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CC"/>
                </a:solidFill>
              </a:rPr>
              <a:t>Here, S1 is </a:t>
            </a:r>
            <a:r>
              <a:rPr lang="en-US" b="1" dirty="0" smtClean="0">
                <a:solidFill>
                  <a:srgbClr val="0000CC"/>
                </a:solidFill>
              </a:rPr>
              <a:t>Negatively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labeled data set. And S2 and S3 are </a:t>
            </a:r>
            <a:r>
              <a:rPr lang="en-US" b="1" dirty="0" smtClean="0">
                <a:solidFill>
                  <a:srgbClr val="0000CC"/>
                </a:solidFill>
              </a:rPr>
              <a:t>Positively</a:t>
            </a:r>
            <a:r>
              <a:rPr lang="en-US" b="1" dirty="0" smtClean="0">
                <a:solidFill>
                  <a:srgbClr val="0000CC"/>
                </a:solidFill>
              </a:rPr>
              <a:t> </a:t>
            </a:r>
            <a:r>
              <a:rPr lang="en-US" b="1" dirty="0" smtClean="0">
                <a:solidFill>
                  <a:srgbClr val="0000CC"/>
                </a:solidFill>
              </a:rPr>
              <a:t>Labeled Data sets.</a:t>
            </a:r>
            <a:endParaRPr lang="en-IN" b="1" dirty="0">
              <a:solidFill>
                <a:srgbClr val="0000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95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62857" y="762000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Next we need to write the Hyper plane, we the bias=1 for </a:t>
            </a:r>
            <a:r>
              <a:rPr lang="en-US" sz="2000" b="1" dirty="0" err="1" smtClean="0">
                <a:solidFill>
                  <a:srgbClr val="FF0000"/>
                </a:solidFill>
              </a:rPr>
              <a:t>wx+b</a:t>
            </a:r>
            <a:r>
              <a:rPr lang="en-US" sz="2000" b="1" dirty="0" smtClean="0">
                <a:solidFill>
                  <a:srgbClr val="FF0000"/>
                </a:solidFill>
              </a:rPr>
              <a:t> Equation.</a:t>
            </a:r>
            <a:endParaRPr lang="en-IN" sz="2000" b="1" dirty="0">
              <a:solidFill>
                <a:srgbClr val="FF000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42" y="1777664"/>
            <a:ext cx="8592458" cy="4699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44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need to calculate the 3 Variables. </a:t>
            </a:r>
            <a:r>
              <a:rPr lang="en-US" sz="2000" b="1" dirty="0">
                <a:solidFill>
                  <a:srgbClr val="0000CC"/>
                </a:solidFill>
              </a:rPr>
              <a:t>i</a:t>
            </a:r>
            <a:r>
              <a:rPr lang="en-US" sz="2000" b="1" dirty="0" smtClean="0">
                <a:solidFill>
                  <a:srgbClr val="0000CC"/>
                </a:solidFill>
              </a:rPr>
              <a:t>e, α1, α2, α3.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/>
              <a:t>Which will be used to </a:t>
            </a:r>
            <a:r>
              <a:rPr lang="en-US" sz="2000" b="1" dirty="0" smtClean="0">
                <a:solidFill>
                  <a:srgbClr val="870581"/>
                </a:solidFill>
              </a:rPr>
              <a:t>calculate the </a:t>
            </a:r>
            <a:r>
              <a:rPr lang="en-US" sz="2000" b="1" dirty="0" smtClean="0">
                <a:solidFill>
                  <a:srgbClr val="009900"/>
                </a:solidFill>
              </a:rPr>
              <a:t>Weight Vector.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29" y="1200329"/>
            <a:ext cx="7424382" cy="5286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can simplify this Equation.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009900"/>
                </a:solidFill>
              </a:rPr>
              <a:t>Here we will Apply the DOT Product to simplify the Equation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80" y="1371600"/>
            <a:ext cx="7551220" cy="5105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9851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461" y="184666"/>
            <a:ext cx="5065940" cy="65209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828800"/>
            <a:ext cx="1775791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816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the 3 variables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after that we need to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Weight Vector.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2" y="1348709"/>
            <a:ext cx="8888348" cy="5429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we get, the line is (1,0) ie, the line is parallel to Y- Axis.</a:t>
            </a:r>
          </a:p>
          <a:p>
            <a:pPr algn="just"/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 , If the Line is (0,1) ie, the line is parallel to X- Axis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line is (1,1) , ie, the line is parallel to 45 Degrees. 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384994"/>
            <a:ext cx="8647113" cy="54730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0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25172</TotalTime>
  <Words>945</Words>
  <Application>Microsoft Office PowerPoint</Application>
  <PresentationFormat>On-screen Show (4:3)</PresentationFormat>
  <Paragraphs>165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  UNIT-IV (Support Vector Machine)</vt:lpstr>
      <vt:lpstr>PowerPoint Presentation</vt:lpstr>
      <vt:lpstr>Support Vector Machine</vt:lpstr>
      <vt:lpstr>Contd..</vt:lpstr>
      <vt:lpstr>Contd..</vt:lpstr>
      <vt:lpstr>Contd..</vt:lpstr>
      <vt:lpstr>Contd..</vt:lpstr>
      <vt:lpstr>Contd..</vt:lpstr>
      <vt:lpstr>Contd..</vt:lpstr>
      <vt:lpstr>Example</vt:lpstr>
      <vt:lpstr>Contd..</vt:lpstr>
      <vt:lpstr>Contd..</vt:lpstr>
      <vt:lpstr>Contd..</vt:lpstr>
      <vt:lpstr>Contd..</vt:lpstr>
      <vt:lpstr>Contd..</vt:lpstr>
      <vt:lpstr>Contd..</vt:lpstr>
      <vt:lpstr>Contd..</vt:lpstr>
      <vt:lpstr>Types of SVM</vt:lpstr>
      <vt:lpstr>Contd..</vt:lpstr>
      <vt:lpstr>Advantages</vt:lpstr>
      <vt:lpstr>PowerPoint Presentation</vt:lpstr>
      <vt:lpstr>Applications</vt:lpstr>
      <vt:lpstr>Example</vt:lpstr>
      <vt:lpstr>Contd..</vt:lpstr>
      <vt:lpstr>Contd..</vt:lpstr>
      <vt:lpstr>Contd..</vt:lpstr>
      <vt:lpstr>Contd..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1900</cp:revision>
  <dcterms:created xsi:type="dcterms:W3CDTF">2013-11-07T06:07:38Z</dcterms:created>
  <dcterms:modified xsi:type="dcterms:W3CDTF">2024-02-14T04:16:50Z</dcterms:modified>
</cp:coreProperties>
</file>